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61"/>
  </p:notesMasterIdLst>
  <p:handoutMasterIdLst>
    <p:handoutMasterId r:id="rId62"/>
  </p:handoutMasterIdLst>
  <p:sldIdLst>
    <p:sldId id="265" r:id="rId3"/>
    <p:sldId id="402" r:id="rId4"/>
    <p:sldId id="302" r:id="rId5"/>
    <p:sldId id="441" r:id="rId6"/>
    <p:sldId id="305" r:id="rId7"/>
    <p:sldId id="303" r:id="rId8"/>
    <p:sldId id="306" r:id="rId9"/>
    <p:sldId id="307" r:id="rId10"/>
    <p:sldId id="426" r:id="rId11"/>
    <p:sldId id="427" r:id="rId12"/>
    <p:sldId id="304" r:id="rId13"/>
    <p:sldId id="428" r:id="rId14"/>
    <p:sldId id="429" r:id="rId15"/>
    <p:sldId id="442" r:id="rId16"/>
    <p:sldId id="413" r:id="rId17"/>
    <p:sldId id="412" r:id="rId18"/>
    <p:sldId id="417" r:id="rId19"/>
    <p:sldId id="418" r:id="rId20"/>
    <p:sldId id="419" r:id="rId21"/>
    <p:sldId id="420" r:id="rId22"/>
    <p:sldId id="405" r:id="rId23"/>
    <p:sldId id="320" r:id="rId24"/>
    <p:sldId id="421" r:id="rId25"/>
    <p:sldId id="422" r:id="rId26"/>
    <p:sldId id="423" r:id="rId27"/>
    <p:sldId id="424" r:id="rId28"/>
    <p:sldId id="425" r:id="rId29"/>
    <p:sldId id="406" r:id="rId30"/>
    <p:sldId id="314" r:id="rId31"/>
    <p:sldId id="300" r:id="rId32"/>
    <p:sldId id="315" r:id="rId33"/>
    <p:sldId id="318" r:id="rId34"/>
    <p:sldId id="407" r:id="rId35"/>
    <p:sldId id="278" r:id="rId36"/>
    <p:sldId id="266" r:id="rId37"/>
    <p:sldId id="275" r:id="rId38"/>
    <p:sldId id="276" r:id="rId39"/>
    <p:sldId id="277" r:id="rId40"/>
    <p:sldId id="403" r:id="rId41"/>
    <p:sldId id="298" r:id="rId42"/>
    <p:sldId id="301" r:id="rId43"/>
    <p:sldId id="443" r:id="rId44"/>
    <p:sldId id="446" r:id="rId45"/>
    <p:sldId id="444" r:id="rId46"/>
    <p:sldId id="299" r:id="rId47"/>
    <p:sldId id="445" r:id="rId48"/>
    <p:sldId id="447" r:id="rId49"/>
    <p:sldId id="415" r:id="rId50"/>
    <p:sldId id="434" r:id="rId51"/>
    <p:sldId id="435" r:id="rId52"/>
    <p:sldId id="436" r:id="rId53"/>
    <p:sldId id="437" r:id="rId54"/>
    <p:sldId id="438" r:id="rId55"/>
    <p:sldId id="439" r:id="rId56"/>
    <p:sldId id="394" r:id="rId57"/>
    <p:sldId id="440" r:id="rId58"/>
    <p:sldId id="262" r:id="rId59"/>
    <p:sldId id="274" r:id="rId6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81" autoAdjust="0"/>
    <p:restoredTop sz="94660"/>
  </p:normalViewPr>
  <p:slideViewPr>
    <p:cSldViewPr snapToGrid="0" snapToObjects="1">
      <p:cViewPr varScale="1">
        <p:scale>
          <a:sx n="131" d="100"/>
          <a:sy n="131" d="100"/>
        </p:scale>
        <p:origin x="1352" y="18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7/17/18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7/17/18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dive into?</a:t>
            </a:r>
          </a:p>
          <a:p>
            <a:endParaRPr lang="en-US" dirty="0"/>
          </a:p>
          <a:p>
            <a:r>
              <a:rPr lang="en-US" dirty="0"/>
              <a:t>High level deliverable</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264862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Quantify in dollars</a:t>
            </a:r>
          </a:p>
          <a:p>
            <a:endParaRPr lang="en-US" dirty="0"/>
          </a:p>
          <a:p>
            <a:r>
              <a:rPr lang="en-US" dirty="0"/>
              <a:t>timelines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3136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53</a:t>
            </a:fld>
            <a:endParaRPr lang="en-US"/>
          </a:p>
        </p:txBody>
      </p:sp>
    </p:spTree>
    <p:extLst>
      <p:ext uri="{BB962C8B-B14F-4D97-AF65-F5344CB8AC3E}">
        <p14:creationId xmlns:p14="http://schemas.microsoft.com/office/powerpoint/2010/main" val="2039372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DD380D08-F2CA-47D3-B2B9-BCFDF76A6561}" type="datetime1">
              <a:rPr lang="en-US" altLang="en-US"/>
              <a:pPr/>
              <a:t>7/17/18</a:t>
            </a:fld>
            <a:endParaRPr lang="en-US" alt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866E9CA-C242-476E-AC96-726DAD61F4C9}" type="datetime1">
              <a:rPr lang="en-US" altLang="en-US"/>
              <a:pPr/>
              <a:t>7/17/18</a:t>
            </a:fld>
            <a:endParaRPr lang="en-US" altLang="en-US"/>
          </a:p>
        </p:txBody>
      </p:sp>
      <p:sp>
        <p:nvSpPr>
          <p:cNvPr id="11" name="Footer Placeholder 4"/>
          <p:cNvSpPr>
            <a:spLocks noGrp="1"/>
          </p:cNvSpPr>
          <p:nvPr>
            <p:ph type="ftr" sz="quarter" idx="2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50889BEA-2B91-403F-ADA4-053DEE04721E}" type="datetime1">
              <a:rPr lang="en-US" altLang="en-US"/>
              <a:pPr/>
              <a:t>7/17/18</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a:pPr/>
              <a:t>7/17/18</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a:pPr/>
              <a:t>7/17/18</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a:pPr/>
              <a:t>7/17/18</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E4F115C0-BFDF-432D-B311-013F42DE596D}" type="datetime1">
              <a:rPr lang="en-US" smtClean="0"/>
              <a:t>7/17/18</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 Krave | HFM Task Force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6836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9E76C1FA-2410-4F7C-B038-894549528B97}" type="datetime1">
              <a:rPr lang="en-US" smtClean="0"/>
              <a:t>7/17/18</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Krave | HFM Task Force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15008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EAD63FCB-C847-421A-A82C-644CA8D55BDB}" type="datetime1">
              <a:rPr lang="en-US" altLang="en-US"/>
              <a:pPr/>
              <a:t>7/17/18</a:t>
            </a:fld>
            <a:endParaRPr lang="en-US" altLang="en-US"/>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A0E092C4-48F6-48C5-B2B3-815670E99CE7}" type="datetime1">
              <a:rPr lang="en-US" altLang="en-US"/>
              <a:pPr/>
              <a:t>7/17/18</a:t>
            </a:fld>
            <a:endParaRPr lang="en-US" altLang="en-US"/>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D594D8DC-1801-43BE-B437-DF92E32BA858}" type="datetime1">
              <a:rPr lang="en-US" altLang="en-US"/>
              <a:pPr/>
              <a:t>7/17/18</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7" r:id="rId6"/>
    <p:sldLayoutId id="2147484108"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F478486A-2EA2-4759-824C-EE1AD3861CE4}" type="datetime1">
              <a:rPr lang="en-US" altLang="en-US"/>
              <a:pPr/>
              <a:t>7/17/18</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8.tiff"/><Relationship Id="rId11" Type="http://schemas.openxmlformats.org/officeDocument/2006/relationships/image" Target="../media/image23.jpg"/><Relationship Id="rId5" Type="http://schemas.openxmlformats.org/officeDocument/2006/relationships/image" Target="../media/image17.tiff"/><Relationship Id="rId10" Type="http://schemas.openxmlformats.org/officeDocument/2006/relationships/image" Target="../media/image22.png"/><Relationship Id="rId4" Type="http://schemas.openxmlformats.org/officeDocument/2006/relationships/image" Target="../media/image16.tiff"/><Relationship Id="rId9"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oleObject" Target="../embeddings/oleObject1.bin"/><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wmf"/><Relationship Id="rId5" Type="http://schemas.openxmlformats.org/officeDocument/2006/relationships/oleObject" Target="../embeddings/oleObject2.bin"/><Relationship Id="rId4" Type="http://schemas.openxmlformats.org/officeDocument/2006/relationships/image" Target="../media/image35.wmf"/><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a:t>FNAL High Field Magnets taskforce report</a:t>
            </a:r>
            <a:endParaRPr lang="en-US" altLang="en-US" dirty="0">
              <a:latin typeface="Helvetica" panose="020B0604020202020204" pitchFamily="34" charset="0"/>
              <a:ea typeface="Geneva" pitchFamily="121" charset="-128"/>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a:latin typeface="Helvetica" panose="020B0604020202020204" pitchFamily="34" charset="0"/>
                <a:ea typeface="Geneva" pitchFamily="121" charset="-128"/>
              </a:rPr>
              <a:t>Anna Grassellino, Giorgio Ambrosio, X. Xu, S. </a:t>
            </a:r>
            <a:r>
              <a:rPr lang="en-US" altLang="en-US" dirty="0" err="1">
                <a:latin typeface="Helvetica" panose="020B0604020202020204" pitchFamily="34" charset="0"/>
                <a:ea typeface="Geneva" pitchFamily="121" charset="-128"/>
              </a:rPr>
              <a:t>Stoynev</a:t>
            </a:r>
            <a:r>
              <a:rPr lang="en-US" altLang="en-US" dirty="0">
                <a:latin typeface="Helvetica" panose="020B0604020202020204" pitchFamily="34" charset="0"/>
                <a:ea typeface="Geneva" pitchFamily="121" charset="-128"/>
              </a:rPr>
              <a:t>, S. </a:t>
            </a:r>
            <a:r>
              <a:rPr lang="en-US" altLang="en-US" dirty="0" err="1">
                <a:latin typeface="Helvetica" panose="020B0604020202020204" pitchFamily="34" charset="0"/>
                <a:ea typeface="Geneva" pitchFamily="121" charset="-128"/>
              </a:rPr>
              <a:t>Krave</a:t>
            </a:r>
            <a:r>
              <a:rPr lang="en-US" altLang="en-US" dirty="0">
                <a:latin typeface="Helvetica" panose="020B0604020202020204" pitchFamily="34" charset="0"/>
                <a:ea typeface="Geneva" pitchFamily="121" charset="-128"/>
              </a:rPr>
              <a:t>, V. </a:t>
            </a:r>
            <a:r>
              <a:rPr lang="en-US" altLang="en-US" dirty="0" err="1">
                <a:latin typeface="Helvetica" panose="020B0604020202020204" pitchFamily="34" charset="0"/>
                <a:ea typeface="Geneva" pitchFamily="121" charset="-128"/>
              </a:rPr>
              <a:t>Kashikin</a:t>
            </a:r>
            <a:r>
              <a:rPr lang="en-US" altLang="en-US" dirty="0">
                <a:latin typeface="Helvetica" panose="020B0604020202020204" pitchFamily="34" charset="0"/>
                <a:ea typeface="Geneva" pitchFamily="121" charset="-128"/>
              </a:rPr>
              <a:t>, V. Lombardo, P. Li</a:t>
            </a:r>
          </a:p>
          <a:p>
            <a:endParaRPr lang="en-US" altLang="en-US" sz="1200" dirty="0"/>
          </a:p>
          <a:p>
            <a:pPr eaLnBrk="1" hangingPunct="1"/>
            <a:r>
              <a:rPr lang="en-US" altLang="en-US" sz="1200" dirty="0"/>
              <a:t>DOE HEP visit, Germantown</a:t>
            </a:r>
          </a:p>
          <a:p>
            <a:pPr eaLnBrk="1" hangingPunct="1"/>
            <a:r>
              <a:rPr lang="en-US" altLang="en-US" sz="1200" dirty="0"/>
              <a:t>6/7/2018</a:t>
            </a:r>
          </a:p>
          <a:p>
            <a:pPr eaLnBrk="1" hangingPunct="1"/>
            <a:endParaRPr lang="en-US" altLang="en-US" dirty="0">
              <a:latin typeface="Helvetica" panose="020B0604020202020204" pitchFamily="34" charset="0"/>
              <a:ea typeface="Geneva" pitchFamily="121"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9516-0783-454A-8116-112D5CFFB9C9}"/>
              </a:ext>
            </a:extLst>
          </p:cNvPr>
          <p:cNvSpPr>
            <a:spLocks noGrp="1"/>
          </p:cNvSpPr>
          <p:nvPr>
            <p:ph type="title"/>
          </p:nvPr>
        </p:nvSpPr>
        <p:spPr/>
        <p:txBody>
          <a:bodyPr/>
          <a:lstStyle/>
          <a:p>
            <a:r>
              <a:rPr lang="en-US" dirty="0"/>
              <a:t>Nb</a:t>
            </a:r>
            <a:r>
              <a:rPr lang="en-US" baseline="-25000" dirty="0"/>
              <a:t>3</a:t>
            </a:r>
            <a:r>
              <a:rPr lang="en-US" dirty="0"/>
              <a:t>Sn High Field Magnet Cost Analysis</a:t>
            </a:r>
          </a:p>
        </p:txBody>
      </p:sp>
      <p:sp>
        <p:nvSpPr>
          <p:cNvPr id="4" name="Date Placeholder 3">
            <a:extLst>
              <a:ext uri="{FF2B5EF4-FFF2-40B4-BE49-F238E27FC236}">
                <a16:creationId xmlns:a16="http://schemas.microsoft.com/office/drawing/2014/main" id="{20CFD0EA-2C80-C14E-88CD-DCE0867A8C7D}"/>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E5B94757-70B6-1D43-99EC-CE6519DAE377}"/>
              </a:ext>
            </a:extLst>
          </p:cNvPr>
          <p:cNvSpPr>
            <a:spLocks noGrp="1"/>
          </p:cNvSpPr>
          <p:nvPr>
            <p:ph type="sldNum" sz="quarter" idx="12"/>
          </p:nvPr>
        </p:nvSpPr>
        <p:spPr/>
        <p:txBody>
          <a:bodyPr/>
          <a:lstStyle/>
          <a:p>
            <a:fld id="{52E9C158-AEF1-41A2-A6CE-6F0BAB305EFD}" type="slidenum">
              <a:rPr lang="en-US" altLang="en-US" smtClean="0"/>
              <a:pPr/>
              <a:t>10</a:t>
            </a:fld>
            <a:endParaRPr lang="en-US" altLang="en-US"/>
          </a:p>
        </p:txBody>
      </p:sp>
      <p:graphicFrame>
        <p:nvGraphicFramePr>
          <p:cNvPr id="7" name="Table 6">
            <a:extLst>
              <a:ext uri="{FF2B5EF4-FFF2-40B4-BE49-F238E27FC236}">
                <a16:creationId xmlns:a16="http://schemas.microsoft.com/office/drawing/2014/main" id="{BCCDB5B3-B5FD-0047-B4D4-950503DDD873}"/>
              </a:ext>
            </a:extLst>
          </p:cNvPr>
          <p:cNvGraphicFramePr>
            <a:graphicFrameLocks noGrp="1"/>
          </p:cNvGraphicFramePr>
          <p:nvPr>
            <p:extLst/>
          </p:nvPr>
        </p:nvGraphicFramePr>
        <p:xfrm>
          <a:off x="321733" y="895091"/>
          <a:ext cx="5599288" cy="2079218"/>
        </p:xfrm>
        <a:graphic>
          <a:graphicData uri="http://schemas.openxmlformats.org/drawingml/2006/table">
            <a:tbl>
              <a:tblPr firstRow="1" firstCol="1" bandRow="1">
                <a:tableStyleId>{5C22544A-7EE6-4342-B048-85BDC9FD1C3A}</a:tableStyleId>
              </a:tblPr>
              <a:tblGrid>
                <a:gridCol w="3047036">
                  <a:extLst>
                    <a:ext uri="{9D8B030D-6E8A-4147-A177-3AD203B41FA5}">
                      <a16:colId xmlns:a16="http://schemas.microsoft.com/office/drawing/2014/main" val="1567930360"/>
                    </a:ext>
                  </a:extLst>
                </a:gridCol>
                <a:gridCol w="855424">
                  <a:extLst>
                    <a:ext uri="{9D8B030D-6E8A-4147-A177-3AD203B41FA5}">
                      <a16:colId xmlns:a16="http://schemas.microsoft.com/office/drawing/2014/main" val="2874055348"/>
                    </a:ext>
                  </a:extLst>
                </a:gridCol>
                <a:gridCol w="827379">
                  <a:extLst>
                    <a:ext uri="{9D8B030D-6E8A-4147-A177-3AD203B41FA5}">
                      <a16:colId xmlns:a16="http://schemas.microsoft.com/office/drawing/2014/main" val="2299981539"/>
                    </a:ext>
                  </a:extLst>
                </a:gridCol>
                <a:gridCol w="869449">
                  <a:extLst>
                    <a:ext uri="{9D8B030D-6E8A-4147-A177-3AD203B41FA5}">
                      <a16:colId xmlns:a16="http://schemas.microsoft.com/office/drawing/2014/main" val="1572650977"/>
                    </a:ext>
                  </a:extLst>
                </a:gridCol>
              </a:tblGrid>
              <a:tr h="530795">
                <a:tc>
                  <a:txBody>
                    <a:bodyPr/>
                    <a:lstStyle/>
                    <a:p>
                      <a:pPr marL="0" marR="0">
                        <a:lnSpc>
                          <a:spcPct val="135000"/>
                        </a:lnSpc>
                        <a:spcBef>
                          <a:spcPts val="0"/>
                        </a:spcBef>
                        <a:spcAft>
                          <a:spcPts val="0"/>
                        </a:spcAft>
                        <a:tabLst>
                          <a:tab pos="1088390" algn="l"/>
                          <a:tab pos="457200" algn="l"/>
                        </a:tabLst>
                      </a:pPr>
                      <a:r>
                        <a:rPr lang="en-US" sz="1100" dirty="0">
                          <a:effectLst/>
                        </a:rPr>
                        <a:t>Part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Labor (k$)</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M&amp;S (k$)</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Total (k$)</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692136982"/>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Four insulated cables</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120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840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960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4278905270"/>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Four coils fabrication (w/o cables cost)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840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240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1,080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325733739"/>
                  </a:ext>
                </a:extLst>
              </a:tr>
              <a:tr h="265878">
                <a:tc>
                  <a:txBody>
                    <a:bodyPr/>
                    <a:lstStyle/>
                    <a:p>
                      <a:pPr marL="0" marR="0">
                        <a:lnSpc>
                          <a:spcPct val="135000"/>
                        </a:lnSpc>
                        <a:spcBef>
                          <a:spcPts val="0"/>
                        </a:spcBef>
                        <a:spcAft>
                          <a:spcPts val="0"/>
                        </a:spcAft>
                        <a:tabLst>
                          <a:tab pos="1088390" algn="l"/>
                          <a:tab pos="457200" algn="l"/>
                        </a:tabLst>
                      </a:pPr>
                      <a:r>
                        <a:rPr lang="en-US" sz="1100" dirty="0">
                          <a:effectLst/>
                        </a:rPr>
                        <a:t>Structure procurement &amp; Magnet assembly</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220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820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1,040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370965618"/>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Magnet Vertical test at BNL</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290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110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400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595812230"/>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Yield assumptions (cost per magnet)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 </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 </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519</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679521055"/>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TOTAL per MQXFA magnet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endParaRPr lang="en-US" sz="1000" dirty="0">
                        <a:effectLst/>
                        <a:latin typeface="Cambria" panose="02040503050406030204" pitchFamily="18" charset="0"/>
                      </a:endParaRPr>
                    </a:p>
                  </a:txBody>
                  <a:tcPr marL="68580" marR="68580" marT="0" marB="0" anchor="b"/>
                </a:tc>
                <a:tc>
                  <a:txBody>
                    <a:bodyPr/>
                    <a:lstStyle/>
                    <a:p>
                      <a:endParaRPr lang="en-US" sz="1000" dirty="0">
                        <a:effectLst/>
                        <a:latin typeface="Cambria" panose="020405030504060302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3,999 </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503974968"/>
                  </a:ext>
                </a:extLst>
              </a:tr>
            </a:tbl>
          </a:graphicData>
        </a:graphic>
      </p:graphicFrame>
      <p:sp>
        <p:nvSpPr>
          <p:cNvPr id="8" name="Rectangle 7">
            <a:extLst>
              <a:ext uri="{FF2B5EF4-FFF2-40B4-BE49-F238E27FC236}">
                <a16:creationId xmlns:a16="http://schemas.microsoft.com/office/drawing/2014/main" id="{FD18633A-E810-1D46-AA6B-71775EE6B0B1}"/>
              </a:ext>
            </a:extLst>
          </p:cNvPr>
          <p:cNvSpPr/>
          <p:nvPr/>
        </p:nvSpPr>
        <p:spPr>
          <a:xfrm>
            <a:off x="228600" y="2976127"/>
            <a:ext cx="4165601" cy="584775"/>
          </a:xfrm>
          <a:prstGeom prst="rect">
            <a:avLst/>
          </a:prstGeom>
        </p:spPr>
        <p:txBody>
          <a:bodyPr wrap="square">
            <a:spAutoFit/>
          </a:bodyPr>
          <a:lstStyle/>
          <a:p>
            <a:pPr marL="0" marR="0">
              <a:spcBef>
                <a:spcPts val="0"/>
              </a:spcBef>
              <a:spcAft>
                <a:spcPts val="1000"/>
              </a:spcAft>
            </a:pPr>
            <a:r>
              <a:rPr lang="en-US" sz="1600" i="1" dirty="0">
                <a:solidFill>
                  <a:srgbClr val="1F497D"/>
                </a:solidFill>
                <a:latin typeface="Cambria" panose="02040503050406030204" pitchFamily="18" charset="0"/>
                <a:ea typeface="Cambria" panose="02040503050406030204" pitchFamily="18" charset="0"/>
                <a:cs typeface="Times New Roman" panose="02020603050405020304" pitchFamily="18" charset="0"/>
              </a:rPr>
              <a:t>Table 1: Cost analysis of MQXFA magnets by US LHC Accelerator Upgrade Project (CD-1 data)</a:t>
            </a:r>
            <a:endParaRPr lang="en-US" sz="1600" i="1" dirty="0">
              <a:solidFill>
                <a:srgbClr val="1F497D"/>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C71FEF7-2C7A-3F4E-81BC-2EAB4736906E}"/>
              </a:ext>
            </a:extLst>
          </p:cNvPr>
          <p:cNvSpPr txBox="1"/>
          <p:nvPr/>
        </p:nvSpPr>
        <p:spPr>
          <a:xfrm>
            <a:off x="321733" y="3768973"/>
            <a:ext cx="8015817" cy="2923877"/>
          </a:xfrm>
          <a:prstGeom prst="rect">
            <a:avLst/>
          </a:prstGeom>
          <a:noFill/>
        </p:spPr>
        <p:txBody>
          <a:bodyPr wrap="square" rtlCol="0">
            <a:spAutoFit/>
          </a:bodyPr>
          <a:lstStyle/>
          <a:p>
            <a:r>
              <a:rPr lang="en-US" sz="2000" b="1" dirty="0"/>
              <a:t>Cost has several main drivers: </a:t>
            </a:r>
            <a:r>
              <a:rPr lang="en-US" sz="2000" b="1" dirty="0">
                <a:solidFill>
                  <a:schemeClr val="accent2"/>
                </a:solidFill>
              </a:rPr>
              <a:t>conductor</a:t>
            </a:r>
            <a:r>
              <a:rPr lang="en-US" sz="2000" b="1" dirty="0"/>
              <a:t>, </a:t>
            </a:r>
            <a:r>
              <a:rPr lang="en-US" sz="2000" b="1" dirty="0">
                <a:solidFill>
                  <a:schemeClr val="accent3">
                    <a:lumMod val="75000"/>
                  </a:schemeClr>
                </a:solidFill>
              </a:rPr>
              <a:t>coil fabrication</a:t>
            </a:r>
            <a:r>
              <a:rPr lang="en-US" sz="2000" b="1" dirty="0"/>
              <a:t>, </a:t>
            </a:r>
            <a:r>
              <a:rPr lang="en-US" sz="2000" b="1" dirty="0">
                <a:solidFill>
                  <a:schemeClr val="accent6">
                    <a:lumMod val="60000"/>
                    <a:lumOff val="40000"/>
                  </a:schemeClr>
                </a:solidFill>
              </a:rPr>
              <a:t>magnet structure</a:t>
            </a:r>
            <a:r>
              <a:rPr lang="en-US" sz="2000" b="1" dirty="0"/>
              <a:t>, </a:t>
            </a:r>
            <a:r>
              <a:rPr lang="en-US" sz="2000" b="1" dirty="0">
                <a:solidFill>
                  <a:srgbClr val="7030A0"/>
                </a:solidFill>
              </a:rPr>
              <a:t>risk mitigation features </a:t>
            </a:r>
            <a:r>
              <a:rPr lang="en-US" sz="2000" b="1" dirty="0"/>
              <a:t>(vertical test &amp; yield assumptions):</a:t>
            </a:r>
          </a:p>
          <a:p>
            <a:endParaRPr lang="en-US" sz="2000" b="1" dirty="0"/>
          </a:p>
          <a:p>
            <a:r>
              <a:rPr lang="en-US" sz="2000" b="1" dirty="0"/>
              <a:t>Our R&amp;D program therefore focuses on delivering accelerator quality magnets with higher field and reduced cost, by tackling all drivers:	 </a:t>
            </a:r>
            <a:r>
              <a:rPr lang="en-US" sz="2000" b="1" dirty="0">
                <a:solidFill>
                  <a:schemeClr val="accent2"/>
                </a:solidFill>
              </a:rPr>
              <a:t>double </a:t>
            </a:r>
            <a:r>
              <a:rPr lang="en-US" sz="2000" b="1" dirty="0" err="1">
                <a:solidFill>
                  <a:schemeClr val="accent2"/>
                </a:solidFill>
              </a:rPr>
              <a:t>Jc</a:t>
            </a:r>
            <a:r>
              <a:rPr lang="en-US" sz="2000" b="1" dirty="0">
                <a:solidFill>
                  <a:schemeClr val="accent2"/>
                </a:solidFill>
              </a:rPr>
              <a:t> of the conductor</a:t>
            </a:r>
            <a:r>
              <a:rPr lang="en-US" sz="2000" b="1" dirty="0"/>
              <a:t>, </a:t>
            </a:r>
            <a:r>
              <a:rPr lang="en-US" sz="2000" b="1" dirty="0">
                <a:solidFill>
                  <a:schemeClr val="accent3"/>
                </a:solidFill>
              </a:rPr>
              <a:t>simplify/optimize/eliminate coil fabrication steps</a:t>
            </a:r>
            <a:r>
              <a:rPr lang="en-US" sz="2000" b="1" dirty="0"/>
              <a:t>, </a:t>
            </a:r>
            <a:r>
              <a:rPr lang="en-US" sz="2000" b="1" dirty="0">
                <a:solidFill>
                  <a:srgbClr val="808080"/>
                </a:solidFill>
              </a:rPr>
              <a:t>simplify/reduce structure cost</a:t>
            </a:r>
            <a:r>
              <a:rPr lang="en-US" sz="2000" b="1" dirty="0"/>
              <a:t>, </a:t>
            </a:r>
            <a:r>
              <a:rPr lang="en-US" sz="2000" b="1" dirty="0">
                <a:solidFill>
                  <a:srgbClr val="7030A0"/>
                </a:solidFill>
              </a:rPr>
              <a:t>reduce or eliminate quench training </a:t>
            </a:r>
          </a:p>
          <a:p>
            <a:endParaRPr lang="en-US" sz="2000" b="1" dirty="0"/>
          </a:p>
          <a:p>
            <a:pPr marL="342900" indent="-342900">
              <a:buFont typeface="Arial" panose="020B0604020202020204" pitchFamily="34" charset="0"/>
              <a:buChar char="•"/>
            </a:pPr>
            <a:endParaRPr lang="en-US" b="1" dirty="0"/>
          </a:p>
        </p:txBody>
      </p:sp>
      <p:sp>
        <p:nvSpPr>
          <p:cNvPr id="3" name="Oval 2">
            <a:extLst>
              <a:ext uri="{FF2B5EF4-FFF2-40B4-BE49-F238E27FC236}">
                <a16:creationId xmlns:a16="http://schemas.microsoft.com/office/drawing/2014/main" id="{904797AE-86B7-4B4B-9356-048A4892A59D}"/>
              </a:ext>
            </a:extLst>
          </p:cNvPr>
          <p:cNvSpPr/>
          <p:nvPr/>
        </p:nvSpPr>
        <p:spPr>
          <a:xfrm>
            <a:off x="4394200" y="1473200"/>
            <a:ext cx="491067" cy="215674"/>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399BE5-F360-4DCD-9BC8-DEFD3F93E488}"/>
              </a:ext>
            </a:extLst>
          </p:cNvPr>
          <p:cNvSpPr/>
          <p:nvPr/>
        </p:nvSpPr>
        <p:spPr>
          <a:xfrm>
            <a:off x="3564467" y="1719026"/>
            <a:ext cx="491067" cy="215674"/>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7F45DD-F9F6-452F-8BF0-49BE2B9B41BE}"/>
              </a:ext>
            </a:extLst>
          </p:cNvPr>
          <p:cNvSpPr/>
          <p:nvPr/>
        </p:nvSpPr>
        <p:spPr>
          <a:xfrm>
            <a:off x="4392203" y="1983080"/>
            <a:ext cx="491067" cy="215674"/>
          </a:xfrm>
          <a:prstGeom prst="ellipse">
            <a:avLst/>
          </a:prstGeom>
          <a:noFill/>
          <a:ln w="28575">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4FCED6-54A1-4748-9A0F-50960FFAB887}"/>
              </a:ext>
            </a:extLst>
          </p:cNvPr>
          <p:cNvSpPr/>
          <p:nvPr/>
        </p:nvSpPr>
        <p:spPr>
          <a:xfrm>
            <a:off x="5240866" y="2213893"/>
            <a:ext cx="491067" cy="520840"/>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BCA670-50A1-428D-A929-A1B06DECC86F}"/>
              </a:ext>
            </a:extLst>
          </p:cNvPr>
          <p:cNvSpPr/>
          <p:nvPr/>
        </p:nvSpPr>
        <p:spPr>
          <a:xfrm>
            <a:off x="5731934" y="3029865"/>
            <a:ext cx="3412066" cy="646331"/>
          </a:xfrm>
          <a:prstGeom prst="rect">
            <a:avLst/>
          </a:prstGeom>
        </p:spPr>
        <p:txBody>
          <a:bodyPr wrap="square">
            <a:spAutoFit/>
          </a:bodyPr>
          <a:lstStyle/>
          <a:p>
            <a:pPr marL="0" marR="0">
              <a:spcBef>
                <a:spcPts val="0"/>
              </a:spcBef>
              <a:spcAft>
                <a:spcPts val="1000"/>
              </a:spcAft>
            </a:pPr>
            <a:r>
              <a:rPr lang="en-US" sz="1800" i="1" dirty="0">
                <a:solidFill>
                  <a:srgbClr val="1F497D"/>
                </a:solidFill>
                <a:latin typeface="Cambria" panose="02040503050406030204" pitchFamily="18" charset="0"/>
                <a:ea typeface="Cambria" panose="02040503050406030204" pitchFamily="18" charset="0"/>
                <a:cs typeface="Times New Roman" panose="02020603050405020304" pitchFamily="18" charset="0"/>
              </a:rPr>
              <a:t>MQXFA magnet =  magnetic element w/o cold mass &amp; cryostat</a:t>
            </a:r>
            <a:endParaRPr lang="en-US" sz="1800" i="1" dirty="0">
              <a:solidFill>
                <a:srgbClr val="1F497D"/>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84A2E69-7C69-43C6-BB41-510D7B5A12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302872">
            <a:off x="6184054" y="1236152"/>
            <a:ext cx="2926860" cy="1124650"/>
          </a:xfrm>
          <a:prstGeom prst="rect">
            <a:avLst/>
          </a:prstGeom>
        </p:spPr>
      </p:pic>
      <p:pic>
        <p:nvPicPr>
          <p:cNvPr id="16" name="Picture 15">
            <a:extLst>
              <a:ext uri="{FF2B5EF4-FFF2-40B4-BE49-F238E27FC236}">
                <a16:creationId xmlns:a16="http://schemas.microsoft.com/office/drawing/2014/main" id="{97CEE57A-A243-4F78-949F-33985E535DB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6273" t="7285" r="3922" b="47060"/>
          <a:stretch/>
        </p:blipFill>
        <p:spPr>
          <a:xfrm>
            <a:off x="6006517" y="2171104"/>
            <a:ext cx="3198503" cy="955630"/>
          </a:xfrm>
          <a:prstGeom prst="rect">
            <a:avLst/>
          </a:prstGeom>
        </p:spPr>
      </p:pic>
      <p:sp>
        <p:nvSpPr>
          <p:cNvPr id="17" name="Arrow: Down 16">
            <a:extLst>
              <a:ext uri="{FF2B5EF4-FFF2-40B4-BE49-F238E27FC236}">
                <a16:creationId xmlns:a16="http://schemas.microsoft.com/office/drawing/2014/main" id="{F211D986-A4FA-4831-97D4-E03959C0020F}"/>
              </a:ext>
            </a:extLst>
          </p:cNvPr>
          <p:cNvSpPr/>
          <p:nvPr/>
        </p:nvSpPr>
        <p:spPr>
          <a:xfrm rot="1028302">
            <a:off x="7579017" y="2089870"/>
            <a:ext cx="176198" cy="3840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1308E272-1386-4670-B0DF-5BAC9C6050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472" y="378922"/>
            <a:ext cx="1255298" cy="830525"/>
          </a:xfrm>
          <a:prstGeom prst="rect">
            <a:avLst/>
          </a:prstGeom>
        </p:spPr>
      </p:pic>
      <p:pic>
        <p:nvPicPr>
          <p:cNvPr id="19" name="Picture 18">
            <a:extLst>
              <a:ext uri="{FF2B5EF4-FFF2-40B4-BE49-F238E27FC236}">
                <a16:creationId xmlns:a16="http://schemas.microsoft.com/office/drawing/2014/main" id="{5A968994-9473-47F8-9B5E-009A07F88C9B}"/>
              </a:ext>
            </a:extLst>
          </p:cNvPr>
          <p:cNvPicPr>
            <a:picLocks noChangeAspect="1"/>
          </p:cNvPicPr>
          <p:nvPr/>
        </p:nvPicPr>
        <p:blipFill>
          <a:blip r:embed="rId5"/>
          <a:stretch>
            <a:fillRect/>
          </a:stretch>
        </p:blipFill>
        <p:spPr>
          <a:xfrm>
            <a:off x="7667116" y="498032"/>
            <a:ext cx="1255885" cy="829128"/>
          </a:xfrm>
          <a:prstGeom prst="rect">
            <a:avLst/>
          </a:prstGeom>
        </p:spPr>
      </p:pic>
      <p:sp>
        <p:nvSpPr>
          <p:cNvPr id="20" name="Arrow: Down 19">
            <a:extLst>
              <a:ext uri="{FF2B5EF4-FFF2-40B4-BE49-F238E27FC236}">
                <a16:creationId xmlns:a16="http://schemas.microsoft.com/office/drawing/2014/main" id="{5C35FE47-A3A1-4023-AAEE-A569BEE04902}"/>
              </a:ext>
            </a:extLst>
          </p:cNvPr>
          <p:cNvSpPr/>
          <p:nvPr/>
        </p:nvSpPr>
        <p:spPr>
          <a:xfrm rot="1028302">
            <a:off x="6923023" y="1069450"/>
            <a:ext cx="176198" cy="3840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Arrow: Down 20">
            <a:extLst>
              <a:ext uri="{FF2B5EF4-FFF2-40B4-BE49-F238E27FC236}">
                <a16:creationId xmlns:a16="http://schemas.microsoft.com/office/drawing/2014/main" id="{91B4D62E-2E83-462B-97C8-EB30BC205C43}"/>
              </a:ext>
            </a:extLst>
          </p:cNvPr>
          <p:cNvSpPr/>
          <p:nvPr/>
        </p:nvSpPr>
        <p:spPr>
          <a:xfrm rot="1028302">
            <a:off x="8108675" y="1226881"/>
            <a:ext cx="176198" cy="3840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D497A5D-D578-F94E-8B19-30F77E6DFE40}"/>
              </a:ext>
            </a:extLst>
          </p:cNvPr>
          <p:cNvSpPr txBox="1"/>
          <p:nvPr/>
        </p:nvSpPr>
        <p:spPr>
          <a:xfrm>
            <a:off x="1305171" y="5960658"/>
            <a:ext cx="6314357" cy="461665"/>
          </a:xfrm>
          <a:prstGeom prst="rect">
            <a:avLst/>
          </a:prstGeom>
          <a:noFill/>
        </p:spPr>
        <p:txBody>
          <a:bodyPr wrap="none" rtlCol="0">
            <a:spAutoFit/>
          </a:bodyPr>
          <a:lstStyle/>
          <a:p>
            <a:r>
              <a:rPr lang="en-US" b="1" dirty="0"/>
              <a:t>TARGET COST REDUCTION PER MAGNET: ~30%</a:t>
            </a:r>
          </a:p>
        </p:txBody>
      </p:sp>
      <p:sp>
        <p:nvSpPr>
          <p:cNvPr id="23" name="Footer Placeholder 4">
            <a:extLst>
              <a:ext uri="{FF2B5EF4-FFF2-40B4-BE49-F238E27FC236}">
                <a16:creationId xmlns:a16="http://schemas.microsoft.com/office/drawing/2014/main" id="{3D68F98D-A2C5-024A-8841-15226341F434}"/>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128108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14FD-D19E-F943-B367-DEF7E373B808}"/>
              </a:ext>
            </a:extLst>
          </p:cNvPr>
          <p:cNvSpPr>
            <a:spLocks noGrp="1"/>
          </p:cNvSpPr>
          <p:nvPr>
            <p:ph type="title"/>
          </p:nvPr>
        </p:nvSpPr>
        <p:spPr/>
        <p:txBody>
          <a:bodyPr/>
          <a:lstStyle/>
          <a:p>
            <a:r>
              <a:rPr lang="en-US" dirty="0" err="1"/>
              <a:t>Fermilab</a:t>
            </a:r>
            <a:r>
              <a:rPr lang="en-US" dirty="0"/>
              <a:t> HFM R&amp;D Roadmap</a:t>
            </a:r>
          </a:p>
        </p:txBody>
      </p:sp>
      <p:sp>
        <p:nvSpPr>
          <p:cNvPr id="4" name="Date Placeholder 3">
            <a:extLst>
              <a:ext uri="{FF2B5EF4-FFF2-40B4-BE49-F238E27FC236}">
                <a16:creationId xmlns:a16="http://schemas.microsoft.com/office/drawing/2014/main" id="{44B563AC-A219-AC4C-A3AC-370B25DF70DB}"/>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1FFB39B3-92D5-8246-ACC5-9BBEF01D8501}"/>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sp>
        <p:nvSpPr>
          <p:cNvPr id="9" name="Rectangle 8">
            <a:extLst>
              <a:ext uri="{FF2B5EF4-FFF2-40B4-BE49-F238E27FC236}">
                <a16:creationId xmlns:a16="http://schemas.microsoft.com/office/drawing/2014/main" id="{4CAB93E4-D49C-B84B-9409-C175EBC02014}"/>
              </a:ext>
            </a:extLst>
          </p:cNvPr>
          <p:cNvSpPr/>
          <p:nvPr/>
        </p:nvSpPr>
        <p:spPr>
          <a:xfrm>
            <a:off x="353548" y="5556001"/>
            <a:ext cx="8790452" cy="830997"/>
          </a:xfrm>
          <a:prstGeom prst="rect">
            <a:avLst/>
          </a:prstGeom>
        </p:spPr>
        <p:txBody>
          <a:bodyPr wrap="square">
            <a:spAutoFit/>
          </a:bodyPr>
          <a:lstStyle/>
          <a:p>
            <a:r>
              <a:rPr lang="en-US" dirty="0"/>
              <a:t>Target R&amp;D: accelerator quality magnet demonstrating field 16-18T with 30% cost reduction </a:t>
            </a:r>
            <a:r>
              <a:rPr lang="en-US" sz="1600" dirty="0"/>
              <a:t>(compared to state of the art + projection)</a:t>
            </a:r>
          </a:p>
        </p:txBody>
      </p:sp>
      <p:sp>
        <p:nvSpPr>
          <p:cNvPr id="10" name="TextBox 9">
            <a:extLst>
              <a:ext uri="{FF2B5EF4-FFF2-40B4-BE49-F238E27FC236}">
                <a16:creationId xmlns:a16="http://schemas.microsoft.com/office/drawing/2014/main" id="{A6EBF6D7-3545-9944-A5CF-411616BBB174}"/>
              </a:ext>
            </a:extLst>
          </p:cNvPr>
          <p:cNvSpPr txBox="1"/>
          <p:nvPr/>
        </p:nvSpPr>
        <p:spPr>
          <a:xfrm>
            <a:off x="1828800" y="732525"/>
            <a:ext cx="1206230" cy="646331"/>
          </a:xfrm>
          <a:prstGeom prst="rect">
            <a:avLst/>
          </a:prstGeom>
          <a:noFill/>
        </p:spPr>
        <p:txBody>
          <a:bodyPr wrap="square" rtlCol="0">
            <a:spAutoFit/>
          </a:bodyPr>
          <a:lstStyle/>
          <a:p>
            <a:r>
              <a:rPr lang="en-US" sz="1800" dirty="0"/>
              <a:t>European Strategy</a:t>
            </a:r>
          </a:p>
        </p:txBody>
      </p:sp>
      <p:sp>
        <p:nvSpPr>
          <p:cNvPr id="11" name="TextBox 10">
            <a:extLst>
              <a:ext uri="{FF2B5EF4-FFF2-40B4-BE49-F238E27FC236}">
                <a16:creationId xmlns:a16="http://schemas.microsoft.com/office/drawing/2014/main" id="{9580786D-3321-B34B-852B-98AA4BCAA853}"/>
              </a:ext>
            </a:extLst>
          </p:cNvPr>
          <p:cNvSpPr txBox="1"/>
          <p:nvPr/>
        </p:nvSpPr>
        <p:spPr>
          <a:xfrm>
            <a:off x="3035030" y="932666"/>
            <a:ext cx="1206230" cy="369332"/>
          </a:xfrm>
          <a:prstGeom prst="rect">
            <a:avLst/>
          </a:prstGeom>
          <a:noFill/>
        </p:spPr>
        <p:txBody>
          <a:bodyPr wrap="square" rtlCol="0">
            <a:spAutoFit/>
          </a:bodyPr>
          <a:lstStyle/>
          <a:p>
            <a:r>
              <a:rPr lang="en-US" sz="1800" dirty="0"/>
              <a:t>P5</a:t>
            </a:r>
          </a:p>
        </p:txBody>
      </p:sp>
      <p:pic>
        <p:nvPicPr>
          <p:cNvPr id="12" name="Picture 11">
            <a:extLst>
              <a:ext uri="{FF2B5EF4-FFF2-40B4-BE49-F238E27FC236}">
                <a16:creationId xmlns:a16="http://schemas.microsoft.com/office/drawing/2014/main" id="{366E8DA1-D524-9847-867C-C7B96B55981C}"/>
              </a:ext>
            </a:extLst>
          </p:cNvPr>
          <p:cNvPicPr>
            <a:picLocks noChangeAspect="1"/>
          </p:cNvPicPr>
          <p:nvPr/>
        </p:nvPicPr>
        <p:blipFill>
          <a:blip r:embed="rId2"/>
          <a:stretch>
            <a:fillRect/>
          </a:stretch>
        </p:blipFill>
        <p:spPr>
          <a:xfrm>
            <a:off x="0" y="1390559"/>
            <a:ext cx="9144000" cy="4076881"/>
          </a:xfrm>
          <a:prstGeom prst="rect">
            <a:avLst/>
          </a:prstGeom>
        </p:spPr>
      </p:pic>
      <p:sp>
        <p:nvSpPr>
          <p:cNvPr id="13" name="Footer Placeholder 4">
            <a:extLst>
              <a:ext uri="{FF2B5EF4-FFF2-40B4-BE49-F238E27FC236}">
                <a16:creationId xmlns:a16="http://schemas.microsoft.com/office/drawing/2014/main" id="{62A038E3-4C56-5642-B181-FC17556FD3E2}"/>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4241722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Sector Organization </a:t>
            </a:r>
          </a:p>
        </p:txBody>
      </p:sp>
      <p:sp>
        <p:nvSpPr>
          <p:cNvPr id="4" name="Date Placeholder 3"/>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12</a:t>
            </a:fld>
            <a:endParaRPr lang="en-US" altLang="en-US"/>
          </a:p>
        </p:txBody>
      </p:sp>
      <p:pic>
        <p:nvPicPr>
          <p:cNvPr id="9" name="Picture 8" descr="orgchar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8463" y="196271"/>
            <a:ext cx="4164446" cy="6560129"/>
          </a:xfrm>
          <a:prstGeom prst="rect">
            <a:avLst/>
          </a:prstGeom>
        </p:spPr>
      </p:pic>
      <p:sp>
        <p:nvSpPr>
          <p:cNvPr id="3" name="TextBox 2">
            <a:extLst>
              <a:ext uri="{FF2B5EF4-FFF2-40B4-BE49-F238E27FC236}">
                <a16:creationId xmlns:a16="http://schemas.microsoft.com/office/drawing/2014/main" id="{746641FD-2CF4-6D40-B846-83CFE50EB15B}"/>
              </a:ext>
            </a:extLst>
          </p:cNvPr>
          <p:cNvSpPr txBox="1"/>
          <p:nvPr/>
        </p:nvSpPr>
        <p:spPr>
          <a:xfrm>
            <a:off x="276293" y="1089499"/>
            <a:ext cx="3813242" cy="5016758"/>
          </a:xfrm>
          <a:prstGeom prst="rect">
            <a:avLst/>
          </a:prstGeom>
          <a:noFill/>
        </p:spPr>
        <p:txBody>
          <a:bodyPr wrap="square" rtlCol="0">
            <a:spAutoFit/>
          </a:bodyPr>
          <a:lstStyle/>
          <a:p>
            <a:pPr marL="342900" indent="-342900">
              <a:buFont typeface="Arial" panose="020B0604020202020204" pitchFamily="34" charset="0"/>
              <a:buChar char="•"/>
            </a:pPr>
            <a:r>
              <a:rPr lang="en-US" sz="1600" dirty="0"/>
              <a:t>About 100 staff members (scientists, technicians, engineers) with long term experience in magnet design, fabrication, test</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Working on high priority projects like High </a:t>
            </a:r>
            <a:r>
              <a:rPr lang="en-US" sz="1600" dirty="0" err="1"/>
              <a:t>Lumi</a:t>
            </a:r>
            <a:r>
              <a:rPr lang="en-US" sz="1600" dirty="0"/>
              <a:t> AUP, mu2e, LCLS-2, FNAL accelerator complex magnet support, plus HFM R&amp;D</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New young talented hires -new postdoc from CERN (</a:t>
            </a:r>
            <a:r>
              <a:rPr lang="en-US" sz="1600" dirty="0" err="1"/>
              <a:t>Tiziana</a:t>
            </a:r>
            <a:r>
              <a:rPr lang="en-US" sz="1600" dirty="0"/>
              <a:t> Spina), new </a:t>
            </a:r>
            <a:r>
              <a:rPr lang="en-US" sz="1600" dirty="0" err="1"/>
              <a:t>Toohig</a:t>
            </a:r>
            <a:r>
              <a:rPr lang="en-US" sz="1600" dirty="0"/>
              <a:t> fellow (</a:t>
            </a:r>
            <a:r>
              <a:rPr lang="en-US" sz="1600" dirty="0" err="1"/>
              <a:t>Marinozzi</a:t>
            </a:r>
            <a:r>
              <a:rPr lang="en-US" sz="1600" dirty="0"/>
              <a:t>), and new associate scientist from ANL (Maria </a:t>
            </a:r>
            <a:r>
              <a:rPr lang="en-US" sz="1600" dirty="0" err="1"/>
              <a:t>Baldini</a:t>
            </a:r>
            <a:r>
              <a:rPr lang="en-US" sz="1600" dirty="0"/>
              <a:t>)</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As in the case of SRF sector, we want to move more towards a matrixed model where people contribute to both projects and R&amp;D for best efficiency and output</a:t>
            </a:r>
          </a:p>
        </p:txBody>
      </p:sp>
      <p:sp>
        <p:nvSpPr>
          <p:cNvPr id="8" name="Footer Placeholder 4">
            <a:extLst>
              <a:ext uri="{FF2B5EF4-FFF2-40B4-BE49-F238E27FC236}">
                <a16:creationId xmlns:a16="http://schemas.microsoft.com/office/drawing/2014/main" id="{AE3AF55D-2079-374F-B79C-55AE0CA6ED14}"/>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331747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14E5-8000-764B-99BC-4F4F0FFD408C}"/>
              </a:ext>
            </a:extLst>
          </p:cNvPr>
          <p:cNvSpPr>
            <a:spLocks noGrp="1"/>
          </p:cNvSpPr>
          <p:nvPr>
            <p:ph type="title"/>
          </p:nvPr>
        </p:nvSpPr>
        <p:spPr/>
        <p:txBody>
          <a:bodyPr/>
          <a:lstStyle/>
          <a:p>
            <a:r>
              <a:rPr lang="en-US" dirty="0"/>
              <a:t>PIs and new organization to strengthen emphasis on R&amp;D</a:t>
            </a:r>
          </a:p>
        </p:txBody>
      </p:sp>
      <p:sp>
        <p:nvSpPr>
          <p:cNvPr id="4" name="Date Placeholder 3">
            <a:extLst>
              <a:ext uri="{FF2B5EF4-FFF2-40B4-BE49-F238E27FC236}">
                <a16:creationId xmlns:a16="http://schemas.microsoft.com/office/drawing/2014/main" id="{9EA5873C-3544-8A4E-BDF6-BA39F777CEB8}"/>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D4EF9CF4-2718-0641-A5E7-A26BFA0EAAC2}"/>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pic>
        <p:nvPicPr>
          <p:cNvPr id="7" name="Picture 6">
            <a:extLst>
              <a:ext uri="{FF2B5EF4-FFF2-40B4-BE49-F238E27FC236}">
                <a16:creationId xmlns:a16="http://schemas.microsoft.com/office/drawing/2014/main" id="{A1E82AEB-178D-A845-A71D-CCC0BAAF9FB8}"/>
              </a:ext>
            </a:extLst>
          </p:cNvPr>
          <p:cNvPicPr>
            <a:picLocks noChangeAspect="1"/>
          </p:cNvPicPr>
          <p:nvPr/>
        </p:nvPicPr>
        <p:blipFill>
          <a:blip r:embed="rId2"/>
          <a:stretch>
            <a:fillRect/>
          </a:stretch>
        </p:blipFill>
        <p:spPr>
          <a:xfrm>
            <a:off x="136101" y="930123"/>
            <a:ext cx="1540859" cy="1926075"/>
          </a:xfrm>
          <a:prstGeom prst="rect">
            <a:avLst/>
          </a:prstGeom>
        </p:spPr>
      </p:pic>
      <p:pic>
        <p:nvPicPr>
          <p:cNvPr id="8" name="Picture 7">
            <a:extLst>
              <a:ext uri="{FF2B5EF4-FFF2-40B4-BE49-F238E27FC236}">
                <a16:creationId xmlns:a16="http://schemas.microsoft.com/office/drawing/2014/main" id="{9300CDAB-8812-864E-B181-ACB425412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4809" y="888388"/>
            <a:ext cx="1623470" cy="1903379"/>
          </a:xfrm>
          <a:prstGeom prst="rect">
            <a:avLst/>
          </a:prstGeom>
        </p:spPr>
      </p:pic>
      <p:pic>
        <p:nvPicPr>
          <p:cNvPr id="9" name="Picture 8">
            <a:extLst>
              <a:ext uri="{FF2B5EF4-FFF2-40B4-BE49-F238E27FC236}">
                <a16:creationId xmlns:a16="http://schemas.microsoft.com/office/drawing/2014/main" id="{17083B58-E462-444A-9BF2-19E92E69F0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5929" y="3591854"/>
            <a:ext cx="1408518" cy="1578944"/>
          </a:xfrm>
          <a:prstGeom prst="rect">
            <a:avLst/>
          </a:prstGeom>
        </p:spPr>
      </p:pic>
      <p:pic>
        <p:nvPicPr>
          <p:cNvPr id="11" name="Picture 10">
            <a:extLst>
              <a:ext uri="{FF2B5EF4-FFF2-40B4-BE49-F238E27FC236}">
                <a16:creationId xmlns:a16="http://schemas.microsoft.com/office/drawing/2014/main" id="{C2E3FAC7-67C5-7644-8D9C-281F4FDD5854}"/>
              </a:ext>
            </a:extLst>
          </p:cNvPr>
          <p:cNvPicPr>
            <a:picLocks noChangeAspect="1"/>
          </p:cNvPicPr>
          <p:nvPr/>
        </p:nvPicPr>
        <p:blipFill>
          <a:blip r:embed="rId5"/>
          <a:stretch>
            <a:fillRect/>
          </a:stretch>
        </p:blipFill>
        <p:spPr>
          <a:xfrm>
            <a:off x="1512785" y="3591854"/>
            <a:ext cx="1562235" cy="1562235"/>
          </a:xfrm>
          <a:prstGeom prst="rect">
            <a:avLst/>
          </a:prstGeom>
        </p:spPr>
      </p:pic>
      <p:pic>
        <p:nvPicPr>
          <p:cNvPr id="12" name="Picture 11">
            <a:extLst>
              <a:ext uri="{FF2B5EF4-FFF2-40B4-BE49-F238E27FC236}">
                <a16:creationId xmlns:a16="http://schemas.microsoft.com/office/drawing/2014/main" id="{3CD54D52-F9DF-2B48-990E-543EE11FC20D}"/>
              </a:ext>
            </a:extLst>
          </p:cNvPr>
          <p:cNvPicPr>
            <a:picLocks noChangeAspect="1"/>
          </p:cNvPicPr>
          <p:nvPr/>
        </p:nvPicPr>
        <p:blipFill>
          <a:blip r:embed="rId6"/>
          <a:stretch>
            <a:fillRect/>
          </a:stretch>
        </p:blipFill>
        <p:spPr>
          <a:xfrm>
            <a:off x="6664" y="3591854"/>
            <a:ext cx="1506121" cy="1573060"/>
          </a:xfrm>
          <a:prstGeom prst="rect">
            <a:avLst/>
          </a:prstGeom>
        </p:spPr>
      </p:pic>
      <p:pic>
        <p:nvPicPr>
          <p:cNvPr id="13" name="Picture 12">
            <a:extLst>
              <a:ext uri="{FF2B5EF4-FFF2-40B4-BE49-F238E27FC236}">
                <a16:creationId xmlns:a16="http://schemas.microsoft.com/office/drawing/2014/main" id="{9E88178D-91BC-F949-B881-FE48A94A3B33}"/>
              </a:ext>
            </a:extLst>
          </p:cNvPr>
          <p:cNvPicPr>
            <a:picLocks noChangeAspect="1"/>
          </p:cNvPicPr>
          <p:nvPr/>
        </p:nvPicPr>
        <p:blipFill>
          <a:blip r:embed="rId7"/>
          <a:stretch>
            <a:fillRect/>
          </a:stretch>
        </p:blipFill>
        <p:spPr>
          <a:xfrm>
            <a:off x="4505356" y="3578599"/>
            <a:ext cx="1504621" cy="1607209"/>
          </a:xfrm>
          <a:prstGeom prst="rect">
            <a:avLst/>
          </a:prstGeom>
        </p:spPr>
      </p:pic>
      <p:pic>
        <p:nvPicPr>
          <p:cNvPr id="14" name="Picture 13">
            <a:extLst>
              <a:ext uri="{FF2B5EF4-FFF2-40B4-BE49-F238E27FC236}">
                <a16:creationId xmlns:a16="http://schemas.microsoft.com/office/drawing/2014/main" id="{67C83FA7-563B-8341-91BA-524D693645AA}"/>
              </a:ext>
            </a:extLst>
          </p:cNvPr>
          <p:cNvPicPr>
            <a:picLocks noChangeAspect="1"/>
          </p:cNvPicPr>
          <p:nvPr/>
        </p:nvPicPr>
        <p:blipFill>
          <a:blip r:embed="rId8"/>
          <a:stretch>
            <a:fillRect/>
          </a:stretch>
        </p:blipFill>
        <p:spPr>
          <a:xfrm>
            <a:off x="5994237" y="3594589"/>
            <a:ext cx="1417945" cy="1598412"/>
          </a:xfrm>
          <a:prstGeom prst="rect">
            <a:avLst/>
          </a:prstGeom>
        </p:spPr>
      </p:pic>
      <p:sp>
        <p:nvSpPr>
          <p:cNvPr id="15" name="TextBox 14">
            <a:extLst>
              <a:ext uri="{FF2B5EF4-FFF2-40B4-BE49-F238E27FC236}">
                <a16:creationId xmlns:a16="http://schemas.microsoft.com/office/drawing/2014/main" id="{6912D99D-4776-B344-AEDF-43B8283A16DB}"/>
              </a:ext>
            </a:extLst>
          </p:cNvPr>
          <p:cNvSpPr txBox="1"/>
          <p:nvPr/>
        </p:nvSpPr>
        <p:spPr>
          <a:xfrm>
            <a:off x="6665" y="2856198"/>
            <a:ext cx="2899556" cy="646331"/>
          </a:xfrm>
          <a:prstGeom prst="rect">
            <a:avLst/>
          </a:prstGeom>
          <a:noFill/>
        </p:spPr>
        <p:txBody>
          <a:bodyPr wrap="square" rtlCol="0">
            <a:spAutoFit/>
          </a:bodyPr>
          <a:lstStyle/>
          <a:p>
            <a:r>
              <a:rPr lang="en-US" sz="1800" dirty="0"/>
              <a:t>George Velev, Group Leader and Program Manager</a:t>
            </a:r>
          </a:p>
        </p:txBody>
      </p:sp>
      <p:sp>
        <p:nvSpPr>
          <p:cNvPr id="16" name="TextBox 15">
            <a:extLst>
              <a:ext uri="{FF2B5EF4-FFF2-40B4-BE49-F238E27FC236}">
                <a16:creationId xmlns:a16="http://schemas.microsoft.com/office/drawing/2014/main" id="{DF95D06E-8619-AA4D-A95B-57D4709814B7}"/>
              </a:ext>
            </a:extLst>
          </p:cNvPr>
          <p:cNvSpPr txBox="1"/>
          <p:nvPr/>
        </p:nvSpPr>
        <p:spPr>
          <a:xfrm>
            <a:off x="3085929" y="2699125"/>
            <a:ext cx="3978929" cy="923330"/>
          </a:xfrm>
          <a:prstGeom prst="rect">
            <a:avLst/>
          </a:prstGeom>
          <a:noFill/>
        </p:spPr>
        <p:txBody>
          <a:bodyPr wrap="square" rtlCol="0">
            <a:spAutoFit/>
          </a:bodyPr>
          <a:lstStyle/>
          <a:p>
            <a:r>
              <a:rPr lang="en-US" sz="1800" dirty="0"/>
              <a:t>Giorgio Ambrosio </a:t>
            </a:r>
          </a:p>
          <a:p>
            <a:r>
              <a:rPr lang="en-US" sz="1800" dirty="0"/>
              <a:t>Program Technical Coordinator and Deputy Group leader (2020)</a:t>
            </a:r>
          </a:p>
        </p:txBody>
      </p:sp>
      <p:sp>
        <p:nvSpPr>
          <p:cNvPr id="19" name="TextBox 18">
            <a:extLst>
              <a:ext uri="{FF2B5EF4-FFF2-40B4-BE49-F238E27FC236}">
                <a16:creationId xmlns:a16="http://schemas.microsoft.com/office/drawing/2014/main" id="{2BF97BBD-0204-FA41-A50E-544CE8686113}"/>
              </a:ext>
            </a:extLst>
          </p:cNvPr>
          <p:cNvSpPr txBox="1"/>
          <p:nvPr/>
        </p:nvSpPr>
        <p:spPr>
          <a:xfrm>
            <a:off x="7772458" y="5423196"/>
            <a:ext cx="1142942" cy="523220"/>
          </a:xfrm>
          <a:prstGeom prst="rect">
            <a:avLst/>
          </a:prstGeom>
          <a:noFill/>
        </p:spPr>
        <p:txBody>
          <a:bodyPr wrap="none" rtlCol="0">
            <a:spAutoFit/>
          </a:bodyPr>
          <a:lstStyle/>
          <a:p>
            <a:pPr algn="ctr"/>
            <a:r>
              <a:rPr lang="en-US" sz="1400" dirty="0"/>
              <a:t>P. Li</a:t>
            </a:r>
          </a:p>
          <a:p>
            <a:pPr algn="ctr"/>
            <a:r>
              <a:rPr lang="en-US" sz="1400" dirty="0"/>
              <a:t>Test Facilities</a:t>
            </a:r>
          </a:p>
        </p:txBody>
      </p:sp>
      <p:sp>
        <p:nvSpPr>
          <p:cNvPr id="20" name="TextBox 19">
            <a:extLst>
              <a:ext uri="{FF2B5EF4-FFF2-40B4-BE49-F238E27FC236}">
                <a16:creationId xmlns:a16="http://schemas.microsoft.com/office/drawing/2014/main" id="{BB262361-4EE8-EB45-BEB9-6D4F6CCECDDD}"/>
              </a:ext>
            </a:extLst>
          </p:cNvPr>
          <p:cNvSpPr txBox="1"/>
          <p:nvPr/>
        </p:nvSpPr>
        <p:spPr>
          <a:xfrm>
            <a:off x="6180138" y="5453974"/>
            <a:ext cx="1476303" cy="523220"/>
          </a:xfrm>
          <a:prstGeom prst="rect">
            <a:avLst/>
          </a:prstGeom>
          <a:noFill/>
        </p:spPr>
        <p:txBody>
          <a:bodyPr wrap="none" rtlCol="0">
            <a:spAutoFit/>
          </a:bodyPr>
          <a:lstStyle/>
          <a:p>
            <a:pPr algn="ctr"/>
            <a:r>
              <a:rPr lang="en-US" sz="1400" dirty="0"/>
              <a:t>V. Lombardo</a:t>
            </a:r>
          </a:p>
          <a:p>
            <a:pPr algn="ctr"/>
            <a:r>
              <a:rPr lang="en-US" sz="1400" dirty="0"/>
              <a:t>HTS development</a:t>
            </a:r>
          </a:p>
        </p:txBody>
      </p:sp>
      <p:sp>
        <p:nvSpPr>
          <p:cNvPr id="21" name="TextBox 20">
            <a:extLst>
              <a:ext uri="{FF2B5EF4-FFF2-40B4-BE49-F238E27FC236}">
                <a16:creationId xmlns:a16="http://schemas.microsoft.com/office/drawing/2014/main" id="{3B78303F-0B81-034C-9FD9-EBC02982D838}"/>
              </a:ext>
            </a:extLst>
          </p:cNvPr>
          <p:cNvSpPr txBox="1"/>
          <p:nvPr/>
        </p:nvSpPr>
        <p:spPr>
          <a:xfrm>
            <a:off x="4740692" y="5469297"/>
            <a:ext cx="1286571" cy="523220"/>
          </a:xfrm>
          <a:prstGeom prst="rect">
            <a:avLst/>
          </a:prstGeom>
          <a:noFill/>
        </p:spPr>
        <p:txBody>
          <a:bodyPr wrap="none" rtlCol="0">
            <a:spAutoFit/>
          </a:bodyPr>
          <a:lstStyle/>
          <a:p>
            <a:pPr algn="ctr"/>
            <a:r>
              <a:rPr lang="en-US" sz="1400" dirty="0"/>
              <a:t>V. </a:t>
            </a:r>
            <a:r>
              <a:rPr lang="en-US" sz="1400" dirty="0" err="1"/>
              <a:t>Kashikin</a:t>
            </a:r>
            <a:endParaRPr lang="en-US" sz="1400" dirty="0"/>
          </a:p>
          <a:p>
            <a:pPr algn="ctr"/>
            <a:r>
              <a:rPr lang="en-US" sz="1400" dirty="0"/>
              <a:t>Magnet Design</a:t>
            </a:r>
          </a:p>
        </p:txBody>
      </p:sp>
      <p:sp>
        <p:nvSpPr>
          <p:cNvPr id="22" name="TextBox 21">
            <a:extLst>
              <a:ext uri="{FF2B5EF4-FFF2-40B4-BE49-F238E27FC236}">
                <a16:creationId xmlns:a16="http://schemas.microsoft.com/office/drawing/2014/main" id="{1AB1CD92-61D7-FC40-8C78-DE251F42A746}"/>
              </a:ext>
            </a:extLst>
          </p:cNvPr>
          <p:cNvSpPr txBox="1"/>
          <p:nvPr/>
        </p:nvSpPr>
        <p:spPr>
          <a:xfrm>
            <a:off x="2906220" y="5423196"/>
            <a:ext cx="1834472" cy="738664"/>
          </a:xfrm>
          <a:prstGeom prst="rect">
            <a:avLst/>
          </a:prstGeom>
          <a:noFill/>
        </p:spPr>
        <p:txBody>
          <a:bodyPr wrap="square" rtlCol="0">
            <a:spAutoFit/>
          </a:bodyPr>
          <a:lstStyle/>
          <a:p>
            <a:pPr algn="ctr"/>
            <a:r>
              <a:rPr lang="en-US" sz="1400" dirty="0"/>
              <a:t>S. </a:t>
            </a:r>
            <a:r>
              <a:rPr lang="en-US" sz="1400" dirty="0" err="1"/>
              <a:t>Krave</a:t>
            </a:r>
            <a:endParaRPr lang="en-US" sz="1400" dirty="0"/>
          </a:p>
          <a:p>
            <a:pPr algn="ctr"/>
            <a:r>
              <a:rPr lang="en-US" sz="1400" dirty="0"/>
              <a:t>Fabrication Cost Reduction</a:t>
            </a:r>
          </a:p>
        </p:txBody>
      </p:sp>
      <p:sp>
        <p:nvSpPr>
          <p:cNvPr id="23" name="TextBox 22">
            <a:extLst>
              <a:ext uri="{FF2B5EF4-FFF2-40B4-BE49-F238E27FC236}">
                <a16:creationId xmlns:a16="http://schemas.microsoft.com/office/drawing/2014/main" id="{6635E996-0B31-464A-AEBE-7AF5A1DF504E}"/>
              </a:ext>
            </a:extLst>
          </p:cNvPr>
          <p:cNvSpPr txBox="1"/>
          <p:nvPr/>
        </p:nvSpPr>
        <p:spPr>
          <a:xfrm>
            <a:off x="1390337" y="5376273"/>
            <a:ext cx="1834472" cy="954107"/>
          </a:xfrm>
          <a:prstGeom prst="rect">
            <a:avLst/>
          </a:prstGeom>
          <a:noFill/>
        </p:spPr>
        <p:txBody>
          <a:bodyPr wrap="square" rtlCol="0">
            <a:spAutoFit/>
          </a:bodyPr>
          <a:lstStyle/>
          <a:p>
            <a:pPr algn="ctr"/>
            <a:r>
              <a:rPr lang="en-US" sz="1400" dirty="0"/>
              <a:t>S. </a:t>
            </a:r>
            <a:r>
              <a:rPr lang="en-US" sz="1400" dirty="0" err="1"/>
              <a:t>Stoynev</a:t>
            </a:r>
            <a:endParaRPr lang="en-US" sz="1400" dirty="0"/>
          </a:p>
          <a:p>
            <a:pPr algn="ctr"/>
            <a:r>
              <a:rPr lang="en-US" sz="1400" dirty="0"/>
              <a:t>Fast Turnaround R&amp;D, advanced instrumentation</a:t>
            </a:r>
          </a:p>
        </p:txBody>
      </p:sp>
      <p:sp>
        <p:nvSpPr>
          <p:cNvPr id="24" name="TextBox 23">
            <a:extLst>
              <a:ext uri="{FF2B5EF4-FFF2-40B4-BE49-F238E27FC236}">
                <a16:creationId xmlns:a16="http://schemas.microsoft.com/office/drawing/2014/main" id="{05692746-29EA-4C46-A9FE-08C850DF8666}"/>
              </a:ext>
            </a:extLst>
          </p:cNvPr>
          <p:cNvSpPr txBox="1"/>
          <p:nvPr/>
        </p:nvSpPr>
        <p:spPr>
          <a:xfrm>
            <a:off x="-157512" y="5423196"/>
            <a:ext cx="1834472" cy="523220"/>
          </a:xfrm>
          <a:prstGeom prst="rect">
            <a:avLst/>
          </a:prstGeom>
          <a:noFill/>
        </p:spPr>
        <p:txBody>
          <a:bodyPr wrap="square" rtlCol="0">
            <a:spAutoFit/>
          </a:bodyPr>
          <a:lstStyle/>
          <a:p>
            <a:pPr algn="ctr"/>
            <a:r>
              <a:rPr lang="en-US" sz="1400" dirty="0"/>
              <a:t>X. Xu</a:t>
            </a:r>
          </a:p>
          <a:p>
            <a:pPr algn="ctr"/>
            <a:r>
              <a:rPr lang="en-US" sz="1400" dirty="0"/>
              <a:t>Conductor R&amp;D</a:t>
            </a:r>
          </a:p>
        </p:txBody>
      </p:sp>
      <p:pic>
        <p:nvPicPr>
          <p:cNvPr id="25" name="Picture 24">
            <a:extLst>
              <a:ext uri="{FF2B5EF4-FFF2-40B4-BE49-F238E27FC236}">
                <a16:creationId xmlns:a16="http://schemas.microsoft.com/office/drawing/2014/main" id="{4AA03FBB-5461-1941-8DC9-54564F88974A}"/>
              </a:ext>
            </a:extLst>
          </p:cNvPr>
          <p:cNvPicPr>
            <a:picLocks noChangeAspect="1"/>
          </p:cNvPicPr>
          <p:nvPr/>
        </p:nvPicPr>
        <p:blipFill>
          <a:blip r:embed="rId9"/>
          <a:stretch>
            <a:fillRect/>
          </a:stretch>
        </p:blipFill>
        <p:spPr>
          <a:xfrm>
            <a:off x="6704467" y="1006377"/>
            <a:ext cx="1974344" cy="1642212"/>
          </a:xfrm>
          <a:prstGeom prst="rect">
            <a:avLst/>
          </a:prstGeom>
        </p:spPr>
      </p:pic>
      <p:sp>
        <p:nvSpPr>
          <p:cNvPr id="26" name="TextBox 25">
            <a:extLst>
              <a:ext uri="{FF2B5EF4-FFF2-40B4-BE49-F238E27FC236}">
                <a16:creationId xmlns:a16="http://schemas.microsoft.com/office/drawing/2014/main" id="{80981C29-E460-404E-964E-D01D9CCB5233}"/>
              </a:ext>
            </a:extLst>
          </p:cNvPr>
          <p:cNvSpPr txBox="1"/>
          <p:nvPr/>
        </p:nvSpPr>
        <p:spPr>
          <a:xfrm>
            <a:off x="6804296" y="2699125"/>
            <a:ext cx="3079265" cy="646331"/>
          </a:xfrm>
          <a:prstGeom prst="rect">
            <a:avLst/>
          </a:prstGeom>
          <a:noFill/>
        </p:spPr>
        <p:txBody>
          <a:bodyPr wrap="square" rtlCol="0">
            <a:spAutoFit/>
          </a:bodyPr>
          <a:lstStyle/>
          <a:p>
            <a:r>
              <a:rPr lang="en-US" sz="1800" dirty="0"/>
              <a:t>Anna Grassellino</a:t>
            </a:r>
          </a:p>
          <a:p>
            <a:r>
              <a:rPr lang="en-US" sz="1800" dirty="0"/>
              <a:t>R&amp;D advisor</a:t>
            </a:r>
          </a:p>
        </p:txBody>
      </p:sp>
      <p:pic>
        <p:nvPicPr>
          <p:cNvPr id="3" name="Picture 2"/>
          <p:cNvPicPr>
            <a:picLocks noChangeAspect="1"/>
          </p:cNvPicPr>
          <p:nvPr/>
        </p:nvPicPr>
        <p:blipFill>
          <a:blip r:embed="rId10"/>
          <a:stretch>
            <a:fillRect/>
          </a:stretch>
        </p:blipFill>
        <p:spPr>
          <a:xfrm>
            <a:off x="4559300" y="3416300"/>
            <a:ext cx="12700" cy="12700"/>
          </a:xfrm>
          <a:prstGeom prst="rect">
            <a:avLst/>
          </a:prstGeom>
        </p:spPr>
      </p:pic>
      <p:pic>
        <p:nvPicPr>
          <p:cNvPr id="10" name="Picture 9"/>
          <p:cNvPicPr>
            <a:picLocks noChangeAspect="1"/>
          </p:cNvPicPr>
          <p:nvPr/>
        </p:nvPicPr>
        <p:blipFill>
          <a:blip r:embed="rId10"/>
          <a:stretch>
            <a:fillRect/>
          </a:stretch>
        </p:blipFill>
        <p:spPr>
          <a:xfrm>
            <a:off x="4559300" y="3416300"/>
            <a:ext cx="12700" cy="12700"/>
          </a:xfrm>
          <a:prstGeom prst="rect">
            <a:avLst/>
          </a:prstGeom>
        </p:spPr>
      </p:pic>
      <p:pic>
        <p:nvPicPr>
          <p:cNvPr id="17" name="Picture 16" descr="li_p.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91400" y="3581399"/>
            <a:ext cx="1524000" cy="1589399"/>
          </a:xfrm>
          <a:prstGeom prst="rect">
            <a:avLst/>
          </a:prstGeom>
        </p:spPr>
      </p:pic>
      <p:sp>
        <p:nvSpPr>
          <p:cNvPr id="27" name="Footer Placeholder 4">
            <a:extLst>
              <a:ext uri="{FF2B5EF4-FFF2-40B4-BE49-F238E27FC236}">
                <a16:creationId xmlns:a16="http://schemas.microsoft.com/office/drawing/2014/main" id="{84A93F87-2C12-BA44-81C6-84F4CB2F0848}"/>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166499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989D-281C-B446-B6E4-2C15BB03A859}"/>
              </a:ext>
            </a:extLst>
          </p:cNvPr>
          <p:cNvSpPr>
            <a:spLocks noGrp="1"/>
          </p:cNvSpPr>
          <p:nvPr>
            <p:ph type="title"/>
          </p:nvPr>
        </p:nvSpPr>
        <p:spPr/>
        <p:txBody>
          <a:bodyPr/>
          <a:lstStyle/>
          <a:p>
            <a:r>
              <a:rPr lang="en-US" dirty="0"/>
              <a:t>CAPST – FNAL-Northwestern University Partnership</a:t>
            </a:r>
          </a:p>
        </p:txBody>
      </p:sp>
      <p:sp>
        <p:nvSpPr>
          <p:cNvPr id="3" name="Content Placeholder 2">
            <a:extLst>
              <a:ext uri="{FF2B5EF4-FFF2-40B4-BE49-F238E27FC236}">
                <a16:creationId xmlns:a16="http://schemas.microsoft.com/office/drawing/2014/main" id="{1915C87C-A898-D840-8F93-518707EAAB90}"/>
              </a:ext>
            </a:extLst>
          </p:cNvPr>
          <p:cNvSpPr>
            <a:spLocks noGrp="1"/>
          </p:cNvSpPr>
          <p:nvPr>
            <p:ph idx="1"/>
          </p:nvPr>
        </p:nvSpPr>
        <p:spPr/>
        <p:txBody>
          <a:bodyPr/>
          <a:lstStyle/>
          <a:p>
            <a:r>
              <a:rPr lang="en-US" sz="2000" dirty="0"/>
              <a:t>Our Center for Applied Superconductivity with Northwestern University provides access to unique facilities for </a:t>
            </a:r>
            <a:r>
              <a:rPr lang="en-US" sz="2000" dirty="0" err="1"/>
              <a:t>nano</a:t>
            </a:r>
            <a:r>
              <a:rPr lang="en-US" sz="2000" dirty="0"/>
              <a:t>-characterization and unique knowledge (superconductivity theorists and experimentalists, material scientists) </a:t>
            </a:r>
          </a:p>
          <a:p>
            <a:r>
              <a:rPr lang="en-US" sz="2000" dirty="0"/>
              <a:t>We can expand from next year to include conductor science/R&amp;D to pursue fundamental understanding of conductor performance (e.g. flux pinning) and push to beyond state of the art conductor performance </a:t>
            </a:r>
          </a:p>
        </p:txBody>
      </p:sp>
      <p:sp>
        <p:nvSpPr>
          <p:cNvPr id="4" name="Date Placeholder 3">
            <a:extLst>
              <a:ext uri="{FF2B5EF4-FFF2-40B4-BE49-F238E27FC236}">
                <a16:creationId xmlns:a16="http://schemas.microsoft.com/office/drawing/2014/main" id="{C7B165B8-E507-DA4C-B7F3-27716E2717C9}"/>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EA32E401-3418-D44E-A006-DF9057784F3F}"/>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pic>
        <p:nvPicPr>
          <p:cNvPr id="7" name="Picture 6">
            <a:extLst>
              <a:ext uri="{FF2B5EF4-FFF2-40B4-BE49-F238E27FC236}">
                <a16:creationId xmlns:a16="http://schemas.microsoft.com/office/drawing/2014/main" id="{D4166194-3D6C-2A49-B6D7-4082C9EA841C}"/>
              </a:ext>
            </a:extLst>
          </p:cNvPr>
          <p:cNvPicPr>
            <a:picLocks noChangeAspect="1"/>
          </p:cNvPicPr>
          <p:nvPr/>
        </p:nvPicPr>
        <p:blipFill>
          <a:blip r:embed="rId2"/>
          <a:stretch>
            <a:fillRect/>
          </a:stretch>
        </p:blipFill>
        <p:spPr>
          <a:xfrm>
            <a:off x="2823178" y="3289306"/>
            <a:ext cx="1899196" cy="1939179"/>
          </a:xfrm>
          <a:prstGeom prst="rect">
            <a:avLst/>
          </a:prstGeom>
        </p:spPr>
      </p:pic>
      <p:pic>
        <p:nvPicPr>
          <p:cNvPr id="8" name="Picture 7">
            <a:extLst>
              <a:ext uri="{FF2B5EF4-FFF2-40B4-BE49-F238E27FC236}">
                <a16:creationId xmlns:a16="http://schemas.microsoft.com/office/drawing/2014/main" id="{80467A7B-9F53-2148-B27E-45D5BF97EC5E}"/>
              </a:ext>
            </a:extLst>
          </p:cNvPr>
          <p:cNvPicPr>
            <a:picLocks noChangeAspect="1"/>
          </p:cNvPicPr>
          <p:nvPr/>
        </p:nvPicPr>
        <p:blipFill>
          <a:blip r:embed="rId3"/>
          <a:stretch>
            <a:fillRect/>
          </a:stretch>
        </p:blipFill>
        <p:spPr>
          <a:xfrm>
            <a:off x="5293047" y="3289306"/>
            <a:ext cx="1492260" cy="2016568"/>
          </a:xfrm>
          <a:prstGeom prst="rect">
            <a:avLst/>
          </a:prstGeom>
        </p:spPr>
      </p:pic>
      <p:pic>
        <p:nvPicPr>
          <p:cNvPr id="9" name="Picture 8">
            <a:extLst>
              <a:ext uri="{FF2B5EF4-FFF2-40B4-BE49-F238E27FC236}">
                <a16:creationId xmlns:a16="http://schemas.microsoft.com/office/drawing/2014/main" id="{46B510CF-22D0-2F44-AD22-4FD46691A09B}"/>
              </a:ext>
            </a:extLst>
          </p:cNvPr>
          <p:cNvPicPr>
            <a:picLocks noChangeAspect="1"/>
          </p:cNvPicPr>
          <p:nvPr/>
        </p:nvPicPr>
        <p:blipFill>
          <a:blip r:embed="rId4"/>
          <a:stretch>
            <a:fillRect/>
          </a:stretch>
        </p:blipFill>
        <p:spPr>
          <a:xfrm>
            <a:off x="7377324" y="3366693"/>
            <a:ext cx="1478385" cy="1939181"/>
          </a:xfrm>
          <a:prstGeom prst="rect">
            <a:avLst/>
          </a:prstGeom>
        </p:spPr>
      </p:pic>
      <p:sp>
        <p:nvSpPr>
          <p:cNvPr id="14" name="Rectangle 13">
            <a:extLst>
              <a:ext uri="{FF2B5EF4-FFF2-40B4-BE49-F238E27FC236}">
                <a16:creationId xmlns:a16="http://schemas.microsoft.com/office/drawing/2014/main" id="{2360F52D-CE26-094E-9B34-AB930DC942AC}"/>
              </a:ext>
            </a:extLst>
          </p:cNvPr>
          <p:cNvSpPr/>
          <p:nvPr/>
        </p:nvSpPr>
        <p:spPr>
          <a:xfrm>
            <a:off x="2371161" y="5253983"/>
            <a:ext cx="2343623" cy="1077218"/>
          </a:xfrm>
          <a:prstGeom prst="rect">
            <a:avLst/>
          </a:prstGeom>
        </p:spPr>
        <p:txBody>
          <a:bodyPr wrap="square">
            <a:spAutoFit/>
          </a:bodyPr>
          <a:lstStyle/>
          <a:p>
            <a:r>
              <a:rPr lang="en-US" sz="1400" dirty="0">
                <a:solidFill>
                  <a:srgbClr val="666666"/>
                </a:solidFill>
                <a:latin typeface="Neue Helvetica W01"/>
              </a:rPr>
              <a:t>Prof. David Seidman</a:t>
            </a:r>
          </a:p>
          <a:p>
            <a:r>
              <a:rPr lang="en-US" sz="1000" dirty="0">
                <a:solidFill>
                  <a:srgbClr val="666666"/>
                </a:solidFill>
                <a:latin typeface="Neue Helvetica W01"/>
              </a:rPr>
              <a:t>Walter P. Murphy Professor of Materials Science and Engineering</a:t>
            </a:r>
          </a:p>
          <a:p>
            <a:r>
              <a:rPr lang="en-US" sz="1000" dirty="0">
                <a:solidFill>
                  <a:srgbClr val="666666"/>
                </a:solidFill>
                <a:latin typeface="Neue Helvetica W01"/>
              </a:rPr>
              <a:t>Founding Director of the Northwestern University Center for Atom-Probe Tomography (NUCAPT)</a:t>
            </a:r>
            <a:endParaRPr lang="en-US" sz="1000" b="0" i="0" u="none" strike="noStrike" dirty="0">
              <a:solidFill>
                <a:srgbClr val="666666"/>
              </a:solidFill>
              <a:effectLst/>
              <a:latin typeface="Neue Helvetica W01"/>
            </a:endParaRPr>
          </a:p>
        </p:txBody>
      </p:sp>
      <p:sp>
        <p:nvSpPr>
          <p:cNvPr id="15" name="Rectangle 14">
            <a:extLst>
              <a:ext uri="{FF2B5EF4-FFF2-40B4-BE49-F238E27FC236}">
                <a16:creationId xmlns:a16="http://schemas.microsoft.com/office/drawing/2014/main" id="{E2A8943A-C0DD-844F-A0E8-550F7A36E953}"/>
              </a:ext>
            </a:extLst>
          </p:cNvPr>
          <p:cNvSpPr/>
          <p:nvPr/>
        </p:nvSpPr>
        <p:spPr>
          <a:xfrm>
            <a:off x="8956" y="5287352"/>
            <a:ext cx="2490281" cy="1292662"/>
          </a:xfrm>
          <a:prstGeom prst="rect">
            <a:avLst/>
          </a:prstGeom>
        </p:spPr>
        <p:txBody>
          <a:bodyPr wrap="square">
            <a:spAutoFit/>
          </a:bodyPr>
          <a:lstStyle/>
          <a:p>
            <a:r>
              <a:rPr lang="en-US" sz="1400" dirty="0">
                <a:solidFill>
                  <a:schemeClr val="bg1">
                    <a:lumMod val="50000"/>
                  </a:schemeClr>
                </a:solidFill>
                <a:latin typeface="Helvetica" pitchFamily="2" charset="0"/>
              </a:rPr>
              <a:t>Prof. Jim </a:t>
            </a:r>
            <a:r>
              <a:rPr lang="en-US" sz="1400" dirty="0" err="1">
                <a:solidFill>
                  <a:schemeClr val="bg1">
                    <a:lumMod val="50000"/>
                  </a:schemeClr>
                </a:solidFill>
                <a:latin typeface="Helvetica" pitchFamily="2" charset="0"/>
              </a:rPr>
              <a:t>Sauls</a:t>
            </a:r>
            <a:endParaRPr lang="en-US" sz="1400" dirty="0">
              <a:solidFill>
                <a:schemeClr val="bg1">
                  <a:lumMod val="50000"/>
                </a:schemeClr>
              </a:solidFill>
              <a:latin typeface="Helvetica" pitchFamily="2" charset="0"/>
            </a:endParaRPr>
          </a:p>
          <a:p>
            <a:r>
              <a:rPr lang="en-US" sz="1000" dirty="0">
                <a:solidFill>
                  <a:schemeClr val="bg1">
                    <a:lumMod val="50000"/>
                  </a:schemeClr>
                </a:solidFill>
                <a:latin typeface="Helvetica" pitchFamily="2" charset="0"/>
              </a:rPr>
              <a:t>Professor of Physics</a:t>
            </a:r>
          </a:p>
          <a:p>
            <a:pPr fontAlgn="ctr"/>
            <a:r>
              <a:rPr lang="en-US" sz="1000" dirty="0">
                <a:solidFill>
                  <a:schemeClr val="bg1">
                    <a:lumMod val="50000"/>
                  </a:schemeClr>
                </a:solidFill>
              </a:rPr>
              <a:t>Max Planck Research Prize, 1994</a:t>
            </a:r>
          </a:p>
          <a:p>
            <a:pPr fontAlgn="ctr"/>
            <a:r>
              <a:rPr lang="en-US" sz="1000" dirty="0">
                <a:solidFill>
                  <a:schemeClr val="bg1">
                    <a:lumMod val="50000"/>
                  </a:schemeClr>
                </a:solidFill>
              </a:rPr>
              <a:t>John Bardeen Prize, 2012</a:t>
            </a:r>
          </a:p>
          <a:p>
            <a:pPr fontAlgn="ctr"/>
            <a:r>
              <a:rPr lang="en-US" sz="1000" dirty="0">
                <a:solidFill>
                  <a:schemeClr val="bg1">
                    <a:lumMod val="50000"/>
                  </a:schemeClr>
                </a:solidFill>
              </a:rPr>
              <a:t>Fritz London Prize 2017</a:t>
            </a:r>
            <a:endParaRPr lang="en-US" sz="1000" b="1" dirty="0">
              <a:solidFill>
                <a:schemeClr val="bg1">
                  <a:lumMod val="50000"/>
                </a:schemeClr>
              </a:solidFill>
              <a:latin typeface="Helvetica" pitchFamily="2" charset="0"/>
            </a:endParaRPr>
          </a:p>
          <a:p>
            <a:endParaRPr lang="en-US" sz="1200" dirty="0">
              <a:solidFill>
                <a:schemeClr val="bg1">
                  <a:lumMod val="65000"/>
                </a:schemeClr>
              </a:solidFill>
              <a:latin typeface="Helvetica" pitchFamily="2" charset="0"/>
            </a:endParaRPr>
          </a:p>
          <a:p>
            <a:r>
              <a:rPr lang="en-US" sz="1200" dirty="0">
                <a:solidFill>
                  <a:schemeClr val="bg1">
                    <a:lumMod val="65000"/>
                  </a:schemeClr>
                </a:solidFill>
                <a:latin typeface="Helvetica" pitchFamily="2" charset="0"/>
              </a:rPr>
              <a:t> </a:t>
            </a:r>
            <a:endParaRPr lang="en-US" sz="1200" b="0" i="0" u="none" strike="noStrike" dirty="0">
              <a:solidFill>
                <a:schemeClr val="bg1">
                  <a:lumMod val="65000"/>
                </a:schemeClr>
              </a:solidFill>
              <a:effectLst/>
              <a:latin typeface="Helvetica" pitchFamily="2" charset="0"/>
            </a:endParaRPr>
          </a:p>
        </p:txBody>
      </p:sp>
      <p:sp>
        <p:nvSpPr>
          <p:cNvPr id="16" name="Rectangle 15">
            <a:extLst>
              <a:ext uri="{FF2B5EF4-FFF2-40B4-BE49-F238E27FC236}">
                <a16:creationId xmlns:a16="http://schemas.microsoft.com/office/drawing/2014/main" id="{884BCA9D-E50F-2545-8653-70F467BC5AE1}"/>
              </a:ext>
            </a:extLst>
          </p:cNvPr>
          <p:cNvSpPr/>
          <p:nvPr/>
        </p:nvSpPr>
        <p:spPr>
          <a:xfrm>
            <a:off x="4647293" y="5252260"/>
            <a:ext cx="2362337" cy="1231106"/>
          </a:xfrm>
          <a:prstGeom prst="rect">
            <a:avLst/>
          </a:prstGeom>
        </p:spPr>
        <p:txBody>
          <a:bodyPr wrap="square">
            <a:spAutoFit/>
          </a:bodyPr>
          <a:lstStyle/>
          <a:p>
            <a:r>
              <a:rPr lang="en-US" sz="1400" dirty="0">
                <a:solidFill>
                  <a:srgbClr val="666666"/>
                </a:solidFill>
                <a:latin typeface="Neue Helvetica W01"/>
              </a:rPr>
              <a:t>Prof. Bill Halperin</a:t>
            </a:r>
          </a:p>
          <a:p>
            <a:r>
              <a:rPr lang="en-US" sz="1000" dirty="0">
                <a:solidFill>
                  <a:srgbClr val="666666"/>
                </a:solidFill>
                <a:latin typeface="Neue Helvetica W01"/>
              </a:rPr>
              <a:t>Professor of Physics</a:t>
            </a:r>
          </a:p>
          <a:p>
            <a:r>
              <a:rPr lang="en-US" sz="1000" dirty="0">
                <a:solidFill>
                  <a:schemeClr val="bg1">
                    <a:lumMod val="50000"/>
                  </a:schemeClr>
                </a:solidFill>
              </a:rPr>
              <a:t>Alfred P. Sloan Fellow</a:t>
            </a:r>
          </a:p>
          <a:p>
            <a:r>
              <a:rPr lang="en-US" sz="1000" dirty="0">
                <a:solidFill>
                  <a:schemeClr val="bg1">
                    <a:lumMod val="50000"/>
                  </a:schemeClr>
                </a:solidFill>
              </a:rPr>
              <a:t>Yamada Science Foundation Fellow</a:t>
            </a:r>
          </a:p>
          <a:p>
            <a:r>
              <a:rPr lang="en-US" sz="1000" dirty="0">
                <a:solidFill>
                  <a:schemeClr val="bg1">
                    <a:lumMod val="50000"/>
                  </a:schemeClr>
                </a:solidFill>
              </a:rPr>
              <a:t>Fellow, American Physical Society</a:t>
            </a:r>
          </a:p>
          <a:p>
            <a:r>
              <a:rPr lang="en-US" sz="1000" dirty="0">
                <a:solidFill>
                  <a:schemeClr val="bg1">
                    <a:lumMod val="50000"/>
                  </a:schemeClr>
                </a:solidFill>
              </a:rPr>
              <a:t>Fritz London Memorial Prize, 2017</a:t>
            </a:r>
          </a:p>
          <a:p>
            <a:endParaRPr lang="en-US" sz="1000" b="0" i="0" u="none" strike="noStrike" dirty="0">
              <a:solidFill>
                <a:srgbClr val="666666"/>
              </a:solidFill>
              <a:effectLst/>
              <a:latin typeface="Neue Helvetica W01"/>
            </a:endParaRPr>
          </a:p>
        </p:txBody>
      </p:sp>
      <p:pic>
        <p:nvPicPr>
          <p:cNvPr id="17" name="Picture 16">
            <a:extLst>
              <a:ext uri="{FF2B5EF4-FFF2-40B4-BE49-F238E27FC236}">
                <a16:creationId xmlns:a16="http://schemas.microsoft.com/office/drawing/2014/main" id="{2EFA330B-4D0F-CB4B-A466-A45C8E847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1896" y="3277357"/>
            <a:ext cx="1793812" cy="1996082"/>
          </a:xfrm>
          <a:prstGeom prst="rect">
            <a:avLst/>
          </a:prstGeom>
        </p:spPr>
      </p:pic>
      <p:sp>
        <p:nvSpPr>
          <p:cNvPr id="18" name="Rectangle 17">
            <a:extLst>
              <a:ext uri="{FF2B5EF4-FFF2-40B4-BE49-F238E27FC236}">
                <a16:creationId xmlns:a16="http://schemas.microsoft.com/office/drawing/2014/main" id="{A98E32E1-7C76-8243-A4FC-317D85385B5B}"/>
              </a:ext>
            </a:extLst>
          </p:cNvPr>
          <p:cNvSpPr/>
          <p:nvPr/>
        </p:nvSpPr>
        <p:spPr>
          <a:xfrm>
            <a:off x="6885438" y="5289449"/>
            <a:ext cx="2462156" cy="1384995"/>
          </a:xfrm>
          <a:prstGeom prst="rect">
            <a:avLst/>
          </a:prstGeom>
        </p:spPr>
        <p:txBody>
          <a:bodyPr wrap="square">
            <a:spAutoFit/>
          </a:bodyPr>
          <a:lstStyle/>
          <a:p>
            <a:r>
              <a:rPr lang="en-US" sz="1400" dirty="0">
                <a:solidFill>
                  <a:srgbClr val="666666"/>
                </a:solidFill>
                <a:latin typeface="Neue Helvetica W01"/>
              </a:rPr>
              <a:t>Prof. John </a:t>
            </a:r>
            <a:r>
              <a:rPr lang="en-US" sz="1400" dirty="0" err="1">
                <a:solidFill>
                  <a:srgbClr val="666666"/>
                </a:solidFill>
                <a:latin typeface="Neue Helvetica W01"/>
              </a:rPr>
              <a:t>Ketterson</a:t>
            </a:r>
            <a:endParaRPr lang="en-US" sz="1400" dirty="0">
              <a:solidFill>
                <a:srgbClr val="666666"/>
              </a:solidFill>
              <a:latin typeface="Neue Helvetica W01"/>
            </a:endParaRPr>
          </a:p>
          <a:p>
            <a:r>
              <a:rPr lang="en-US" sz="1000" dirty="0" err="1">
                <a:solidFill>
                  <a:srgbClr val="666666"/>
                </a:solidFill>
                <a:latin typeface="Neue Helvetica W01"/>
              </a:rPr>
              <a:t>Fayerweather</a:t>
            </a:r>
            <a:r>
              <a:rPr lang="en-US" sz="1000" dirty="0">
                <a:solidFill>
                  <a:srgbClr val="666666"/>
                </a:solidFill>
                <a:latin typeface="Neue Helvetica W01"/>
              </a:rPr>
              <a:t> Professor of Physics</a:t>
            </a:r>
          </a:p>
          <a:p>
            <a:r>
              <a:rPr lang="en-US" sz="1000" b="0" i="0" u="none" strike="noStrike" dirty="0">
                <a:solidFill>
                  <a:srgbClr val="666666"/>
                </a:solidFill>
                <a:effectLst/>
                <a:latin typeface="Neue Helvetica W01"/>
              </a:rPr>
              <a:t>Au</a:t>
            </a:r>
            <a:r>
              <a:rPr lang="en-US" sz="1000" dirty="0">
                <a:solidFill>
                  <a:srgbClr val="666666"/>
                </a:solidFill>
                <a:latin typeface="Neue Helvetica W01"/>
              </a:rPr>
              <a:t>thor of textbooks on Superconductivity and Physics of Solids</a:t>
            </a:r>
          </a:p>
          <a:p>
            <a:r>
              <a:rPr lang="en-US" sz="1000" dirty="0">
                <a:solidFill>
                  <a:schemeClr val="bg1">
                    <a:lumMod val="50000"/>
                  </a:schemeClr>
                </a:solidFill>
              </a:rPr>
              <a:t>Fellow, American Physical Society</a:t>
            </a:r>
          </a:p>
          <a:p>
            <a:r>
              <a:rPr lang="en-US" sz="1000" dirty="0">
                <a:solidFill>
                  <a:schemeClr val="bg1">
                    <a:lumMod val="50000"/>
                  </a:schemeClr>
                </a:solidFill>
              </a:rPr>
              <a:t>Fellow, American Association for the Advancement of Science</a:t>
            </a:r>
          </a:p>
          <a:p>
            <a:endParaRPr lang="en-US" sz="1000" b="0" i="0" u="none" strike="noStrike" dirty="0">
              <a:solidFill>
                <a:srgbClr val="666666"/>
              </a:solidFill>
              <a:effectLst/>
              <a:latin typeface="Neue Helvetica W01"/>
            </a:endParaRPr>
          </a:p>
        </p:txBody>
      </p:sp>
      <p:sp>
        <p:nvSpPr>
          <p:cNvPr id="21" name="Footer Placeholder 4">
            <a:extLst>
              <a:ext uri="{FF2B5EF4-FFF2-40B4-BE49-F238E27FC236}">
                <a16:creationId xmlns:a16="http://schemas.microsoft.com/office/drawing/2014/main" id="{8BC29CE1-DA2D-CF49-A49A-6BAF9FC3B6B5}"/>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317525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710A-1482-4AC9-9A5B-135849C0C120}"/>
              </a:ext>
            </a:extLst>
          </p:cNvPr>
          <p:cNvSpPr>
            <a:spLocks noGrp="1"/>
          </p:cNvSpPr>
          <p:nvPr>
            <p:ph type="title"/>
          </p:nvPr>
        </p:nvSpPr>
        <p:spPr>
          <a:xfrm>
            <a:off x="131324" y="3024135"/>
            <a:ext cx="8686800" cy="427877"/>
          </a:xfrm>
        </p:spPr>
        <p:txBody>
          <a:bodyPr/>
          <a:lstStyle/>
          <a:p>
            <a:pPr algn="ctr"/>
            <a:r>
              <a:rPr lang="en-US" dirty="0"/>
              <a:t>Conductor R&amp;D</a:t>
            </a:r>
            <a:br>
              <a:rPr lang="en-US" dirty="0"/>
            </a:br>
            <a:r>
              <a:rPr lang="en-US" dirty="0"/>
              <a:t>PI: </a:t>
            </a:r>
            <a:r>
              <a:rPr lang="en-US" b="0" i="1" dirty="0"/>
              <a:t>X. Xu</a:t>
            </a:r>
          </a:p>
        </p:txBody>
      </p:sp>
      <p:sp>
        <p:nvSpPr>
          <p:cNvPr id="4" name="Footer Placeholder 3">
            <a:extLst>
              <a:ext uri="{FF2B5EF4-FFF2-40B4-BE49-F238E27FC236}">
                <a16:creationId xmlns:a16="http://schemas.microsoft.com/office/drawing/2014/main" id="{CBDC5544-4AAC-4138-B16D-CF5D5BFD4C61}"/>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6CD2DE33-A98B-4153-A4AD-8AB489501A87}"/>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658895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err="1">
                <a:latin typeface="Helvetica" panose="020B0604020202020204" pitchFamily="34" charset="0"/>
                <a:ea typeface="Geneva" pitchFamily="121" charset="-128"/>
              </a:rPr>
              <a:t>Xingchen</a:t>
            </a:r>
            <a:endParaRPr lang="en-US" altLang="en-US" dirty="0">
              <a:latin typeface="Helvetica" panose="020B0604020202020204" pitchFamily="34" charset="0"/>
              <a:ea typeface="Geneva" pitchFamily="121" charset="-128"/>
            </a:endParaRPr>
          </a:p>
        </p:txBody>
      </p:sp>
      <p:sp>
        <p:nvSpPr>
          <p:cNvPr id="24578" name="Content Placeholder 29"/>
          <p:cNvSpPr>
            <a:spLocks noGrp="1"/>
          </p:cNvSpPr>
          <p:nvPr>
            <p:ph idx="1"/>
          </p:nvPr>
        </p:nvSpPr>
        <p:spPr bwMode="auto">
          <a:xfrm>
            <a:off x="228599" y="1053892"/>
            <a:ext cx="4891239" cy="5010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800" b="1" dirty="0">
                <a:latin typeface="Helvetica" panose="020B0604020202020204" pitchFamily="34" charset="0"/>
                <a:ea typeface="Geneva" pitchFamily="121" charset="-128"/>
              </a:rPr>
              <a:t>PhD from Ohio State (M. Sumption) on Nb3Sn conductor R&amp;D </a:t>
            </a:r>
          </a:p>
          <a:p>
            <a:pPr eaLnBrk="1" hangingPunct="1"/>
            <a:endParaRPr lang="en-US" altLang="en-US" sz="1800" b="1" dirty="0">
              <a:latin typeface="Helvetica" panose="020B0604020202020204" pitchFamily="34" charset="0"/>
              <a:ea typeface="Geneva" pitchFamily="121" charset="-128"/>
            </a:endParaRPr>
          </a:p>
          <a:p>
            <a:pPr eaLnBrk="1" hangingPunct="1"/>
            <a:r>
              <a:rPr lang="en-US" altLang="en-US" sz="1800" b="1" dirty="0">
                <a:latin typeface="Helvetica" panose="020B0604020202020204" pitchFamily="34" charset="0"/>
                <a:ea typeface="Geneva" pitchFamily="121" charset="-128"/>
              </a:rPr>
              <a:t>Patent on APC</a:t>
            </a:r>
          </a:p>
          <a:p>
            <a:pPr eaLnBrk="1" hangingPunct="1"/>
            <a:endParaRPr lang="en-US" altLang="en-US" sz="1800" b="1" dirty="0">
              <a:latin typeface="Helvetica" panose="020B0604020202020204" pitchFamily="34" charset="0"/>
              <a:ea typeface="Geneva" pitchFamily="121" charset="-128"/>
            </a:endParaRPr>
          </a:p>
          <a:p>
            <a:pPr eaLnBrk="1" hangingPunct="1"/>
            <a:r>
              <a:rPr lang="en-US" altLang="en-US" sz="1800" b="1" dirty="0">
                <a:latin typeface="Helvetica" panose="020B0604020202020204" pitchFamily="34" charset="0"/>
                <a:ea typeface="Geneva" pitchFamily="121" charset="-128"/>
              </a:rPr>
              <a:t>Postdoc  </a:t>
            </a:r>
          </a:p>
          <a:p>
            <a:pPr lvl="1"/>
            <a:r>
              <a:rPr lang="en-US" sz="1600" dirty="0"/>
              <a:t>At </a:t>
            </a:r>
            <a:r>
              <a:rPr lang="en-US" sz="1600" dirty="0" err="1"/>
              <a:t>Fermilab</a:t>
            </a:r>
            <a:r>
              <a:rPr lang="en-US" sz="1600" dirty="0"/>
              <a:t> , earned LDRD on Nb3Sn Conductor APC R&amp;D</a:t>
            </a:r>
          </a:p>
          <a:p>
            <a:pPr lvl="1"/>
            <a:endParaRPr lang="en-US" sz="1600" dirty="0"/>
          </a:p>
          <a:p>
            <a:r>
              <a:rPr lang="en-US" sz="2000" b="1" dirty="0"/>
              <a:t>Associate scientist (Peoples Fellow)at </a:t>
            </a:r>
            <a:r>
              <a:rPr lang="en-US" sz="2000" b="1" dirty="0" err="1"/>
              <a:t>Fermilab</a:t>
            </a:r>
            <a:endParaRPr lang="en-US" sz="2000" b="1" dirty="0"/>
          </a:p>
          <a:p>
            <a:pPr lvl="1"/>
            <a:r>
              <a:rPr lang="en-US" sz="1600" dirty="0"/>
              <a:t>Since last year</a:t>
            </a:r>
            <a:endParaRPr lang="en-US" altLang="en-US" sz="1800" b="1" dirty="0">
              <a:latin typeface="Helvetica" panose="020B0604020202020204" pitchFamily="34" charset="0"/>
              <a:ea typeface="Geneva" pitchFamily="121" charset="-128"/>
            </a:endParaRPr>
          </a:p>
        </p:txBody>
      </p:sp>
      <p:sp>
        <p:nvSpPr>
          <p:cNvPr id="6" name="Date Placeholder 5">
            <a:extLst>
              <a:ext uri="{FF2B5EF4-FFF2-40B4-BE49-F238E27FC236}">
                <a16:creationId xmlns:a16="http://schemas.microsoft.com/office/drawing/2014/main" id="{BF11E224-0E14-453B-A37D-50A89DB57AA9}"/>
              </a:ext>
            </a:extLst>
          </p:cNvPr>
          <p:cNvSpPr>
            <a:spLocks noGrp="1"/>
          </p:cNvSpPr>
          <p:nvPr>
            <p:ph type="dt" sz="half" idx="10"/>
          </p:nvPr>
        </p:nvSpPr>
        <p:spPr/>
        <p:txBody>
          <a:bodyPr/>
          <a:lstStyle/>
          <a:p>
            <a:fld id="{5689C52B-C006-4168-A597-2F0832A969A7}" type="datetime1">
              <a:rPr lang="en-US" altLang="en-US" smtClean="0"/>
              <a:t>7/17/18</a:t>
            </a:fld>
            <a:endParaRPr lang="en-US" altLang="en-US"/>
          </a:p>
        </p:txBody>
      </p:sp>
      <p:sp>
        <p:nvSpPr>
          <p:cNvPr id="8" name="Slide Number Placeholder 7">
            <a:extLst>
              <a:ext uri="{FF2B5EF4-FFF2-40B4-BE49-F238E27FC236}">
                <a16:creationId xmlns:a16="http://schemas.microsoft.com/office/drawing/2014/main" id="{6BF832CE-E393-45E2-9B70-25987C0E4067}"/>
              </a:ext>
            </a:extLst>
          </p:cNvPr>
          <p:cNvSpPr>
            <a:spLocks noGrp="1"/>
          </p:cNvSpPr>
          <p:nvPr>
            <p:ph type="sldNum" sz="quarter" idx="12"/>
          </p:nvPr>
        </p:nvSpPr>
        <p:spPr/>
        <p:txBody>
          <a:bodyPr/>
          <a:lstStyle/>
          <a:p>
            <a:fld id="{52E9C158-AEF1-41A2-A6CE-6F0BAB305EFD}" type="slidenum">
              <a:rPr lang="en-US" altLang="en-US" smtClean="0"/>
              <a:pPr/>
              <a:t>16</a:t>
            </a:fld>
            <a:endParaRPr lang="en-US" altLang="en-US"/>
          </a:p>
        </p:txBody>
      </p:sp>
      <p:pic>
        <p:nvPicPr>
          <p:cNvPr id="9" name="Picture 8">
            <a:extLst>
              <a:ext uri="{FF2B5EF4-FFF2-40B4-BE49-F238E27FC236}">
                <a16:creationId xmlns:a16="http://schemas.microsoft.com/office/drawing/2014/main" id="{A80CE7B3-05DD-9B44-B5CB-D2156F1512F5}"/>
              </a:ext>
            </a:extLst>
          </p:cNvPr>
          <p:cNvPicPr>
            <a:picLocks noChangeAspect="1"/>
          </p:cNvPicPr>
          <p:nvPr/>
        </p:nvPicPr>
        <p:blipFill>
          <a:blip r:embed="rId2"/>
          <a:stretch>
            <a:fillRect/>
          </a:stretch>
        </p:blipFill>
        <p:spPr>
          <a:xfrm>
            <a:off x="5619525" y="2226344"/>
            <a:ext cx="2551710" cy="2665120"/>
          </a:xfrm>
          <a:prstGeom prst="rect">
            <a:avLst/>
          </a:prstGeom>
        </p:spPr>
      </p:pic>
      <p:sp>
        <p:nvSpPr>
          <p:cNvPr id="10" name="Footer Placeholder 4">
            <a:extLst>
              <a:ext uri="{FF2B5EF4-FFF2-40B4-BE49-F238E27FC236}">
                <a16:creationId xmlns:a16="http://schemas.microsoft.com/office/drawing/2014/main" id="{C8FF24E3-6EEE-9F49-9190-A06D9A7F65BE}"/>
              </a:ext>
            </a:extLst>
          </p:cNvPr>
          <p:cNvSpPr>
            <a:spLocks noGrp="1"/>
          </p:cNvSpPr>
          <p:nvPr>
            <p:ph type="ftr" sz="quarter" idx="11"/>
          </p:nvPr>
        </p:nvSpPr>
        <p:spPr>
          <a:xfrm>
            <a:off x="806450" y="6515100"/>
            <a:ext cx="5373688" cy="241300"/>
          </a:xfrm>
        </p:spPr>
        <p:txBody>
          <a:bodyPr/>
          <a:lstStyle/>
          <a:p>
            <a:pPr>
              <a:defRPr/>
            </a:pPr>
            <a:r>
              <a:rPr lang="en-US" dirty="0"/>
              <a:t>X. Xu | Conductor R&amp;D</a:t>
            </a:r>
            <a:endParaRPr lang="en-US" b="1" dirty="0"/>
          </a:p>
        </p:txBody>
      </p:sp>
    </p:spTree>
    <p:extLst>
      <p:ext uri="{BB962C8B-B14F-4D97-AF65-F5344CB8AC3E}">
        <p14:creationId xmlns:p14="http://schemas.microsoft.com/office/powerpoint/2010/main" val="3064489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dirty="0">
                <a:latin typeface="Helvetica" panose="020B0604020202020204" pitchFamily="34" charset="0"/>
                <a:ea typeface="Geneva" pitchFamily="121" charset="-128"/>
              </a:rPr>
              <a:t>Overall problem statement for Nb</a:t>
            </a:r>
            <a:r>
              <a:rPr lang="en-US" altLang="en-US" baseline="-25000" dirty="0">
                <a:latin typeface="Helvetica" panose="020B0604020202020204" pitchFamily="34" charset="0"/>
                <a:ea typeface="Geneva" pitchFamily="121" charset="-128"/>
              </a:rPr>
              <a:t>3</a:t>
            </a:r>
            <a:r>
              <a:rPr lang="en-US" altLang="en-US" dirty="0">
                <a:latin typeface="Helvetica" panose="020B0604020202020204" pitchFamily="34" charset="0"/>
                <a:ea typeface="Geneva" pitchFamily="121" charset="-128"/>
              </a:rPr>
              <a:t>Sn conductors</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7/17/18</a:t>
            </a:fld>
            <a:endParaRPr lang="en-US" altLang="en-US" sz="120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17</a:t>
            </a:fld>
            <a:endParaRPr lang="en-US" altLang="en-US" sz="1200">
              <a:solidFill>
                <a:srgbClr val="004C97"/>
              </a:solidFill>
              <a:latin typeface="Helvetica" panose="020B0604020202020204" pitchFamily="34" charset="0"/>
            </a:endParaRPr>
          </a:p>
        </p:txBody>
      </p:sp>
      <p:sp>
        <p:nvSpPr>
          <p:cNvPr id="4" name="Rectangle 3">
            <a:extLst>
              <a:ext uri="{FF2B5EF4-FFF2-40B4-BE49-F238E27FC236}">
                <a16:creationId xmlns:a16="http://schemas.microsoft.com/office/drawing/2014/main" id="{6BEED1C6-DBC9-4DE4-9C5A-C391DEE662A1}"/>
              </a:ext>
            </a:extLst>
          </p:cNvPr>
          <p:cNvSpPr/>
          <p:nvPr/>
        </p:nvSpPr>
        <p:spPr>
          <a:xfrm>
            <a:off x="45162" y="1587654"/>
            <a:ext cx="4137732" cy="584775"/>
          </a:xfrm>
          <a:prstGeom prst="rect">
            <a:avLst/>
          </a:prstGeom>
        </p:spPr>
        <p:txBody>
          <a:bodyPr wrap="square">
            <a:spAutoFit/>
          </a:bodyPr>
          <a:lstStyle/>
          <a:p>
            <a:r>
              <a:rPr lang="en-US" sz="1600" b="1" dirty="0">
                <a:solidFill>
                  <a:srgbClr val="FF0000"/>
                </a:solidFill>
              </a:rPr>
              <a:t>Task 1. Increase Critical current density (</a:t>
            </a:r>
            <a:r>
              <a:rPr lang="en-US" sz="1600" b="1" i="1" dirty="0" err="1">
                <a:solidFill>
                  <a:srgbClr val="FF0000"/>
                </a:solidFill>
              </a:rPr>
              <a:t>J</a:t>
            </a:r>
            <a:r>
              <a:rPr lang="en-US" sz="1600" b="1" i="1" baseline="-25000" dirty="0" err="1">
                <a:solidFill>
                  <a:srgbClr val="FF0000"/>
                </a:solidFill>
              </a:rPr>
              <a:t>c</a:t>
            </a:r>
            <a:r>
              <a:rPr lang="en-US" sz="1600" b="1" dirty="0">
                <a:solidFill>
                  <a:srgbClr val="FF0000"/>
                </a:solidFill>
              </a:rPr>
              <a:t>) – APC R&amp;D</a:t>
            </a:r>
            <a:endParaRPr lang="en-US" sz="1600" b="1" i="1" baseline="-25000" dirty="0">
              <a:solidFill>
                <a:srgbClr val="FF0000"/>
              </a:solidFill>
            </a:endParaRPr>
          </a:p>
        </p:txBody>
      </p:sp>
      <p:sp>
        <p:nvSpPr>
          <p:cNvPr id="33" name="Rectangle 32">
            <a:extLst>
              <a:ext uri="{FF2B5EF4-FFF2-40B4-BE49-F238E27FC236}">
                <a16:creationId xmlns:a16="http://schemas.microsoft.com/office/drawing/2014/main" id="{0DC624DB-31C8-4AA5-AAD9-EE8127CB5EEF}"/>
              </a:ext>
            </a:extLst>
          </p:cNvPr>
          <p:cNvSpPr/>
          <p:nvPr/>
        </p:nvSpPr>
        <p:spPr>
          <a:xfrm>
            <a:off x="4201314" y="1580120"/>
            <a:ext cx="4996689" cy="338554"/>
          </a:xfrm>
          <a:prstGeom prst="rect">
            <a:avLst/>
          </a:prstGeom>
        </p:spPr>
        <p:txBody>
          <a:bodyPr wrap="none">
            <a:spAutoFit/>
          </a:bodyPr>
          <a:lstStyle/>
          <a:p>
            <a:r>
              <a:rPr lang="en-US" sz="1600" b="1" dirty="0">
                <a:solidFill>
                  <a:srgbClr val="FF0000"/>
                </a:solidFill>
              </a:rPr>
              <a:t>Task 2. Reduction of magnet training – high </a:t>
            </a:r>
            <a:r>
              <a:rPr lang="en-US" sz="1600" b="1" dirty="0" err="1">
                <a:solidFill>
                  <a:srgbClr val="FF0000"/>
                </a:solidFill>
              </a:rPr>
              <a:t>C</a:t>
            </a:r>
            <a:r>
              <a:rPr lang="en-US" sz="1600" b="1" baseline="-25000" dirty="0" err="1">
                <a:solidFill>
                  <a:srgbClr val="FF0000"/>
                </a:solidFill>
              </a:rPr>
              <a:t>p</a:t>
            </a:r>
            <a:r>
              <a:rPr lang="en-US" sz="1600" b="1" dirty="0">
                <a:solidFill>
                  <a:srgbClr val="FF0000"/>
                </a:solidFill>
              </a:rPr>
              <a:t> conductor</a:t>
            </a:r>
          </a:p>
        </p:txBody>
      </p:sp>
      <p:sp>
        <p:nvSpPr>
          <p:cNvPr id="49" name="TextBox 48">
            <a:extLst>
              <a:ext uri="{FF2B5EF4-FFF2-40B4-BE49-F238E27FC236}">
                <a16:creationId xmlns:a16="http://schemas.microsoft.com/office/drawing/2014/main" id="{B4EDAD2B-2DE3-4942-A57A-8A60EEF6B7F4}"/>
              </a:ext>
            </a:extLst>
          </p:cNvPr>
          <p:cNvSpPr txBox="1"/>
          <p:nvPr/>
        </p:nvSpPr>
        <p:spPr>
          <a:xfrm>
            <a:off x="-39910" y="4060018"/>
            <a:ext cx="5261287" cy="2177519"/>
          </a:xfrm>
          <a:prstGeom prst="rect">
            <a:avLst/>
          </a:prstGeom>
          <a:noFill/>
        </p:spPr>
        <p:txBody>
          <a:bodyPr wrap="square" rtlCol="0">
            <a:spAutoFit/>
          </a:bodyPr>
          <a:lstStyle/>
          <a:p>
            <a:pPr marL="285750" indent="-285750">
              <a:spcAft>
                <a:spcPts val="300"/>
              </a:spcAft>
              <a:buFont typeface="Wingdings" panose="05000000000000000000" pitchFamily="2" charset="2"/>
              <a:buChar char="§"/>
            </a:pPr>
            <a:r>
              <a:rPr lang="en-US" sz="1600" i="1" dirty="0" err="1"/>
              <a:t>J</a:t>
            </a:r>
            <a:r>
              <a:rPr lang="en-US" sz="1600" i="1" baseline="-25000" dirty="0" err="1"/>
              <a:t>c</a:t>
            </a:r>
            <a:r>
              <a:rPr lang="en-US" sz="1600" dirty="0"/>
              <a:t> is the key to higher fields. </a:t>
            </a:r>
          </a:p>
          <a:p>
            <a:pPr marL="285750" indent="-285750">
              <a:spcAft>
                <a:spcPts val="300"/>
              </a:spcAft>
              <a:buFont typeface="Wingdings" panose="05000000000000000000" pitchFamily="2" charset="2"/>
              <a:buChar char="§"/>
            </a:pPr>
            <a:r>
              <a:rPr lang="en-US" sz="1600" dirty="0"/>
              <a:t>Insufficient </a:t>
            </a:r>
            <a:r>
              <a:rPr lang="en-US" sz="1600" i="1" dirty="0" err="1"/>
              <a:t>J</a:t>
            </a:r>
            <a:r>
              <a:rPr lang="en-US" sz="1600" i="1" baseline="-25000" dirty="0" err="1"/>
              <a:t>c</a:t>
            </a:r>
            <a:r>
              <a:rPr lang="en-US" sz="1600" dirty="0"/>
              <a:t> </a:t>
            </a:r>
            <a:r>
              <a:rPr lang="en-US" sz="1600" dirty="0">
                <a:sym typeface="Wingdings" panose="05000000000000000000" pitchFamily="2" charset="2"/>
              </a:rPr>
              <a:t></a:t>
            </a:r>
            <a:r>
              <a:rPr lang="en-US" sz="1600" dirty="0"/>
              <a:t> big coils </a:t>
            </a:r>
            <a:r>
              <a:rPr lang="en-US" sz="1600" dirty="0">
                <a:sym typeface="Wingdings" panose="05000000000000000000" pitchFamily="2" charset="2"/>
              </a:rPr>
              <a:t> high cost.</a:t>
            </a:r>
          </a:p>
          <a:p>
            <a:pPr marL="285750" indent="-285750">
              <a:spcAft>
                <a:spcPts val="300"/>
              </a:spcAft>
              <a:buFont typeface="Wingdings" panose="05000000000000000000" pitchFamily="2" charset="2"/>
              <a:buChar char="§"/>
            </a:pPr>
            <a:r>
              <a:rPr lang="en-US" sz="1600" b="1" dirty="0"/>
              <a:t>Projects like HE-LHC or FCC need </a:t>
            </a:r>
            <a:r>
              <a:rPr lang="en-US" sz="1600" b="1" dirty="0" err="1"/>
              <a:t>ktons</a:t>
            </a:r>
            <a:r>
              <a:rPr lang="en-US" sz="1600" b="1" dirty="0"/>
              <a:t> of Nb</a:t>
            </a:r>
            <a:r>
              <a:rPr lang="en-US" sz="1600" b="1" baseline="-25000" dirty="0"/>
              <a:t>3</a:t>
            </a:r>
            <a:r>
              <a:rPr lang="en-US" sz="1600" b="1" dirty="0"/>
              <a:t>Sn: for 16 T  </a:t>
            </a:r>
            <a:r>
              <a:rPr lang="en-US" sz="1600" b="1" u="sng" dirty="0"/>
              <a:t>increasing </a:t>
            </a:r>
            <a:r>
              <a:rPr lang="en-US" sz="1600" b="1" i="1" u="sng" dirty="0" err="1"/>
              <a:t>J</a:t>
            </a:r>
            <a:r>
              <a:rPr lang="en-US" sz="1600" b="1" i="1" u="sng" baseline="-25000" dirty="0" err="1"/>
              <a:t>c</a:t>
            </a:r>
            <a:r>
              <a:rPr lang="en-US" sz="1600" b="1" u="sng" dirty="0"/>
              <a:t> of present state-of-the-art conductors by 50% can reduce substantially the conductor cost</a:t>
            </a:r>
          </a:p>
          <a:p>
            <a:pPr marL="285750" indent="-285750">
              <a:buFont typeface="Wingdings" panose="05000000000000000000" pitchFamily="2" charset="2"/>
              <a:buChar char="§"/>
            </a:pPr>
            <a:r>
              <a:rPr lang="en-US" sz="1600" dirty="0"/>
              <a:t>Record </a:t>
            </a:r>
            <a:r>
              <a:rPr lang="en-US" sz="1600" i="1" dirty="0" err="1"/>
              <a:t>J</a:t>
            </a:r>
            <a:r>
              <a:rPr lang="en-US" sz="1600" i="1" baseline="-25000" dirty="0" err="1"/>
              <a:t>c</a:t>
            </a:r>
            <a:r>
              <a:rPr lang="en-US" sz="1600" dirty="0"/>
              <a:t> of Nb</a:t>
            </a:r>
            <a:r>
              <a:rPr lang="en-US" sz="1600" baseline="-25000" dirty="0"/>
              <a:t>3</a:t>
            </a:r>
            <a:r>
              <a:rPr lang="en-US" sz="1600" dirty="0"/>
              <a:t>Sn has plateaued for nearly two decades (but </a:t>
            </a:r>
            <a:r>
              <a:rPr lang="en-US" sz="1600" dirty="0" err="1"/>
              <a:t>subelement</a:t>
            </a:r>
            <a:r>
              <a:rPr lang="en-US" sz="1600" dirty="0"/>
              <a:t> size </a:t>
            </a:r>
            <a:r>
              <a:rPr lang="en-US" sz="1600" i="1" dirty="0"/>
              <a:t>D</a:t>
            </a:r>
            <a:r>
              <a:rPr lang="en-US" sz="1600" i="1" baseline="-25000" dirty="0"/>
              <a:t>s</a:t>
            </a:r>
            <a:r>
              <a:rPr lang="en-US" sz="1600" dirty="0"/>
              <a:t> has been reduced).</a:t>
            </a:r>
          </a:p>
          <a:p>
            <a:pPr marL="285750" indent="-285750">
              <a:buFont typeface="Wingdings" panose="05000000000000000000" pitchFamily="2" charset="2"/>
              <a:buChar char="§"/>
            </a:pPr>
            <a:r>
              <a:rPr lang="en-US" sz="1600" dirty="0"/>
              <a:t>Significant advance needs a revolutionary technology.</a:t>
            </a:r>
          </a:p>
        </p:txBody>
      </p:sp>
      <p:sp>
        <p:nvSpPr>
          <p:cNvPr id="46" name="TextBox 45">
            <a:extLst>
              <a:ext uri="{FF2B5EF4-FFF2-40B4-BE49-F238E27FC236}">
                <a16:creationId xmlns:a16="http://schemas.microsoft.com/office/drawing/2014/main" id="{F2D913B1-8026-423A-90BD-37E8D1EEC893}"/>
              </a:ext>
            </a:extLst>
          </p:cNvPr>
          <p:cNvSpPr txBox="1"/>
          <p:nvPr/>
        </p:nvSpPr>
        <p:spPr>
          <a:xfrm>
            <a:off x="5204538" y="4241983"/>
            <a:ext cx="3932340" cy="1438855"/>
          </a:xfrm>
          <a:prstGeom prst="rect">
            <a:avLst/>
          </a:prstGeom>
          <a:noFill/>
        </p:spPr>
        <p:txBody>
          <a:bodyPr wrap="square" rtlCol="0">
            <a:spAutoFit/>
          </a:bodyPr>
          <a:lstStyle/>
          <a:p>
            <a:pPr marL="285750" indent="-285750">
              <a:spcAft>
                <a:spcPts val="300"/>
              </a:spcAft>
              <a:buFont typeface="Wingdings" panose="05000000000000000000" pitchFamily="2" charset="2"/>
              <a:buChar char="§"/>
            </a:pPr>
            <a:r>
              <a:rPr lang="en-US" sz="1600" dirty="0"/>
              <a:t>Nb</a:t>
            </a:r>
            <a:r>
              <a:rPr lang="en-US" sz="1600" baseline="-25000" dirty="0"/>
              <a:t>3</a:t>
            </a:r>
            <a:r>
              <a:rPr lang="en-US" sz="1600" dirty="0"/>
              <a:t>Sn magnets train slowly: </a:t>
            </a:r>
            <a:r>
              <a:rPr lang="en-US" sz="1600" u="sng" dirty="0"/>
              <a:t>20-25 quenches per magnet: take ~10 days</a:t>
            </a:r>
          </a:p>
          <a:p>
            <a:pPr marL="285750" indent="-285750">
              <a:spcAft>
                <a:spcPts val="300"/>
              </a:spcAft>
              <a:buFont typeface="Wingdings" panose="05000000000000000000" pitchFamily="2" charset="2"/>
              <a:buChar char="§"/>
            </a:pPr>
            <a:r>
              <a:rPr lang="en-US" sz="1600" dirty="0"/>
              <a:t>Training cost per magnet: ~$400k</a:t>
            </a:r>
          </a:p>
          <a:p>
            <a:pPr marL="285750" indent="-285750">
              <a:spcAft>
                <a:spcPts val="300"/>
              </a:spcAft>
              <a:buFont typeface="Wingdings" panose="05000000000000000000" pitchFamily="2" charset="2"/>
              <a:buChar char="§"/>
            </a:pPr>
            <a:r>
              <a:rPr lang="en-US" sz="1600" dirty="0"/>
              <a:t>Next circular collider: 2k-6k magnets</a:t>
            </a:r>
          </a:p>
          <a:p>
            <a:pPr marL="285750" indent="-285750">
              <a:spcAft>
                <a:spcPts val="300"/>
              </a:spcAft>
              <a:buFont typeface="Wingdings" panose="05000000000000000000" pitchFamily="2" charset="2"/>
              <a:buChar char="§"/>
            </a:pPr>
            <a:r>
              <a:rPr lang="en-US" sz="1600" u="sng" dirty="0"/>
              <a:t>Training: </a:t>
            </a:r>
            <a:r>
              <a:rPr lang="en-US" sz="1600" b="1" u="sng" dirty="0"/>
              <a:t>cost – $billions, time – decades</a:t>
            </a:r>
          </a:p>
        </p:txBody>
      </p:sp>
      <p:grpSp>
        <p:nvGrpSpPr>
          <p:cNvPr id="2" name="Group 1">
            <a:extLst>
              <a:ext uri="{FF2B5EF4-FFF2-40B4-BE49-F238E27FC236}">
                <a16:creationId xmlns:a16="http://schemas.microsoft.com/office/drawing/2014/main" id="{B2646E01-DB59-4658-9BEF-6DF7BC96DF6D}"/>
              </a:ext>
            </a:extLst>
          </p:cNvPr>
          <p:cNvGrpSpPr/>
          <p:nvPr/>
        </p:nvGrpSpPr>
        <p:grpSpPr>
          <a:xfrm>
            <a:off x="1277555" y="2323068"/>
            <a:ext cx="2425783" cy="1638544"/>
            <a:chOff x="509049" y="2600631"/>
            <a:chExt cx="2425783" cy="1638544"/>
          </a:xfrm>
        </p:grpSpPr>
        <p:sp>
          <p:nvSpPr>
            <p:cNvPr id="25" name="Arrow: Up 24">
              <a:extLst>
                <a:ext uri="{FF2B5EF4-FFF2-40B4-BE49-F238E27FC236}">
                  <a16:creationId xmlns:a16="http://schemas.microsoft.com/office/drawing/2014/main" id="{B9CAED22-2E7A-4A69-B667-01E07C618C79}"/>
                </a:ext>
              </a:extLst>
            </p:cNvPr>
            <p:cNvSpPr/>
            <p:nvPr/>
          </p:nvSpPr>
          <p:spPr>
            <a:xfrm>
              <a:off x="1684861" y="3247994"/>
              <a:ext cx="157897" cy="228046"/>
            </a:xfrm>
            <a:prstGeom prst="upArrow">
              <a:avLst/>
            </a:prstGeom>
            <a:solidFill>
              <a:schemeClr val="accent6"/>
            </a:solidFill>
            <a:ln>
              <a:solidFill>
                <a:schemeClr val="accent6"/>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0B67727-EDE3-4CA2-BCF8-E6E0D11A7D4A}"/>
                </a:ext>
              </a:extLst>
            </p:cNvPr>
            <p:cNvSpPr/>
            <p:nvPr/>
          </p:nvSpPr>
          <p:spPr>
            <a:xfrm>
              <a:off x="1863807" y="2989665"/>
              <a:ext cx="691708" cy="779813"/>
            </a:xfrm>
            <a:custGeom>
              <a:avLst/>
              <a:gdLst>
                <a:gd name="connsiteX0" fmla="*/ 0 w 1112520"/>
                <a:gd name="connsiteY0" fmla="*/ 0 h 1150620"/>
                <a:gd name="connsiteX1" fmla="*/ 388620 w 1112520"/>
                <a:gd name="connsiteY1" fmla="*/ 548640 h 1150620"/>
                <a:gd name="connsiteX2" fmla="*/ 1112520 w 1112520"/>
                <a:gd name="connsiteY2" fmla="*/ 1150620 h 1150620"/>
              </a:gdLst>
              <a:ahLst/>
              <a:cxnLst>
                <a:cxn ang="0">
                  <a:pos x="connsiteX0" y="connsiteY0"/>
                </a:cxn>
                <a:cxn ang="0">
                  <a:pos x="connsiteX1" y="connsiteY1"/>
                </a:cxn>
                <a:cxn ang="0">
                  <a:pos x="connsiteX2" y="connsiteY2"/>
                </a:cxn>
              </a:cxnLst>
              <a:rect l="l" t="t" r="r" b="b"/>
              <a:pathLst>
                <a:path w="1112520" h="1150620">
                  <a:moveTo>
                    <a:pt x="0" y="0"/>
                  </a:moveTo>
                  <a:cubicBezTo>
                    <a:pt x="101600" y="178435"/>
                    <a:pt x="203200" y="356870"/>
                    <a:pt x="388620" y="548640"/>
                  </a:cubicBezTo>
                  <a:cubicBezTo>
                    <a:pt x="574040" y="740410"/>
                    <a:pt x="843280" y="945515"/>
                    <a:pt x="1112520" y="1150620"/>
                  </a:cubicBezTo>
                </a:path>
              </a:pathLst>
            </a:custGeom>
            <a:noFill/>
            <a:ln w="25400">
              <a:solidFill>
                <a:srgbClr val="00B050"/>
              </a:solidFill>
              <a:prstDash val="solid"/>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E5C2837-3F49-45A0-8473-A97E21F36379}"/>
                </a:ext>
              </a:extLst>
            </p:cNvPr>
            <p:cNvCxnSpPr>
              <a:cxnSpLocks/>
            </p:cNvCxnSpPr>
            <p:nvPr/>
          </p:nvCxnSpPr>
          <p:spPr>
            <a:xfrm flipV="1">
              <a:off x="509049" y="3586905"/>
              <a:ext cx="1847470" cy="366616"/>
            </a:xfrm>
            <a:prstGeom prst="line">
              <a:avLst/>
            </a:prstGeom>
            <a:ln>
              <a:solidFill>
                <a:srgbClr val="00B050"/>
              </a:solidFill>
              <a:prstDash val="sysDot"/>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8EB77BA-B1C3-40AC-980D-A802C650FFCE}"/>
                </a:ext>
              </a:extLst>
            </p:cNvPr>
            <p:cNvCxnSpPr>
              <a:cxnSpLocks/>
            </p:cNvCxnSpPr>
            <p:nvPr/>
          </p:nvCxnSpPr>
          <p:spPr>
            <a:xfrm flipV="1">
              <a:off x="2346535" y="3583048"/>
              <a:ext cx="1" cy="356841"/>
            </a:xfrm>
            <a:prstGeom prst="line">
              <a:avLst/>
            </a:prstGeom>
            <a:ln>
              <a:solidFill>
                <a:srgbClr val="00B050"/>
              </a:solidFill>
              <a:prstDash val="sys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2D1BEB23-1C4B-4F6A-9066-E95B3EC89436}"/>
                </a:ext>
              </a:extLst>
            </p:cNvPr>
            <p:cNvSpPr/>
            <p:nvPr/>
          </p:nvSpPr>
          <p:spPr>
            <a:xfrm>
              <a:off x="1479986" y="2600631"/>
              <a:ext cx="1454846" cy="307777"/>
            </a:xfrm>
            <a:prstGeom prst="rect">
              <a:avLst/>
            </a:prstGeom>
          </p:spPr>
          <p:txBody>
            <a:bodyPr wrap="square" lIns="0" rIns="0">
              <a:spAutoFit/>
            </a:bodyPr>
            <a:lstStyle/>
            <a:p>
              <a:r>
                <a:rPr lang="en-US" sz="1400" dirty="0">
                  <a:solidFill>
                    <a:schemeClr val="accent6"/>
                  </a:solidFill>
                </a:rPr>
                <a:t>Improved </a:t>
              </a:r>
              <a:r>
                <a:rPr lang="en-US" sz="1400" i="1" dirty="0" err="1">
                  <a:solidFill>
                    <a:schemeClr val="accent6"/>
                  </a:solidFill>
                </a:rPr>
                <a:t>I</a:t>
              </a:r>
              <a:r>
                <a:rPr lang="en-US" sz="1400" i="1" baseline="-25000" dirty="0" err="1">
                  <a:solidFill>
                    <a:schemeClr val="accent6"/>
                  </a:solidFill>
                </a:rPr>
                <a:t>c</a:t>
              </a:r>
              <a:r>
                <a:rPr lang="en-US" sz="1400" dirty="0">
                  <a:solidFill>
                    <a:schemeClr val="accent6"/>
                  </a:solidFill>
                </a:rPr>
                <a:t>-</a:t>
              </a:r>
              <a:r>
                <a:rPr lang="en-US" sz="1400" i="1" dirty="0">
                  <a:solidFill>
                    <a:schemeClr val="accent6"/>
                  </a:solidFill>
                </a:rPr>
                <a:t>B</a:t>
              </a:r>
              <a:r>
                <a:rPr lang="en-US" sz="1400" dirty="0">
                  <a:solidFill>
                    <a:schemeClr val="accent6"/>
                  </a:solidFill>
                </a:rPr>
                <a:t> curve</a:t>
              </a:r>
              <a:endParaRPr lang="en-US" sz="1400" i="1" dirty="0">
                <a:solidFill>
                  <a:schemeClr val="accent6"/>
                </a:solidFill>
              </a:endParaRPr>
            </a:p>
          </p:txBody>
        </p:sp>
        <p:sp>
          <p:nvSpPr>
            <p:cNvPr id="66" name="Rectangle 65">
              <a:extLst>
                <a:ext uri="{FF2B5EF4-FFF2-40B4-BE49-F238E27FC236}">
                  <a16:creationId xmlns:a16="http://schemas.microsoft.com/office/drawing/2014/main" id="{D81715BB-623B-4CC9-9878-81BDDB404BFB}"/>
                </a:ext>
              </a:extLst>
            </p:cNvPr>
            <p:cNvSpPr/>
            <p:nvPr/>
          </p:nvSpPr>
          <p:spPr>
            <a:xfrm>
              <a:off x="2236010" y="3931398"/>
              <a:ext cx="259957" cy="307777"/>
            </a:xfrm>
            <a:prstGeom prst="rect">
              <a:avLst/>
            </a:prstGeom>
          </p:spPr>
          <p:txBody>
            <a:bodyPr wrap="square" lIns="0" rIns="0">
              <a:spAutoFit/>
            </a:bodyPr>
            <a:lstStyle/>
            <a:p>
              <a:r>
                <a:rPr lang="en-US" sz="1400" i="1" dirty="0" err="1">
                  <a:solidFill>
                    <a:srgbClr val="00B050"/>
                  </a:solidFill>
                </a:rPr>
                <a:t>B</a:t>
              </a:r>
              <a:r>
                <a:rPr lang="en-US" sz="1400" i="1" baseline="-25000" dirty="0" err="1">
                  <a:solidFill>
                    <a:srgbClr val="00B050"/>
                  </a:solidFill>
                </a:rPr>
                <a:t>ss</a:t>
              </a:r>
              <a:r>
                <a:rPr lang="en-US" sz="1400" i="1" dirty="0" err="1">
                  <a:solidFill>
                    <a:srgbClr val="00B050"/>
                  </a:solidFill>
                </a:rPr>
                <a:t>’</a:t>
              </a:r>
              <a:endParaRPr lang="en-US" sz="1400" i="1" dirty="0">
                <a:solidFill>
                  <a:srgbClr val="00B050"/>
                </a:solidFill>
              </a:endParaRPr>
            </a:p>
          </p:txBody>
        </p:sp>
        <p:cxnSp>
          <p:nvCxnSpPr>
            <p:cNvPr id="67" name="Straight Connector 66">
              <a:extLst>
                <a:ext uri="{FF2B5EF4-FFF2-40B4-BE49-F238E27FC236}">
                  <a16:creationId xmlns:a16="http://schemas.microsoft.com/office/drawing/2014/main" id="{6C0A283A-BD8D-4BDE-A60F-2355FA32D5BB}"/>
                </a:ext>
              </a:extLst>
            </p:cNvPr>
            <p:cNvCxnSpPr>
              <a:cxnSpLocks/>
            </p:cNvCxnSpPr>
            <p:nvPr/>
          </p:nvCxnSpPr>
          <p:spPr>
            <a:xfrm flipV="1">
              <a:off x="2003919" y="2900060"/>
              <a:ext cx="188860" cy="244443"/>
            </a:xfrm>
            <a:prstGeom prst="line">
              <a:avLst/>
            </a:prstGeom>
            <a:ln>
              <a:solidFill>
                <a:schemeClr val="accent6"/>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A1BEBC77-A530-433A-8A36-66FF8A0B0162}"/>
              </a:ext>
            </a:extLst>
          </p:cNvPr>
          <p:cNvGrpSpPr/>
          <p:nvPr/>
        </p:nvGrpSpPr>
        <p:grpSpPr>
          <a:xfrm>
            <a:off x="967610" y="1912239"/>
            <a:ext cx="2757850" cy="2057864"/>
            <a:chOff x="199104" y="2189802"/>
            <a:chExt cx="2757850" cy="2057864"/>
          </a:xfrm>
        </p:grpSpPr>
        <p:sp>
          <p:nvSpPr>
            <p:cNvPr id="19" name="Rectangle 18">
              <a:extLst>
                <a:ext uri="{FF2B5EF4-FFF2-40B4-BE49-F238E27FC236}">
                  <a16:creationId xmlns:a16="http://schemas.microsoft.com/office/drawing/2014/main" id="{7616D14D-6D45-40FD-B8A4-02DCE64F480F}"/>
                </a:ext>
              </a:extLst>
            </p:cNvPr>
            <p:cNvSpPr/>
            <p:nvPr/>
          </p:nvSpPr>
          <p:spPr>
            <a:xfrm>
              <a:off x="896548" y="2301067"/>
              <a:ext cx="789262" cy="307777"/>
            </a:xfrm>
            <a:prstGeom prst="rect">
              <a:avLst/>
            </a:prstGeom>
          </p:spPr>
          <p:txBody>
            <a:bodyPr wrap="square" lIns="0" rIns="0">
              <a:spAutoFit/>
            </a:bodyPr>
            <a:lstStyle/>
            <a:p>
              <a:r>
                <a:rPr lang="en-US" sz="1400" i="1" dirty="0" err="1">
                  <a:solidFill>
                    <a:schemeClr val="accent6"/>
                  </a:solidFill>
                </a:rPr>
                <a:t>I</a:t>
              </a:r>
              <a:r>
                <a:rPr lang="en-US" sz="1400" i="1" baseline="-25000" dirty="0" err="1">
                  <a:solidFill>
                    <a:schemeClr val="accent6"/>
                  </a:solidFill>
                </a:rPr>
                <a:t>c</a:t>
              </a:r>
              <a:r>
                <a:rPr lang="en-US" sz="1400" dirty="0">
                  <a:solidFill>
                    <a:schemeClr val="accent6"/>
                  </a:solidFill>
                </a:rPr>
                <a:t>-</a:t>
              </a:r>
              <a:r>
                <a:rPr lang="en-US" sz="1400" i="1" dirty="0">
                  <a:solidFill>
                    <a:schemeClr val="accent6"/>
                  </a:solidFill>
                </a:rPr>
                <a:t>B</a:t>
              </a:r>
              <a:r>
                <a:rPr lang="en-US" sz="1400" dirty="0">
                  <a:solidFill>
                    <a:schemeClr val="accent6"/>
                  </a:solidFill>
                </a:rPr>
                <a:t> curve</a:t>
              </a:r>
              <a:endParaRPr lang="en-US" sz="1400" i="1" dirty="0">
                <a:solidFill>
                  <a:schemeClr val="accent6"/>
                </a:solidFill>
              </a:endParaRPr>
            </a:p>
          </p:txBody>
        </p:sp>
        <p:cxnSp>
          <p:nvCxnSpPr>
            <p:cNvPr id="20" name="Straight Connector 19">
              <a:extLst>
                <a:ext uri="{FF2B5EF4-FFF2-40B4-BE49-F238E27FC236}">
                  <a16:creationId xmlns:a16="http://schemas.microsoft.com/office/drawing/2014/main" id="{E541E4B4-3635-4692-A0D5-79144A7EE157}"/>
                </a:ext>
              </a:extLst>
            </p:cNvPr>
            <p:cNvCxnSpPr>
              <a:cxnSpLocks/>
            </p:cNvCxnSpPr>
            <p:nvPr/>
          </p:nvCxnSpPr>
          <p:spPr>
            <a:xfrm flipV="1">
              <a:off x="893618" y="2565946"/>
              <a:ext cx="234113" cy="234437"/>
            </a:xfrm>
            <a:prstGeom prst="line">
              <a:avLst/>
            </a:prstGeom>
            <a:ln>
              <a:solidFill>
                <a:schemeClr val="accent6"/>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4687EBC-6D64-4F7E-B3F4-7AB5A375E935}"/>
                </a:ext>
              </a:extLst>
            </p:cNvPr>
            <p:cNvSpPr/>
            <p:nvPr/>
          </p:nvSpPr>
          <p:spPr>
            <a:xfrm>
              <a:off x="563465" y="3222532"/>
              <a:ext cx="821800" cy="523220"/>
            </a:xfrm>
            <a:prstGeom prst="rect">
              <a:avLst/>
            </a:prstGeom>
          </p:spPr>
          <p:txBody>
            <a:bodyPr wrap="square" lIns="0" rIns="0">
              <a:spAutoFit/>
            </a:bodyPr>
            <a:lstStyle/>
            <a:p>
              <a:r>
                <a:rPr lang="en-US" sz="1400" dirty="0"/>
                <a:t>Load line: </a:t>
              </a:r>
              <a:r>
                <a:rPr lang="en-US" sz="1400" i="1" dirty="0"/>
                <a:t>B</a:t>
              </a:r>
              <a:r>
                <a:rPr lang="en-US" sz="1400" dirty="0"/>
                <a:t> ∝ </a:t>
              </a:r>
              <a:r>
                <a:rPr lang="en-US" sz="1400" i="1" dirty="0"/>
                <a:t>W</a:t>
              </a:r>
              <a:r>
                <a:rPr lang="en-US" sz="1400" dirty="0"/>
                <a:t>*</a:t>
              </a:r>
              <a:r>
                <a:rPr lang="en-US" sz="1400" i="1" dirty="0"/>
                <a:t>I</a:t>
              </a:r>
              <a:r>
                <a:rPr lang="en-US" sz="1400" dirty="0"/>
                <a:t> </a:t>
              </a:r>
              <a:endParaRPr lang="en-US" sz="1400" i="1" dirty="0"/>
            </a:p>
          </p:txBody>
        </p:sp>
        <p:cxnSp>
          <p:nvCxnSpPr>
            <p:cNvPr id="34" name="Straight Connector 33">
              <a:extLst>
                <a:ext uri="{FF2B5EF4-FFF2-40B4-BE49-F238E27FC236}">
                  <a16:creationId xmlns:a16="http://schemas.microsoft.com/office/drawing/2014/main" id="{42B13DB2-DAEB-4779-9B8F-7A6287EF2CAB}"/>
                </a:ext>
              </a:extLst>
            </p:cNvPr>
            <p:cNvCxnSpPr>
              <a:cxnSpLocks/>
            </p:cNvCxnSpPr>
            <p:nvPr/>
          </p:nvCxnSpPr>
          <p:spPr>
            <a:xfrm>
              <a:off x="358906" y="3953520"/>
              <a:ext cx="2548860" cy="2952"/>
            </a:xfrm>
            <a:prstGeom prst="line">
              <a:avLst/>
            </a:prstGeom>
            <a:ln>
              <a:solidFill>
                <a:schemeClr val="accent6"/>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03EC51A-6445-4DD3-8339-622940A6F6CA}"/>
                </a:ext>
              </a:extLst>
            </p:cNvPr>
            <p:cNvCxnSpPr>
              <a:cxnSpLocks/>
            </p:cNvCxnSpPr>
            <p:nvPr/>
          </p:nvCxnSpPr>
          <p:spPr>
            <a:xfrm flipV="1">
              <a:off x="511306" y="2189802"/>
              <a:ext cx="0" cy="1824874"/>
            </a:xfrm>
            <a:prstGeom prst="line">
              <a:avLst/>
            </a:prstGeom>
            <a:ln>
              <a:solidFill>
                <a:schemeClr val="accent6"/>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Freeform: Shape 9">
              <a:extLst>
                <a:ext uri="{FF2B5EF4-FFF2-40B4-BE49-F238E27FC236}">
                  <a16:creationId xmlns:a16="http://schemas.microsoft.com/office/drawing/2014/main" id="{168E0B3A-69B4-4038-9CC1-B936EC5FF73E}"/>
                </a:ext>
              </a:extLst>
            </p:cNvPr>
            <p:cNvSpPr/>
            <p:nvPr/>
          </p:nvSpPr>
          <p:spPr>
            <a:xfrm>
              <a:off x="609591" y="2229907"/>
              <a:ext cx="2076949" cy="1726565"/>
            </a:xfrm>
            <a:custGeom>
              <a:avLst/>
              <a:gdLst>
                <a:gd name="connsiteX0" fmla="*/ 0 w 1873045"/>
                <a:gd name="connsiteY0" fmla="*/ 0 h 1378974"/>
                <a:gd name="connsiteX1" fmla="*/ 464574 w 1873045"/>
                <a:gd name="connsiteY1" fmla="*/ 707922 h 1378974"/>
                <a:gd name="connsiteX2" fmla="*/ 1194619 w 1873045"/>
                <a:gd name="connsiteY2" fmla="*/ 1165122 h 1378974"/>
                <a:gd name="connsiteX3" fmla="*/ 1873045 w 1873045"/>
                <a:gd name="connsiteY3" fmla="*/ 1378974 h 1378974"/>
              </a:gdLst>
              <a:ahLst/>
              <a:cxnLst>
                <a:cxn ang="0">
                  <a:pos x="connsiteX0" y="connsiteY0"/>
                </a:cxn>
                <a:cxn ang="0">
                  <a:pos x="connsiteX1" y="connsiteY1"/>
                </a:cxn>
                <a:cxn ang="0">
                  <a:pos x="connsiteX2" y="connsiteY2"/>
                </a:cxn>
                <a:cxn ang="0">
                  <a:pos x="connsiteX3" y="connsiteY3"/>
                </a:cxn>
              </a:cxnLst>
              <a:rect l="l" t="t" r="r" b="b"/>
              <a:pathLst>
                <a:path w="1873045" h="1378974">
                  <a:moveTo>
                    <a:pt x="0" y="0"/>
                  </a:moveTo>
                  <a:cubicBezTo>
                    <a:pt x="132735" y="256867"/>
                    <a:pt x="265471" y="513735"/>
                    <a:pt x="464574" y="707922"/>
                  </a:cubicBezTo>
                  <a:cubicBezTo>
                    <a:pt x="663677" y="902109"/>
                    <a:pt x="959874" y="1053280"/>
                    <a:pt x="1194619" y="1165122"/>
                  </a:cubicBezTo>
                  <a:cubicBezTo>
                    <a:pt x="1429364" y="1276964"/>
                    <a:pt x="1651204" y="1327969"/>
                    <a:pt x="1873045" y="1378974"/>
                  </a:cubicBezTo>
                </a:path>
              </a:pathLst>
            </a:custGeom>
            <a:noFill/>
            <a:ln w="25400">
              <a:solidFill>
                <a:srgbClr val="FF0000"/>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EC0FB600-E2F2-4DF6-AFC2-5533DE839071}"/>
                </a:ext>
              </a:extLst>
            </p:cNvPr>
            <p:cNvCxnSpPr>
              <a:cxnSpLocks/>
            </p:cNvCxnSpPr>
            <p:nvPr/>
          </p:nvCxnSpPr>
          <p:spPr>
            <a:xfrm flipV="1">
              <a:off x="492886" y="3673967"/>
              <a:ext cx="1433999" cy="282505"/>
            </a:xfrm>
            <a:prstGeom prst="line">
              <a:avLst/>
            </a:prstGeom>
            <a:ln>
              <a:solidFill>
                <a:srgbClr val="FF0000"/>
              </a:solidFill>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2502EA9-1FF6-498B-8FEA-B35804B7423E}"/>
                </a:ext>
              </a:extLst>
            </p:cNvPr>
            <p:cNvCxnSpPr>
              <a:cxnSpLocks/>
            </p:cNvCxnSpPr>
            <p:nvPr/>
          </p:nvCxnSpPr>
          <p:spPr>
            <a:xfrm flipH="1" flipV="1">
              <a:off x="1904763" y="3688715"/>
              <a:ext cx="3111" cy="281388"/>
            </a:xfrm>
            <a:prstGeom prst="line">
              <a:avLst/>
            </a:prstGeom>
            <a:ln>
              <a:solidFill>
                <a:srgbClr val="FF0000"/>
              </a:solidFill>
              <a:prstDash val="sys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E6515B19-8C5D-4078-BDEC-B04A4D229AD3}"/>
                </a:ext>
              </a:extLst>
            </p:cNvPr>
            <p:cNvCxnSpPr>
              <a:cxnSpLocks/>
            </p:cNvCxnSpPr>
            <p:nvPr/>
          </p:nvCxnSpPr>
          <p:spPr>
            <a:xfrm flipV="1">
              <a:off x="511806" y="3786283"/>
              <a:ext cx="837159" cy="168284"/>
            </a:xfrm>
            <a:prstGeom prst="line">
              <a:avLst/>
            </a:prstGeom>
            <a:ln>
              <a:solidFill>
                <a:srgbClr val="FF0000"/>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CE691233-4CF1-4210-B594-87CF732E308D}"/>
                </a:ext>
              </a:extLst>
            </p:cNvPr>
            <p:cNvSpPr/>
            <p:nvPr/>
          </p:nvSpPr>
          <p:spPr>
            <a:xfrm rot="16200000">
              <a:off x="-390367" y="2805682"/>
              <a:ext cx="1486720" cy="307777"/>
            </a:xfrm>
            <a:prstGeom prst="rect">
              <a:avLst/>
            </a:prstGeom>
          </p:spPr>
          <p:txBody>
            <a:bodyPr wrap="square" lIns="0" rIns="0">
              <a:spAutoFit/>
            </a:bodyPr>
            <a:lstStyle/>
            <a:p>
              <a:r>
                <a:rPr lang="en-US" sz="1400" b="1" dirty="0">
                  <a:solidFill>
                    <a:schemeClr val="accent6"/>
                  </a:solidFill>
                </a:rPr>
                <a:t>Critical Current, </a:t>
              </a:r>
              <a:r>
                <a:rPr lang="en-US" sz="1400" b="1" i="1" dirty="0">
                  <a:solidFill>
                    <a:schemeClr val="accent6"/>
                  </a:solidFill>
                </a:rPr>
                <a:t>I</a:t>
              </a:r>
              <a:r>
                <a:rPr lang="en-US" sz="1400" b="1" dirty="0">
                  <a:solidFill>
                    <a:schemeClr val="accent6"/>
                  </a:solidFill>
                </a:rPr>
                <a:t>, A</a:t>
              </a:r>
            </a:p>
          </p:txBody>
        </p:sp>
        <p:cxnSp>
          <p:nvCxnSpPr>
            <p:cNvPr id="62" name="Straight Connector 61">
              <a:extLst>
                <a:ext uri="{FF2B5EF4-FFF2-40B4-BE49-F238E27FC236}">
                  <a16:creationId xmlns:a16="http://schemas.microsoft.com/office/drawing/2014/main" id="{1EEFC7D7-6711-4FEF-B8DE-AF648AC5004E}"/>
                </a:ext>
              </a:extLst>
            </p:cNvPr>
            <p:cNvCxnSpPr>
              <a:cxnSpLocks/>
            </p:cNvCxnSpPr>
            <p:nvPr/>
          </p:nvCxnSpPr>
          <p:spPr>
            <a:xfrm flipH="1" flipV="1">
              <a:off x="800522" y="3673967"/>
              <a:ext cx="76933" cy="196182"/>
            </a:xfrm>
            <a:prstGeom prst="line">
              <a:avLst/>
            </a:prstGeom>
            <a:ln>
              <a:solidFill>
                <a:schemeClr val="tx1"/>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EF980542-0013-4E3F-B662-7A5AE33E5A76}"/>
                </a:ext>
              </a:extLst>
            </p:cNvPr>
            <p:cNvSpPr/>
            <p:nvPr/>
          </p:nvSpPr>
          <p:spPr>
            <a:xfrm>
              <a:off x="1809471" y="3932445"/>
              <a:ext cx="213700" cy="307777"/>
            </a:xfrm>
            <a:prstGeom prst="rect">
              <a:avLst/>
            </a:prstGeom>
          </p:spPr>
          <p:txBody>
            <a:bodyPr wrap="square" lIns="0" rIns="0">
              <a:spAutoFit/>
            </a:bodyPr>
            <a:lstStyle/>
            <a:p>
              <a:r>
                <a:rPr lang="en-US" sz="1400" i="1" dirty="0" err="1">
                  <a:solidFill>
                    <a:srgbClr val="FF0000"/>
                  </a:solidFill>
                </a:rPr>
                <a:t>B</a:t>
              </a:r>
              <a:r>
                <a:rPr lang="en-US" sz="1400" i="1" baseline="-25000" dirty="0" err="1">
                  <a:solidFill>
                    <a:srgbClr val="FF0000"/>
                  </a:solidFill>
                </a:rPr>
                <a:t>ss</a:t>
              </a:r>
              <a:endParaRPr lang="en-US" sz="1400" i="1" baseline="-25000" dirty="0">
                <a:solidFill>
                  <a:srgbClr val="FF0000"/>
                </a:solidFill>
              </a:endParaRPr>
            </a:p>
          </p:txBody>
        </p:sp>
        <p:sp>
          <p:nvSpPr>
            <p:cNvPr id="69" name="Rectangle 68">
              <a:extLst>
                <a:ext uri="{FF2B5EF4-FFF2-40B4-BE49-F238E27FC236}">
                  <a16:creationId xmlns:a16="http://schemas.microsoft.com/office/drawing/2014/main" id="{4838BB17-431B-4DB0-BDDD-B1727785202D}"/>
                </a:ext>
              </a:extLst>
            </p:cNvPr>
            <p:cNvSpPr/>
            <p:nvPr/>
          </p:nvSpPr>
          <p:spPr>
            <a:xfrm>
              <a:off x="2669302" y="3619673"/>
              <a:ext cx="287652" cy="307777"/>
            </a:xfrm>
            <a:prstGeom prst="rect">
              <a:avLst/>
            </a:prstGeom>
          </p:spPr>
          <p:txBody>
            <a:bodyPr wrap="square" lIns="0" rIns="0">
              <a:spAutoFit/>
            </a:bodyPr>
            <a:lstStyle/>
            <a:p>
              <a:r>
                <a:rPr lang="en-US" sz="1400" b="1" i="1" dirty="0">
                  <a:solidFill>
                    <a:srgbClr val="FF0000"/>
                  </a:solidFill>
                </a:rPr>
                <a:t>B</a:t>
              </a:r>
              <a:r>
                <a:rPr lang="en-US" sz="1400" b="1" dirty="0">
                  <a:solidFill>
                    <a:srgbClr val="FF0000"/>
                  </a:solidFill>
                </a:rPr>
                <a:t>, T</a:t>
              </a:r>
            </a:p>
          </p:txBody>
        </p:sp>
        <p:sp>
          <p:nvSpPr>
            <p:cNvPr id="70" name="Rectangle 69">
              <a:extLst>
                <a:ext uri="{FF2B5EF4-FFF2-40B4-BE49-F238E27FC236}">
                  <a16:creationId xmlns:a16="http://schemas.microsoft.com/office/drawing/2014/main" id="{A822EA10-3FAC-4928-899C-B49B0E96B0B6}"/>
                </a:ext>
              </a:extLst>
            </p:cNvPr>
            <p:cNvSpPr/>
            <p:nvPr/>
          </p:nvSpPr>
          <p:spPr>
            <a:xfrm>
              <a:off x="2595017" y="3939889"/>
              <a:ext cx="213700" cy="307777"/>
            </a:xfrm>
            <a:prstGeom prst="rect">
              <a:avLst/>
            </a:prstGeom>
          </p:spPr>
          <p:txBody>
            <a:bodyPr wrap="square" lIns="0" rIns="0">
              <a:spAutoFit/>
            </a:bodyPr>
            <a:lstStyle/>
            <a:p>
              <a:r>
                <a:rPr lang="en-US" sz="1400" i="1" dirty="0">
                  <a:solidFill>
                    <a:srgbClr val="FF0000"/>
                  </a:solidFill>
                </a:rPr>
                <a:t>B</a:t>
              </a:r>
              <a:r>
                <a:rPr lang="en-US" sz="1400" i="1" baseline="-25000" dirty="0">
                  <a:solidFill>
                    <a:srgbClr val="FF0000"/>
                  </a:solidFill>
                </a:rPr>
                <a:t>c2</a:t>
              </a:r>
            </a:p>
          </p:txBody>
        </p:sp>
      </p:grpSp>
      <p:pic>
        <p:nvPicPr>
          <p:cNvPr id="39" name="Picture 6">
            <a:extLst>
              <a:ext uri="{FF2B5EF4-FFF2-40B4-BE49-F238E27FC236}">
                <a16:creationId xmlns:a16="http://schemas.microsoft.com/office/drawing/2014/main" id="{09FF8CD8-BD9A-4713-84DB-D29BE48370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3169" y="1918674"/>
            <a:ext cx="319672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a:extLst>
              <a:ext uri="{FF2B5EF4-FFF2-40B4-BE49-F238E27FC236}">
                <a16:creationId xmlns:a16="http://schemas.microsoft.com/office/drawing/2014/main" id="{3ED22713-45BC-4C04-AA3D-33CF61F2A811}"/>
              </a:ext>
            </a:extLst>
          </p:cNvPr>
          <p:cNvSpPr txBox="1"/>
          <p:nvPr/>
        </p:nvSpPr>
        <p:spPr>
          <a:xfrm>
            <a:off x="36871" y="826800"/>
            <a:ext cx="8989142" cy="654025"/>
          </a:xfrm>
          <a:prstGeom prst="rect">
            <a:avLst/>
          </a:prstGeom>
          <a:noFill/>
        </p:spPr>
        <p:txBody>
          <a:bodyPr wrap="square" rtlCol="0">
            <a:spAutoFit/>
          </a:bodyPr>
          <a:lstStyle/>
          <a:p>
            <a:pPr marL="285750" indent="-285750">
              <a:spcAft>
                <a:spcPts val="300"/>
              </a:spcAft>
              <a:buFont typeface="Wingdings" panose="05000000000000000000" pitchFamily="2" charset="2"/>
              <a:buChar char="§"/>
            </a:pPr>
            <a:r>
              <a:rPr lang="en-US" sz="1700" dirty="0"/>
              <a:t>To make cost-efficient 16 T dipoles, even present best Nb</a:t>
            </a:r>
            <a:r>
              <a:rPr lang="en-US" sz="1700" baseline="-25000" dirty="0"/>
              <a:t>3</a:t>
            </a:r>
            <a:r>
              <a:rPr lang="en-US" sz="1700" dirty="0"/>
              <a:t>Sn conductors are far from sufficiency. </a:t>
            </a:r>
          </a:p>
          <a:p>
            <a:pPr marL="285750" indent="-285750">
              <a:spcAft>
                <a:spcPts val="300"/>
              </a:spcAft>
              <a:buFont typeface="Wingdings" panose="05000000000000000000" pitchFamily="2" charset="2"/>
              <a:buChar char="§"/>
            </a:pPr>
            <a:r>
              <a:rPr lang="en-US" sz="1700" dirty="0"/>
              <a:t>Which properties of present Nb</a:t>
            </a:r>
            <a:r>
              <a:rPr lang="en-US" sz="1700" baseline="-25000" dirty="0"/>
              <a:t>3</a:t>
            </a:r>
            <a:r>
              <a:rPr lang="en-US" sz="1700" dirty="0"/>
              <a:t>Sn conductors need to be improved for &gt;16 T magnets?</a:t>
            </a:r>
          </a:p>
        </p:txBody>
      </p:sp>
      <p:sp>
        <p:nvSpPr>
          <p:cNvPr id="45" name="Rectangle 44">
            <a:extLst>
              <a:ext uri="{FF2B5EF4-FFF2-40B4-BE49-F238E27FC236}">
                <a16:creationId xmlns:a16="http://schemas.microsoft.com/office/drawing/2014/main" id="{B037AAFE-9746-4839-8628-D865C917BD55}"/>
              </a:ext>
            </a:extLst>
          </p:cNvPr>
          <p:cNvSpPr/>
          <p:nvPr/>
        </p:nvSpPr>
        <p:spPr>
          <a:xfrm>
            <a:off x="5459484" y="5784863"/>
            <a:ext cx="3284881" cy="584775"/>
          </a:xfrm>
          <a:prstGeom prst="rect">
            <a:avLst/>
          </a:prstGeom>
        </p:spPr>
        <p:txBody>
          <a:bodyPr wrap="square">
            <a:spAutoFit/>
          </a:bodyPr>
          <a:lstStyle/>
          <a:p>
            <a:r>
              <a:rPr lang="en-US" sz="1600" dirty="0">
                <a:solidFill>
                  <a:srgbClr val="FF0000"/>
                </a:solidFill>
              </a:rPr>
              <a:t>Other: improvement of stress tolerance, reduction of </a:t>
            </a:r>
            <a:r>
              <a:rPr lang="en-US" sz="1600" dirty="0" err="1">
                <a:solidFill>
                  <a:srgbClr val="FF0000"/>
                </a:solidFill>
              </a:rPr>
              <a:t>a.c</a:t>
            </a:r>
            <a:r>
              <a:rPr lang="en-US" sz="1600" dirty="0">
                <a:solidFill>
                  <a:srgbClr val="FF0000"/>
                </a:solidFill>
              </a:rPr>
              <a:t>. loss, etc. </a:t>
            </a:r>
          </a:p>
        </p:txBody>
      </p:sp>
      <p:sp>
        <p:nvSpPr>
          <p:cNvPr id="37" name="Footer Placeholder 4">
            <a:extLst>
              <a:ext uri="{FF2B5EF4-FFF2-40B4-BE49-F238E27FC236}">
                <a16:creationId xmlns:a16="http://schemas.microsoft.com/office/drawing/2014/main" id="{55225F4A-4096-634B-ACC5-D0179627045A}"/>
              </a:ext>
            </a:extLst>
          </p:cNvPr>
          <p:cNvSpPr>
            <a:spLocks noGrp="1"/>
          </p:cNvSpPr>
          <p:nvPr>
            <p:ph type="ftr" sz="quarter" idx="11"/>
          </p:nvPr>
        </p:nvSpPr>
        <p:spPr>
          <a:xfrm>
            <a:off x="806450" y="6515100"/>
            <a:ext cx="5373688" cy="241300"/>
          </a:xfrm>
        </p:spPr>
        <p:txBody>
          <a:bodyPr/>
          <a:lstStyle/>
          <a:p>
            <a:pPr>
              <a:defRPr/>
            </a:pPr>
            <a:r>
              <a:rPr lang="en-US" dirty="0"/>
              <a:t>X. Xu | Conductor R&amp;D</a:t>
            </a:r>
            <a:endParaRPr lang="en-US" b="1" dirty="0"/>
          </a:p>
        </p:txBody>
      </p:sp>
    </p:spTree>
    <p:extLst>
      <p:ext uri="{BB962C8B-B14F-4D97-AF65-F5344CB8AC3E}">
        <p14:creationId xmlns:p14="http://schemas.microsoft.com/office/powerpoint/2010/main" val="29195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P spid="49" grpId="0"/>
      <p:bldP spid="46"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0F9B-A5CF-484A-A8DF-3F5C2E2A1C4E}"/>
              </a:ext>
            </a:extLst>
          </p:cNvPr>
          <p:cNvSpPr>
            <a:spLocks noGrp="1"/>
          </p:cNvSpPr>
          <p:nvPr>
            <p:ph type="title"/>
          </p:nvPr>
        </p:nvSpPr>
        <p:spPr/>
        <p:txBody>
          <a:bodyPr/>
          <a:lstStyle/>
          <a:p>
            <a:pPr algn="ctr"/>
            <a:r>
              <a:rPr lang="en-US" dirty="0"/>
              <a:t>Task I – to further improve Nb</a:t>
            </a:r>
            <a:r>
              <a:rPr lang="en-US" baseline="-25000" dirty="0"/>
              <a:t>3</a:t>
            </a:r>
            <a:r>
              <a:rPr lang="en-US" dirty="0"/>
              <a:t>Sn </a:t>
            </a:r>
            <a:r>
              <a:rPr lang="en-US" i="1" dirty="0" err="1"/>
              <a:t>J</a:t>
            </a:r>
            <a:r>
              <a:rPr lang="en-US" i="1" baseline="-25000" dirty="0" err="1"/>
              <a:t>c</a:t>
            </a:r>
            <a:r>
              <a:rPr lang="en-US" dirty="0"/>
              <a:t>: APC conductors</a:t>
            </a:r>
          </a:p>
        </p:txBody>
      </p:sp>
      <p:sp>
        <p:nvSpPr>
          <p:cNvPr id="4" name="Date Placeholder 3">
            <a:extLst>
              <a:ext uri="{FF2B5EF4-FFF2-40B4-BE49-F238E27FC236}">
                <a16:creationId xmlns:a16="http://schemas.microsoft.com/office/drawing/2014/main" id="{8B382F7E-9E44-4ED7-941E-32E9CDFDD0F4}"/>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5" name="Footer Placeholder 4">
            <a:extLst>
              <a:ext uri="{FF2B5EF4-FFF2-40B4-BE49-F238E27FC236}">
                <a16:creationId xmlns:a16="http://schemas.microsoft.com/office/drawing/2014/main" id="{456909B0-2825-45DB-A496-9D30E4FD54ED}"/>
              </a:ext>
            </a:extLst>
          </p:cNvPr>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a:extLst>
              <a:ext uri="{FF2B5EF4-FFF2-40B4-BE49-F238E27FC236}">
                <a16:creationId xmlns:a16="http://schemas.microsoft.com/office/drawing/2014/main" id="{4D8D9D66-CFD4-42C8-A3EA-51C514B74BF0}"/>
              </a:ext>
            </a:extLst>
          </p:cNvPr>
          <p:cNvSpPr>
            <a:spLocks noGrp="1"/>
          </p:cNvSpPr>
          <p:nvPr>
            <p:ph type="sldNum" sz="quarter" idx="12"/>
          </p:nvPr>
        </p:nvSpPr>
        <p:spPr/>
        <p:txBody>
          <a:bodyPr/>
          <a:lstStyle/>
          <a:p>
            <a:fld id="{52E9C158-AEF1-41A2-A6CE-6F0BAB305EFD}" type="slidenum">
              <a:rPr lang="en-US" altLang="en-US" smtClean="0"/>
              <a:pPr/>
              <a:t>18</a:t>
            </a:fld>
            <a:endParaRPr lang="en-US" altLang="en-US"/>
          </a:p>
        </p:txBody>
      </p:sp>
      <p:grpSp>
        <p:nvGrpSpPr>
          <p:cNvPr id="34" name="Group 33">
            <a:extLst>
              <a:ext uri="{FF2B5EF4-FFF2-40B4-BE49-F238E27FC236}">
                <a16:creationId xmlns:a16="http://schemas.microsoft.com/office/drawing/2014/main" id="{E43CF7F0-B32A-41F0-8DC6-4A3DFA69BD04}"/>
              </a:ext>
            </a:extLst>
          </p:cNvPr>
          <p:cNvGrpSpPr/>
          <p:nvPr/>
        </p:nvGrpSpPr>
        <p:grpSpPr>
          <a:xfrm>
            <a:off x="2813230" y="863996"/>
            <a:ext cx="1731912" cy="1733436"/>
            <a:chOff x="3073400" y="1118636"/>
            <a:chExt cx="1803400" cy="1804987"/>
          </a:xfrm>
        </p:grpSpPr>
        <p:sp>
          <p:nvSpPr>
            <p:cNvPr id="48" name="Oval 47">
              <a:extLst>
                <a:ext uri="{FF2B5EF4-FFF2-40B4-BE49-F238E27FC236}">
                  <a16:creationId xmlns:a16="http://schemas.microsoft.com/office/drawing/2014/main" id="{D4E081A0-6706-4607-B212-E1903B94B90F}"/>
                </a:ext>
              </a:extLst>
            </p:cNvPr>
            <p:cNvSpPr>
              <a:spLocks noChangeAspect="1"/>
            </p:cNvSpPr>
            <p:nvPr/>
          </p:nvSpPr>
          <p:spPr bwMode="auto">
            <a:xfrm>
              <a:off x="3073400" y="1118636"/>
              <a:ext cx="1803400" cy="1804987"/>
            </a:xfrm>
            <a:prstGeom prst="ellipse">
              <a:avLst/>
            </a:prstGeom>
            <a:solidFill>
              <a:schemeClr val="bg2">
                <a:lumMod val="50000"/>
              </a:schemeClr>
            </a:solidFill>
            <a:ln w="12700" cap="flat" cmpd="sng" algn="ctr">
              <a:noFill/>
              <a:prstDash val="solid"/>
            </a:ln>
            <a:effectLst/>
          </p:spPr>
          <p:txBody>
            <a:bodyPr anchor="ctr"/>
            <a:lstStyle/>
            <a:p>
              <a:pPr algn="ctr" defTabSz="914400" eaLnBrk="1" fontAlgn="auto" hangingPunct="1">
                <a:spcBef>
                  <a:spcPts val="0"/>
                </a:spcBef>
                <a:spcAft>
                  <a:spcPts val="0"/>
                </a:spcAft>
                <a:defRPr/>
              </a:pPr>
              <a:endParaRPr lang="en-US" sz="1300" b="1" kern="0">
                <a:solidFill>
                  <a:prstClr val="white"/>
                </a:solidFill>
                <a:latin typeface="Times New Roman" panose="02020603050405020304" pitchFamily="18" charset="0"/>
                <a:ea typeface="+mn-ea"/>
                <a:cs typeface="Times New Roman" panose="02020603050405020304" pitchFamily="18" charset="0"/>
              </a:endParaRPr>
            </a:p>
          </p:txBody>
        </p:sp>
        <p:sp>
          <p:nvSpPr>
            <p:cNvPr id="49" name="Oval 48">
              <a:extLst>
                <a:ext uri="{FF2B5EF4-FFF2-40B4-BE49-F238E27FC236}">
                  <a16:creationId xmlns:a16="http://schemas.microsoft.com/office/drawing/2014/main" id="{BBE6CC7D-DA23-4571-80C0-7C9DA8C0996C}"/>
                </a:ext>
              </a:extLst>
            </p:cNvPr>
            <p:cNvSpPr>
              <a:spLocks noChangeAspect="1"/>
            </p:cNvSpPr>
            <p:nvPr/>
          </p:nvSpPr>
          <p:spPr bwMode="auto">
            <a:xfrm>
              <a:off x="3518560" y="1563929"/>
              <a:ext cx="913079" cy="914400"/>
            </a:xfrm>
            <a:prstGeom prst="ellipse">
              <a:avLst/>
            </a:prstGeom>
            <a:solidFill>
              <a:srgbClr val="0070C0"/>
            </a:solidFill>
            <a:ln w="12700" cap="flat" cmpd="sng" algn="ctr">
              <a:noFill/>
              <a:prstDash val="solid"/>
            </a:ln>
            <a:effectLst/>
          </p:spPr>
          <p:txBody>
            <a:bodyPr anchor="ctr"/>
            <a:lstStyle/>
            <a:p>
              <a:pPr algn="ctr" defTabSz="914400" eaLnBrk="1" fontAlgn="auto" hangingPunct="1">
                <a:spcBef>
                  <a:spcPts val="0"/>
                </a:spcBef>
                <a:spcAft>
                  <a:spcPts val="0"/>
                </a:spcAft>
                <a:defRPr/>
              </a:pPr>
              <a:endParaRPr lang="en-US" sz="1300" b="1" kern="0">
                <a:solidFill>
                  <a:prstClr val="white"/>
                </a:solidFill>
                <a:latin typeface="Times New Roman" panose="02020603050405020304" pitchFamily="18" charset="0"/>
                <a:ea typeface="+mn-ea"/>
                <a:cs typeface="Times New Roman" panose="02020603050405020304" pitchFamily="18" charset="0"/>
              </a:endParaRPr>
            </a:p>
          </p:txBody>
        </p:sp>
        <p:sp>
          <p:nvSpPr>
            <p:cNvPr id="50" name="TextBox 28">
              <a:extLst>
                <a:ext uri="{FF2B5EF4-FFF2-40B4-BE49-F238E27FC236}">
                  <a16:creationId xmlns:a16="http://schemas.microsoft.com/office/drawing/2014/main" id="{E4BCCE95-A576-4254-84C2-63062E7F736A}"/>
                </a:ext>
              </a:extLst>
            </p:cNvPr>
            <p:cNvSpPr txBox="1"/>
            <p:nvPr/>
          </p:nvSpPr>
          <p:spPr bwMode="auto">
            <a:xfrm>
              <a:off x="3531497" y="1784655"/>
              <a:ext cx="900141" cy="624937"/>
            </a:xfrm>
            <a:prstGeom prst="rect">
              <a:avLst/>
            </a:prstGeom>
            <a:noFill/>
            <a:ln>
              <a:noFill/>
            </a:ln>
          </p:spPr>
          <p:txBody>
            <a:bodyPr wrap="square" lIns="0" tIns="0" rIns="0" bIns="0">
              <a:spAutoFit/>
            </a:bodyPr>
            <a:lstStyle/>
            <a:p>
              <a:pPr algn="ctr" defTabSz="914400" eaLnBrk="1" fontAlgn="auto" hangingPunct="1">
                <a:spcBef>
                  <a:spcPts val="0"/>
                </a:spcBef>
                <a:spcAft>
                  <a:spcPts val="0"/>
                </a:spcAft>
                <a:defRPr/>
              </a:pPr>
              <a:r>
                <a:rPr lang="en-US" sz="1300" b="1" kern="0" dirty="0">
                  <a:solidFill>
                    <a:schemeClr val="bg1"/>
                  </a:solidFill>
                  <a:latin typeface="Times New Roman" panose="02020603050405020304" pitchFamily="18" charset="0"/>
                  <a:ea typeface="Times New Roman"/>
                  <a:cs typeface="Times New Roman" panose="02020603050405020304" pitchFamily="18" charset="0"/>
                </a:rPr>
                <a:t>Sn source (Cu, Sn, etc.)</a:t>
              </a:r>
            </a:p>
          </p:txBody>
        </p:sp>
        <p:sp>
          <p:nvSpPr>
            <p:cNvPr id="51" name="TextBox 29">
              <a:extLst>
                <a:ext uri="{FF2B5EF4-FFF2-40B4-BE49-F238E27FC236}">
                  <a16:creationId xmlns:a16="http://schemas.microsoft.com/office/drawing/2014/main" id="{C171AC1B-4917-46B7-9AE8-6069D676EB88}"/>
                </a:ext>
              </a:extLst>
            </p:cNvPr>
            <p:cNvSpPr txBox="1"/>
            <p:nvPr/>
          </p:nvSpPr>
          <p:spPr bwMode="auto">
            <a:xfrm>
              <a:off x="3518689" y="1282783"/>
              <a:ext cx="1047906" cy="208313"/>
            </a:xfrm>
            <a:prstGeom prst="rect">
              <a:avLst/>
            </a:prstGeom>
            <a:noFill/>
            <a:ln>
              <a:noFill/>
            </a:ln>
          </p:spPr>
          <p:txBody>
            <a:bodyPr wrap="square" lIns="0" tIns="0" rIns="0" bIns="0">
              <a:spAutoFit/>
            </a:bodyPr>
            <a:lstStyle/>
            <a:p>
              <a:pPr defTabSz="914400" eaLnBrk="1" fontAlgn="auto" hangingPunct="1">
                <a:spcBef>
                  <a:spcPts val="0"/>
                </a:spcBef>
                <a:spcAft>
                  <a:spcPts val="0"/>
                </a:spcAft>
                <a:defRPr/>
              </a:pPr>
              <a:r>
                <a:rPr lang="en-US" sz="1300" b="1" kern="0" dirty="0" err="1">
                  <a:solidFill>
                    <a:schemeClr val="bg1"/>
                  </a:solidFill>
                  <a:latin typeface="Times New Roman" panose="02020603050405020304" pitchFamily="18" charset="0"/>
                  <a:ea typeface="Times New Roman"/>
                  <a:cs typeface="Times New Roman" panose="02020603050405020304" pitchFamily="18" charset="0"/>
                </a:rPr>
                <a:t>Nb</a:t>
              </a:r>
              <a:r>
                <a:rPr lang="en-US" sz="1300" b="1" kern="0" dirty="0">
                  <a:solidFill>
                    <a:schemeClr val="bg1"/>
                  </a:solidFill>
                  <a:latin typeface="Times New Roman" panose="02020603050405020304" pitchFamily="18" charset="0"/>
                  <a:ea typeface="Times New Roman"/>
                  <a:cs typeface="Times New Roman" panose="02020603050405020304" pitchFamily="18" charset="0"/>
                </a:rPr>
                <a:t> or </a:t>
              </a:r>
              <a:r>
                <a:rPr lang="en-US" sz="1300" b="1" kern="0" dirty="0" err="1">
                  <a:solidFill>
                    <a:schemeClr val="bg1"/>
                  </a:solidFill>
                  <a:latin typeface="Times New Roman" panose="02020603050405020304" pitchFamily="18" charset="0"/>
                  <a:ea typeface="Times New Roman"/>
                  <a:cs typeface="Times New Roman" panose="02020603050405020304" pitchFamily="18" charset="0"/>
                </a:rPr>
                <a:t>Nb</a:t>
              </a:r>
              <a:r>
                <a:rPr lang="en-US" sz="1300" b="1" kern="0" dirty="0">
                  <a:solidFill>
                    <a:schemeClr val="bg1"/>
                  </a:solidFill>
                  <a:latin typeface="Times New Roman" panose="02020603050405020304" pitchFamily="18" charset="0"/>
                  <a:ea typeface="Times New Roman"/>
                  <a:cs typeface="Times New Roman" panose="02020603050405020304" pitchFamily="18" charset="0"/>
                </a:rPr>
                <a:t>-Ta</a:t>
              </a:r>
            </a:p>
          </p:txBody>
        </p:sp>
      </p:grpSp>
      <p:grpSp>
        <p:nvGrpSpPr>
          <p:cNvPr id="54" name="Group 53">
            <a:extLst>
              <a:ext uri="{FF2B5EF4-FFF2-40B4-BE49-F238E27FC236}">
                <a16:creationId xmlns:a16="http://schemas.microsoft.com/office/drawing/2014/main" id="{02A6EAD7-3A86-4B15-A359-B4C73AB65CA1}"/>
              </a:ext>
            </a:extLst>
          </p:cNvPr>
          <p:cNvGrpSpPr/>
          <p:nvPr/>
        </p:nvGrpSpPr>
        <p:grpSpPr>
          <a:xfrm>
            <a:off x="4765941" y="863996"/>
            <a:ext cx="1731912" cy="1733436"/>
            <a:chOff x="3073400" y="1118636"/>
            <a:chExt cx="1803400" cy="1804987"/>
          </a:xfrm>
        </p:grpSpPr>
        <p:sp>
          <p:nvSpPr>
            <p:cNvPr id="64" name="Oval 63">
              <a:extLst>
                <a:ext uri="{FF2B5EF4-FFF2-40B4-BE49-F238E27FC236}">
                  <a16:creationId xmlns:a16="http://schemas.microsoft.com/office/drawing/2014/main" id="{5604CD91-FA06-42F7-8E06-3AC8B89339A8}"/>
                </a:ext>
              </a:extLst>
            </p:cNvPr>
            <p:cNvSpPr>
              <a:spLocks noChangeAspect="1"/>
            </p:cNvSpPr>
            <p:nvPr/>
          </p:nvSpPr>
          <p:spPr bwMode="auto">
            <a:xfrm>
              <a:off x="3073400" y="1118636"/>
              <a:ext cx="1803400" cy="1804987"/>
            </a:xfrm>
            <a:prstGeom prst="ellipse">
              <a:avLst/>
            </a:prstGeom>
            <a:solidFill>
              <a:schemeClr val="bg1">
                <a:lumMod val="50000"/>
              </a:schemeClr>
            </a:solidFill>
            <a:ln w="12700" cap="flat" cmpd="sng" algn="ctr">
              <a:noFill/>
              <a:prstDash val="solid"/>
            </a:ln>
            <a:effectLst/>
          </p:spPr>
          <p:txBody>
            <a:bodyPr anchor="ctr"/>
            <a:lstStyle/>
            <a:p>
              <a:pPr algn="ctr" defTabSz="914400" eaLnBrk="1" fontAlgn="auto" hangingPunct="1">
                <a:spcBef>
                  <a:spcPts val="0"/>
                </a:spcBef>
                <a:spcAft>
                  <a:spcPts val="0"/>
                </a:spcAft>
                <a:defRPr/>
              </a:pPr>
              <a:endParaRPr lang="en-US" sz="1300" b="1" kern="0">
                <a:solidFill>
                  <a:prstClr val="white"/>
                </a:solidFill>
                <a:latin typeface="Times New Roman" panose="02020603050405020304" pitchFamily="18" charset="0"/>
                <a:ea typeface="+mn-ea"/>
                <a:cs typeface="Times New Roman" panose="02020603050405020304" pitchFamily="18" charset="0"/>
              </a:endParaRPr>
            </a:p>
          </p:txBody>
        </p:sp>
        <p:sp>
          <p:nvSpPr>
            <p:cNvPr id="65" name="Oval 64">
              <a:extLst>
                <a:ext uri="{FF2B5EF4-FFF2-40B4-BE49-F238E27FC236}">
                  <a16:creationId xmlns:a16="http://schemas.microsoft.com/office/drawing/2014/main" id="{DA244D56-AE74-4DB7-909A-644C49D3AA74}"/>
                </a:ext>
              </a:extLst>
            </p:cNvPr>
            <p:cNvSpPr>
              <a:spLocks noChangeAspect="1"/>
            </p:cNvSpPr>
            <p:nvPr/>
          </p:nvSpPr>
          <p:spPr bwMode="auto">
            <a:xfrm>
              <a:off x="3518560" y="1563929"/>
              <a:ext cx="913079" cy="914400"/>
            </a:xfrm>
            <a:prstGeom prst="ellipse">
              <a:avLst/>
            </a:prstGeom>
            <a:solidFill>
              <a:srgbClr val="0070C0"/>
            </a:solidFill>
            <a:ln w="12700" cap="flat" cmpd="sng" algn="ctr">
              <a:noFill/>
              <a:prstDash val="solid"/>
            </a:ln>
            <a:effectLst/>
          </p:spPr>
          <p:txBody>
            <a:bodyPr anchor="ctr"/>
            <a:lstStyle/>
            <a:p>
              <a:pPr algn="ctr" defTabSz="914400" eaLnBrk="1" fontAlgn="auto" hangingPunct="1">
                <a:spcBef>
                  <a:spcPts val="0"/>
                </a:spcBef>
                <a:spcAft>
                  <a:spcPts val="0"/>
                </a:spcAft>
                <a:defRPr/>
              </a:pPr>
              <a:endParaRPr lang="en-US" sz="1300" b="1" kern="0">
                <a:solidFill>
                  <a:prstClr val="white"/>
                </a:solidFill>
                <a:latin typeface="Times New Roman" panose="02020603050405020304" pitchFamily="18" charset="0"/>
                <a:ea typeface="+mn-ea"/>
                <a:cs typeface="Times New Roman" panose="02020603050405020304" pitchFamily="18" charset="0"/>
              </a:endParaRPr>
            </a:p>
          </p:txBody>
        </p:sp>
        <p:sp>
          <p:nvSpPr>
            <p:cNvPr id="66" name="TextBox 28">
              <a:extLst>
                <a:ext uri="{FF2B5EF4-FFF2-40B4-BE49-F238E27FC236}">
                  <a16:creationId xmlns:a16="http://schemas.microsoft.com/office/drawing/2014/main" id="{0BA3F931-9189-41F0-B52E-715D2777AE5C}"/>
                </a:ext>
              </a:extLst>
            </p:cNvPr>
            <p:cNvSpPr txBox="1"/>
            <p:nvPr/>
          </p:nvSpPr>
          <p:spPr bwMode="auto">
            <a:xfrm>
              <a:off x="3586156" y="1806657"/>
              <a:ext cx="823941" cy="416625"/>
            </a:xfrm>
            <a:prstGeom prst="rect">
              <a:avLst/>
            </a:prstGeom>
            <a:noFill/>
            <a:ln>
              <a:noFill/>
            </a:ln>
          </p:spPr>
          <p:txBody>
            <a:bodyPr wrap="square" lIns="0" tIns="0" rIns="0" bIns="0">
              <a:spAutoFit/>
            </a:bodyPr>
            <a:lstStyle/>
            <a:p>
              <a:pPr defTabSz="914400" eaLnBrk="1" fontAlgn="auto" hangingPunct="1">
                <a:spcBef>
                  <a:spcPts val="0"/>
                </a:spcBef>
                <a:spcAft>
                  <a:spcPts val="0"/>
                </a:spcAft>
                <a:defRPr/>
              </a:pPr>
              <a:r>
                <a:rPr lang="en-US" sz="1300" b="1" kern="0" dirty="0">
                  <a:solidFill>
                    <a:schemeClr val="bg1"/>
                  </a:solidFill>
                  <a:latin typeface="Times New Roman" panose="02020603050405020304" pitchFamily="18" charset="0"/>
                  <a:ea typeface="Times New Roman"/>
                  <a:cs typeface="Times New Roman" panose="02020603050405020304" pitchFamily="18" charset="0"/>
                </a:rPr>
                <a:t>Sn source + O source</a:t>
              </a:r>
            </a:p>
          </p:txBody>
        </p:sp>
        <p:sp>
          <p:nvSpPr>
            <p:cNvPr id="67" name="TextBox 29">
              <a:extLst>
                <a:ext uri="{FF2B5EF4-FFF2-40B4-BE49-F238E27FC236}">
                  <a16:creationId xmlns:a16="http://schemas.microsoft.com/office/drawing/2014/main" id="{7376EC26-DD1B-423C-B343-BA0B7FE87814}"/>
                </a:ext>
              </a:extLst>
            </p:cNvPr>
            <p:cNvSpPr txBox="1"/>
            <p:nvPr/>
          </p:nvSpPr>
          <p:spPr bwMode="auto">
            <a:xfrm>
              <a:off x="3588016" y="1293523"/>
              <a:ext cx="774040" cy="208313"/>
            </a:xfrm>
            <a:prstGeom prst="rect">
              <a:avLst/>
            </a:prstGeom>
            <a:noFill/>
            <a:ln>
              <a:noFill/>
            </a:ln>
          </p:spPr>
          <p:txBody>
            <a:bodyPr wrap="square" lIns="0" tIns="0" rIns="0" bIns="0">
              <a:spAutoFit/>
            </a:bodyPr>
            <a:lstStyle/>
            <a:p>
              <a:pPr defTabSz="914400" eaLnBrk="1" fontAlgn="auto" hangingPunct="1">
                <a:spcBef>
                  <a:spcPts val="0"/>
                </a:spcBef>
                <a:spcAft>
                  <a:spcPts val="0"/>
                </a:spcAft>
                <a:defRPr/>
              </a:pPr>
              <a:r>
                <a:rPr lang="en-US" sz="1300" b="1" kern="0" dirty="0">
                  <a:solidFill>
                    <a:schemeClr val="bg1"/>
                  </a:solidFill>
                  <a:latin typeface="Times New Roman" panose="02020603050405020304" pitchFamily="18" charset="0"/>
                  <a:ea typeface="Times New Roman"/>
                  <a:cs typeface="Times New Roman" panose="02020603050405020304" pitchFamily="18" charset="0"/>
                </a:rPr>
                <a:t>Nb-1%Zr</a:t>
              </a:r>
            </a:p>
          </p:txBody>
        </p:sp>
      </p:grpSp>
      <p:sp>
        <p:nvSpPr>
          <p:cNvPr id="37" name="TextBox 36">
            <a:extLst>
              <a:ext uri="{FF2B5EF4-FFF2-40B4-BE49-F238E27FC236}">
                <a16:creationId xmlns:a16="http://schemas.microsoft.com/office/drawing/2014/main" id="{326289A3-1D86-4D01-B6CB-84B67A401E91}"/>
              </a:ext>
            </a:extLst>
          </p:cNvPr>
          <p:cNvSpPr txBox="1"/>
          <p:nvPr/>
        </p:nvSpPr>
        <p:spPr>
          <a:xfrm>
            <a:off x="46432" y="840542"/>
            <a:ext cx="2368780" cy="1554272"/>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sz="1500" dirty="0"/>
              <a:t>How? Engineering </a:t>
            </a:r>
            <a:r>
              <a:rPr lang="en-US" sz="1500" dirty="0" err="1"/>
              <a:t>fluxon</a:t>
            </a:r>
            <a:r>
              <a:rPr lang="en-US" sz="1500" dirty="0"/>
              <a:t> pinning – a “holy grail” since 1980s.</a:t>
            </a:r>
          </a:p>
          <a:p>
            <a:pPr marL="285750" indent="-285750">
              <a:spcAft>
                <a:spcPts val="600"/>
              </a:spcAft>
              <a:buFont typeface="Wingdings" panose="05000000000000000000" pitchFamily="2" charset="2"/>
              <a:buChar char="§"/>
            </a:pPr>
            <a:r>
              <a:rPr lang="en-US" sz="1500" dirty="0"/>
              <a:t>Finally realized recently – artificial pinning center (APC) technique.</a:t>
            </a:r>
          </a:p>
        </p:txBody>
      </p:sp>
      <p:grpSp>
        <p:nvGrpSpPr>
          <p:cNvPr id="38" name="Group 37">
            <a:extLst>
              <a:ext uri="{FF2B5EF4-FFF2-40B4-BE49-F238E27FC236}">
                <a16:creationId xmlns:a16="http://schemas.microsoft.com/office/drawing/2014/main" id="{A9E1734F-344F-4452-9548-B5939CFF2941}"/>
              </a:ext>
            </a:extLst>
          </p:cNvPr>
          <p:cNvGrpSpPr>
            <a:grpSpLocks noChangeAspect="1"/>
          </p:cNvGrpSpPr>
          <p:nvPr/>
        </p:nvGrpSpPr>
        <p:grpSpPr>
          <a:xfrm>
            <a:off x="6706804" y="863057"/>
            <a:ext cx="2366029" cy="2011680"/>
            <a:chOff x="6271591" y="4088025"/>
            <a:chExt cx="2595450" cy="2206742"/>
          </a:xfrm>
        </p:grpSpPr>
        <p:pic>
          <p:nvPicPr>
            <p:cNvPr id="39" name="Picture 2" descr="C:\Users\xuxc\Downloads\TEM\NZE-700x55h\NZE-700x55h_007_16.TIF">
              <a:extLst>
                <a:ext uri="{FF2B5EF4-FFF2-40B4-BE49-F238E27FC236}">
                  <a16:creationId xmlns:a16="http://schemas.microsoft.com/office/drawing/2014/main" id="{F10151D4-8953-4C68-813E-A68D2C308C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17" t="-2" r="5402" b="17144"/>
            <a:stretch/>
          </p:blipFill>
          <p:spPr bwMode="auto">
            <a:xfrm>
              <a:off x="6271591" y="4088025"/>
              <a:ext cx="2586983" cy="220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5">
              <a:extLst>
                <a:ext uri="{FF2B5EF4-FFF2-40B4-BE49-F238E27FC236}">
                  <a16:creationId xmlns:a16="http://schemas.microsoft.com/office/drawing/2014/main" id="{5D7A2F45-1C4C-4779-93F4-AC0D0D6427ED}"/>
                </a:ext>
              </a:extLst>
            </p:cNvPr>
            <p:cNvSpPr>
              <a:spLocks noChangeAspect="1" noChangeArrowheads="1"/>
            </p:cNvSpPr>
            <p:nvPr/>
          </p:nvSpPr>
          <p:spPr bwMode="auto">
            <a:xfrm>
              <a:off x="7496621" y="5506076"/>
              <a:ext cx="1238730" cy="53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200" b="1" dirty="0">
                  <a:solidFill>
                    <a:schemeClr val="bg1"/>
                  </a:solidFill>
                </a:rPr>
                <a:t>Inter-granular ZrO</a:t>
              </a:r>
              <a:r>
                <a:rPr lang="en-US" altLang="en-US" sz="1200" b="1" baseline="-25000" dirty="0">
                  <a:solidFill>
                    <a:schemeClr val="bg1"/>
                  </a:solidFill>
                </a:rPr>
                <a:t>2</a:t>
              </a:r>
              <a:r>
                <a:rPr lang="en-US" altLang="en-US" sz="1200" b="1" dirty="0">
                  <a:solidFill>
                    <a:schemeClr val="bg1"/>
                  </a:solidFill>
                </a:rPr>
                <a:t> particles</a:t>
              </a:r>
            </a:p>
          </p:txBody>
        </p:sp>
        <p:cxnSp>
          <p:nvCxnSpPr>
            <p:cNvPr id="41" name="Straight Arrow Connector 40">
              <a:extLst>
                <a:ext uri="{FF2B5EF4-FFF2-40B4-BE49-F238E27FC236}">
                  <a16:creationId xmlns:a16="http://schemas.microsoft.com/office/drawing/2014/main" id="{C4E92B0C-12B8-45A1-AB8F-529BFC7E4969}"/>
                </a:ext>
              </a:extLst>
            </p:cNvPr>
            <p:cNvCxnSpPr>
              <a:cxnSpLocks noChangeAspect="1"/>
            </p:cNvCxnSpPr>
            <p:nvPr/>
          </p:nvCxnSpPr>
          <p:spPr bwMode="auto">
            <a:xfrm flipH="1" flipV="1">
              <a:off x="7473831" y="5130398"/>
              <a:ext cx="350043" cy="3857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12">
              <a:extLst>
                <a:ext uri="{FF2B5EF4-FFF2-40B4-BE49-F238E27FC236}">
                  <a16:creationId xmlns:a16="http://schemas.microsoft.com/office/drawing/2014/main" id="{7B7EE0AC-265A-4E4E-B07F-62B604963C0D}"/>
                </a:ext>
              </a:extLst>
            </p:cNvPr>
            <p:cNvSpPr>
              <a:spLocks noChangeAspect="1" noChangeArrowheads="1"/>
            </p:cNvSpPr>
            <p:nvPr/>
          </p:nvSpPr>
          <p:spPr bwMode="auto">
            <a:xfrm>
              <a:off x="7643697" y="4702686"/>
              <a:ext cx="1223344" cy="53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200" b="1" dirty="0">
                  <a:solidFill>
                    <a:schemeClr val="bg1"/>
                  </a:solidFill>
                </a:rPr>
                <a:t>Intra-granular ZrO</a:t>
              </a:r>
              <a:r>
                <a:rPr lang="en-US" altLang="en-US" sz="1200" b="1" baseline="-25000" dirty="0">
                  <a:solidFill>
                    <a:schemeClr val="bg1"/>
                  </a:solidFill>
                </a:rPr>
                <a:t>2</a:t>
              </a:r>
              <a:r>
                <a:rPr lang="en-US" altLang="en-US" sz="1200" b="1" dirty="0">
                  <a:solidFill>
                    <a:schemeClr val="bg1"/>
                  </a:solidFill>
                </a:rPr>
                <a:t> particles</a:t>
              </a:r>
            </a:p>
          </p:txBody>
        </p:sp>
        <p:cxnSp>
          <p:nvCxnSpPr>
            <p:cNvPr id="43" name="Straight Arrow Connector 42">
              <a:extLst>
                <a:ext uri="{FF2B5EF4-FFF2-40B4-BE49-F238E27FC236}">
                  <a16:creationId xmlns:a16="http://schemas.microsoft.com/office/drawing/2014/main" id="{3AF1144A-E561-406D-BCD2-41131B481A24}"/>
                </a:ext>
              </a:extLst>
            </p:cNvPr>
            <p:cNvCxnSpPr>
              <a:cxnSpLocks noChangeAspect="1"/>
            </p:cNvCxnSpPr>
            <p:nvPr/>
          </p:nvCxnSpPr>
          <p:spPr bwMode="auto">
            <a:xfrm flipH="1" flipV="1">
              <a:off x="7865183" y="4576451"/>
              <a:ext cx="169738" cy="18705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54EC7827-1178-4A39-AA15-A339F284544F}"/>
              </a:ext>
            </a:extLst>
          </p:cNvPr>
          <p:cNvSpPr/>
          <p:nvPr/>
        </p:nvSpPr>
        <p:spPr>
          <a:xfrm>
            <a:off x="2741591" y="2599154"/>
            <a:ext cx="1896956" cy="338554"/>
          </a:xfrm>
          <a:prstGeom prst="rect">
            <a:avLst/>
          </a:prstGeom>
        </p:spPr>
        <p:txBody>
          <a:bodyPr wrap="square">
            <a:spAutoFit/>
          </a:bodyPr>
          <a:lstStyle/>
          <a:p>
            <a:r>
              <a:rPr lang="en-US" sz="1600" dirty="0"/>
              <a:t>(Regular technology)</a:t>
            </a:r>
          </a:p>
        </p:txBody>
      </p:sp>
      <p:sp>
        <p:nvSpPr>
          <p:cNvPr id="62" name="Rectangle 61">
            <a:extLst>
              <a:ext uri="{FF2B5EF4-FFF2-40B4-BE49-F238E27FC236}">
                <a16:creationId xmlns:a16="http://schemas.microsoft.com/office/drawing/2014/main" id="{9373C74E-C92F-4BC9-B4F2-C376F5E09DD5}"/>
              </a:ext>
            </a:extLst>
          </p:cNvPr>
          <p:cNvSpPr/>
          <p:nvPr/>
        </p:nvSpPr>
        <p:spPr>
          <a:xfrm>
            <a:off x="4834838" y="2596109"/>
            <a:ext cx="1653810" cy="338554"/>
          </a:xfrm>
          <a:prstGeom prst="rect">
            <a:avLst/>
          </a:prstGeom>
        </p:spPr>
        <p:txBody>
          <a:bodyPr wrap="square">
            <a:spAutoFit/>
          </a:bodyPr>
          <a:lstStyle/>
          <a:p>
            <a:r>
              <a:rPr lang="en-US" sz="1600" dirty="0"/>
              <a:t>(New technology)</a:t>
            </a:r>
          </a:p>
        </p:txBody>
      </p:sp>
      <p:sp>
        <p:nvSpPr>
          <p:cNvPr id="44" name="Rectangle 43">
            <a:extLst>
              <a:ext uri="{FF2B5EF4-FFF2-40B4-BE49-F238E27FC236}">
                <a16:creationId xmlns:a16="http://schemas.microsoft.com/office/drawing/2014/main" id="{5E4107AA-A2F2-4879-84AA-CA79F2A95CD4}"/>
              </a:ext>
            </a:extLst>
          </p:cNvPr>
          <p:cNvSpPr/>
          <p:nvPr/>
        </p:nvSpPr>
        <p:spPr>
          <a:xfrm>
            <a:off x="9563" y="2915881"/>
            <a:ext cx="2803667" cy="1354217"/>
          </a:xfrm>
          <a:prstGeom prst="rect">
            <a:avLst/>
          </a:prstGeom>
        </p:spPr>
        <p:txBody>
          <a:bodyPr wrap="square">
            <a:spAutoFit/>
          </a:bodyPr>
          <a:lstStyle/>
          <a:p>
            <a:pPr marL="285750" indent="-285750">
              <a:buFont typeface="Wingdings" panose="05000000000000000000" pitchFamily="2" charset="2"/>
              <a:buChar char="Ø"/>
            </a:pPr>
            <a:r>
              <a:rPr lang="en-US" sz="1500" dirty="0"/>
              <a:t>Two effects of ZrO</a:t>
            </a:r>
            <a:r>
              <a:rPr lang="en-US" sz="1500" baseline="-25000" dirty="0"/>
              <a:t>2</a:t>
            </a:r>
            <a:r>
              <a:rPr lang="en-US" sz="1500" dirty="0"/>
              <a:t> particles:</a:t>
            </a:r>
          </a:p>
          <a:p>
            <a:pPr marL="742950" lvl="1" indent="-285750">
              <a:buFont typeface="Wingdings" panose="05000000000000000000" pitchFamily="2" charset="2"/>
              <a:buChar char="§"/>
            </a:pPr>
            <a:r>
              <a:rPr lang="en-US" sz="1300" b="1" dirty="0"/>
              <a:t>Grain size: 120 </a:t>
            </a:r>
            <a:r>
              <a:rPr lang="en-US" sz="1300" b="1" dirty="0">
                <a:sym typeface="Wingdings" panose="05000000000000000000" pitchFamily="2" charset="2"/>
              </a:rPr>
              <a:t></a:t>
            </a:r>
            <a:r>
              <a:rPr lang="en-US" sz="1300" b="1" dirty="0"/>
              <a:t> 40nm.  </a:t>
            </a:r>
            <a:r>
              <a:rPr lang="en-US" sz="1300" b="1" i="1" dirty="0" err="1"/>
              <a:t>F</a:t>
            </a:r>
            <a:r>
              <a:rPr lang="en-US" sz="1300" b="1" i="1" baseline="-25000" dirty="0" err="1"/>
              <a:t>p</a:t>
            </a:r>
            <a:r>
              <a:rPr lang="en-US" sz="1300" b="1" dirty="0"/>
              <a:t> = </a:t>
            </a:r>
            <a:r>
              <a:rPr lang="en-US" sz="1300" b="1" i="1" dirty="0" err="1"/>
              <a:t>J</a:t>
            </a:r>
            <a:r>
              <a:rPr lang="en-US" sz="1300" b="1" i="1" baseline="-25000" dirty="0" err="1"/>
              <a:t>c</a:t>
            </a:r>
            <a:r>
              <a:rPr lang="en-US" sz="1300" b="1" dirty="0"/>
              <a:t>*</a:t>
            </a:r>
            <a:r>
              <a:rPr lang="en-US" sz="1300" b="1" i="1" dirty="0"/>
              <a:t>B</a:t>
            </a:r>
            <a:r>
              <a:rPr lang="en-US" sz="1300" b="1" dirty="0"/>
              <a:t> ∝ 1/GS</a:t>
            </a:r>
          </a:p>
          <a:p>
            <a:pPr marL="742950" lvl="1" indent="-285750">
              <a:buFont typeface="Wingdings" panose="05000000000000000000" pitchFamily="2" charset="2"/>
              <a:buChar char="§"/>
            </a:pPr>
            <a:r>
              <a:rPr lang="en-US" sz="1300" b="1" dirty="0"/>
              <a:t>Point pinning centers </a:t>
            </a:r>
            <a:r>
              <a:rPr lang="en-US" sz="1300" b="1" dirty="0">
                <a:sym typeface="Wingdings" panose="05000000000000000000" pitchFamily="2" charset="2"/>
              </a:rPr>
              <a:t> shifting </a:t>
            </a:r>
            <a:r>
              <a:rPr lang="en-US" sz="1300" b="1" i="1" dirty="0" err="1"/>
              <a:t>F</a:t>
            </a:r>
            <a:r>
              <a:rPr lang="en-US" sz="1300" b="1" i="1" baseline="-25000" dirty="0" err="1"/>
              <a:t>p,max</a:t>
            </a:r>
            <a:r>
              <a:rPr lang="en-US" sz="1300" b="1" dirty="0"/>
              <a:t> to 1/3</a:t>
            </a:r>
            <a:r>
              <a:rPr lang="en-US" sz="1300" b="1" i="1" dirty="0"/>
              <a:t>B</a:t>
            </a:r>
            <a:r>
              <a:rPr lang="en-US" sz="1300" b="1" i="1" baseline="-25000" dirty="0"/>
              <a:t>c2</a:t>
            </a:r>
            <a:endParaRPr lang="en-US" sz="1300" b="1" dirty="0"/>
          </a:p>
          <a:p>
            <a:pPr marL="285750" lvl="0" indent="-285750">
              <a:buFont typeface="Wingdings" panose="05000000000000000000" pitchFamily="2" charset="2"/>
              <a:buChar char="Ø"/>
            </a:pPr>
            <a:r>
              <a:rPr lang="en-US" sz="1500" dirty="0">
                <a:sym typeface="Wingdings" panose="05000000000000000000" pitchFamily="2" charset="2"/>
              </a:rPr>
              <a:t>T</a:t>
            </a:r>
            <a:r>
              <a:rPr lang="en-US" sz="1500" dirty="0"/>
              <a:t>ripling of Nb</a:t>
            </a:r>
            <a:r>
              <a:rPr lang="en-US" sz="1500" baseline="-25000" dirty="0"/>
              <a:t>3</a:t>
            </a:r>
            <a:r>
              <a:rPr lang="en-US" sz="1500" dirty="0"/>
              <a:t>Sn </a:t>
            </a:r>
            <a:r>
              <a:rPr lang="en-US" sz="1500" i="1" dirty="0" err="1"/>
              <a:t>J</a:t>
            </a:r>
            <a:r>
              <a:rPr lang="en-US" sz="1500" i="1" baseline="-25000" dirty="0" err="1"/>
              <a:t>c</a:t>
            </a:r>
            <a:r>
              <a:rPr lang="en-US" sz="1500" dirty="0"/>
              <a:t> at 15-20 T.</a:t>
            </a:r>
          </a:p>
        </p:txBody>
      </p:sp>
      <p:grpSp>
        <p:nvGrpSpPr>
          <p:cNvPr id="45" name="Group 44">
            <a:extLst>
              <a:ext uri="{FF2B5EF4-FFF2-40B4-BE49-F238E27FC236}">
                <a16:creationId xmlns:a16="http://schemas.microsoft.com/office/drawing/2014/main" id="{8C88738E-E2A0-4815-AECE-98428DACB33B}"/>
              </a:ext>
            </a:extLst>
          </p:cNvPr>
          <p:cNvGrpSpPr>
            <a:grpSpLocks noChangeAspect="1"/>
          </p:cNvGrpSpPr>
          <p:nvPr/>
        </p:nvGrpSpPr>
        <p:grpSpPr>
          <a:xfrm>
            <a:off x="87448" y="4297825"/>
            <a:ext cx="2946578" cy="2468880"/>
            <a:chOff x="1590675" y="742950"/>
            <a:chExt cx="6286500" cy="5267325"/>
          </a:xfrm>
        </p:grpSpPr>
        <p:pic>
          <p:nvPicPr>
            <p:cNvPr id="46" name="Picture 45">
              <a:extLst>
                <a:ext uri="{FF2B5EF4-FFF2-40B4-BE49-F238E27FC236}">
                  <a16:creationId xmlns:a16="http://schemas.microsoft.com/office/drawing/2014/main" id="{C3D94B18-7C41-415E-AFE6-61199ED018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0675" y="742950"/>
              <a:ext cx="6286500" cy="5267325"/>
            </a:xfrm>
            <a:prstGeom prst="rect">
              <a:avLst/>
            </a:prstGeom>
          </p:spPr>
        </p:pic>
        <p:sp>
          <p:nvSpPr>
            <p:cNvPr id="47" name="TextBox 46">
              <a:extLst>
                <a:ext uri="{FF2B5EF4-FFF2-40B4-BE49-F238E27FC236}">
                  <a16:creationId xmlns:a16="http://schemas.microsoft.com/office/drawing/2014/main" id="{55B477E4-F9F6-4355-AD64-BA44D6BF6C0B}"/>
                </a:ext>
              </a:extLst>
            </p:cNvPr>
            <p:cNvSpPr txBox="1"/>
            <p:nvPr/>
          </p:nvSpPr>
          <p:spPr>
            <a:xfrm>
              <a:off x="2834219" y="4552241"/>
              <a:ext cx="4580022" cy="459647"/>
            </a:xfrm>
            <a:prstGeom prst="rect">
              <a:avLst/>
            </a:prstGeom>
            <a:noFill/>
          </p:spPr>
          <p:txBody>
            <a:bodyPr wrap="square" lIns="0" tIns="0" rIns="0" bIns="0" rtlCol="0">
              <a:spAutoFit/>
            </a:bodyPr>
            <a:lstStyle/>
            <a:p>
              <a:r>
                <a:rPr lang="en-US" sz="1400" dirty="0">
                  <a:latin typeface="Times New Roman" panose="02020603050405020304" pitchFamily="18" charset="0"/>
                  <a:cs typeface="Times New Roman" panose="02020603050405020304" pitchFamily="18" charset="0"/>
                </a:rPr>
                <a:t>Present state-of-the-art Nb</a:t>
              </a:r>
              <a:r>
                <a:rPr lang="en-US" sz="1400" baseline="-25000" dirty="0">
                  <a:latin typeface="Times New Roman" panose="02020603050405020304" pitchFamily="18" charset="0"/>
                  <a:cs typeface="Times New Roman" panose="02020603050405020304" pitchFamily="18" charset="0"/>
                </a:rPr>
                <a:t>3</a:t>
              </a:r>
              <a:r>
                <a:rPr lang="en-US" sz="1400" dirty="0">
                  <a:latin typeface="Times New Roman" panose="02020603050405020304" pitchFamily="18" charset="0"/>
                  <a:cs typeface="Times New Roman" panose="02020603050405020304" pitchFamily="18" charset="0"/>
                </a:rPr>
                <a:t>Sn</a:t>
              </a:r>
            </a:p>
          </p:txBody>
        </p:sp>
        <p:sp>
          <p:nvSpPr>
            <p:cNvPr id="53" name="TextBox 52">
              <a:extLst>
                <a:ext uri="{FF2B5EF4-FFF2-40B4-BE49-F238E27FC236}">
                  <a16:creationId xmlns:a16="http://schemas.microsoft.com/office/drawing/2014/main" id="{2453FAC9-873A-453F-8298-C103E3D0950B}"/>
                </a:ext>
              </a:extLst>
            </p:cNvPr>
            <p:cNvSpPr txBox="1"/>
            <p:nvPr/>
          </p:nvSpPr>
          <p:spPr>
            <a:xfrm>
              <a:off x="5733882" y="948610"/>
              <a:ext cx="1906228" cy="459647"/>
            </a:xfrm>
            <a:prstGeom prst="rect">
              <a:avLst/>
            </a:prstGeom>
            <a:noFill/>
          </p:spPr>
          <p:txBody>
            <a:bodyPr wrap="square" lIns="0" tIns="0" rIns="0" bIns="0" rtlCol="0">
              <a:spAutoFit/>
            </a:bodyPr>
            <a:lstStyle/>
            <a:p>
              <a:r>
                <a:rPr lang="en-US" sz="1400" dirty="0">
                  <a:solidFill>
                    <a:srgbClr val="FF0000"/>
                  </a:solidFill>
                  <a:latin typeface="Times New Roman" panose="02020603050405020304" pitchFamily="18" charset="0"/>
                  <a:cs typeface="Times New Roman" panose="02020603050405020304" pitchFamily="18" charset="0"/>
                </a:rPr>
                <a:t>APC Nb</a:t>
              </a:r>
              <a:r>
                <a:rPr lang="en-US" sz="1400" baseline="-25000" dirty="0">
                  <a:solidFill>
                    <a:srgbClr val="FF0000"/>
                  </a:solidFill>
                  <a:latin typeface="Times New Roman" panose="02020603050405020304" pitchFamily="18" charset="0"/>
                  <a:cs typeface="Times New Roman" panose="02020603050405020304" pitchFamily="18" charset="0"/>
                </a:rPr>
                <a:t>3</a:t>
              </a:r>
              <a:r>
                <a:rPr lang="en-US" sz="1400" dirty="0">
                  <a:solidFill>
                    <a:srgbClr val="FF0000"/>
                  </a:solidFill>
                  <a:latin typeface="Times New Roman" panose="02020603050405020304" pitchFamily="18" charset="0"/>
                  <a:cs typeface="Times New Roman" panose="02020603050405020304" pitchFamily="18" charset="0"/>
                </a:rPr>
                <a:t>Sn</a:t>
              </a:r>
            </a:p>
          </p:txBody>
        </p:sp>
        <p:cxnSp>
          <p:nvCxnSpPr>
            <p:cNvPr id="68" name="Straight Arrow Connector 67">
              <a:extLst>
                <a:ext uri="{FF2B5EF4-FFF2-40B4-BE49-F238E27FC236}">
                  <a16:creationId xmlns:a16="http://schemas.microsoft.com/office/drawing/2014/main" id="{C9A298FB-6396-4C44-83E6-015207A317D3}"/>
                </a:ext>
              </a:extLst>
            </p:cNvPr>
            <p:cNvCxnSpPr>
              <a:cxnSpLocks/>
            </p:cNvCxnSpPr>
            <p:nvPr/>
          </p:nvCxnSpPr>
          <p:spPr>
            <a:xfrm flipV="1">
              <a:off x="4776742" y="3664906"/>
              <a:ext cx="642482" cy="8716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35A1883-9F86-40E9-AFA8-7A8ECE328109}"/>
                </a:ext>
              </a:extLst>
            </p:cNvPr>
            <p:cNvCxnSpPr>
              <a:cxnSpLocks/>
            </p:cNvCxnSpPr>
            <p:nvPr/>
          </p:nvCxnSpPr>
          <p:spPr>
            <a:xfrm flipH="1">
              <a:off x="6503454" y="1465863"/>
              <a:ext cx="325603" cy="6771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93F3296-8C19-4200-8DE7-5A0D66FC949A}"/>
                </a:ext>
              </a:extLst>
            </p:cNvPr>
            <p:cNvSpPr txBox="1"/>
            <p:nvPr/>
          </p:nvSpPr>
          <p:spPr>
            <a:xfrm>
              <a:off x="6947538" y="3286579"/>
              <a:ext cx="390173" cy="459647"/>
            </a:xfrm>
            <a:prstGeom prst="rect">
              <a:avLst/>
            </a:prstGeom>
            <a:noFill/>
          </p:spPr>
          <p:txBody>
            <a:bodyPr wrap="square" lIns="0" tIns="0" rIns="0" bIns="0" rtlCol="0">
              <a:spAutoFit/>
            </a:bodyPr>
            <a:lstStyle/>
            <a:p>
              <a:r>
                <a:rPr lang="en-US" sz="1400" b="1" dirty="0">
                  <a:solidFill>
                    <a:srgbClr val="1F05BB"/>
                  </a:solidFill>
                  <a:latin typeface="Times New Roman" panose="02020603050405020304" pitchFamily="18" charset="0"/>
                  <a:cs typeface="Times New Roman" panose="02020603050405020304" pitchFamily="18" charset="0"/>
                </a:rPr>
                <a:t>x3</a:t>
              </a:r>
            </a:p>
          </p:txBody>
        </p:sp>
      </p:grpSp>
      <p:pic>
        <p:nvPicPr>
          <p:cNvPr id="71" name="Picture 70">
            <a:extLst>
              <a:ext uri="{FF2B5EF4-FFF2-40B4-BE49-F238E27FC236}">
                <a16:creationId xmlns:a16="http://schemas.microsoft.com/office/drawing/2014/main" id="{6EF7B7EB-774A-45BC-89D7-C23B67A492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3027" y="3788971"/>
            <a:ext cx="3146568" cy="2651760"/>
          </a:xfrm>
          <a:prstGeom prst="rect">
            <a:avLst/>
          </a:prstGeom>
        </p:spPr>
      </p:pic>
      <p:sp>
        <p:nvSpPr>
          <p:cNvPr id="73" name="Rectangle 72">
            <a:extLst>
              <a:ext uri="{FF2B5EF4-FFF2-40B4-BE49-F238E27FC236}">
                <a16:creationId xmlns:a16="http://schemas.microsoft.com/office/drawing/2014/main" id="{91BBC36E-D150-40EE-9CE8-E33193938B4C}"/>
              </a:ext>
            </a:extLst>
          </p:cNvPr>
          <p:cNvSpPr/>
          <p:nvPr/>
        </p:nvSpPr>
        <p:spPr>
          <a:xfrm>
            <a:off x="6373453" y="5132285"/>
            <a:ext cx="2689941" cy="1015663"/>
          </a:xfrm>
          <a:prstGeom prst="rect">
            <a:avLst/>
          </a:prstGeom>
        </p:spPr>
        <p:txBody>
          <a:bodyPr wrap="square">
            <a:spAutoFit/>
          </a:bodyPr>
          <a:lstStyle/>
          <a:p>
            <a:pPr lvl="0"/>
            <a:r>
              <a:rPr lang="en-US" sz="1500" dirty="0">
                <a:solidFill>
                  <a:schemeClr val="accent6"/>
                </a:solidFill>
              </a:rPr>
              <a:t>Working to improve Nb</a:t>
            </a:r>
            <a:r>
              <a:rPr lang="en-US" sz="1500" baseline="-25000" dirty="0">
                <a:solidFill>
                  <a:schemeClr val="accent6"/>
                </a:solidFill>
              </a:rPr>
              <a:t>3</a:t>
            </a:r>
            <a:r>
              <a:rPr lang="en-US" sz="1500" dirty="0">
                <a:solidFill>
                  <a:schemeClr val="accent6"/>
                </a:solidFill>
              </a:rPr>
              <a:t>Sn %:</a:t>
            </a:r>
          </a:p>
          <a:p>
            <a:pPr marL="342900" indent="-342900">
              <a:buFont typeface="Wingdings" panose="05000000000000000000" pitchFamily="2" charset="2"/>
              <a:buChar char="Ø"/>
            </a:pPr>
            <a:r>
              <a:rPr lang="en-US" sz="1500" dirty="0">
                <a:solidFill>
                  <a:schemeClr val="accent6"/>
                </a:solidFill>
              </a:rPr>
              <a:t>Select designs &amp; precursors </a:t>
            </a:r>
          </a:p>
          <a:p>
            <a:pPr marL="342900" indent="-342900">
              <a:buFont typeface="Wingdings" panose="05000000000000000000" pitchFamily="2" charset="2"/>
              <a:buChar char="Ø"/>
            </a:pPr>
            <a:r>
              <a:rPr lang="en-US" sz="1500" dirty="0">
                <a:solidFill>
                  <a:schemeClr val="accent6"/>
                </a:solidFill>
              </a:rPr>
              <a:t>Optimize conductor recipe</a:t>
            </a:r>
          </a:p>
          <a:p>
            <a:pPr marL="342900" indent="-342900">
              <a:buFont typeface="Wingdings" panose="05000000000000000000" pitchFamily="2" charset="2"/>
              <a:buChar char="Ø"/>
            </a:pPr>
            <a:r>
              <a:rPr lang="en-US" sz="1500" dirty="0">
                <a:solidFill>
                  <a:schemeClr val="accent6"/>
                </a:solidFill>
              </a:rPr>
              <a:t>Improve conductor quality</a:t>
            </a:r>
          </a:p>
        </p:txBody>
      </p:sp>
      <p:sp>
        <p:nvSpPr>
          <p:cNvPr id="74" name="Rectangle 73">
            <a:extLst>
              <a:ext uri="{FF2B5EF4-FFF2-40B4-BE49-F238E27FC236}">
                <a16:creationId xmlns:a16="http://schemas.microsoft.com/office/drawing/2014/main" id="{C0639BC6-2D70-4921-AAB0-F3DAFE6EE9E9}"/>
              </a:ext>
            </a:extLst>
          </p:cNvPr>
          <p:cNvSpPr/>
          <p:nvPr/>
        </p:nvSpPr>
        <p:spPr>
          <a:xfrm>
            <a:off x="91183" y="2380066"/>
            <a:ext cx="2420134" cy="461665"/>
          </a:xfrm>
          <a:prstGeom prst="rect">
            <a:avLst/>
          </a:prstGeom>
        </p:spPr>
        <p:txBody>
          <a:bodyPr wrap="square">
            <a:spAutoFit/>
          </a:bodyPr>
          <a:lstStyle/>
          <a:p>
            <a:r>
              <a:rPr lang="en-US" sz="1200" b="1" dirty="0">
                <a:solidFill>
                  <a:srgbClr val="FF0000"/>
                </a:solidFill>
              </a:rPr>
              <a:t>X. Xu </a:t>
            </a:r>
            <a:r>
              <a:rPr lang="en-US" sz="1200" b="1" i="1" dirty="0">
                <a:solidFill>
                  <a:srgbClr val="FF0000"/>
                </a:solidFill>
              </a:rPr>
              <a:t>et al.</a:t>
            </a:r>
            <a:r>
              <a:rPr lang="en-US" sz="1200" b="1" dirty="0">
                <a:solidFill>
                  <a:srgbClr val="FF0000"/>
                </a:solidFill>
              </a:rPr>
              <a:t>, </a:t>
            </a:r>
            <a:r>
              <a:rPr lang="fr-FR" sz="1200" b="1" i="1" dirty="0">
                <a:solidFill>
                  <a:srgbClr val="FF0000"/>
                </a:solidFill>
              </a:rPr>
              <a:t>US Patent # 9,916,919</a:t>
            </a:r>
            <a:r>
              <a:rPr lang="fr-FR" sz="1200" b="1" dirty="0">
                <a:solidFill>
                  <a:srgbClr val="FF0000"/>
                </a:solidFill>
              </a:rPr>
              <a:t>, Mar. 2018</a:t>
            </a:r>
          </a:p>
        </p:txBody>
      </p:sp>
      <p:sp>
        <p:nvSpPr>
          <p:cNvPr id="55" name="Rectangle 54">
            <a:extLst>
              <a:ext uri="{FF2B5EF4-FFF2-40B4-BE49-F238E27FC236}">
                <a16:creationId xmlns:a16="http://schemas.microsoft.com/office/drawing/2014/main" id="{09A6F01E-2BC8-4DCA-852F-560E1880E766}"/>
              </a:ext>
            </a:extLst>
          </p:cNvPr>
          <p:cNvSpPr/>
          <p:nvPr/>
        </p:nvSpPr>
        <p:spPr>
          <a:xfrm>
            <a:off x="3113421" y="2934663"/>
            <a:ext cx="3147429" cy="830997"/>
          </a:xfrm>
          <a:prstGeom prst="rect">
            <a:avLst/>
          </a:prstGeom>
          <a:noFill/>
        </p:spPr>
        <p:txBody>
          <a:bodyPr wrap="square">
            <a:spAutoFit/>
          </a:bodyPr>
          <a:lstStyle/>
          <a:p>
            <a:pPr lvl="0"/>
            <a:r>
              <a:rPr lang="en-US" sz="1600" b="1" dirty="0">
                <a:solidFill>
                  <a:schemeClr val="accent6"/>
                </a:solidFill>
              </a:rPr>
              <a:t>Currently supported by </a:t>
            </a:r>
            <a:r>
              <a:rPr lang="en-US" sz="1600" b="1" dirty="0" err="1">
                <a:solidFill>
                  <a:schemeClr val="accent6"/>
                </a:solidFill>
              </a:rPr>
              <a:t>Fermilab</a:t>
            </a:r>
            <a:r>
              <a:rPr lang="en-US" sz="1600" b="1" dirty="0">
                <a:solidFill>
                  <a:schemeClr val="accent6"/>
                </a:solidFill>
              </a:rPr>
              <a:t> LDRD; working with a US company (Hyper Tech)</a:t>
            </a:r>
          </a:p>
        </p:txBody>
      </p:sp>
      <p:grpSp>
        <p:nvGrpSpPr>
          <p:cNvPr id="3" name="Group 2">
            <a:extLst>
              <a:ext uri="{FF2B5EF4-FFF2-40B4-BE49-F238E27FC236}">
                <a16:creationId xmlns:a16="http://schemas.microsoft.com/office/drawing/2014/main" id="{0BE3D366-EEDA-4AB0-95F7-D9D6D38356B1}"/>
              </a:ext>
            </a:extLst>
          </p:cNvPr>
          <p:cNvGrpSpPr/>
          <p:nvPr/>
        </p:nvGrpSpPr>
        <p:grpSpPr>
          <a:xfrm>
            <a:off x="6023848" y="4285296"/>
            <a:ext cx="2928933" cy="738664"/>
            <a:chOff x="5964857" y="4152564"/>
            <a:chExt cx="2861373" cy="738664"/>
          </a:xfrm>
        </p:grpSpPr>
        <p:sp>
          <p:nvSpPr>
            <p:cNvPr id="7" name="Rectangle 6">
              <a:extLst>
                <a:ext uri="{FF2B5EF4-FFF2-40B4-BE49-F238E27FC236}">
                  <a16:creationId xmlns:a16="http://schemas.microsoft.com/office/drawing/2014/main" id="{1B2FC944-3D0E-4B1A-8623-A0C9E84EACC9}"/>
                </a:ext>
              </a:extLst>
            </p:cNvPr>
            <p:cNvSpPr/>
            <p:nvPr/>
          </p:nvSpPr>
          <p:spPr>
            <a:xfrm>
              <a:off x="6472606" y="4152564"/>
              <a:ext cx="2353624" cy="738664"/>
            </a:xfrm>
            <a:prstGeom prst="rect">
              <a:avLst/>
            </a:prstGeom>
            <a:solidFill>
              <a:schemeClr val="bg1"/>
            </a:solidFill>
          </p:spPr>
          <p:txBody>
            <a:bodyPr wrap="square">
              <a:spAutoFit/>
            </a:bodyPr>
            <a:lstStyle/>
            <a:p>
              <a:pPr lvl="0"/>
              <a:r>
                <a:rPr lang="en-US" sz="1400" dirty="0">
                  <a:solidFill>
                    <a:schemeClr val="accent6"/>
                  </a:solidFill>
                </a:rPr>
                <a:t>Non-Cu </a:t>
              </a:r>
              <a:r>
                <a:rPr lang="en-US" sz="1400" i="1" dirty="0" err="1">
                  <a:solidFill>
                    <a:schemeClr val="accent6"/>
                  </a:solidFill>
                </a:rPr>
                <a:t>J</a:t>
              </a:r>
              <a:r>
                <a:rPr lang="en-US" sz="1400" i="1" baseline="-25000" dirty="0" err="1">
                  <a:solidFill>
                    <a:schemeClr val="accent6"/>
                  </a:solidFill>
                </a:rPr>
                <a:t>c</a:t>
              </a:r>
              <a:r>
                <a:rPr lang="en-US" sz="1400" dirty="0">
                  <a:solidFill>
                    <a:schemeClr val="accent6"/>
                  </a:solidFill>
                </a:rPr>
                <a:t> (15 T) is 70% of RRP, </a:t>
              </a:r>
              <a:r>
                <a:rPr lang="en-US" sz="1400" u="sng" dirty="0">
                  <a:solidFill>
                    <a:schemeClr val="accent6"/>
                  </a:solidFill>
                </a:rPr>
                <a:t>with only 1/4 of Nb</a:t>
              </a:r>
              <a:r>
                <a:rPr lang="en-US" sz="1400" u="sng" baseline="-25000" dirty="0">
                  <a:solidFill>
                    <a:schemeClr val="accent6"/>
                  </a:solidFill>
                </a:rPr>
                <a:t>3</a:t>
              </a:r>
              <a:r>
                <a:rPr lang="en-US" sz="1400" u="sng" dirty="0">
                  <a:solidFill>
                    <a:schemeClr val="accent6"/>
                  </a:solidFill>
                </a:rPr>
                <a:t>Sn%;</a:t>
              </a:r>
              <a:r>
                <a:rPr lang="en-US" sz="1400" dirty="0">
                  <a:solidFill>
                    <a:schemeClr val="accent6"/>
                  </a:solidFill>
                </a:rPr>
                <a:t> non-uniformity limiting </a:t>
              </a:r>
              <a:r>
                <a:rPr lang="en-US" sz="1400" i="1" dirty="0" err="1">
                  <a:solidFill>
                    <a:schemeClr val="accent6"/>
                  </a:solidFill>
                </a:rPr>
                <a:t>J</a:t>
              </a:r>
              <a:r>
                <a:rPr lang="en-US" sz="1400" i="1" baseline="-25000" dirty="0" err="1">
                  <a:solidFill>
                    <a:schemeClr val="accent6"/>
                  </a:solidFill>
                </a:rPr>
                <a:t>c</a:t>
              </a:r>
              <a:r>
                <a:rPr lang="en-US" sz="1400" dirty="0">
                  <a:solidFill>
                    <a:schemeClr val="accent6"/>
                  </a:solidFill>
                </a:rPr>
                <a:t>.</a:t>
              </a:r>
            </a:p>
          </p:txBody>
        </p:sp>
        <p:cxnSp>
          <p:nvCxnSpPr>
            <p:cNvPr id="10" name="Straight Arrow Connector 9">
              <a:extLst>
                <a:ext uri="{FF2B5EF4-FFF2-40B4-BE49-F238E27FC236}">
                  <a16:creationId xmlns:a16="http://schemas.microsoft.com/office/drawing/2014/main" id="{DB75A4C0-3F17-444C-B493-968C26D3CA5B}"/>
                </a:ext>
              </a:extLst>
            </p:cNvPr>
            <p:cNvCxnSpPr>
              <a:cxnSpLocks/>
            </p:cNvCxnSpPr>
            <p:nvPr/>
          </p:nvCxnSpPr>
          <p:spPr>
            <a:xfrm flipH="1">
              <a:off x="5964857" y="4488093"/>
              <a:ext cx="463070" cy="307273"/>
            </a:xfrm>
            <a:prstGeom prst="straightConnector1">
              <a:avLst/>
            </a:prstGeom>
            <a:ln>
              <a:solidFill>
                <a:srgbClr val="FF0000"/>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8" name="Rectangle 7">
            <a:extLst>
              <a:ext uri="{FF2B5EF4-FFF2-40B4-BE49-F238E27FC236}">
                <a16:creationId xmlns:a16="http://schemas.microsoft.com/office/drawing/2014/main" id="{59F9AA9F-5951-44ED-AF60-441BCE67DC52}"/>
              </a:ext>
            </a:extLst>
          </p:cNvPr>
          <p:cNvSpPr/>
          <p:nvPr/>
        </p:nvSpPr>
        <p:spPr>
          <a:xfrm>
            <a:off x="6564186" y="3118307"/>
            <a:ext cx="2528704" cy="1092607"/>
          </a:xfrm>
          <a:prstGeom prst="rect">
            <a:avLst/>
          </a:prstGeom>
        </p:spPr>
        <p:txBody>
          <a:bodyPr wrap="square">
            <a:spAutoFit/>
          </a:bodyPr>
          <a:lstStyle/>
          <a:p>
            <a:pPr marL="342900" indent="-342900">
              <a:spcAft>
                <a:spcPts val="600"/>
              </a:spcAft>
              <a:buFont typeface="Wingdings" panose="05000000000000000000" pitchFamily="2" charset="2"/>
              <a:buChar char="§"/>
            </a:pPr>
            <a:r>
              <a:rPr lang="en-US" sz="1500" u="sng" dirty="0"/>
              <a:t>Does not harm wire manufacturing</a:t>
            </a:r>
            <a:r>
              <a:rPr lang="en-US" sz="1500" dirty="0"/>
              <a:t>: 25</a:t>
            </a:r>
            <a:r>
              <a:rPr lang="el-GR" sz="1500" dirty="0"/>
              <a:t>μ</a:t>
            </a:r>
            <a:r>
              <a:rPr lang="en-US" sz="1500" dirty="0"/>
              <a:t>m </a:t>
            </a:r>
            <a:r>
              <a:rPr lang="en-US" sz="1500" i="1" dirty="0"/>
              <a:t>D</a:t>
            </a:r>
            <a:r>
              <a:rPr lang="en-US" sz="1500" i="1" baseline="-25000" dirty="0"/>
              <a:t>s</a:t>
            </a:r>
            <a:r>
              <a:rPr lang="en-US" sz="1500" dirty="0"/>
              <a:t>.</a:t>
            </a:r>
          </a:p>
          <a:p>
            <a:pPr marL="342900" indent="-342900">
              <a:spcAft>
                <a:spcPts val="600"/>
              </a:spcAft>
              <a:buFont typeface="Wingdings" panose="05000000000000000000" pitchFamily="2" charset="2"/>
              <a:buChar char="§"/>
            </a:pPr>
            <a:r>
              <a:rPr lang="en-US" sz="1500" dirty="0"/>
              <a:t>New type of conductors: need a lot of R&amp;D.</a:t>
            </a:r>
          </a:p>
        </p:txBody>
      </p:sp>
      <p:sp>
        <p:nvSpPr>
          <p:cNvPr id="52" name="Footer Placeholder 4">
            <a:extLst>
              <a:ext uri="{FF2B5EF4-FFF2-40B4-BE49-F238E27FC236}">
                <a16:creationId xmlns:a16="http://schemas.microsoft.com/office/drawing/2014/main" id="{7351A81A-FF2F-F840-A295-9A2CBCBA2FAA}"/>
              </a:ext>
            </a:extLst>
          </p:cNvPr>
          <p:cNvSpPr txBox="1">
            <a:spLocks/>
          </p:cNvSpPr>
          <p:nvPr/>
        </p:nvSpPr>
        <p:spPr>
          <a:xfrm>
            <a:off x="3383495" y="6625117"/>
            <a:ext cx="5373688"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a:t>X. Xu | Conductor R&amp;D</a:t>
            </a:r>
            <a:endParaRPr lang="en-US" b="1"/>
          </a:p>
        </p:txBody>
      </p:sp>
    </p:spTree>
    <p:extLst>
      <p:ext uri="{BB962C8B-B14F-4D97-AF65-F5344CB8AC3E}">
        <p14:creationId xmlns:p14="http://schemas.microsoft.com/office/powerpoint/2010/main" val="20183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44" grpId="0"/>
      <p:bldP spid="73" grpId="0"/>
      <p:bldP spid="5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82DF-8B9D-4235-A8C4-7C560F787626}"/>
              </a:ext>
            </a:extLst>
          </p:cNvPr>
          <p:cNvSpPr>
            <a:spLocks noGrp="1"/>
          </p:cNvSpPr>
          <p:nvPr>
            <p:ph type="title"/>
          </p:nvPr>
        </p:nvSpPr>
        <p:spPr/>
        <p:txBody>
          <a:bodyPr/>
          <a:lstStyle/>
          <a:p>
            <a:pPr algn="ctr"/>
            <a:r>
              <a:rPr lang="en-US" dirty="0"/>
              <a:t>Task II – to reduce magnet training: high-</a:t>
            </a:r>
            <a:r>
              <a:rPr lang="en-US" i="1" dirty="0" err="1"/>
              <a:t>C</a:t>
            </a:r>
            <a:r>
              <a:rPr lang="en-US" i="1" baseline="-25000" dirty="0" err="1"/>
              <a:t>p</a:t>
            </a:r>
            <a:r>
              <a:rPr lang="en-US" dirty="0"/>
              <a:t> conductors</a:t>
            </a:r>
          </a:p>
        </p:txBody>
      </p:sp>
      <p:sp>
        <p:nvSpPr>
          <p:cNvPr id="4" name="Date Placeholder 3">
            <a:extLst>
              <a:ext uri="{FF2B5EF4-FFF2-40B4-BE49-F238E27FC236}">
                <a16:creationId xmlns:a16="http://schemas.microsoft.com/office/drawing/2014/main" id="{3EEFB7A9-869A-4091-A78E-F2737922E268}"/>
              </a:ext>
            </a:extLst>
          </p:cNvPr>
          <p:cNvSpPr>
            <a:spLocks noGrp="1"/>
          </p:cNvSpPr>
          <p:nvPr>
            <p:ph type="dt" sz="half" idx="10"/>
          </p:nvPr>
        </p:nvSpPr>
        <p:spPr>
          <a:xfrm>
            <a:off x="6450013" y="6515100"/>
            <a:ext cx="1076326" cy="241300"/>
          </a:xfrm>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00884F98-CAAE-47DB-8861-4B72428276BA}"/>
              </a:ext>
            </a:extLst>
          </p:cNvPr>
          <p:cNvSpPr>
            <a:spLocks noGrp="1"/>
          </p:cNvSpPr>
          <p:nvPr>
            <p:ph type="sldNum" sz="quarter" idx="12"/>
          </p:nvPr>
        </p:nvSpPr>
        <p:spPr/>
        <p:txBody>
          <a:bodyPr/>
          <a:lstStyle/>
          <a:p>
            <a:fld id="{52E9C158-AEF1-41A2-A6CE-6F0BAB305EFD}" type="slidenum">
              <a:rPr lang="en-US" altLang="en-US" smtClean="0"/>
              <a:pPr/>
              <a:t>19</a:t>
            </a:fld>
            <a:endParaRPr lang="en-US" altLang="en-US"/>
          </a:p>
        </p:txBody>
      </p:sp>
      <p:sp>
        <p:nvSpPr>
          <p:cNvPr id="7" name="TextBox 6">
            <a:extLst>
              <a:ext uri="{FF2B5EF4-FFF2-40B4-BE49-F238E27FC236}">
                <a16:creationId xmlns:a16="http://schemas.microsoft.com/office/drawing/2014/main" id="{5A7C48E3-F266-4D9A-B1BF-C3D335F93C79}"/>
              </a:ext>
            </a:extLst>
          </p:cNvPr>
          <p:cNvSpPr txBox="1"/>
          <p:nvPr/>
        </p:nvSpPr>
        <p:spPr>
          <a:xfrm>
            <a:off x="63080" y="808968"/>
            <a:ext cx="9036669" cy="584775"/>
          </a:xfrm>
          <a:prstGeom prst="rect">
            <a:avLst/>
          </a:prstGeom>
          <a:noFill/>
        </p:spPr>
        <p:txBody>
          <a:bodyPr wrap="square" rtlCol="0">
            <a:spAutoFit/>
          </a:bodyPr>
          <a:lstStyle/>
          <a:p>
            <a:pPr lvl="0"/>
            <a:r>
              <a:rPr lang="en-US" sz="1600" dirty="0">
                <a:solidFill>
                  <a:schemeClr val="accent6"/>
                </a:solidFill>
              </a:rPr>
              <a:t>What causes magnet quench: external perturbations (epoxy cracking, conductor motion, etc.) supply heat Q, causing </a:t>
            </a:r>
            <a:r>
              <a:rPr lang="en-US" sz="1600" dirty="0">
                <a:solidFill>
                  <a:srgbClr val="FF0000"/>
                </a:solidFill>
              </a:rPr>
              <a:t>Δ</a:t>
            </a:r>
            <a:r>
              <a:rPr lang="en-US" sz="1600" i="1" dirty="0">
                <a:solidFill>
                  <a:srgbClr val="FF0000"/>
                </a:solidFill>
              </a:rPr>
              <a:t>T</a:t>
            </a:r>
            <a:r>
              <a:rPr lang="en-US" sz="1600" dirty="0">
                <a:solidFill>
                  <a:srgbClr val="FF0000"/>
                </a:solidFill>
              </a:rPr>
              <a:t> = </a:t>
            </a:r>
            <a:r>
              <a:rPr lang="en-US" sz="1600" i="1" dirty="0">
                <a:solidFill>
                  <a:srgbClr val="FF0000"/>
                </a:solidFill>
              </a:rPr>
              <a:t>Q</a:t>
            </a:r>
            <a:r>
              <a:rPr lang="en-US" sz="1600" dirty="0">
                <a:solidFill>
                  <a:srgbClr val="FF0000"/>
                </a:solidFill>
              </a:rPr>
              <a:t>/</a:t>
            </a:r>
            <a:r>
              <a:rPr lang="en-US" sz="1600" i="1" dirty="0">
                <a:solidFill>
                  <a:srgbClr val="FF0000"/>
                </a:solidFill>
              </a:rPr>
              <a:t>C</a:t>
            </a:r>
            <a:r>
              <a:rPr lang="en-US" sz="1600" i="1" baseline="-25000" dirty="0">
                <a:solidFill>
                  <a:srgbClr val="FF0000"/>
                </a:solidFill>
              </a:rPr>
              <a:t>p</a:t>
            </a:r>
            <a:r>
              <a:rPr lang="en-US" sz="1600" i="1" dirty="0">
                <a:solidFill>
                  <a:schemeClr val="accent6"/>
                </a:solidFill>
              </a:rPr>
              <a:t>. </a:t>
            </a:r>
            <a:r>
              <a:rPr lang="en-US" sz="1600" i="1" dirty="0" err="1">
                <a:solidFill>
                  <a:schemeClr val="accent6"/>
                </a:solidFill>
              </a:rPr>
              <a:t>C</a:t>
            </a:r>
            <a:r>
              <a:rPr lang="en-US" sz="1600" i="1" baseline="-25000" dirty="0" err="1">
                <a:solidFill>
                  <a:schemeClr val="accent6"/>
                </a:solidFill>
              </a:rPr>
              <a:t>p</a:t>
            </a:r>
            <a:r>
              <a:rPr lang="en-US" sz="1600" dirty="0">
                <a:solidFill>
                  <a:schemeClr val="accent6"/>
                </a:solidFill>
              </a:rPr>
              <a:t>: specific heat.</a:t>
            </a:r>
          </a:p>
        </p:txBody>
      </p:sp>
      <p:sp>
        <p:nvSpPr>
          <p:cNvPr id="92" name="Rectangle 91">
            <a:extLst>
              <a:ext uri="{FF2B5EF4-FFF2-40B4-BE49-F238E27FC236}">
                <a16:creationId xmlns:a16="http://schemas.microsoft.com/office/drawing/2014/main" id="{961043A4-A452-4B7A-8093-E332B6EAFD13}"/>
              </a:ext>
            </a:extLst>
          </p:cNvPr>
          <p:cNvSpPr/>
          <p:nvPr/>
        </p:nvSpPr>
        <p:spPr>
          <a:xfrm>
            <a:off x="7452" y="1373529"/>
            <a:ext cx="4535051" cy="1246495"/>
          </a:xfrm>
          <a:prstGeom prst="rect">
            <a:avLst/>
          </a:prstGeom>
        </p:spPr>
        <p:txBody>
          <a:bodyPr wrap="square">
            <a:spAutoFit/>
          </a:bodyPr>
          <a:lstStyle/>
          <a:p>
            <a:pPr marL="285750" lvl="0" indent="-285750">
              <a:buFont typeface="Wingdings" panose="05000000000000000000" pitchFamily="2" charset="2"/>
              <a:buChar char="§"/>
            </a:pPr>
            <a:r>
              <a:rPr lang="en-US" sz="1500" dirty="0">
                <a:solidFill>
                  <a:schemeClr val="accent6"/>
                </a:solidFill>
              </a:rPr>
              <a:t>Critical property – minimum quench energy (MQE)</a:t>
            </a:r>
          </a:p>
          <a:p>
            <a:pPr marL="285750" lvl="0" indent="-285750">
              <a:buFont typeface="Wingdings" panose="05000000000000000000" pitchFamily="2" charset="2"/>
              <a:buChar char="§"/>
            </a:pPr>
            <a:r>
              <a:rPr lang="en-US" sz="1500" dirty="0">
                <a:solidFill>
                  <a:schemeClr val="accent6"/>
                </a:solidFill>
              </a:rPr>
              <a:t>As perturbation energy Q &gt; MQE, quench occurs.</a:t>
            </a:r>
          </a:p>
          <a:p>
            <a:pPr marL="285750" lvl="0" indent="-285750">
              <a:buFont typeface="Wingdings" panose="05000000000000000000" pitchFamily="2" charset="2"/>
              <a:buChar char="§"/>
            </a:pPr>
            <a:r>
              <a:rPr lang="en-US" sz="1500" dirty="0"/>
              <a:t>How to reduce magnet training: </a:t>
            </a:r>
          </a:p>
          <a:p>
            <a:pPr marL="800100" lvl="1" indent="-342900">
              <a:buFont typeface="+mj-lt"/>
              <a:buAutoNum type="alphaLcParenR"/>
            </a:pPr>
            <a:r>
              <a:rPr lang="en-US" sz="1500" dirty="0"/>
              <a:t>reduce perturbation </a:t>
            </a:r>
            <a:r>
              <a:rPr lang="en-US" sz="1500" i="1" dirty="0"/>
              <a:t>Q</a:t>
            </a:r>
            <a:endParaRPr lang="en-US" sz="1500" dirty="0"/>
          </a:p>
          <a:p>
            <a:pPr marL="800100" lvl="1" indent="-342900">
              <a:buFont typeface="+mj-lt"/>
              <a:buAutoNum type="alphaLcParenR"/>
            </a:pPr>
            <a:r>
              <a:rPr lang="en-US" sz="1500" dirty="0"/>
              <a:t>increase </a:t>
            </a:r>
            <a:r>
              <a:rPr lang="en-US" sz="1500" i="1" dirty="0"/>
              <a:t>MQE</a:t>
            </a:r>
            <a:r>
              <a:rPr lang="en-US" sz="1500" dirty="0"/>
              <a:t>: need to increase conductor </a:t>
            </a:r>
            <a:r>
              <a:rPr lang="en-US" sz="1500" i="1" dirty="0" err="1"/>
              <a:t>C</a:t>
            </a:r>
            <a:r>
              <a:rPr lang="en-US" sz="1500" i="1" baseline="-25000" dirty="0" err="1"/>
              <a:t>p</a:t>
            </a:r>
            <a:endParaRPr lang="en-US" sz="1500" i="1" baseline="-25000" dirty="0"/>
          </a:p>
        </p:txBody>
      </p:sp>
      <p:sp>
        <p:nvSpPr>
          <p:cNvPr id="93" name="Rectangle 92">
            <a:extLst>
              <a:ext uri="{FF2B5EF4-FFF2-40B4-BE49-F238E27FC236}">
                <a16:creationId xmlns:a16="http://schemas.microsoft.com/office/drawing/2014/main" id="{ED062BE9-B0AD-4698-90DA-BECD0AABFCEF}"/>
              </a:ext>
            </a:extLst>
          </p:cNvPr>
          <p:cNvSpPr/>
          <p:nvPr/>
        </p:nvSpPr>
        <p:spPr>
          <a:xfrm>
            <a:off x="4881306" y="1153730"/>
            <a:ext cx="4211072" cy="1246495"/>
          </a:xfrm>
          <a:prstGeom prst="rect">
            <a:avLst/>
          </a:prstGeom>
        </p:spPr>
        <p:txBody>
          <a:bodyPr wrap="square">
            <a:spAutoFit/>
          </a:bodyPr>
          <a:lstStyle/>
          <a:p>
            <a:r>
              <a:rPr lang="en-US" sz="1500" dirty="0"/>
              <a:t>A new technology to improve </a:t>
            </a:r>
            <a:r>
              <a:rPr lang="en-US" sz="1500" i="1" dirty="0" err="1"/>
              <a:t>C</a:t>
            </a:r>
            <a:r>
              <a:rPr lang="en-US" sz="1500" i="1" baseline="-25000" dirty="0" err="1"/>
              <a:t>p</a:t>
            </a:r>
            <a:r>
              <a:rPr lang="en-US" sz="1500" dirty="0"/>
              <a:t> of conductors:</a:t>
            </a:r>
          </a:p>
          <a:p>
            <a:pPr marL="285750" indent="-285750">
              <a:buFont typeface="Wingdings" panose="05000000000000000000" pitchFamily="2" charset="2"/>
              <a:buChar char="§"/>
            </a:pPr>
            <a:r>
              <a:rPr lang="en-US" sz="1500" dirty="0"/>
              <a:t>Replace Cu rods and some Nb</a:t>
            </a:r>
            <a:r>
              <a:rPr lang="en-US" sz="1500" baseline="-25000" dirty="0"/>
              <a:t>3</a:t>
            </a:r>
            <a:r>
              <a:rPr lang="en-US" sz="1500" dirty="0"/>
              <a:t>Sn </a:t>
            </a:r>
            <a:r>
              <a:rPr lang="en-US" sz="1500" dirty="0" err="1"/>
              <a:t>subelements</a:t>
            </a:r>
            <a:r>
              <a:rPr lang="en-US" sz="1500" dirty="0"/>
              <a:t> by Cu tubes filled with high-</a:t>
            </a:r>
            <a:r>
              <a:rPr lang="en-US" sz="1500" i="1" dirty="0" err="1"/>
              <a:t>C</a:t>
            </a:r>
            <a:r>
              <a:rPr lang="en-US" sz="1500" i="1" baseline="-25000" dirty="0" err="1"/>
              <a:t>p</a:t>
            </a:r>
            <a:r>
              <a:rPr lang="en-US" sz="1500" dirty="0"/>
              <a:t> materials.</a:t>
            </a:r>
          </a:p>
          <a:p>
            <a:pPr marL="285750" indent="-285750">
              <a:buFont typeface="Wingdings" panose="05000000000000000000" pitchFamily="2" charset="2"/>
              <a:buChar char="§"/>
            </a:pPr>
            <a:r>
              <a:rPr lang="en-US" sz="1500" dirty="0"/>
              <a:t>Gd</a:t>
            </a:r>
            <a:r>
              <a:rPr lang="en-US" sz="1500" baseline="-25000" dirty="0"/>
              <a:t>2</a:t>
            </a:r>
            <a:r>
              <a:rPr lang="en-US" sz="1500" dirty="0"/>
              <a:t>O</a:t>
            </a:r>
            <a:r>
              <a:rPr lang="en-US" sz="1500" baseline="-25000" dirty="0"/>
              <a:t>3</a:t>
            </a:r>
            <a:r>
              <a:rPr lang="en-US" sz="1500" dirty="0"/>
              <a:t> has </a:t>
            </a:r>
            <a:r>
              <a:rPr lang="en-US" sz="1500" i="1" dirty="0" err="1"/>
              <a:t>C</a:t>
            </a:r>
            <a:r>
              <a:rPr lang="en-US" sz="1500" i="1" baseline="-25000" dirty="0" err="1"/>
              <a:t>p</a:t>
            </a:r>
            <a:r>
              <a:rPr lang="en-US" sz="1500" dirty="0"/>
              <a:t> </a:t>
            </a:r>
            <a:r>
              <a:rPr lang="en-US" sz="1500" b="1" u="sng" dirty="0"/>
              <a:t>~1000 times </a:t>
            </a:r>
            <a:r>
              <a:rPr lang="en-US" sz="1500" dirty="0"/>
              <a:t>higher than Cu at 2 K.</a:t>
            </a:r>
          </a:p>
          <a:p>
            <a:pPr marL="285750" indent="-285750">
              <a:buFont typeface="Wingdings" panose="05000000000000000000" pitchFamily="2" charset="2"/>
              <a:buChar char="§"/>
            </a:pPr>
            <a:r>
              <a:rPr lang="en-US" sz="1500" dirty="0"/>
              <a:t>Compatible with present Nb</a:t>
            </a:r>
            <a:r>
              <a:rPr lang="en-US" sz="1500" baseline="-25000" dirty="0"/>
              <a:t>3</a:t>
            </a:r>
            <a:r>
              <a:rPr lang="en-US" sz="1500" dirty="0"/>
              <a:t>Sn manufacturing.</a:t>
            </a:r>
          </a:p>
        </p:txBody>
      </p:sp>
      <p:pic>
        <p:nvPicPr>
          <p:cNvPr id="61" name="Picture 3" descr="Figure 4 - MQE values">
            <a:extLst>
              <a:ext uri="{FF2B5EF4-FFF2-40B4-BE49-F238E27FC236}">
                <a16:creationId xmlns:a16="http://schemas.microsoft.com/office/drawing/2014/main" id="{B09419C7-6548-4A48-9A8C-D848AD7BC3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12479" y="4034863"/>
            <a:ext cx="2673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a:extLst>
              <a:ext uri="{FF2B5EF4-FFF2-40B4-BE49-F238E27FC236}">
                <a16:creationId xmlns:a16="http://schemas.microsoft.com/office/drawing/2014/main" id="{B3610436-8E87-4696-8080-2A2EC593D14B}"/>
              </a:ext>
            </a:extLst>
          </p:cNvPr>
          <p:cNvSpPr/>
          <p:nvPr/>
        </p:nvSpPr>
        <p:spPr>
          <a:xfrm>
            <a:off x="6342369" y="3552098"/>
            <a:ext cx="2757384" cy="2323713"/>
          </a:xfrm>
          <a:prstGeom prst="rect">
            <a:avLst/>
          </a:prstGeom>
        </p:spPr>
        <p:txBody>
          <a:bodyPr wrap="square">
            <a:spAutoFit/>
          </a:bodyPr>
          <a:lstStyle/>
          <a:p>
            <a:pPr lvl="0" algn="ctr"/>
            <a:r>
              <a:rPr lang="en-US" sz="1500" dirty="0"/>
              <a:t>Optimization for effectiveness: </a:t>
            </a:r>
          </a:p>
          <a:p>
            <a:pPr lvl="0"/>
            <a:r>
              <a:rPr lang="en-US" sz="1500" dirty="0"/>
              <a:t>1. Cu &amp; Gd</a:t>
            </a:r>
            <a:r>
              <a:rPr lang="en-US" sz="1500" baseline="-25000" dirty="0"/>
              <a:t>2</a:t>
            </a:r>
            <a:r>
              <a:rPr lang="en-US" sz="1500" dirty="0"/>
              <a:t>O</a:t>
            </a:r>
            <a:r>
              <a:rPr lang="en-US" sz="1500" baseline="-25000" dirty="0"/>
              <a:t>3</a:t>
            </a:r>
            <a:r>
              <a:rPr lang="en-US" sz="1500" dirty="0"/>
              <a:t> ratio and mixing</a:t>
            </a:r>
          </a:p>
          <a:p>
            <a:r>
              <a:rPr lang="en-US" sz="1500" dirty="0"/>
              <a:t>2. High-</a:t>
            </a:r>
            <a:r>
              <a:rPr lang="en-US" sz="1500" i="1" dirty="0" err="1"/>
              <a:t>C</a:t>
            </a:r>
            <a:r>
              <a:rPr lang="en-US" sz="1500" i="1" baseline="-25000" dirty="0" err="1"/>
              <a:t>p</a:t>
            </a:r>
            <a:r>
              <a:rPr lang="en-US" sz="1500" dirty="0"/>
              <a:t> filaments positioning </a:t>
            </a:r>
          </a:p>
          <a:p>
            <a:r>
              <a:rPr lang="en-US" sz="1500" dirty="0"/>
              <a:t>3. Increasing Gd</a:t>
            </a:r>
            <a:r>
              <a:rPr lang="en-US" sz="1500" baseline="-25000" dirty="0"/>
              <a:t>2</a:t>
            </a:r>
            <a:r>
              <a:rPr lang="en-US" sz="1500" dirty="0"/>
              <a:t>O</a:t>
            </a:r>
            <a:r>
              <a:rPr lang="en-US" sz="1500" baseline="-25000" dirty="0"/>
              <a:t>3</a:t>
            </a:r>
            <a:r>
              <a:rPr lang="en-US" sz="1500" dirty="0"/>
              <a:t> to 2 vol.%</a:t>
            </a:r>
          </a:p>
          <a:p>
            <a:pPr algn="ctr">
              <a:spcBef>
                <a:spcPts val="1200"/>
              </a:spcBef>
            </a:pPr>
            <a:r>
              <a:rPr lang="en-US" sz="1600" dirty="0">
                <a:solidFill>
                  <a:schemeClr val="accent6"/>
                </a:solidFill>
                <a:ea typeface="Calibri" panose="020F0502020204030204" pitchFamily="34" charset="0"/>
              </a:rPr>
              <a:t>Expected deliverables:</a:t>
            </a:r>
          </a:p>
          <a:p>
            <a:pPr marL="285750" indent="-285750">
              <a:buFont typeface="Wingdings" panose="05000000000000000000" pitchFamily="2" charset="2"/>
              <a:buChar char="§"/>
            </a:pPr>
            <a:r>
              <a:rPr lang="en-US" sz="1500" dirty="0">
                <a:solidFill>
                  <a:schemeClr val="accent6"/>
                </a:solidFill>
                <a:ea typeface="Calibri" panose="020F0502020204030204" pitchFamily="34" charset="0"/>
              </a:rPr>
              <a:t>Improve overall conductor </a:t>
            </a:r>
            <a:r>
              <a:rPr lang="en-US" sz="1500" i="1" dirty="0" err="1">
                <a:solidFill>
                  <a:schemeClr val="accent6"/>
                </a:solidFill>
                <a:ea typeface="Calibri" panose="020F0502020204030204" pitchFamily="34" charset="0"/>
              </a:rPr>
              <a:t>C</a:t>
            </a:r>
            <a:r>
              <a:rPr lang="en-US" sz="1500" i="1" baseline="-25000" dirty="0" err="1">
                <a:solidFill>
                  <a:schemeClr val="accent6"/>
                </a:solidFill>
                <a:ea typeface="Calibri" panose="020F0502020204030204" pitchFamily="34" charset="0"/>
              </a:rPr>
              <a:t>p</a:t>
            </a:r>
            <a:r>
              <a:rPr lang="en-US" sz="1500" dirty="0">
                <a:solidFill>
                  <a:schemeClr val="accent6"/>
                </a:solidFill>
                <a:ea typeface="Calibri" panose="020F0502020204030204" pitchFamily="34" charset="0"/>
              </a:rPr>
              <a:t> </a:t>
            </a:r>
            <a:r>
              <a:rPr lang="en-US" sz="1500" b="1" u="sng" dirty="0">
                <a:solidFill>
                  <a:schemeClr val="accent6"/>
                </a:solidFill>
                <a:ea typeface="Calibri" panose="020F0502020204030204" pitchFamily="34" charset="0"/>
              </a:rPr>
              <a:t>by a factor of ~20 at 1.9 K</a:t>
            </a:r>
            <a:r>
              <a:rPr lang="en-US" sz="1500" dirty="0">
                <a:solidFill>
                  <a:schemeClr val="accent6"/>
                </a:solidFill>
                <a:ea typeface="Calibri" panose="020F0502020204030204" pitchFamily="34" charset="0"/>
              </a:rPr>
              <a:t>. </a:t>
            </a:r>
          </a:p>
          <a:p>
            <a:pPr marL="285750" indent="-285750">
              <a:buFont typeface="Wingdings" panose="05000000000000000000" pitchFamily="2" charset="2"/>
              <a:buChar char="§"/>
            </a:pPr>
            <a:r>
              <a:rPr lang="en-US" sz="1500" dirty="0">
                <a:solidFill>
                  <a:schemeClr val="accent6"/>
                </a:solidFill>
                <a:ea typeface="Calibri" panose="020F0502020204030204" pitchFamily="34" charset="0"/>
              </a:rPr>
              <a:t>With proper design, this can </a:t>
            </a:r>
            <a:r>
              <a:rPr lang="en-US" sz="1500" b="1" dirty="0">
                <a:solidFill>
                  <a:schemeClr val="accent6"/>
                </a:solidFill>
                <a:ea typeface="Calibri" panose="020F0502020204030204" pitchFamily="34" charset="0"/>
              </a:rPr>
              <a:t>improve MQE by &gt; 10 times</a:t>
            </a:r>
            <a:r>
              <a:rPr lang="en-US" sz="1500" dirty="0">
                <a:solidFill>
                  <a:schemeClr val="accent6"/>
                </a:solidFill>
                <a:ea typeface="Calibri" panose="020F0502020204030204" pitchFamily="34" charset="0"/>
              </a:rPr>
              <a:t>.</a:t>
            </a:r>
          </a:p>
        </p:txBody>
      </p:sp>
      <p:sp>
        <p:nvSpPr>
          <p:cNvPr id="64" name="Rectangle 63">
            <a:extLst>
              <a:ext uri="{FF2B5EF4-FFF2-40B4-BE49-F238E27FC236}">
                <a16:creationId xmlns:a16="http://schemas.microsoft.com/office/drawing/2014/main" id="{030E78D4-50EC-4959-8C37-49640EBD65E3}"/>
              </a:ext>
            </a:extLst>
          </p:cNvPr>
          <p:cNvSpPr/>
          <p:nvPr/>
        </p:nvSpPr>
        <p:spPr>
          <a:xfrm>
            <a:off x="3900069" y="3271814"/>
            <a:ext cx="2078798" cy="784830"/>
          </a:xfrm>
          <a:prstGeom prst="rect">
            <a:avLst/>
          </a:prstGeom>
        </p:spPr>
        <p:txBody>
          <a:bodyPr wrap="square">
            <a:spAutoFit/>
          </a:bodyPr>
          <a:lstStyle/>
          <a:p>
            <a:pPr lvl="0"/>
            <a:r>
              <a:rPr lang="en-US" sz="1500" dirty="0"/>
              <a:t>The first high-</a:t>
            </a:r>
            <a:r>
              <a:rPr lang="en-US" sz="1500" i="1" dirty="0" err="1"/>
              <a:t>C</a:t>
            </a:r>
            <a:r>
              <a:rPr lang="en-US" sz="1500" i="1" baseline="-25000" dirty="0" err="1"/>
              <a:t>p</a:t>
            </a:r>
            <a:r>
              <a:rPr lang="en-US" sz="1500" dirty="0"/>
              <a:t> wire is far from optimization, but </a:t>
            </a:r>
            <a:r>
              <a:rPr lang="en-US" sz="1500" b="1" u="sng" dirty="0"/>
              <a:t>still MQE tripled</a:t>
            </a:r>
            <a:r>
              <a:rPr lang="en-US" sz="1500" dirty="0"/>
              <a:t>.</a:t>
            </a:r>
            <a:endParaRPr lang="en-US" sz="1500" baseline="-25000" dirty="0"/>
          </a:p>
        </p:txBody>
      </p:sp>
      <p:sp>
        <p:nvSpPr>
          <p:cNvPr id="65" name="Rectangle 64">
            <a:extLst>
              <a:ext uri="{FF2B5EF4-FFF2-40B4-BE49-F238E27FC236}">
                <a16:creationId xmlns:a16="http://schemas.microsoft.com/office/drawing/2014/main" id="{2FF190DA-DE77-4D9D-9CD1-A47A1C3B9A8E}"/>
              </a:ext>
            </a:extLst>
          </p:cNvPr>
          <p:cNvSpPr/>
          <p:nvPr/>
        </p:nvSpPr>
        <p:spPr>
          <a:xfrm>
            <a:off x="1581549" y="2994875"/>
            <a:ext cx="1699019" cy="338554"/>
          </a:xfrm>
          <a:prstGeom prst="rect">
            <a:avLst/>
          </a:prstGeom>
        </p:spPr>
        <p:txBody>
          <a:bodyPr wrap="square">
            <a:spAutoFit/>
          </a:bodyPr>
          <a:lstStyle/>
          <a:p>
            <a:r>
              <a:rPr lang="en-US" sz="1600" dirty="0"/>
              <a:t>First high-</a:t>
            </a:r>
            <a:r>
              <a:rPr lang="en-US" sz="1600" i="1" dirty="0" err="1"/>
              <a:t>C</a:t>
            </a:r>
            <a:r>
              <a:rPr lang="en-US" sz="1600" i="1" baseline="-25000" dirty="0" err="1"/>
              <a:t>p</a:t>
            </a:r>
            <a:r>
              <a:rPr lang="en-US" sz="1600" dirty="0"/>
              <a:t> wire: </a:t>
            </a:r>
          </a:p>
        </p:txBody>
      </p:sp>
      <p:pic>
        <p:nvPicPr>
          <p:cNvPr id="66" name="Picture 65">
            <a:extLst>
              <a:ext uri="{FF2B5EF4-FFF2-40B4-BE49-F238E27FC236}">
                <a16:creationId xmlns:a16="http://schemas.microsoft.com/office/drawing/2014/main" id="{DF0AEA0C-9EAE-4863-A48D-A8423FB94D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6811" y="3343397"/>
            <a:ext cx="1961900" cy="1865376"/>
          </a:xfrm>
          <a:prstGeom prst="rect">
            <a:avLst/>
          </a:prstGeom>
        </p:spPr>
      </p:pic>
      <p:sp>
        <p:nvSpPr>
          <p:cNvPr id="67" name="Rectangle 66">
            <a:extLst>
              <a:ext uri="{FF2B5EF4-FFF2-40B4-BE49-F238E27FC236}">
                <a16:creationId xmlns:a16="http://schemas.microsoft.com/office/drawing/2014/main" id="{460D5E1F-0ADD-4522-8325-B8E39C70C0A2}"/>
              </a:ext>
            </a:extLst>
          </p:cNvPr>
          <p:cNvSpPr/>
          <p:nvPr/>
        </p:nvSpPr>
        <p:spPr>
          <a:xfrm>
            <a:off x="40485" y="5315521"/>
            <a:ext cx="2981347" cy="7848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4C97"/>
                </a:solidFill>
                <a:effectLst/>
                <a:uLnTx/>
                <a:uFillTx/>
                <a:ea typeface="+mn-ea"/>
              </a:rPr>
              <a:t>Wires drawn to 0.7 mm without </a:t>
            </a:r>
            <a:r>
              <a:rPr lang="en-US" sz="1500" dirty="0">
                <a:solidFill>
                  <a:srgbClr val="004C97"/>
                </a:solidFill>
                <a:ea typeface="+mn-ea"/>
              </a:rPr>
              <a:t>breakage</a:t>
            </a:r>
            <a:r>
              <a:rPr kumimoji="0" lang="en-US" sz="1500" b="0" i="0" u="none" strike="noStrike" kern="1200" cap="none" spc="0" normalizeH="0" baseline="0" noProof="0" dirty="0">
                <a:ln>
                  <a:noFill/>
                </a:ln>
                <a:solidFill>
                  <a:srgbClr val="004C97"/>
                </a:solidFill>
                <a:effectLst/>
                <a:uLnTx/>
                <a:uFillTx/>
                <a:ea typeface="+mn-ea"/>
              </a:rPr>
              <a:t>s. </a:t>
            </a:r>
          </a:p>
          <a:p>
            <a:pPr marL="285750" indent="-285750" defTabSz="914400" fontAlgn="auto">
              <a:spcBef>
                <a:spcPts val="0"/>
              </a:spcBef>
              <a:spcAft>
                <a:spcPts val="0"/>
              </a:spcAft>
              <a:buFont typeface="Wingdings" panose="05000000000000000000" pitchFamily="2" charset="2"/>
              <a:buChar char="§"/>
              <a:defRPr/>
            </a:pPr>
            <a:r>
              <a:rPr lang="en-US" sz="1500" dirty="0">
                <a:solidFill>
                  <a:srgbClr val="004C97"/>
                </a:solidFill>
              </a:rPr>
              <a:t>RRR or non-Cu </a:t>
            </a:r>
            <a:r>
              <a:rPr lang="en-US" sz="1500" i="1" dirty="0" err="1">
                <a:solidFill>
                  <a:srgbClr val="004C97"/>
                </a:solidFill>
              </a:rPr>
              <a:t>J</a:t>
            </a:r>
            <a:r>
              <a:rPr lang="en-US" sz="1500" i="1" baseline="-25000" dirty="0" err="1">
                <a:solidFill>
                  <a:srgbClr val="004C97"/>
                </a:solidFill>
              </a:rPr>
              <a:t>c</a:t>
            </a:r>
            <a:r>
              <a:rPr lang="en-US" sz="1500" dirty="0">
                <a:solidFill>
                  <a:srgbClr val="004C97"/>
                </a:solidFill>
              </a:rPr>
              <a:t> not affected.</a:t>
            </a:r>
            <a:endParaRPr kumimoji="0" lang="en-US" sz="1500" b="0" i="0" u="none" strike="noStrike" kern="1200" cap="none" spc="0" normalizeH="0" baseline="0" noProof="0" dirty="0">
              <a:ln>
                <a:noFill/>
              </a:ln>
              <a:solidFill>
                <a:srgbClr val="004C97"/>
              </a:solidFill>
              <a:effectLst/>
              <a:uLnTx/>
              <a:uFillTx/>
              <a:ea typeface="+mn-ea"/>
            </a:endParaRPr>
          </a:p>
        </p:txBody>
      </p:sp>
      <p:sp>
        <p:nvSpPr>
          <p:cNvPr id="68" name="Rectangle 67">
            <a:extLst>
              <a:ext uri="{FF2B5EF4-FFF2-40B4-BE49-F238E27FC236}">
                <a16:creationId xmlns:a16="http://schemas.microsoft.com/office/drawing/2014/main" id="{E774512B-EA3C-4FE6-9E5C-FC31C81DE60D}"/>
              </a:ext>
            </a:extLst>
          </p:cNvPr>
          <p:cNvSpPr/>
          <p:nvPr/>
        </p:nvSpPr>
        <p:spPr>
          <a:xfrm>
            <a:off x="-9545" y="3099789"/>
            <a:ext cx="1537896" cy="2169825"/>
          </a:xfrm>
          <a:prstGeom prst="rect">
            <a:avLst/>
          </a:prstGeom>
        </p:spPr>
        <p:txBody>
          <a:bodyPr wrap="square">
            <a:spAutoFit/>
          </a:bodyPr>
          <a:lstStyle/>
          <a:p>
            <a:pPr marL="285750" indent="-285750">
              <a:buFont typeface="Arial" panose="020B0604020202020204" pitchFamily="34" charset="0"/>
              <a:buChar char="•"/>
            </a:pPr>
            <a:r>
              <a:rPr lang="en-US" sz="1500" dirty="0"/>
              <a:t>A mixture of Cu and Gd</a:t>
            </a:r>
            <a:r>
              <a:rPr lang="en-US" sz="1500" baseline="-25000" dirty="0"/>
              <a:t>2</a:t>
            </a:r>
            <a:r>
              <a:rPr lang="en-US" sz="1500" dirty="0"/>
              <a:t>O</a:t>
            </a:r>
            <a:r>
              <a:rPr lang="en-US" sz="1500" baseline="-25000" dirty="0"/>
              <a:t>3</a:t>
            </a:r>
            <a:r>
              <a:rPr lang="en-US" sz="1500" dirty="0"/>
              <a:t> powders. </a:t>
            </a:r>
          </a:p>
          <a:p>
            <a:pPr marL="285750" indent="-285750">
              <a:buFont typeface="Arial" panose="020B0604020202020204" pitchFamily="34" charset="0"/>
              <a:buChar char="•"/>
            </a:pPr>
            <a:r>
              <a:rPr lang="en-US" sz="1500" dirty="0"/>
              <a:t>Cu conducts heat among Gd</a:t>
            </a:r>
            <a:r>
              <a:rPr lang="en-US" sz="1500" baseline="-25000" dirty="0"/>
              <a:t>2</a:t>
            </a:r>
            <a:r>
              <a:rPr lang="en-US" sz="1500" dirty="0"/>
              <a:t>O</a:t>
            </a:r>
            <a:r>
              <a:rPr lang="en-US" sz="1500" baseline="-25000" dirty="0"/>
              <a:t>3</a:t>
            </a:r>
            <a:r>
              <a:rPr lang="en-US" sz="1500" dirty="0"/>
              <a:t>. </a:t>
            </a:r>
          </a:p>
          <a:p>
            <a:pPr marL="285750" indent="-285750">
              <a:buFont typeface="Arial" panose="020B0604020202020204" pitchFamily="34" charset="0"/>
              <a:buChar char="•"/>
            </a:pPr>
            <a:r>
              <a:rPr lang="en-US" sz="1500" dirty="0"/>
              <a:t>In this wire the ratio was not proper.</a:t>
            </a:r>
          </a:p>
        </p:txBody>
      </p:sp>
      <p:cxnSp>
        <p:nvCxnSpPr>
          <p:cNvPr id="69" name="Straight Arrow Connector 68">
            <a:extLst>
              <a:ext uri="{FF2B5EF4-FFF2-40B4-BE49-F238E27FC236}">
                <a16:creationId xmlns:a16="http://schemas.microsoft.com/office/drawing/2014/main" id="{C4237AC7-A1CB-41F5-94E0-C4EB7AA483C9}"/>
              </a:ext>
            </a:extLst>
          </p:cNvPr>
          <p:cNvCxnSpPr>
            <a:cxnSpLocks/>
          </p:cNvCxnSpPr>
          <p:nvPr/>
        </p:nvCxnSpPr>
        <p:spPr>
          <a:xfrm>
            <a:off x="1440791" y="3592510"/>
            <a:ext cx="1021715" cy="493789"/>
          </a:xfrm>
          <a:prstGeom prst="straightConnector1">
            <a:avLst/>
          </a:prstGeom>
          <a:ln>
            <a:solidFill>
              <a:srgbClr val="FF0000"/>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3" name="Rectangle 72">
            <a:extLst>
              <a:ext uri="{FF2B5EF4-FFF2-40B4-BE49-F238E27FC236}">
                <a16:creationId xmlns:a16="http://schemas.microsoft.com/office/drawing/2014/main" id="{FBCA1720-2F13-4D8B-972F-57ED5A4F25C1}"/>
              </a:ext>
            </a:extLst>
          </p:cNvPr>
          <p:cNvSpPr/>
          <p:nvPr/>
        </p:nvSpPr>
        <p:spPr>
          <a:xfrm>
            <a:off x="5317126" y="2378103"/>
            <a:ext cx="3598273" cy="276999"/>
          </a:xfrm>
          <a:prstGeom prst="rect">
            <a:avLst/>
          </a:prstGeom>
        </p:spPr>
        <p:txBody>
          <a:bodyPr wrap="square">
            <a:spAutoFit/>
          </a:bodyPr>
          <a:lstStyle/>
          <a:p>
            <a:r>
              <a:rPr lang="en-US" sz="1200" b="1" dirty="0">
                <a:solidFill>
                  <a:srgbClr val="FF0000"/>
                </a:solidFill>
              </a:rPr>
              <a:t>X. Xu </a:t>
            </a:r>
            <a:r>
              <a:rPr lang="en-US" sz="1200" b="1" i="1" dirty="0">
                <a:solidFill>
                  <a:srgbClr val="FF0000"/>
                </a:solidFill>
              </a:rPr>
              <a:t>et al.</a:t>
            </a:r>
            <a:r>
              <a:rPr lang="en-US" sz="1200" b="1" dirty="0">
                <a:solidFill>
                  <a:srgbClr val="FF0000"/>
                </a:solidFill>
              </a:rPr>
              <a:t>, </a:t>
            </a:r>
            <a:r>
              <a:rPr lang="fr-FR" sz="1200" b="1" i="1" dirty="0" err="1">
                <a:solidFill>
                  <a:srgbClr val="FF0000"/>
                </a:solidFill>
              </a:rPr>
              <a:t>Supercond</a:t>
            </a:r>
            <a:r>
              <a:rPr lang="fr-FR" sz="1200" b="1" i="1" dirty="0">
                <a:solidFill>
                  <a:srgbClr val="FF0000"/>
                </a:solidFill>
              </a:rPr>
              <a:t>. </a:t>
            </a:r>
            <a:r>
              <a:rPr lang="fr-FR" sz="1200" b="1" i="1" dirty="0" err="1">
                <a:solidFill>
                  <a:srgbClr val="FF0000"/>
                </a:solidFill>
              </a:rPr>
              <a:t>Sci</a:t>
            </a:r>
            <a:r>
              <a:rPr lang="fr-FR" sz="1200" b="1" i="1" dirty="0">
                <a:solidFill>
                  <a:srgbClr val="FF0000"/>
                </a:solidFill>
              </a:rPr>
              <a:t>. </a:t>
            </a:r>
            <a:r>
              <a:rPr lang="fr-FR" sz="1200" b="1" i="1" dirty="0" err="1">
                <a:solidFill>
                  <a:srgbClr val="FF0000"/>
                </a:solidFill>
              </a:rPr>
              <a:t>Technol</a:t>
            </a:r>
            <a:r>
              <a:rPr lang="fr-FR" sz="1200" b="1" i="1" dirty="0">
                <a:solidFill>
                  <a:srgbClr val="FF0000"/>
                </a:solidFill>
              </a:rPr>
              <a:t>.</a:t>
            </a:r>
            <a:r>
              <a:rPr lang="fr-FR" sz="1200" b="1" dirty="0">
                <a:solidFill>
                  <a:srgbClr val="FF0000"/>
                </a:solidFill>
              </a:rPr>
              <a:t> 31, 03LT02, 2018 </a:t>
            </a:r>
            <a:endParaRPr lang="en-US" sz="1200" b="1" dirty="0">
              <a:solidFill>
                <a:srgbClr val="FF0000"/>
              </a:solidFill>
            </a:endParaRPr>
          </a:p>
        </p:txBody>
      </p:sp>
      <p:sp>
        <p:nvSpPr>
          <p:cNvPr id="18" name="Footer Placeholder 4">
            <a:extLst>
              <a:ext uri="{FF2B5EF4-FFF2-40B4-BE49-F238E27FC236}">
                <a16:creationId xmlns:a16="http://schemas.microsoft.com/office/drawing/2014/main" id="{7B309B79-AD09-A548-B9D8-48BF1A126687}"/>
              </a:ext>
            </a:extLst>
          </p:cNvPr>
          <p:cNvSpPr>
            <a:spLocks noGrp="1"/>
          </p:cNvSpPr>
          <p:nvPr>
            <p:ph type="ftr" sz="quarter" idx="11"/>
          </p:nvPr>
        </p:nvSpPr>
        <p:spPr>
          <a:xfrm>
            <a:off x="806450" y="6515100"/>
            <a:ext cx="5373688" cy="241300"/>
          </a:xfrm>
        </p:spPr>
        <p:txBody>
          <a:bodyPr/>
          <a:lstStyle/>
          <a:p>
            <a:pPr>
              <a:defRPr/>
            </a:pPr>
            <a:r>
              <a:rPr lang="en-US" dirty="0"/>
              <a:t>X. Xu | Conductor R&amp;D</a:t>
            </a:r>
            <a:endParaRPr lang="en-US" b="1" dirty="0"/>
          </a:p>
        </p:txBody>
      </p:sp>
    </p:spTree>
    <p:extLst>
      <p:ext uri="{BB962C8B-B14F-4D97-AF65-F5344CB8AC3E}">
        <p14:creationId xmlns:p14="http://schemas.microsoft.com/office/powerpoint/2010/main" val="38806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62" grpId="0"/>
      <p:bldP spid="64" grpId="0"/>
      <p:bldP spid="65" grpId="0"/>
      <p:bldP spid="67" grpId="0"/>
      <p:bldP spid="68"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710A-1482-4AC9-9A5B-135849C0C120}"/>
              </a:ext>
            </a:extLst>
          </p:cNvPr>
          <p:cNvSpPr>
            <a:spLocks noGrp="1"/>
          </p:cNvSpPr>
          <p:nvPr>
            <p:ph type="title"/>
          </p:nvPr>
        </p:nvSpPr>
        <p:spPr>
          <a:xfrm>
            <a:off x="131324" y="3024135"/>
            <a:ext cx="8686800" cy="427877"/>
          </a:xfrm>
        </p:spPr>
        <p:txBody>
          <a:bodyPr/>
          <a:lstStyle/>
          <a:p>
            <a:pPr algn="ctr"/>
            <a:r>
              <a:rPr lang="en-US" dirty="0"/>
              <a:t>Introduction</a:t>
            </a:r>
            <a:br>
              <a:rPr lang="en-US" dirty="0"/>
            </a:br>
            <a:r>
              <a:rPr lang="en-US" b="0" i="1" dirty="0"/>
              <a:t>A. Grassellino</a:t>
            </a:r>
          </a:p>
        </p:txBody>
      </p:sp>
      <p:sp>
        <p:nvSpPr>
          <p:cNvPr id="4" name="Footer Placeholder 3">
            <a:extLst>
              <a:ext uri="{FF2B5EF4-FFF2-40B4-BE49-F238E27FC236}">
                <a16:creationId xmlns:a16="http://schemas.microsoft.com/office/drawing/2014/main" id="{CBDC5544-4AAC-4138-B16D-CF5D5BFD4C61}"/>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6CD2DE33-A98B-4153-A4AD-8AB489501A87}"/>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84614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DA71-F07B-433D-9CAD-58A863757113}"/>
              </a:ext>
            </a:extLst>
          </p:cNvPr>
          <p:cNvSpPr>
            <a:spLocks noGrp="1"/>
          </p:cNvSpPr>
          <p:nvPr>
            <p:ph type="title"/>
          </p:nvPr>
        </p:nvSpPr>
        <p:spPr/>
        <p:txBody>
          <a:bodyPr/>
          <a:lstStyle/>
          <a:p>
            <a:r>
              <a:rPr lang="en-US" dirty="0"/>
              <a:t>Timeline and Milestones</a:t>
            </a:r>
          </a:p>
        </p:txBody>
      </p:sp>
      <p:sp>
        <p:nvSpPr>
          <p:cNvPr id="4" name="Date Placeholder 3">
            <a:extLst>
              <a:ext uri="{FF2B5EF4-FFF2-40B4-BE49-F238E27FC236}">
                <a16:creationId xmlns:a16="http://schemas.microsoft.com/office/drawing/2014/main" id="{60D56448-84CF-410B-A6F8-6F141405ADF0}"/>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027E51CC-CAD0-414F-BBBA-80024A23A030}"/>
              </a:ext>
            </a:extLst>
          </p:cNvPr>
          <p:cNvSpPr>
            <a:spLocks noGrp="1"/>
          </p:cNvSpPr>
          <p:nvPr>
            <p:ph type="sldNum" sz="quarter" idx="12"/>
          </p:nvPr>
        </p:nvSpPr>
        <p:spPr/>
        <p:txBody>
          <a:bodyPr/>
          <a:lstStyle/>
          <a:p>
            <a:fld id="{52E9C158-AEF1-41A2-A6CE-6F0BAB305EFD}" type="slidenum">
              <a:rPr lang="en-US" altLang="en-US" smtClean="0"/>
              <a:pPr/>
              <a:t>20</a:t>
            </a:fld>
            <a:endParaRPr lang="en-US" altLang="en-US"/>
          </a:p>
        </p:txBody>
      </p:sp>
      <p:grpSp>
        <p:nvGrpSpPr>
          <p:cNvPr id="31" name="Group 30">
            <a:extLst>
              <a:ext uri="{FF2B5EF4-FFF2-40B4-BE49-F238E27FC236}">
                <a16:creationId xmlns:a16="http://schemas.microsoft.com/office/drawing/2014/main" id="{64BF7CA4-1C40-4B08-8279-084D43B5A556}"/>
              </a:ext>
            </a:extLst>
          </p:cNvPr>
          <p:cNvGrpSpPr/>
          <p:nvPr/>
        </p:nvGrpSpPr>
        <p:grpSpPr>
          <a:xfrm>
            <a:off x="118440" y="2010417"/>
            <a:ext cx="8509699" cy="2299478"/>
            <a:chOff x="60074" y="1368391"/>
            <a:chExt cx="8509699" cy="2299478"/>
          </a:xfrm>
        </p:grpSpPr>
        <p:sp>
          <p:nvSpPr>
            <p:cNvPr id="8" name="Rectangle 7">
              <a:extLst>
                <a:ext uri="{FF2B5EF4-FFF2-40B4-BE49-F238E27FC236}">
                  <a16:creationId xmlns:a16="http://schemas.microsoft.com/office/drawing/2014/main" id="{4AAB4003-9E0D-4F05-8434-8C44A1F684C5}"/>
                </a:ext>
              </a:extLst>
            </p:cNvPr>
            <p:cNvSpPr/>
            <p:nvPr/>
          </p:nvSpPr>
          <p:spPr>
            <a:xfrm>
              <a:off x="1693851" y="1816265"/>
              <a:ext cx="1371600" cy="786534"/>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Solve variation issue, make </a:t>
              </a:r>
              <a:r>
                <a:rPr lang="en-US" sz="1200" i="1" dirty="0" err="1">
                  <a:solidFill>
                    <a:schemeClr val="accent6"/>
                  </a:solidFill>
                </a:rPr>
                <a:t>J</a:t>
              </a:r>
              <a:r>
                <a:rPr lang="en-US" sz="1200" i="1" baseline="-25000" dirty="0" err="1">
                  <a:solidFill>
                    <a:schemeClr val="accent6"/>
                  </a:solidFill>
                </a:rPr>
                <a:t>c</a:t>
              </a:r>
              <a:r>
                <a:rPr lang="en-US" sz="1200" dirty="0">
                  <a:solidFill>
                    <a:schemeClr val="accent6"/>
                  </a:solidFill>
                </a:rPr>
                <a:t> similar to present best</a:t>
              </a:r>
              <a:endParaRPr lang="en-US" sz="1200" dirty="0">
                <a:solidFill>
                  <a:srgbClr val="000000"/>
                </a:solidFill>
              </a:endParaRPr>
            </a:p>
          </p:txBody>
        </p:sp>
        <p:sp>
          <p:nvSpPr>
            <p:cNvPr id="9" name="Rectangle 8">
              <a:extLst>
                <a:ext uri="{FF2B5EF4-FFF2-40B4-BE49-F238E27FC236}">
                  <a16:creationId xmlns:a16="http://schemas.microsoft.com/office/drawing/2014/main" id="{8D25D066-B76E-4981-9E39-FA5B287DB367}"/>
                </a:ext>
              </a:extLst>
            </p:cNvPr>
            <p:cNvSpPr/>
            <p:nvPr/>
          </p:nvSpPr>
          <p:spPr>
            <a:xfrm>
              <a:off x="3074412" y="1822054"/>
              <a:ext cx="1371600" cy="780745"/>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Push </a:t>
              </a:r>
              <a:r>
                <a:rPr lang="en-US" sz="1200" i="1" dirty="0" err="1">
                  <a:solidFill>
                    <a:schemeClr val="accent6"/>
                  </a:solidFill>
                </a:rPr>
                <a:t>J</a:t>
              </a:r>
              <a:r>
                <a:rPr lang="en-US" sz="1200" i="1" baseline="-25000" dirty="0" err="1">
                  <a:solidFill>
                    <a:schemeClr val="accent6"/>
                  </a:solidFill>
                </a:rPr>
                <a:t>c</a:t>
              </a:r>
              <a:r>
                <a:rPr lang="en-US" sz="1200" dirty="0">
                  <a:solidFill>
                    <a:schemeClr val="accent6"/>
                  </a:solidFill>
                </a:rPr>
                <a:t> above FCC spec, make 217-sub wires in </a:t>
              </a:r>
              <a:r>
                <a:rPr lang="en-US" sz="1200" dirty="0" err="1">
                  <a:solidFill>
                    <a:schemeClr val="accent6"/>
                  </a:solidFill>
                </a:rPr>
                <a:t>kms</a:t>
              </a:r>
              <a:endParaRPr lang="en-US" sz="1200" dirty="0">
                <a:solidFill>
                  <a:srgbClr val="000000"/>
                </a:solidFill>
              </a:endParaRPr>
            </a:p>
          </p:txBody>
        </p:sp>
        <p:sp>
          <p:nvSpPr>
            <p:cNvPr id="10" name="Rectangle 9">
              <a:extLst>
                <a:ext uri="{FF2B5EF4-FFF2-40B4-BE49-F238E27FC236}">
                  <a16:creationId xmlns:a16="http://schemas.microsoft.com/office/drawing/2014/main" id="{E3384C50-075A-4714-9D43-56193235C608}"/>
                </a:ext>
              </a:extLst>
            </p:cNvPr>
            <p:cNvSpPr/>
            <p:nvPr/>
          </p:nvSpPr>
          <p:spPr>
            <a:xfrm>
              <a:off x="4454973" y="1816263"/>
              <a:ext cx="1371600" cy="786533"/>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Push Nb</a:t>
              </a:r>
              <a:r>
                <a:rPr lang="en-US" sz="1200" baseline="-25000" dirty="0">
                  <a:solidFill>
                    <a:schemeClr val="accent6"/>
                  </a:solidFill>
                </a:rPr>
                <a:t>3</a:t>
              </a:r>
              <a:r>
                <a:rPr lang="en-US" sz="1200" dirty="0">
                  <a:solidFill>
                    <a:schemeClr val="accent6"/>
                  </a:solidFill>
                </a:rPr>
                <a:t>Sn% to 40%, double present record </a:t>
              </a:r>
              <a:r>
                <a:rPr lang="en-US" sz="1200" i="1" dirty="0" err="1">
                  <a:solidFill>
                    <a:schemeClr val="accent6"/>
                  </a:solidFill>
                </a:rPr>
                <a:t>J</a:t>
              </a:r>
              <a:r>
                <a:rPr lang="en-US" sz="1200" i="1" baseline="-25000" dirty="0" err="1">
                  <a:solidFill>
                    <a:schemeClr val="accent6"/>
                  </a:solidFill>
                </a:rPr>
                <a:t>c</a:t>
              </a:r>
              <a:endParaRPr lang="en-US" sz="1200" dirty="0">
                <a:solidFill>
                  <a:srgbClr val="000000"/>
                </a:solidFill>
              </a:endParaRPr>
            </a:p>
          </p:txBody>
        </p:sp>
        <p:sp>
          <p:nvSpPr>
            <p:cNvPr id="11" name="Rectangle 10">
              <a:extLst>
                <a:ext uri="{FF2B5EF4-FFF2-40B4-BE49-F238E27FC236}">
                  <a16:creationId xmlns:a16="http://schemas.microsoft.com/office/drawing/2014/main" id="{5492EE2F-E97F-46D6-AF22-E463021574CB}"/>
                </a:ext>
              </a:extLst>
            </p:cNvPr>
            <p:cNvSpPr/>
            <p:nvPr/>
          </p:nvSpPr>
          <p:spPr>
            <a:xfrm>
              <a:off x="5826573" y="1816264"/>
              <a:ext cx="2743200"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200" dirty="0">
                  <a:solidFill>
                    <a:schemeClr val="accent6"/>
                  </a:solidFill>
                </a:rPr>
                <a:t>Cable the new conductors and test.</a:t>
              </a:r>
            </a:p>
            <a:p>
              <a:pPr algn="ctr"/>
              <a:r>
                <a:rPr lang="en-US" sz="1200" dirty="0">
                  <a:solidFill>
                    <a:schemeClr val="accent6"/>
                  </a:solidFill>
                </a:rPr>
                <a:t>Apply the method in RRP, push Nb</a:t>
              </a:r>
              <a:r>
                <a:rPr lang="en-US" sz="1200" baseline="-25000" dirty="0">
                  <a:solidFill>
                    <a:schemeClr val="accent6"/>
                  </a:solidFill>
                </a:rPr>
                <a:t>3</a:t>
              </a:r>
              <a:r>
                <a:rPr lang="en-US" sz="1200" dirty="0">
                  <a:solidFill>
                    <a:schemeClr val="accent6"/>
                  </a:solidFill>
                </a:rPr>
                <a:t>Sn % to 60%.</a:t>
              </a:r>
              <a:endParaRPr lang="en-US" sz="1200" dirty="0">
                <a:solidFill>
                  <a:srgbClr val="000000"/>
                </a:solidFill>
              </a:endParaRPr>
            </a:p>
          </p:txBody>
        </p:sp>
        <p:sp>
          <p:nvSpPr>
            <p:cNvPr id="18" name="TextBox 17">
              <a:extLst>
                <a:ext uri="{FF2B5EF4-FFF2-40B4-BE49-F238E27FC236}">
                  <a16:creationId xmlns:a16="http://schemas.microsoft.com/office/drawing/2014/main" id="{B0859A46-348E-4BF6-BDEC-80BFDEABF816}"/>
                </a:ext>
              </a:extLst>
            </p:cNvPr>
            <p:cNvSpPr txBox="1"/>
            <p:nvPr/>
          </p:nvSpPr>
          <p:spPr>
            <a:xfrm>
              <a:off x="2783491" y="1446032"/>
              <a:ext cx="625171" cy="215444"/>
            </a:xfrm>
            <a:prstGeom prst="rect">
              <a:avLst/>
            </a:prstGeom>
            <a:noFill/>
          </p:spPr>
          <p:txBody>
            <a:bodyPr wrap="none" lIns="0" tIns="0" rIns="0" bIns="0" rtlCol="0">
              <a:spAutoFit/>
            </a:bodyPr>
            <a:lstStyle/>
            <a:p>
              <a:r>
                <a:rPr lang="en-US" sz="1400" b="1" dirty="0"/>
                <a:t>12/2018</a:t>
              </a:r>
            </a:p>
          </p:txBody>
        </p:sp>
        <p:sp>
          <p:nvSpPr>
            <p:cNvPr id="19" name="TextBox 18">
              <a:extLst>
                <a:ext uri="{FF2B5EF4-FFF2-40B4-BE49-F238E27FC236}">
                  <a16:creationId xmlns:a16="http://schemas.microsoft.com/office/drawing/2014/main" id="{3363ABBD-151A-41CA-B335-139458227C90}"/>
                </a:ext>
              </a:extLst>
            </p:cNvPr>
            <p:cNvSpPr txBox="1"/>
            <p:nvPr/>
          </p:nvSpPr>
          <p:spPr>
            <a:xfrm>
              <a:off x="4119622" y="1442009"/>
              <a:ext cx="625171" cy="215444"/>
            </a:xfrm>
            <a:prstGeom prst="rect">
              <a:avLst/>
            </a:prstGeom>
            <a:noFill/>
          </p:spPr>
          <p:txBody>
            <a:bodyPr wrap="none" lIns="0" tIns="0" rIns="0" bIns="0" rtlCol="0">
              <a:spAutoFit/>
            </a:bodyPr>
            <a:lstStyle/>
            <a:p>
              <a:r>
                <a:rPr lang="en-US" sz="1400" b="1" dirty="0"/>
                <a:t>06/2019</a:t>
              </a:r>
            </a:p>
          </p:txBody>
        </p:sp>
        <p:sp>
          <p:nvSpPr>
            <p:cNvPr id="20" name="TextBox 19">
              <a:extLst>
                <a:ext uri="{FF2B5EF4-FFF2-40B4-BE49-F238E27FC236}">
                  <a16:creationId xmlns:a16="http://schemas.microsoft.com/office/drawing/2014/main" id="{D039BA60-2951-4271-B484-094F8D693552}"/>
                </a:ext>
              </a:extLst>
            </p:cNvPr>
            <p:cNvSpPr txBox="1"/>
            <p:nvPr/>
          </p:nvSpPr>
          <p:spPr>
            <a:xfrm>
              <a:off x="5541097" y="1430003"/>
              <a:ext cx="625171" cy="215444"/>
            </a:xfrm>
            <a:prstGeom prst="rect">
              <a:avLst/>
            </a:prstGeom>
            <a:noFill/>
          </p:spPr>
          <p:txBody>
            <a:bodyPr wrap="none" lIns="0" tIns="0" rIns="0" bIns="0" rtlCol="0">
              <a:spAutoFit/>
            </a:bodyPr>
            <a:lstStyle/>
            <a:p>
              <a:r>
                <a:rPr lang="en-US" sz="1400" b="1" dirty="0"/>
                <a:t>12/2019</a:t>
              </a:r>
            </a:p>
          </p:txBody>
        </p:sp>
        <p:sp>
          <p:nvSpPr>
            <p:cNvPr id="21" name="TextBox 20">
              <a:extLst>
                <a:ext uri="{FF2B5EF4-FFF2-40B4-BE49-F238E27FC236}">
                  <a16:creationId xmlns:a16="http://schemas.microsoft.com/office/drawing/2014/main" id="{DF261F25-9D9C-4AD1-9B11-EA19F19F92FC}"/>
                </a:ext>
              </a:extLst>
            </p:cNvPr>
            <p:cNvSpPr txBox="1"/>
            <p:nvPr/>
          </p:nvSpPr>
          <p:spPr>
            <a:xfrm>
              <a:off x="7632016" y="1446032"/>
              <a:ext cx="625171" cy="215444"/>
            </a:xfrm>
            <a:prstGeom prst="rect">
              <a:avLst/>
            </a:prstGeom>
            <a:noFill/>
          </p:spPr>
          <p:txBody>
            <a:bodyPr wrap="none" lIns="0" tIns="0" rIns="0" bIns="0" rtlCol="0">
              <a:spAutoFit/>
            </a:bodyPr>
            <a:lstStyle/>
            <a:p>
              <a:r>
                <a:rPr lang="en-US" sz="1400" b="1" dirty="0"/>
                <a:t>12/2020</a:t>
              </a:r>
            </a:p>
          </p:txBody>
        </p:sp>
        <p:sp>
          <p:nvSpPr>
            <p:cNvPr id="22" name="TextBox 21">
              <a:extLst>
                <a:ext uri="{FF2B5EF4-FFF2-40B4-BE49-F238E27FC236}">
                  <a16:creationId xmlns:a16="http://schemas.microsoft.com/office/drawing/2014/main" id="{18F301A4-EE39-46C0-8171-D7A006F612C5}"/>
                </a:ext>
              </a:extLst>
            </p:cNvPr>
            <p:cNvSpPr txBox="1"/>
            <p:nvPr/>
          </p:nvSpPr>
          <p:spPr>
            <a:xfrm>
              <a:off x="1583338" y="1446032"/>
              <a:ext cx="347531" cy="215444"/>
            </a:xfrm>
            <a:prstGeom prst="rect">
              <a:avLst/>
            </a:prstGeom>
            <a:noFill/>
          </p:spPr>
          <p:txBody>
            <a:bodyPr wrap="none" lIns="0" tIns="0" rIns="0" bIns="0" rtlCol="0">
              <a:spAutoFit/>
            </a:bodyPr>
            <a:lstStyle/>
            <a:p>
              <a:r>
                <a:rPr lang="en-US" sz="1400" b="1" dirty="0"/>
                <a:t>Now</a:t>
              </a:r>
            </a:p>
          </p:txBody>
        </p:sp>
        <p:sp>
          <p:nvSpPr>
            <p:cNvPr id="23" name="Rectangle 22">
              <a:extLst>
                <a:ext uri="{FF2B5EF4-FFF2-40B4-BE49-F238E27FC236}">
                  <a16:creationId xmlns:a16="http://schemas.microsoft.com/office/drawing/2014/main" id="{5D49E6D0-36CD-4073-8AB3-3041CF5731AB}"/>
                </a:ext>
              </a:extLst>
            </p:cNvPr>
            <p:cNvSpPr/>
            <p:nvPr/>
          </p:nvSpPr>
          <p:spPr>
            <a:xfrm>
              <a:off x="1693851" y="2881335"/>
              <a:ext cx="1371600" cy="786534"/>
            </a:xfrm>
            <a:prstGeom prst="rect">
              <a:avLst/>
            </a:prstGeom>
            <a:solidFill>
              <a:schemeClr val="tx2">
                <a:lumMod val="20000"/>
                <a:lumOff val="8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Optimize recipe of high-</a:t>
              </a:r>
              <a:r>
                <a:rPr lang="en-US" sz="1200" i="1" dirty="0" err="1">
                  <a:solidFill>
                    <a:schemeClr val="accent6"/>
                  </a:solidFill>
                </a:rPr>
                <a:t>C</a:t>
              </a:r>
              <a:r>
                <a:rPr lang="en-US" sz="1200" i="1" baseline="-25000" dirty="0" err="1">
                  <a:solidFill>
                    <a:schemeClr val="accent6"/>
                  </a:solidFill>
                </a:rPr>
                <a:t>p</a:t>
              </a:r>
              <a:r>
                <a:rPr lang="en-US" sz="1200" dirty="0">
                  <a:solidFill>
                    <a:schemeClr val="accent6"/>
                  </a:solidFill>
                </a:rPr>
                <a:t> tubes (e.g., Cu/Gd</a:t>
              </a:r>
              <a:r>
                <a:rPr lang="en-US" sz="1200" baseline="-25000" dirty="0">
                  <a:solidFill>
                    <a:schemeClr val="accent6"/>
                  </a:solidFill>
                </a:rPr>
                <a:t>2</a:t>
              </a:r>
              <a:r>
                <a:rPr lang="en-US" sz="1200" dirty="0">
                  <a:solidFill>
                    <a:schemeClr val="accent6"/>
                  </a:solidFill>
                </a:rPr>
                <a:t>O</a:t>
              </a:r>
              <a:r>
                <a:rPr lang="en-US" sz="1200" baseline="-25000" dirty="0">
                  <a:solidFill>
                    <a:schemeClr val="accent6"/>
                  </a:solidFill>
                </a:rPr>
                <a:t>3</a:t>
              </a:r>
              <a:r>
                <a:rPr lang="en-US" sz="1200" dirty="0">
                  <a:solidFill>
                    <a:schemeClr val="accent6"/>
                  </a:solidFill>
                </a:rPr>
                <a:t> ratio)</a:t>
              </a:r>
            </a:p>
          </p:txBody>
        </p:sp>
        <p:sp>
          <p:nvSpPr>
            <p:cNvPr id="24" name="Rectangle 23">
              <a:extLst>
                <a:ext uri="{FF2B5EF4-FFF2-40B4-BE49-F238E27FC236}">
                  <a16:creationId xmlns:a16="http://schemas.microsoft.com/office/drawing/2014/main" id="{CFF1FD3B-2CA2-42C6-8CCC-366900611247}"/>
                </a:ext>
              </a:extLst>
            </p:cNvPr>
            <p:cNvSpPr/>
            <p:nvPr/>
          </p:nvSpPr>
          <p:spPr>
            <a:xfrm>
              <a:off x="3074412" y="2887124"/>
              <a:ext cx="1371600" cy="780745"/>
            </a:xfrm>
            <a:prstGeom prst="rect">
              <a:avLst/>
            </a:prstGeom>
            <a:solidFill>
              <a:schemeClr val="tx2">
                <a:lumMod val="20000"/>
                <a:lumOff val="8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Fabricate a 61-Re RRP wire with improved design</a:t>
              </a:r>
              <a:endParaRPr lang="en-US" sz="1200" dirty="0">
                <a:solidFill>
                  <a:srgbClr val="000000"/>
                </a:solidFill>
              </a:endParaRPr>
            </a:p>
          </p:txBody>
        </p:sp>
        <p:sp>
          <p:nvSpPr>
            <p:cNvPr id="25" name="Rectangle 24">
              <a:extLst>
                <a:ext uri="{FF2B5EF4-FFF2-40B4-BE49-F238E27FC236}">
                  <a16:creationId xmlns:a16="http://schemas.microsoft.com/office/drawing/2014/main" id="{6A75FE3E-9EBD-4DDE-BB00-823D3CE9625A}"/>
                </a:ext>
              </a:extLst>
            </p:cNvPr>
            <p:cNvSpPr/>
            <p:nvPr/>
          </p:nvSpPr>
          <p:spPr>
            <a:xfrm>
              <a:off x="4454973" y="2881333"/>
              <a:ext cx="1371600" cy="786533"/>
            </a:xfrm>
            <a:prstGeom prst="rect">
              <a:avLst/>
            </a:prstGeom>
            <a:solidFill>
              <a:schemeClr val="tx2">
                <a:lumMod val="20000"/>
                <a:lumOff val="8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Fabricate a 169-Re RRP wire with optimized design</a:t>
              </a:r>
              <a:endParaRPr lang="en-US" sz="1200" dirty="0">
                <a:solidFill>
                  <a:srgbClr val="000000"/>
                </a:solidFill>
              </a:endParaRPr>
            </a:p>
          </p:txBody>
        </p:sp>
        <p:sp>
          <p:nvSpPr>
            <p:cNvPr id="26" name="Rectangle 25">
              <a:extLst>
                <a:ext uri="{FF2B5EF4-FFF2-40B4-BE49-F238E27FC236}">
                  <a16:creationId xmlns:a16="http://schemas.microsoft.com/office/drawing/2014/main" id="{378499B1-514A-4C2F-AC02-DAF280C6BA3A}"/>
                </a:ext>
              </a:extLst>
            </p:cNvPr>
            <p:cNvSpPr/>
            <p:nvPr/>
          </p:nvSpPr>
          <p:spPr>
            <a:xfrm>
              <a:off x="5826573" y="2881334"/>
              <a:ext cx="2743200" cy="786532"/>
            </a:xfrm>
            <a:prstGeom prst="rect">
              <a:avLst/>
            </a:prstGeom>
            <a:solidFill>
              <a:schemeClr val="tx2">
                <a:lumMod val="20000"/>
                <a:lumOff val="8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200" dirty="0">
                  <a:solidFill>
                    <a:schemeClr val="accent6"/>
                  </a:solidFill>
                </a:rPr>
                <a:t>Cable the new conductors and test.</a:t>
              </a:r>
            </a:p>
            <a:p>
              <a:pPr algn="ctr"/>
              <a:r>
                <a:rPr lang="en-US" sz="1200" dirty="0">
                  <a:solidFill>
                    <a:schemeClr val="accent6"/>
                  </a:solidFill>
                </a:rPr>
                <a:t>Fabricate racetrack coils, demonstrate reduced training</a:t>
              </a:r>
              <a:endParaRPr lang="en-US" sz="1200" dirty="0">
                <a:solidFill>
                  <a:srgbClr val="000000"/>
                </a:solidFill>
              </a:endParaRPr>
            </a:p>
          </p:txBody>
        </p:sp>
        <p:sp>
          <p:nvSpPr>
            <p:cNvPr id="27" name="TextBox 26">
              <a:extLst>
                <a:ext uri="{FF2B5EF4-FFF2-40B4-BE49-F238E27FC236}">
                  <a16:creationId xmlns:a16="http://schemas.microsoft.com/office/drawing/2014/main" id="{35A88D14-DC17-47DB-B2C5-67DF6B93CF7C}"/>
                </a:ext>
              </a:extLst>
            </p:cNvPr>
            <p:cNvSpPr txBox="1"/>
            <p:nvPr/>
          </p:nvSpPr>
          <p:spPr>
            <a:xfrm>
              <a:off x="60074" y="2102128"/>
              <a:ext cx="1546385" cy="338554"/>
            </a:xfrm>
            <a:prstGeom prst="rect">
              <a:avLst/>
            </a:prstGeom>
            <a:noFill/>
          </p:spPr>
          <p:txBody>
            <a:bodyPr wrap="none" rtlCol="0">
              <a:spAutoFit/>
            </a:bodyPr>
            <a:lstStyle/>
            <a:p>
              <a:r>
                <a:rPr lang="en-US" sz="1600" dirty="0"/>
                <a:t>APC conductors:</a:t>
              </a:r>
            </a:p>
          </p:txBody>
        </p:sp>
        <p:sp>
          <p:nvSpPr>
            <p:cNvPr id="28" name="TextBox 27">
              <a:extLst>
                <a:ext uri="{FF2B5EF4-FFF2-40B4-BE49-F238E27FC236}">
                  <a16:creationId xmlns:a16="http://schemas.microsoft.com/office/drawing/2014/main" id="{31D911E7-5407-4248-AA5D-408AB77376ED}"/>
                </a:ext>
              </a:extLst>
            </p:cNvPr>
            <p:cNvSpPr txBox="1"/>
            <p:nvPr/>
          </p:nvSpPr>
          <p:spPr>
            <a:xfrm>
              <a:off x="363756" y="3001887"/>
              <a:ext cx="1234130" cy="584775"/>
            </a:xfrm>
            <a:prstGeom prst="rect">
              <a:avLst/>
            </a:prstGeom>
            <a:noFill/>
          </p:spPr>
          <p:txBody>
            <a:bodyPr wrap="square" rtlCol="0">
              <a:spAutoFit/>
            </a:bodyPr>
            <a:lstStyle/>
            <a:p>
              <a:r>
                <a:rPr lang="en-US" sz="1600" dirty="0"/>
                <a:t>High-</a:t>
              </a:r>
              <a:r>
                <a:rPr lang="en-US" sz="1600" i="1" dirty="0" err="1"/>
                <a:t>C</a:t>
              </a:r>
              <a:r>
                <a:rPr lang="en-US" sz="1600" i="1" baseline="-25000" dirty="0" err="1"/>
                <a:t>p</a:t>
              </a:r>
              <a:r>
                <a:rPr lang="en-US" sz="1600" dirty="0"/>
                <a:t> conductors:</a:t>
              </a:r>
            </a:p>
          </p:txBody>
        </p:sp>
        <p:sp>
          <p:nvSpPr>
            <p:cNvPr id="30" name="TextBox 29">
              <a:extLst>
                <a:ext uri="{FF2B5EF4-FFF2-40B4-BE49-F238E27FC236}">
                  <a16:creationId xmlns:a16="http://schemas.microsoft.com/office/drawing/2014/main" id="{433B2E35-0996-4A22-8298-58567C348AED}"/>
                </a:ext>
              </a:extLst>
            </p:cNvPr>
            <p:cNvSpPr txBox="1"/>
            <p:nvPr/>
          </p:nvSpPr>
          <p:spPr>
            <a:xfrm>
              <a:off x="405146" y="1368391"/>
              <a:ext cx="651140" cy="338554"/>
            </a:xfrm>
            <a:prstGeom prst="rect">
              <a:avLst/>
            </a:prstGeom>
            <a:noFill/>
          </p:spPr>
          <p:txBody>
            <a:bodyPr wrap="none" rtlCol="0">
              <a:spAutoFit/>
            </a:bodyPr>
            <a:lstStyle/>
            <a:p>
              <a:r>
                <a:rPr lang="en-US" sz="1600" dirty="0"/>
                <a:t>Time:</a:t>
              </a:r>
            </a:p>
          </p:txBody>
        </p:sp>
      </p:grpSp>
      <p:sp>
        <p:nvSpPr>
          <p:cNvPr id="29" name="Footer Placeholder 4">
            <a:extLst>
              <a:ext uri="{FF2B5EF4-FFF2-40B4-BE49-F238E27FC236}">
                <a16:creationId xmlns:a16="http://schemas.microsoft.com/office/drawing/2014/main" id="{B42E18C9-A0A4-F646-875E-F67EC42E023F}"/>
              </a:ext>
            </a:extLst>
          </p:cNvPr>
          <p:cNvSpPr>
            <a:spLocks noGrp="1"/>
          </p:cNvSpPr>
          <p:nvPr>
            <p:ph type="ftr" sz="quarter" idx="11"/>
          </p:nvPr>
        </p:nvSpPr>
        <p:spPr>
          <a:xfrm>
            <a:off x="806450" y="6515100"/>
            <a:ext cx="5373688" cy="241300"/>
          </a:xfrm>
        </p:spPr>
        <p:txBody>
          <a:bodyPr/>
          <a:lstStyle/>
          <a:p>
            <a:pPr>
              <a:defRPr/>
            </a:pPr>
            <a:r>
              <a:rPr lang="en-US" dirty="0"/>
              <a:t>X. Xu | Conductor R&amp;D</a:t>
            </a:r>
            <a:endParaRPr lang="en-US" b="1" dirty="0"/>
          </a:p>
        </p:txBody>
      </p:sp>
    </p:spTree>
    <p:extLst>
      <p:ext uri="{BB962C8B-B14F-4D97-AF65-F5344CB8AC3E}">
        <p14:creationId xmlns:p14="http://schemas.microsoft.com/office/powerpoint/2010/main" val="1990866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710A-1482-4AC9-9A5B-135849C0C120}"/>
              </a:ext>
            </a:extLst>
          </p:cNvPr>
          <p:cNvSpPr>
            <a:spLocks noGrp="1"/>
          </p:cNvSpPr>
          <p:nvPr>
            <p:ph type="title"/>
          </p:nvPr>
        </p:nvSpPr>
        <p:spPr>
          <a:xfrm>
            <a:off x="131324" y="3024135"/>
            <a:ext cx="8686800" cy="427877"/>
          </a:xfrm>
        </p:spPr>
        <p:txBody>
          <a:bodyPr/>
          <a:lstStyle/>
          <a:p>
            <a:pPr algn="ctr"/>
            <a:r>
              <a:rPr lang="en-US" dirty="0"/>
              <a:t>Fast Turnaround R&amp;D, advanced instrumentation</a:t>
            </a:r>
            <a:br>
              <a:rPr lang="en-US" dirty="0"/>
            </a:br>
            <a:r>
              <a:rPr lang="en-US" dirty="0"/>
              <a:t>PI: </a:t>
            </a:r>
            <a:r>
              <a:rPr lang="en-US" dirty="0" err="1"/>
              <a:t>Stoyan</a:t>
            </a:r>
            <a:r>
              <a:rPr lang="en-US" dirty="0"/>
              <a:t> </a:t>
            </a:r>
            <a:r>
              <a:rPr lang="en-US" dirty="0" err="1"/>
              <a:t>Stoynev</a:t>
            </a:r>
            <a:endParaRPr lang="en-US" dirty="0"/>
          </a:p>
        </p:txBody>
      </p:sp>
      <p:sp>
        <p:nvSpPr>
          <p:cNvPr id="4" name="Footer Placeholder 3">
            <a:extLst>
              <a:ext uri="{FF2B5EF4-FFF2-40B4-BE49-F238E27FC236}">
                <a16:creationId xmlns:a16="http://schemas.microsoft.com/office/drawing/2014/main" id="{CBDC5544-4AAC-4138-B16D-CF5D5BFD4C61}"/>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6CD2DE33-A98B-4153-A4AD-8AB489501A87}"/>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835448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Stoyan</a:t>
            </a:r>
          </a:p>
        </p:txBody>
      </p:sp>
      <p:sp>
        <p:nvSpPr>
          <p:cNvPr id="24578" name="Content Placeholder 29"/>
          <p:cNvSpPr>
            <a:spLocks noGrp="1"/>
          </p:cNvSpPr>
          <p:nvPr>
            <p:ph idx="1"/>
          </p:nvPr>
        </p:nvSpPr>
        <p:spPr bwMode="auto">
          <a:xfrm>
            <a:off x="228599" y="1053892"/>
            <a:ext cx="4891239" cy="5010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800" b="1" dirty="0">
                <a:latin typeface="Helvetica" panose="020B0604020202020204" pitchFamily="34" charset="0"/>
                <a:ea typeface="Geneva" pitchFamily="121" charset="-128"/>
              </a:rPr>
              <a:t>PhD from University of Sofia, Bulgaria</a:t>
            </a:r>
          </a:p>
          <a:p>
            <a:pPr lvl="1"/>
            <a:r>
              <a:rPr lang="en-US" altLang="en-US" sz="1600" dirty="0">
                <a:latin typeface="Helvetica" panose="020B0604020202020204" pitchFamily="34" charset="0"/>
                <a:ea typeface="Geneva" pitchFamily="121" charset="-128"/>
              </a:rPr>
              <a:t>2005</a:t>
            </a:r>
          </a:p>
          <a:p>
            <a:pPr lvl="1"/>
            <a:r>
              <a:rPr lang="en-US" altLang="en-US" sz="1600" dirty="0">
                <a:latin typeface="Helvetica" panose="020B0604020202020204" pitchFamily="34" charset="0"/>
                <a:ea typeface="Geneva" pitchFamily="121" charset="-128"/>
              </a:rPr>
              <a:t>In High Energy Physics</a:t>
            </a:r>
          </a:p>
          <a:p>
            <a:pPr eaLnBrk="1" hangingPunct="1"/>
            <a:endParaRPr lang="en-US" altLang="en-US" sz="1800" b="1" dirty="0">
              <a:latin typeface="Helvetica" panose="020B0604020202020204" pitchFamily="34" charset="0"/>
              <a:ea typeface="Geneva" pitchFamily="121" charset="-128"/>
            </a:endParaRPr>
          </a:p>
          <a:p>
            <a:pPr eaLnBrk="1" hangingPunct="1"/>
            <a:r>
              <a:rPr lang="en-US" altLang="en-US" sz="1800" b="1" dirty="0">
                <a:latin typeface="Helvetica" panose="020B0604020202020204" pitchFamily="34" charset="0"/>
                <a:ea typeface="Geneva" pitchFamily="121" charset="-128"/>
              </a:rPr>
              <a:t>Postdoc  </a:t>
            </a:r>
          </a:p>
          <a:p>
            <a:pPr lvl="1"/>
            <a:r>
              <a:rPr lang="en-US" sz="1600" dirty="0"/>
              <a:t>At Northwestern University, 2006-2014</a:t>
            </a:r>
          </a:p>
          <a:p>
            <a:pPr marL="457200" lvl="1" indent="0">
              <a:buNone/>
            </a:pPr>
            <a:r>
              <a:rPr lang="en-US" sz="1600" dirty="0"/>
              <a:t>     (stationed at CERN in 2012-2014)</a:t>
            </a:r>
          </a:p>
          <a:p>
            <a:pPr lvl="1"/>
            <a:r>
              <a:rPr lang="en-US" sz="1600" dirty="0"/>
              <a:t>Multiple contributions for CMS, LHC</a:t>
            </a:r>
          </a:p>
          <a:p>
            <a:pPr marL="457200" lvl="1" indent="0">
              <a:buNone/>
            </a:pPr>
            <a:endParaRPr lang="en-US" sz="1600" dirty="0"/>
          </a:p>
          <a:p>
            <a:pPr lvl="0"/>
            <a:r>
              <a:rPr lang="en-US" sz="1800" b="1" dirty="0"/>
              <a:t>Associate scientist at </a:t>
            </a:r>
            <a:r>
              <a:rPr lang="en-US" sz="1800" b="1" dirty="0" err="1"/>
              <a:t>Fermilab</a:t>
            </a:r>
            <a:endParaRPr lang="en-US" sz="1800" b="1" dirty="0"/>
          </a:p>
          <a:p>
            <a:pPr lvl="1"/>
            <a:r>
              <a:rPr lang="en-US" sz="1600" dirty="0"/>
              <a:t>Since January 2015</a:t>
            </a:r>
          </a:p>
          <a:p>
            <a:pPr lvl="1"/>
            <a:r>
              <a:rPr lang="en-US" sz="1600" dirty="0"/>
              <a:t>Principal investigator for 11 T/15 T and LARP/AUP magnet testing at FNAL</a:t>
            </a:r>
          </a:p>
          <a:p>
            <a:pPr lvl="1"/>
            <a:r>
              <a:rPr lang="en-US" sz="1600" dirty="0"/>
              <a:t>L3 deputy for the horizontal test stand upgrade (AUP)</a:t>
            </a:r>
          </a:p>
          <a:p>
            <a:pPr lvl="1"/>
            <a:r>
              <a:rPr lang="en-US" sz="1600" dirty="0"/>
              <a:t>Magnet sub-project manager (SPM) in PIP-II</a:t>
            </a:r>
          </a:p>
          <a:p>
            <a:pPr lvl="1"/>
            <a:r>
              <a:rPr lang="en-US" sz="1600" dirty="0"/>
              <a:t>Superconducting magnet data analysis and instrumentation development</a:t>
            </a:r>
          </a:p>
          <a:p>
            <a:pPr marL="457200" lvl="1" indent="0">
              <a:buNone/>
            </a:pPr>
            <a:r>
              <a:rPr lang="en-US" sz="1600" b="1" dirty="0">
                <a:solidFill>
                  <a:schemeClr val="tx1"/>
                </a:solidFill>
              </a:rPr>
              <a:t>                   </a:t>
            </a:r>
            <a:endParaRPr lang="en-US" altLang="en-US" sz="1800" b="1" dirty="0">
              <a:latin typeface="Helvetica" panose="020B0604020202020204" pitchFamily="34" charset="0"/>
              <a:ea typeface="Geneva" pitchFamily="121" charset="-128"/>
            </a:endParaRPr>
          </a:p>
        </p:txBody>
      </p:sp>
      <p:sp>
        <p:nvSpPr>
          <p:cNvPr id="6" name="Date Placeholder 5">
            <a:extLst>
              <a:ext uri="{FF2B5EF4-FFF2-40B4-BE49-F238E27FC236}">
                <a16:creationId xmlns:a16="http://schemas.microsoft.com/office/drawing/2014/main" id="{BF11E224-0E14-453B-A37D-50A89DB57AA9}"/>
              </a:ext>
            </a:extLst>
          </p:cNvPr>
          <p:cNvSpPr>
            <a:spLocks noGrp="1"/>
          </p:cNvSpPr>
          <p:nvPr>
            <p:ph type="dt" sz="half" idx="10"/>
          </p:nvPr>
        </p:nvSpPr>
        <p:spPr/>
        <p:txBody>
          <a:bodyPr/>
          <a:lstStyle/>
          <a:p>
            <a:fld id="{5689C52B-C006-4168-A597-2F0832A969A7}" type="datetime1">
              <a:rPr lang="en-US" altLang="en-US" smtClean="0"/>
              <a:t>7/17/18</a:t>
            </a:fld>
            <a:endParaRPr lang="en-US" altLang="en-US"/>
          </a:p>
        </p:txBody>
      </p:sp>
      <p:sp>
        <p:nvSpPr>
          <p:cNvPr id="8" name="Slide Number Placeholder 7">
            <a:extLst>
              <a:ext uri="{FF2B5EF4-FFF2-40B4-BE49-F238E27FC236}">
                <a16:creationId xmlns:a16="http://schemas.microsoft.com/office/drawing/2014/main" id="{6BF832CE-E393-45E2-9B70-25987C0E4067}"/>
              </a:ext>
            </a:extLst>
          </p:cNvPr>
          <p:cNvSpPr>
            <a:spLocks noGrp="1"/>
          </p:cNvSpPr>
          <p:nvPr>
            <p:ph type="sldNum" sz="quarter" idx="12"/>
          </p:nvPr>
        </p:nvSpPr>
        <p:spPr/>
        <p:txBody>
          <a:bodyPr/>
          <a:lstStyle/>
          <a:p>
            <a:fld id="{52E9C158-AEF1-41A2-A6CE-6F0BAB305EFD}" type="slidenum">
              <a:rPr lang="en-US" altLang="en-US" smtClean="0"/>
              <a:pPr/>
              <a:t>22</a:t>
            </a:fld>
            <a:endParaRPr lang="en-US" altLang="en-US"/>
          </a:p>
        </p:txBody>
      </p:sp>
      <p:pic>
        <p:nvPicPr>
          <p:cNvPr id="3" name="Picture 2">
            <a:extLst>
              <a:ext uri="{FF2B5EF4-FFF2-40B4-BE49-F238E27FC236}">
                <a16:creationId xmlns:a16="http://schemas.microsoft.com/office/drawing/2014/main" id="{0F1E1776-EA0E-45C6-AB99-124EDC8FEC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44656" y="2428407"/>
            <a:ext cx="2681289" cy="1753848"/>
          </a:xfrm>
          <a:prstGeom prst="rect">
            <a:avLst/>
          </a:prstGeom>
        </p:spPr>
      </p:pic>
      <p:sp>
        <p:nvSpPr>
          <p:cNvPr id="9" name="Footer Placeholder 4">
            <a:extLst>
              <a:ext uri="{FF2B5EF4-FFF2-40B4-BE49-F238E27FC236}">
                <a16:creationId xmlns:a16="http://schemas.microsoft.com/office/drawing/2014/main" id="{D2F79D00-C67A-384D-A175-8018CB767935}"/>
              </a:ext>
            </a:extLst>
          </p:cNvPr>
          <p:cNvSpPr>
            <a:spLocks noGrp="1"/>
          </p:cNvSpPr>
          <p:nvPr>
            <p:ph type="ftr" sz="quarter" idx="11"/>
          </p:nvPr>
        </p:nvSpPr>
        <p:spPr>
          <a:xfrm>
            <a:off x="806450" y="6515100"/>
            <a:ext cx="5373688" cy="241300"/>
          </a:xfrm>
        </p:spPr>
        <p:txBody>
          <a:bodyPr/>
          <a:lstStyle/>
          <a:p>
            <a:pPr>
              <a:defRPr/>
            </a:pPr>
            <a:r>
              <a:rPr lang="en-US" dirty="0"/>
              <a:t>S. </a:t>
            </a:r>
            <a:r>
              <a:rPr lang="en-US" dirty="0" err="1"/>
              <a:t>Stoynev</a:t>
            </a:r>
            <a:r>
              <a:rPr lang="en-US" dirty="0"/>
              <a:t> | Fast turnaround R&amp;D</a:t>
            </a:r>
            <a:endParaRPr lang="en-US" b="1" dirty="0"/>
          </a:p>
        </p:txBody>
      </p:sp>
    </p:spTree>
    <p:extLst>
      <p:ext uri="{BB962C8B-B14F-4D97-AF65-F5344CB8AC3E}">
        <p14:creationId xmlns:p14="http://schemas.microsoft.com/office/powerpoint/2010/main" val="294861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Magnet science - main development goals and tools </a:t>
            </a:r>
          </a:p>
        </p:txBody>
      </p:sp>
      <p:sp>
        <p:nvSpPr>
          <p:cNvPr id="24578" name="Content Placeholder 29"/>
          <p:cNvSpPr>
            <a:spLocks noGrp="1"/>
          </p:cNvSpPr>
          <p:nvPr>
            <p:ph idx="1"/>
          </p:nvPr>
        </p:nvSpPr>
        <p:spPr bwMode="auto">
          <a:xfrm>
            <a:off x="341026" y="1472668"/>
            <a:ext cx="8672513" cy="409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eaLnBrk="1" hangingPunct="1">
              <a:buNone/>
            </a:pPr>
            <a:r>
              <a:rPr lang="en-US" altLang="en-US" sz="1800" b="1" dirty="0">
                <a:latin typeface="Helvetica" panose="020B0604020202020204" pitchFamily="34" charset="0"/>
                <a:ea typeface="Geneva" pitchFamily="121" charset="-128"/>
              </a:rPr>
              <a:t>Main Goals:</a:t>
            </a:r>
          </a:p>
          <a:p>
            <a:pPr eaLnBrk="1" hangingPunct="1">
              <a:buFont typeface="+mj-lt"/>
              <a:buAutoNum type="arabicPeriod"/>
            </a:pPr>
            <a:r>
              <a:rPr lang="en-US" altLang="en-US" sz="1800" b="1" dirty="0">
                <a:latin typeface="Helvetica" panose="020B0604020202020204" pitchFamily="34" charset="0"/>
                <a:ea typeface="Geneva" pitchFamily="121" charset="-128"/>
              </a:rPr>
              <a:t>Understand training and reduce or eliminate it </a:t>
            </a:r>
          </a:p>
          <a:p>
            <a:pPr lvl="1"/>
            <a:r>
              <a:rPr lang="en-US" sz="1600" dirty="0"/>
              <a:t>Current AUP plan for Nb</a:t>
            </a:r>
            <a:r>
              <a:rPr lang="en-US" sz="1600" baseline="-25000" dirty="0"/>
              <a:t>3</a:t>
            </a:r>
            <a:r>
              <a:rPr lang="en-US" sz="1600" dirty="0"/>
              <a:t>Sn magnet training ~ 9 days per magnet</a:t>
            </a:r>
          </a:p>
          <a:p>
            <a:pPr marL="457200" lvl="1" indent="0">
              <a:buNone/>
            </a:pPr>
            <a:r>
              <a:rPr lang="en-US" sz="1600" b="1" dirty="0">
                <a:solidFill>
                  <a:schemeClr val="tx1"/>
                </a:solidFill>
              </a:rPr>
              <a:t>                   optimistically - one week per magnet for training</a:t>
            </a:r>
            <a:endParaRPr lang="en-US" sz="1600" dirty="0"/>
          </a:p>
          <a:p>
            <a:pPr lvl="1"/>
            <a:r>
              <a:rPr lang="en-US" sz="1600" dirty="0"/>
              <a:t>In a future high energy accelerator the projected number of dipole magnets reaches ~5000 – roughly 5000 /52 ~ </a:t>
            </a:r>
            <a:r>
              <a:rPr lang="en-US" sz="1600" u="sng" dirty="0">
                <a:solidFill>
                  <a:schemeClr val="tx1"/>
                </a:solidFill>
              </a:rPr>
              <a:t>100 years/ # facilities for training  </a:t>
            </a:r>
          </a:p>
          <a:p>
            <a:pPr lvl="1"/>
            <a:r>
              <a:rPr lang="en-US" altLang="en-US" sz="1600" dirty="0">
                <a:latin typeface="Helvetica" panose="020B0604020202020204" pitchFamily="34" charset="0"/>
                <a:ea typeface="Geneva" pitchFamily="121" charset="-128"/>
              </a:rPr>
              <a:t>The cost itself is about </a:t>
            </a:r>
            <a:r>
              <a:rPr lang="en-US" altLang="en-US" sz="1600" u="sng" dirty="0">
                <a:solidFill>
                  <a:schemeClr val="tx1"/>
                </a:solidFill>
                <a:latin typeface="Helvetica" panose="020B0604020202020204" pitchFamily="34" charset="0"/>
                <a:ea typeface="Geneva" pitchFamily="121" charset="-128"/>
              </a:rPr>
              <a:t>15 k$ per quench </a:t>
            </a:r>
            <a:r>
              <a:rPr lang="en-US" altLang="en-US" sz="1600" dirty="0">
                <a:latin typeface="Helvetica" panose="020B0604020202020204" pitchFamily="34" charset="0"/>
                <a:ea typeface="Geneva" pitchFamily="121" charset="-128"/>
              </a:rPr>
              <a:t>(rough estimate based on AUP schedules)</a:t>
            </a:r>
          </a:p>
          <a:p>
            <a:pPr lvl="2"/>
            <a:endParaRPr lang="en-US" altLang="en-US" sz="1600" dirty="0">
              <a:latin typeface="Helvetica" panose="020B0604020202020204" pitchFamily="34" charset="0"/>
              <a:ea typeface="Geneva" pitchFamily="121" charset="-128"/>
            </a:endParaRPr>
          </a:p>
          <a:p>
            <a:pPr lvl="0">
              <a:buFont typeface="+mj-lt"/>
              <a:buAutoNum type="arabicPeriod"/>
            </a:pPr>
            <a:r>
              <a:rPr lang="en-US" altLang="en-US" sz="1800" b="1" dirty="0">
                <a:latin typeface="Helvetica" panose="020B0604020202020204" pitchFamily="34" charset="0"/>
                <a:ea typeface="Geneva" pitchFamily="121" charset="-128"/>
              </a:rPr>
              <a:t>Operate magnets closer to conductor limit</a:t>
            </a:r>
          </a:p>
          <a:p>
            <a:pPr lvl="0"/>
            <a:endParaRPr lang="en-US" altLang="en-US" sz="1800" b="1" dirty="0">
              <a:latin typeface="Helvetica" panose="020B0604020202020204" pitchFamily="34" charset="0"/>
              <a:ea typeface="Geneva" pitchFamily="121" charset="-128"/>
            </a:endParaRPr>
          </a:p>
          <a:p>
            <a:pPr marL="0" lvl="0" indent="0">
              <a:buNone/>
            </a:pPr>
            <a:r>
              <a:rPr lang="en-US" altLang="en-US" sz="1800" b="1" dirty="0">
                <a:latin typeface="Helvetica" panose="020B0604020202020204" pitchFamily="34" charset="0"/>
                <a:ea typeface="Geneva" pitchFamily="121" charset="-128"/>
              </a:rPr>
              <a:t>Tools:</a:t>
            </a:r>
          </a:p>
          <a:p>
            <a:r>
              <a:rPr lang="en-US" altLang="en-US" sz="1800" b="1" dirty="0">
                <a:latin typeface="Helvetica" panose="020B0604020202020204" pitchFamily="34" charset="0"/>
                <a:ea typeface="Geneva" pitchFamily="121" charset="-128"/>
              </a:rPr>
              <a:t>Advanced, specialized, new and unique instrumentation (e.g. EM - map)</a:t>
            </a:r>
          </a:p>
          <a:p>
            <a:r>
              <a:rPr lang="en-US" altLang="en-US" sz="1800" b="1" dirty="0">
                <a:latin typeface="Helvetica" panose="020B0604020202020204" pitchFamily="34" charset="0"/>
                <a:ea typeface="Geneva" pitchFamily="121" charset="-128"/>
              </a:rPr>
              <a:t>Faster and beyond state of the art quench detection</a:t>
            </a:r>
          </a:p>
          <a:p>
            <a:r>
              <a:rPr lang="en-US" altLang="en-US" sz="1800" b="1" dirty="0">
                <a:latin typeface="Helvetica" panose="020B0604020202020204" pitchFamily="34" charset="0"/>
                <a:ea typeface="Geneva" pitchFamily="121" charset="-128"/>
              </a:rPr>
              <a:t>Racetrack, subscale samples studies</a:t>
            </a:r>
          </a:p>
          <a:p>
            <a:endParaRPr lang="en-US" altLang="en-US" sz="1800" b="1"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marL="0" lvl="0" indent="0">
              <a:buNone/>
            </a:pPr>
            <a:endParaRPr lang="en-US" altLang="en-US" sz="1800" b="1" dirty="0">
              <a:latin typeface="Helvetica" panose="020B0604020202020204" pitchFamily="34" charset="0"/>
              <a:ea typeface="Geneva" pitchFamily="121" charset="-128"/>
            </a:endParaRPr>
          </a:p>
        </p:txBody>
      </p:sp>
      <p:sp>
        <p:nvSpPr>
          <p:cNvPr id="2" name="TextBox 1">
            <a:extLst>
              <a:ext uri="{FF2B5EF4-FFF2-40B4-BE49-F238E27FC236}">
                <a16:creationId xmlns:a16="http://schemas.microsoft.com/office/drawing/2014/main" id="{873F9B94-6EFE-4283-B8D8-CB8F523292C9}"/>
              </a:ext>
            </a:extLst>
          </p:cNvPr>
          <p:cNvSpPr txBox="1"/>
          <p:nvPr/>
        </p:nvSpPr>
        <p:spPr>
          <a:xfrm>
            <a:off x="976401" y="764782"/>
            <a:ext cx="7191199" cy="707886"/>
          </a:xfrm>
          <a:prstGeom prst="rect">
            <a:avLst/>
          </a:prstGeom>
          <a:noFill/>
        </p:spPr>
        <p:txBody>
          <a:bodyPr wrap="none" rtlCol="0">
            <a:spAutoFit/>
          </a:bodyPr>
          <a:lstStyle/>
          <a:p>
            <a:pPr algn="ctr"/>
            <a:r>
              <a:rPr lang="en-US" sz="2000" dirty="0">
                <a:solidFill>
                  <a:srgbClr val="C00000"/>
                </a:solidFill>
              </a:rPr>
              <a:t>Emphasis on R&amp;D to understand fundamental </a:t>
            </a:r>
          </a:p>
          <a:p>
            <a:pPr algn="ctr"/>
            <a:r>
              <a:rPr lang="en-US" sz="2000" dirty="0">
                <a:solidFill>
                  <a:srgbClr val="C00000"/>
                </a:solidFill>
              </a:rPr>
              <a:t>processes and behavior of superconducting accelerator magnets   </a:t>
            </a:r>
          </a:p>
        </p:txBody>
      </p:sp>
      <p:sp>
        <p:nvSpPr>
          <p:cNvPr id="3" name="Date Placeholder 2">
            <a:extLst>
              <a:ext uri="{FF2B5EF4-FFF2-40B4-BE49-F238E27FC236}">
                <a16:creationId xmlns:a16="http://schemas.microsoft.com/office/drawing/2014/main" id="{24F67F64-00D5-4E58-80C3-D4F6C91E0028}"/>
              </a:ext>
            </a:extLst>
          </p:cNvPr>
          <p:cNvSpPr>
            <a:spLocks noGrp="1"/>
          </p:cNvSpPr>
          <p:nvPr>
            <p:ph type="dt" sz="half" idx="10"/>
          </p:nvPr>
        </p:nvSpPr>
        <p:spPr/>
        <p:txBody>
          <a:bodyPr/>
          <a:lstStyle/>
          <a:p>
            <a:fld id="{8769ADBC-2E6A-44E8-8FA4-86E7118E1392}" type="datetime1">
              <a:rPr lang="en-US" altLang="en-US" smtClean="0"/>
              <a:t>7/17/18</a:t>
            </a:fld>
            <a:endParaRPr lang="en-US" altLang="en-US"/>
          </a:p>
        </p:txBody>
      </p:sp>
      <p:sp>
        <p:nvSpPr>
          <p:cNvPr id="5" name="Slide Number Placeholder 4">
            <a:extLst>
              <a:ext uri="{FF2B5EF4-FFF2-40B4-BE49-F238E27FC236}">
                <a16:creationId xmlns:a16="http://schemas.microsoft.com/office/drawing/2014/main" id="{DF997C5B-D69A-4F3F-9E0B-E81BA66EAAE4}"/>
              </a:ext>
            </a:extLst>
          </p:cNvPr>
          <p:cNvSpPr>
            <a:spLocks noGrp="1"/>
          </p:cNvSpPr>
          <p:nvPr>
            <p:ph type="sldNum" sz="quarter" idx="12"/>
          </p:nvPr>
        </p:nvSpPr>
        <p:spPr/>
        <p:txBody>
          <a:bodyPr/>
          <a:lstStyle/>
          <a:p>
            <a:fld id="{52E9C158-AEF1-41A2-A6CE-6F0BAB305EFD}" type="slidenum">
              <a:rPr lang="en-US" altLang="en-US" smtClean="0"/>
              <a:pPr/>
              <a:t>23</a:t>
            </a:fld>
            <a:endParaRPr lang="en-US" altLang="en-US"/>
          </a:p>
        </p:txBody>
      </p:sp>
      <p:sp>
        <p:nvSpPr>
          <p:cNvPr id="8" name="Footer Placeholder 4">
            <a:extLst>
              <a:ext uri="{FF2B5EF4-FFF2-40B4-BE49-F238E27FC236}">
                <a16:creationId xmlns:a16="http://schemas.microsoft.com/office/drawing/2014/main" id="{E762B61E-ACD0-0248-8929-6F6A51E1B459}"/>
              </a:ext>
            </a:extLst>
          </p:cNvPr>
          <p:cNvSpPr>
            <a:spLocks noGrp="1"/>
          </p:cNvSpPr>
          <p:nvPr>
            <p:ph type="ftr" sz="quarter" idx="11"/>
          </p:nvPr>
        </p:nvSpPr>
        <p:spPr>
          <a:xfrm>
            <a:off x="806450" y="6515100"/>
            <a:ext cx="5373688" cy="241300"/>
          </a:xfrm>
        </p:spPr>
        <p:txBody>
          <a:bodyPr/>
          <a:lstStyle/>
          <a:p>
            <a:pPr>
              <a:defRPr/>
            </a:pPr>
            <a:r>
              <a:rPr lang="en-US" dirty="0"/>
              <a:t>S. </a:t>
            </a:r>
            <a:r>
              <a:rPr lang="en-US" dirty="0" err="1"/>
              <a:t>Stoynev</a:t>
            </a:r>
            <a:r>
              <a:rPr lang="en-US" dirty="0"/>
              <a:t> | Fast turnaround R&amp;D</a:t>
            </a:r>
            <a:endParaRPr lang="en-US" b="1" dirty="0"/>
          </a:p>
        </p:txBody>
      </p:sp>
    </p:spTree>
    <p:extLst>
      <p:ext uri="{BB962C8B-B14F-4D97-AF65-F5344CB8AC3E}">
        <p14:creationId xmlns:p14="http://schemas.microsoft.com/office/powerpoint/2010/main" val="3506116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000" dirty="0">
                <a:latin typeface="Helvetica" panose="020B0604020202020204" pitchFamily="34" charset="0"/>
                <a:ea typeface="Geneva" pitchFamily="121" charset="-128"/>
              </a:rPr>
              <a:t>Fast turn-around R&amp;D with subscale models (in external magnetic field) </a:t>
            </a:r>
          </a:p>
        </p:txBody>
      </p:sp>
      <p:graphicFrame>
        <p:nvGraphicFramePr>
          <p:cNvPr id="9" name="Object 8">
            <a:extLst>
              <a:ext uri="{FF2B5EF4-FFF2-40B4-BE49-F238E27FC236}">
                <a16:creationId xmlns:a16="http://schemas.microsoft.com/office/drawing/2014/main" id="{E551F3D1-E352-4E4F-823D-CEDAA90CD8DA}"/>
              </a:ext>
            </a:extLst>
          </p:cNvPr>
          <p:cNvGraphicFramePr>
            <a:graphicFrameLocks noChangeAspect="1"/>
          </p:cNvGraphicFramePr>
          <p:nvPr>
            <p:extLst/>
          </p:nvPr>
        </p:nvGraphicFramePr>
        <p:xfrm>
          <a:off x="0" y="465690"/>
          <a:ext cx="3840480" cy="2926080"/>
        </p:xfrm>
        <a:graphic>
          <a:graphicData uri="http://schemas.openxmlformats.org/presentationml/2006/ole">
            <mc:AlternateContent xmlns:mc="http://schemas.openxmlformats.org/markup-compatibility/2006">
              <mc:Choice xmlns:v="urn:schemas-microsoft-com:vml" Requires="v">
                <p:oleObj spid="_x0000_s4153" name="Graph" r:id="rId3" imgW="3840480" imgH="2926080" progId="Origin50.Graph">
                  <p:embed/>
                </p:oleObj>
              </mc:Choice>
              <mc:Fallback>
                <p:oleObj name="Graph" r:id="rId3" imgW="3840480" imgH="2926080" progId="Origin50.Graph">
                  <p:embed/>
                  <p:pic>
                    <p:nvPicPr>
                      <p:cNvPr id="9" name="Object 8">
                        <a:extLst>
                          <a:ext uri="{FF2B5EF4-FFF2-40B4-BE49-F238E27FC236}">
                            <a16:creationId xmlns:a16="http://schemas.microsoft.com/office/drawing/2014/main" id="{E551F3D1-E352-4E4F-823D-CEDAA90CD8DA}"/>
                          </a:ext>
                        </a:extLst>
                      </p:cNvPr>
                      <p:cNvPicPr/>
                      <p:nvPr/>
                    </p:nvPicPr>
                    <p:blipFill>
                      <a:blip r:embed="rId4"/>
                      <a:stretch>
                        <a:fillRect/>
                      </a:stretch>
                    </p:blipFill>
                    <p:spPr>
                      <a:xfrm>
                        <a:off x="0" y="465690"/>
                        <a:ext cx="3840480" cy="292608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F1F856E1-AF66-48D9-A843-402347B22252}"/>
              </a:ext>
            </a:extLst>
          </p:cNvPr>
          <p:cNvSpPr txBox="1"/>
          <p:nvPr/>
        </p:nvSpPr>
        <p:spPr>
          <a:xfrm>
            <a:off x="222250" y="3147498"/>
            <a:ext cx="3913522" cy="2123658"/>
          </a:xfrm>
          <a:prstGeom prst="rect">
            <a:avLst/>
          </a:prstGeom>
          <a:noFill/>
        </p:spPr>
        <p:txBody>
          <a:bodyPr wrap="square" rtlCol="0">
            <a:spAutoFit/>
          </a:bodyPr>
          <a:lstStyle/>
          <a:p>
            <a:r>
              <a:rPr lang="en-US" sz="1600" b="1" dirty="0">
                <a:solidFill>
                  <a:schemeClr val="accent6"/>
                </a:solidFill>
                <a:latin typeface="Helvetica" panose="020B0604020202020204" pitchFamily="34" charset="0"/>
                <a:cs typeface="Helvetica" panose="020B0604020202020204" pitchFamily="34" charset="0"/>
              </a:rPr>
              <a:t>Traditional R&amp;D hierarchy: strand-cable-magnet </a:t>
            </a:r>
          </a:p>
          <a:p>
            <a:pPr marL="342900"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Complexity “cliff” between cable and magnet.</a:t>
            </a:r>
          </a:p>
          <a:p>
            <a:pPr marL="342900"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Real magnets (project production) are </a:t>
            </a:r>
            <a:r>
              <a:rPr lang="en-US" sz="1600" b="1" dirty="0">
                <a:solidFill>
                  <a:schemeClr val="accent6"/>
                </a:solidFill>
                <a:latin typeface="Helvetica" panose="020B0604020202020204" pitchFamily="34" charset="0"/>
                <a:cs typeface="Helvetica" panose="020B0604020202020204" pitchFamily="34" charset="0"/>
              </a:rPr>
              <a:t>not</a:t>
            </a:r>
            <a:r>
              <a:rPr lang="en-US" sz="1600" dirty="0">
                <a:solidFill>
                  <a:schemeClr val="accent6"/>
                </a:solidFill>
                <a:latin typeface="Helvetica" panose="020B0604020202020204" pitchFamily="34" charset="0"/>
                <a:cs typeface="Helvetica" panose="020B0604020202020204" pitchFamily="34" charset="0"/>
              </a:rPr>
              <a:t> R&amp;D friendly: costly, slow turn-around, limited instrumentation</a:t>
            </a:r>
          </a:p>
          <a:p>
            <a:pPr marL="342900" indent="-342900">
              <a:buFont typeface="Arial" panose="020B0604020202020204" pitchFamily="34" charset="0"/>
              <a:buChar char="•"/>
            </a:pPr>
            <a:endParaRPr lang="en-US" sz="2000" b="1" dirty="0"/>
          </a:p>
        </p:txBody>
      </p:sp>
      <p:graphicFrame>
        <p:nvGraphicFramePr>
          <p:cNvPr id="11" name="Object 10">
            <a:extLst>
              <a:ext uri="{FF2B5EF4-FFF2-40B4-BE49-F238E27FC236}">
                <a16:creationId xmlns:a16="http://schemas.microsoft.com/office/drawing/2014/main" id="{49ADEC7C-B275-420E-9615-9110F2196758}"/>
              </a:ext>
            </a:extLst>
          </p:cNvPr>
          <p:cNvGraphicFramePr>
            <a:graphicFrameLocks noChangeAspect="1"/>
          </p:cNvGraphicFramePr>
          <p:nvPr>
            <p:extLst/>
          </p:nvPr>
        </p:nvGraphicFramePr>
        <p:xfrm>
          <a:off x="3817331" y="465690"/>
          <a:ext cx="3840480" cy="2926080"/>
        </p:xfrm>
        <a:graphic>
          <a:graphicData uri="http://schemas.openxmlformats.org/presentationml/2006/ole">
            <mc:AlternateContent xmlns:mc="http://schemas.openxmlformats.org/markup-compatibility/2006">
              <mc:Choice xmlns:v="urn:schemas-microsoft-com:vml" Requires="v">
                <p:oleObj spid="_x0000_s4154" name="Graph" r:id="rId5" imgW="3840480" imgH="2926080" progId="Origin50.Graph">
                  <p:embed/>
                </p:oleObj>
              </mc:Choice>
              <mc:Fallback>
                <p:oleObj name="Graph" r:id="rId5" imgW="3840480" imgH="2926080" progId="Origin50.Graph">
                  <p:embed/>
                  <p:pic>
                    <p:nvPicPr>
                      <p:cNvPr id="11" name="Object 10">
                        <a:extLst>
                          <a:ext uri="{FF2B5EF4-FFF2-40B4-BE49-F238E27FC236}">
                            <a16:creationId xmlns:a16="http://schemas.microsoft.com/office/drawing/2014/main" id="{49ADEC7C-B275-420E-9615-9110F2196758}"/>
                          </a:ext>
                        </a:extLst>
                      </p:cNvPr>
                      <p:cNvPicPr/>
                      <p:nvPr/>
                    </p:nvPicPr>
                    <p:blipFill>
                      <a:blip r:embed="rId6"/>
                      <a:stretch>
                        <a:fillRect/>
                      </a:stretch>
                    </p:blipFill>
                    <p:spPr>
                      <a:xfrm>
                        <a:off x="3817331" y="465690"/>
                        <a:ext cx="3840480" cy="292608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10B47615-78E8-42BB-B18D-6D9C97A40394}"/>
              </a:ext>
            </a:extLst>
          </p:cNvPr>
          <p:cNvSpPr txBox="1"/>
          <p:nvPr/>
        </p:nvSpPr>
        <p:spPr>
          <a:xfrm>
            <a:off x="4222178" y="3147498"/>
            <a:ext cx="4533662" cy="2308324"/>
          </a:xfrm>
          <a:prstGeom prst="rect">
            <a:avLst/>
          </a:prstGeom>
          <a:noFill/>
        </p:spPr>
        <p:txBody>
          <a:bodyPr wrap="square" rtlCol="0">
            <a:spAutoFit/>
          </a:bodyPr>
          <a:lstStyle/>
          <a:p>
            <a:r>
              <a:rPr lang="en-US" sz="1600" b="1" dirty="0">
                <a:solidFill>
                  <a:schemeClr val="accent6"/>
                </a:solidFill>
                <a:latin typeface="Helvetica" panose="020B0604020202020204" pitchFamily="34" charset="0"/>
                <a:cs typeface="Helvetica" panose="020B0604020202020204" pitchFamily="34" charset="0"/>
              </a:rPr>
              <a:t>(1) R&amp;D focus on subscale samples – “the missing link”</a:t>
            </a:r>
          </a:p>
          <a:p>
            <a:pPr marL="342900"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small </a:t>
            </a:r>
            <a:r>
              <a:rPr lang="en-US" sz="1600" dirty="0">
                <a:solidFill>
                  <a:srgbClr val="C00000"/>
                </a:solidFill>
                <a:latin typeface="Helvetica" panose="020B0604020202020204" pitchFamily="34" charset="0"/>
                <a:cs typeface="Helvetica" panose="020B0604020202020204" pitchFamily="34" charset="0"/>
              </a:rPr>
              <a:t>racetrack coils </a:t>
            </a:r>
            <a:r>
              <a:rPr lang="en-US" sz="1600" dirty="0">
                <a:solidFill>
                  <a:schemeClr val="accent6"/>
                </a:solidFill>
                <a:latin typeface="Helvetica" panose="020B0604020202020204" pitchFamily="34" charset="0"/>
                <a:cs typeface="Helvetica" panose="020B0604020202020204" pitchFamily="34" charset="0"/>
              </a:rPr>
              <a:t>and </a:t>
            </a:r>
            <a:r>
              <a:rPr lang="en-US" sz="1600" dirty="0">
                <a:solidFill>
                  <a:srgbClr val="C00000"/>
                </a:solidFill>
                <a:latin typeface="Helvetica" panose="020B0604020202020204" pitchFamily="34" charset="0"/>
                <a:cs typeface="Helvetica" panose="020B0604020202020204" pitchFamily="34" charset="0"/>
              </a:rPr>
              <a:t>cable stacks </a:t>
            </a:r>
            <a:r>
              <a:rPr lang="en-US" sz="1600" dirty="0">
                <a:solidFill>
                  <a:schemeClr val="accent6"/>
                </a:solidFill>
                <a:latin typeface="Helvetica" panose="020B0604020202020204" pitchFamily="34" charset="0"/>
                <a:cs typeface="Helvetica" panose="020B0604020202020204" pitchFamily="34" charset="0"/>
              </a:rPr>
              <a:t>(~5x5x20cm; in a pressure)</a:t>
            </a:r>
          </a:p>
          <a:p>
            <a:pPr marL="342900"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Carry much of the complexity of a real magnet but cheaper and faster to make</a:t>
            </a:r>
          </a:p>
          <a:p>
            <a:pPr marL="342900"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Accommodate more instrumentation </a:t>
            </a:r>
          </a:p>
          <a:p>
            <a:pPr marL="342900"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Ideal testbeds of new technologies</a:t>
            </a:r>
          </a:p>
          <a:p>
            <a:pPr marL="342900"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Quicker turn-around</a:t>
            </a:r>
          </a:p>
        </p:txBody>
      </p:sp>
      <p:sp>
        <p:nvSpPr>
          <p:cNvPr id="4" name="TextBox 3">
            <a:extLst>
              <a:ext uri="{FF2B5EF4-FFF2-40B4-BE49-F238E27FC236}">
                <a16:creationId xmlns:a16="http://schemas.microsoft.com/office/drawing/2014/main" id="{0FD8D343-0F69-48AE-B8ED-DD49CF2EB14C}"/>
              </a:ext>
            </a:extLst>
          </p:cNvPr>
          <p:cNvSpPr txBox="1"/>
          <p:nvPr/>
        </p:nvSpPr>
        <p:spPr>
          <a:xfrm>
            <a:off x="2833141" y="5331478"/>
            <a:ext cx="6158895" cy="646331"/>
          </a:xfrm>
          <a:prstGeom prst="rect">
            <a:avLst/>
          </a:prstGeom>
          <a:noFill/>
        </p:spPr>
        <p:txBody>
          <a:bodyPr wrap="square" rtlCol="0">
            <a:spAutoFit/>
          </a:bodyPr>
          <a:lstStyle/>
          <a:p>
            <a:r>
              <a:rPr lang="en-US" sz="1800" dirty="0"/>
              <a:t>We aim to have the racetracks and cable stacks in </a:t>
            </a:r>
            <a:r>
              <a:rPr lang="en-US" sz="1800" b="1" dirty="0"/>
              <a:t>external magnetic field </a:t>
            </a:r>
            <a:r>
              <a:rPr lang="en-US" sz="1800" dirty="0"/>
              <a:t>for better approximation of magnet conditions</a:t>
            </a:r>
            <a:endParaRPr lang="en-US" sz="1800" dirty="0">
              <a:solidFill>
                <a:srgbClr val="808080"/>
              </a:solidFill>
            </a:endParaRPr>
          </a:p>
        </p:txBody>
      </p:sp>
      <p:sp>
        <p:nvSpPr>
          <p:cNvPr id="6" name="TextBox 5">
            <a:extLst>
              <a:ext uri="{FF2B5EF4-FFF2-40B4-BE49-F238E27FC236}">
                <a16:creationId xmlns:a16="http://schemas.microsoft.com/office/drawing/2014/main" id="{8F4DEB48-412A-4C6D-A59A-5466685D622F}"/>
              </a:ext>
            </a:extLst>
          </p:cNvPr>
          <p:cNvSpPr txBox="1"/>
          <p:nvPr/>
        </p:nvSpPr>
        <p:spPr>
          <a:xfrm>
            <a:off x="8098901" y="1455344"/>
            <a:ext cx="1133644" cy="600164"/>
          </a:xfrm>
          <a:prstGeom prst="rect">
            <a:avLst/>
          </a:prstGeom>
          <a:noFill/>
        </p:spPr>
        <p:txBody>
          <a:bodyPr wrap="none" rtlCol="0">
            <a:spAutoFit/>
          </a:bodyPr>
          <a:lstStyle/>
          <a:p>
            <a:r>
              <a:rPr lang="en-US" sz="1100" dirty="0"/>
              <a:t>Nb</a:t>
            </a:r>
            <a:r>
              <a:rPr lang="en-US" sz="1100" baseline="-25000" dirty="0"/>
              <a:t>3</a:t>
            </a:r>
            <a:r>
              <a:rPr lang="en-US" sz="1100" dirty="0"/>
              <a:t>Sn </a:t>
            </a:r>
            <a:r>
              <a:rPr lang="en-US" sz="1100" dirty="0">
                <a:solidFill>
                  <a:srgbClr val="C00000"/>
                </a:solidFill>
              </a:rPr>
              <a:t>racetrack</a:t>
            </a:r>
            <a:r>
              <a:rPr lang="en-US" sz="1100" dirty="0"/>
              <a:t> </a:t>
            </a:r>
          </a:p>
          <a:p>
            <a:r>
              <a:rPr lang="en-US" sz="1100" dirty="0"/>
              <a:t>from an early </a:t>
            </a:r>
          </a:p>
          <a:p>
            <a:r>
              <a:rPr lang="en-US" sz="1100" dirty="0"/>
              <a:t>FNAL program</a:t>
            </a:r>
          </a:p>
        </p:txBody>
      </p:sp>
      <p:cxnSp>
        <p:nvCxnSpPr>
          <p:cNvPr id="8" name="Straight Connector 7">
            <a:extLst>
              <a:ext uri="{FF2B5EF4-FFF2-40B4-BE49-F238E27FC236}">
                <a16:creationId xmlns:a16="http://schemas.microsoft.com/office/drawing/2014/main" id="{034A233B-621B-4C10-8DB8-9565CFF6B699}"/>
              </a:ext>
            </a:extLst>
          </p:cNvPr>
          <p:cNvCxnSpPr>
            <a:cxnSpLocks/>
          </p:cNvCxnSpPr>
          <p:nvPr/>
        </p:nvCxnSpPr>
        <p:spPr>
          <a:xfrm>
            <a:off x="6263640" y="2100831"/>
            <a:ext cx="613097" cy="30509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443345F-61E4-4A3B-AE0A-B4218A4CA3FF}"/>
              </a:ext>
            </a:extLst>
          </p:cNvPr>
          <p:cNvSpPr txBox="1"/>
          <p:nvPr/>
        </p:nvSpPr>
        <p:spPr>
          <a:xfrm>
            <a:off x="1043028" y="5654644"/>
            <a:ext cx="1609736" cy="600164"/>
          </a:xfrm>
          <a:prstGeom prst="rect">
            <a:avLst/>
          </a:prstGeom>
          <a:noFill/>
        </p:spPr>
        <p:txBody>
          <a:bodyPr wrap="none" rtlCol="0">
            <a:spAutoFit/>
          </a:bodyPr>
          <a:lstStyle/>
          <a:p>
            <a:r>
              <a:rPr lang="en-US" sz="1100" dirty="0"/>
              <a:t>First double aperture </a:t>
            </a:r>
          </a:p>
          <a:p>
            <a:r>
              <a:rPr lang="en-US" sz="1100" dirty="0"/>
              <a:t>11 T magnet at </a:t>
            </a:r>
            <a:r>
              <a:rPr lang="en-US" sz="1100" dirty="0" err="1"/>
              <a:t>Fermilab</a:t>
            </a:r>
            <a:r>
              <a:rPr lang="en-US" sz="1100" dirty="0"/>
              <a:t> </a:t>
            </a:r>
          </a:p>
          <a:p>
            <a:r>
              <a:rPr lang="en-US" sz="1100" dirty="0"/>
              <a:t>(MBHDP01)</a:t>
            </a:r>
          </a:p>
        </p:txBody>
      </p:sp>
      <p:sp>
        <p:nvSpPr>
          <p:cNvPr id="14" name="Date Placeholder 13">
            <a:extLst>
              <a:ext uri="{FF2B5EF4-FFF2-40B4-BE49-F238E27FC236}">
                <a16:creationId xmlns:a16="http://schemas.microsoft.com/office/drawing/2014/main" id="{FA8BE420-EF6E-4EDC-940B-1457E333BE9F}"/>
              </a:ext>
            </a:extLst>
          </p:cNvPr>
          <p:cNvSpPr>
            <a:spLocks noGrp="1"/>
          </p:cNvSpPr>
          <p:nvPr>
            <p:ph type="dt" sz="half" idx="10"/>
          </p:nvPr>
        </p:nvSpPr>
        <p:spPr/>
        <p:txBody>
          <a:bodyPr/>
          <a:lstStyle/>
          <a:p>
            <a:fld id="{D5416610-DE62-4FB5-B216-1AF1EAE34FFA}" type="datetime1">
              <a:rPr lang="en-US" altLang="en-US" smtClean="0"/>
              <a:t>7/17/18</a:t>
            </a:fld>
            <a:endParaRPr lang="en-US" altLang="en-US"/>
          </a:p>
        </p:txBody>
      </p:sp>
      <p:sp>
        <p:nvSpPr>
          <p:cNvPr id="16" name="Slide Number Placeholder 15">
            <a:extLst>
              <a:ext uri="{FF2B5EF4-FFF2-40B4-BE49-F238E27FC236}">
                <a16:creationId xmlns:a16="http://schemas.microsoft.com/office/drawing/2014/main" id="{74F7E196-C3BB-40D8-9C73-D1AD14AAF67A}"/>
              </a:ext>
            </a:extLst>
          </p:cNvPr>
          <p:cNvSpPr>
            <a:spLocks noGrp="1"/>
          </p:cNvSpPr>
          <p:nvPr>
            <p:ph type="sldNum" sz="quarter" idx="12"/>
          </p:nvPr>
        </p:nvSpPr>
        <p:spPr/>
        <p:txBody>
          <a:bodyPr/>
          <a:lstStyle/>
          <a:p>
            <a:fld id="{52E9C158-AEF1-41A2-A6CE-6F0BAB305EFD}" type="slidenum">
              <a:rPr lang="en-US" altLang="en-US" smtClean="0"/>
              <a:pPr/>
              <a:t>24</a:t>
            </a:fld>
            <a:endParaRPr lang="en-US" altLang="en-US"/>
          </a:p>
        </p:txBody>
      </p:sp>
      <p:pic>
        <p:nvPicPr>
          <p:cNvPr id="2" name="Picture 1">
            <a:extLst>
              <a:ext uri="{FF2B5EF4-FFF2-40B4-BE49-F238E27FC236}">
                <a16:creationId xmlns:a16="http://schemas.microsoft.com/office/drawing/2014/main" id="{759A272D-8CA8-4C29-A076-20ADD628A8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3370" y="2216109"/>
            <a:ext cx="2145668" cy="654993"/>
          </a:xfrm>
          <a:prstGeom prst="rect">
            <a:avLst/>
          </a:prstGeom>
        </p:spPr>
      </p:pic>
      <p:pic>
        <p:nvPicPr>
          <p:cNvPr id="17" name="Picture 16">
            <a:extLst>
              <a:ext uri="{FF2B5EF4-FFF2-40B4-BE49-F238E27FC236}">
                <a16:creationId xmlns:a16="http://schemas.microsoft.com/office/drawing/2014/main" id="{1B37AF1F-BF95-4EDF-85D6-B156A63F79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9245" y="1012286"/>
            <a:ext cx="1089656" cy="1111935"/>
          </a:xfrm>
          <a:prstGeom prst="rect">
            <a:avLst/>
          </a:prstGeom>
        </p:spPr>
      </p:pic>
      <p:pic>
        <p:nvPicPr>
          <p:cNvPr id="18" name="Picture 17">
            <a:extLst>
              <a:ext uri="{FF2B5EF4-FFF2-40B4-BE49-F238E27FC236}">
                <a16:creationId xmlns:a16="http://schemas.microsoft.com/office/drawing/2014/main" id="{A21DB197-AA24-4858-B4A4-1546984CDF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331491" y="5348750"/>
            <a:ext cx="1788694" cy="1026610"/>
          </a:xfrm>
          <a:prstGeom prst="rect">
            <a:avLst/>
          </a:prstGeom>
        </p:spPr>
      </p:pic>
      <p:sp>
        <p:nvSpPr>
          <p:cNvPr id="3" name="Rectangle 2">
            <a:extLst>
              <a:ext uri="{FF2B5EF4-FFF2-40B4-BE49-F238E27FC236}">
                <a16:creationId xmlns:a16="http://schemas.microsoft.com/office/drawing/2014/main" id="{508FEE52-390C-44D3-A5BF-CAEEF80FFDB6}"/>
              </a:ext>
            </a:extLst>
          </p:cNvPr>
          <p:cNvSpPr/>
          <p:nvPr/>
        </p:nvSpPr>
        <p:spPr>
          <a:xfrm rot="2218350">
            <a:off x="7972041" y="5396655"/>
            <a:ext cx="1359859" cy="307777"/>
          </a:xfrm>
          <a:prstGeom prst="rect">
            <a:avLst/>
          </a:prstGeom>
        </p:spPr>
        <p:txBody>
          <a:bodyPr wrap="none">
            <a:spAutoFit/>
          </a:bodyPr>
          <a:lstStyle/>
          <a:p>
            <a:r>
              <a:rPr lang="en-US" sz="1400" dirty="0">
                <a:solidFill>
                  <a:srgbClr val="808080"/>
                </a:solidFill>
              </a:rPr>
              <a:t>(see Pei’s slides)</a:t>
            </a:r>
            <a:endParaRPr lang="en-US" sz="1400" dirty="0"/>
          </a:p>
        </p:txBody>
      </p:sp>
      <p:sp>
        <p:nvSpPr>
          <p:cNvPr id="5" name="TextBox 4">
            <a:extLst>
              <a:ext uri="{FF2B5EF4-FFF2-40B4-BE49-F238E27FC236}">
                <a16:creationId xmlns:a16="http://schemas.microsoft.com/office/drawing/2014/main" id="{3E91836B-7241-4A00-AB40-80DBE1DEEC39}"/>
              </a:ext>
            </a:extLst>
          </p:cNvPr>
          <p:cNvSpPr txBox="1"/>
          <p:nvPr/>
        </p:nvSpPr>
        <p:spPr>
          <a:xfrm>
            <a:off x="3401424" y="5943920"/>
            <a:ext cx="4499313" cy="276999"/>
          </a:xfrm>
          <a:prstGeom prst="rect">
            <a:avLst/>
          </a:prstGeom>
          <a:solidFill>
            <a:srgbClr val="FFFF00"/>
          </a:solidFill>
        </p:spPr>
        <p:txBody>
          <a:bodyPr wrap="square" rtlCol="0">
            <a:spAutoFit/>
          </a:bodyPr>
          <a:lstStyle/>
          <a:p>
            <a:r>
              <a:rPr lang="en-US" sz="1200" dirty="0"/>
              <a:t>A couple of examples of proposed R&amp;D with sub-scales on next slides  </a:t>
            </a:r>
          </a:p>
        </p:txBody>
      </p:sp>
      <p:sp>
        <p:nvSpPr>
          <p:cNvPr id="20" name="Rectangle 19">
            <a:extLst>
              <a:ext uri="{FF2B5EF4-FFF2-40B4-BE49-F238E27FC236}">
                <a16:creationId xmlns:a16="http://schemas.microsoft.com/office/drawing/2014/main" id="{16404F1A-8EB0-2347-BC39-0C1632A19182}"/>
              </a:ext>
            </a:extLst>
          </p:cNvPr>
          <p:cNvSpPr/>
          <p:nvPr/>
        </p:nvSpPr>
        <p:spPr>
          <a:xfrm rot="2218350">
            <a:off x="7601538" y="3727656"/>
            <a:ext cx="1869935" cy="307777"/>
          </a:xfrm>
          <a:prstGeom prst="rect">
            <a:avLst/>
          </a:prstGeom>
        </p:spPr>
        <p:txBody>
          <a:bodyPr wrap="none">
            <a:spAutoFit/>
          </a:bodyPr>
          <a:lstStyle/>
          <a:p>
            <a:r>
              <a:rPr lang="en-US" sz="1400" dirty="0">
                <a:solidFill>
                  <a:srgbClr val="808080"/>
                </a:solidFill>
              </a:rPr>
              <a:t>(see also Steve’s slides)</a:t>
            </a:r>
            <a:endParaRPr lang="en-US" sz="1400" dirty="0"/>
          </a:p>
        </p:txBody>
      </p:sp>
      <p:sp>
        <p:nvSpPr>
          <p:cNvPr id="21" name="Footer Placeholder 4">
            <a:extLst>
              <a:ext uri="{FF2B5EF4-FFF2-40B4-BE49-F238E27FC236}">
                <a16:creationId xmlns:a16="http://schemas.microsoft.com/office/drawing/2014/main" id="{8FE46DD8-1643-FB43-BAF0-3626FA8E8D99}"/>
              </a:ext>
            </a:extLst>
          </p:cNvPr>
          <p:cNvSpPr>
            <a:spLocks noGrp="1"/>
          </p:cNvSpPr>
          <p:nvPr>
            <p:ph type="ftr" sz="quarter" idx="11"/>
          </p:nvPr>
        </p:nvSpPr>
        <p:spPr>
          <a:xfrm>
            <a:off x="1196500" y="6508474"/>
            <a:ext cx="5373688" cy="241300"/>
          </a:xfrm>
        </p:spPr>
        <p:txBody>
          <a:bodyPr/>
          <a:lstStyle/>
          <a:p>
            <a:pPr>
              <a:defRPr/>
            </a:pPr>
            <a:r>
              <a:rPr lang="en-US" dirty="0"/>
              <a:t>S. </a:t>
            </a:r>
            <a:r>
              <a:rPr lang="en-US" dirty="0" err="1"/>
              <a:t>Stoynev</a:t>
            </a:r>
            <a:r>
              <a:rPr lang="en-US" dirty="0"/>
              <a:t> | Fast turnaround R&amp;D</a:t>
            </a:r>
            <a:endParaRPr lang="en-US" b="1" dirty="0"/>
          </a:p>
        </p:txBody>
      </p:sp>
    </p:spTree>
    <p:extLst>
      <p:ext uri="{BB962C8B-B14F-4D97-AF65-F5344CB8AC3E}">
        <p14:creationId xmlns:p14="http://schemas.microsoft.com/office/powerpoint/2010/main" val="87404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1800" dirty="0">
                <a:latin typeface="Helvetica" panose="020B0604020202020204" pitchFamily="34" charset="0"/>
                <a:ea typeface="Geneva" pitchFamily="121" charset="-128"/>
              </a:rPr>
              <a:t>Example 1: Novel instrumentation map for quench understanding</a:t>
            </a:r>
            <a:br>
              <a:rPr lang="en-US" altLang="en-US" sz="1800" dirty="0">
                <a:latin typeface="Helvetica" panose="020B0604020202020204" pitchFamily="34" charset="0"/>
                <a:ea typeface="Geneva" pitchFamily="121" charset="-128"/>
              </a:rPr>
            </a:br>
            <a:r>
              <a:rPr lang="en-US" altLang="en-US" sz="1800" dirty="0">
                <a:latin typeface="Helvetica" panose="020B0604020202020204" pitchFamily="34" charset="0"/>
                <a:ea typeface="Geneva" pitchFamily="121" charset="-128"/>
              </a:rPr>
              <a:t>Quench antenna (QA) on a “trace” and EM-map</a:t>
            </a:r>
          </a:p>
        </p:txBody>
      </p:sp>
      <p:sp>
        <p:nvSpPr>
          <p:cNvPr id="24578" name="Content Placeholder 29"/>
          <p:cNvSpPr>
            <a:spLocks noGrp="1"/>
          </p:cNvSpPr>
          <p:nvPr>
            <p:ph idx="1"/>
          </p:nvPr>
        </p:nvSpPr>
        <p:spPr bwMode="auto">
          <a:xfrm>
            <a:off x="228600" y="864520"/>
            <a:ext cx="8672513" cy="30080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sz="1800" dirty="0"/>
              <a:t>Relying on many years of leadership in magnetic measurement probe and quench antenna development for accelerator magnet testing </a:t>
            </a:r>
          </a:p>
          <a:p>
            <a:pPr eaLnBrk="1" hangingPunct="1"/>
            <a:r>
              <a:rPr lang="en-US" altLang="en-US" sz="1800" dirty="0">
                <a:latin typeface="Helvetica" panose="020B0604020202020204" pitchFamily="34" charset="0"/>
                <a:ea typeface="Geneva" pitchFamily="121" charset="-128"/>
              </a:rPr>
              <a:t>Recent development of “trace” QA</a:t>
            </a:r>
          </a:p>
          <a:p>
            <a:pPr lvl="1"/>
            <a:r>
              <a:rPr lang="en-US" altLang="en-US" sz="1600" dirty="0">
                <a:solidFill>
                  <a:srgbClr val="0070C0"/>
                </a:solidFill>
                <a:latin typeface="Helvetica" panose="020B0604020202020204" pitchFamily="34" charset="0"/>
                <a:ea typeface="Geneva" pitchFamily="121" charset="-128"/>
              </a:rPr>
              <a:t>Thin and flexible electric circuit (“trace”) sensitive to cable </a:t>
            </a:r>
          </a:p>
          <a:p>
            <a:pPr marL="457200" lvl="1" indent="0">
              <a:buNone/>
            </a:pPr>
            <a:r>
              <a:rPr lang="en-US" altLang="en-US" sz="1600" dirty="0">
                <a:solidFill>
                  <a:srgbClr val="0070C0"/>
                </a:solidFill>
                <a:latin typeface="Helvetica" panose="020B0604020202020204" pitchFamily="34" charset="0"/>
                <a:ea typeface="Geneva" pitchFamily="121" charset="-128"/>
              </a:rPr>
              <a:t>     movements or current redistribution (EM-waves in general)</a:t>
            </a:r>
          </a:p>
          <a:p>
            <a:pPr lvl="1"/>
            <a:r>
              <a:rPr lang="en-US" altLang="en-US" sz="1600" dirty="0">
                <a:solidFill>
                  <a:srgbClr val="0070C0"/>
                </a:solidFill>
                <a:latin typeface="Helvetica" panose="020B0604020202020204" pitchFamily="34" charset="0"/>
                <a:ea typeface="Geneva" pitchFamily="121" charset="-128"/>
              </a:rPr>
              <a:t>Cheap and sensitive, possibility for embedding during fabrication</a:t>
            </a:r>
          </a:p>
          <a:p>
            <a:pPr lvl="1"/>
            <a:endParaRPr lang="en-US" altLang="en-US" sz="1600" dirty="0">
              <a:solidFill>
                <a:srgbClr val="0070C0"/>
              </a:solidFill>
              <a:latin typeface="Helvetica" panose="020B0604020202020204" pitchFamily="34" charset="0"/>
              <a:ea typeface="Geneva" pitchFamily="121" charset="-128"/>
            </a:endParaRPr>
          </a:p>
          <a:p>
            <a:pPr lvl="1"/>
            <a:endParaRPr lang="en-US" altLang="en-US" sz="1600" dirty="0">
              <a:solidFill>
                <a:srgbClr val="0070C0"/>
              </a:solidFill>
              <a:latin typeface="Helvetica" panose="020B0604020202020204" pitchFamily="34" charset="0"/>
              <a:ea typeface="Geneva" pitchFamily="121" charset="-128"/>
            </a:endParaRPr>
          </a:p>
          <a:p>
            <a:pPr lvl="1"/>
            <a:endParaRPr lang="en-US" altLang="en-US" sz="1600" dirty="0">
              <a:solidFill>
                <a:srgbClr val="0070C0"/>
              </a:solidFill>
              <a:latin typeface="Helvetica" panose="020B0604020202020204" pitchFamily="34" charset="0"/>
              <a:ea typeface="Geneva" pitchFamily="121" charset="-128"/>
            </a:endParaRPr>
          </a:p>
          <a:p>
            <a:pPr lvl="1"/>
            <a:endParaRPr lang="en-US" altLang="en-US" sz="1600" dirty="0">
              <a:solidFill>
                <a:srgbClr val="0070C0"/>
              </a:solidFill>
              <a:latin typeface="Helvetica" panose="020B0604020202020204" pitchFamily="34" charset="0"/>
              <a:ea typeface="Geneva" pitchFamily="121" charset="-128"/>
            </a:endParaRPr>
          </a:p>
          <a:p>
            <a:pPr marL="457200" lvl="1" indent="0">
              <a:buNone/>
            </a:pPr>
            <a:r>
              <a:rPr lang="en-US" altLang="en-US" sz="1600" dirty="0">
                <a:solidFill>
                  <a:srgbClr val="0070C0"/>
                </a:solidFill>
                <a:latin typeface="Helvetica" panose="020B0604020202020204" pitchFamily="34" charset="0"/>
                <a:ea typeface="Geneva" pitchFamily="121" charset="-128"/>
              </a:rPr>
              <a:t>   </a:t>
            </a:r>
          </a:p>
          <a:p>
            <a:pPr lvl="0"/>
            <a:r>
              <a:rPr lang="en-US" altLang="en-US" sz="1800" dirty="0">
                <a:latin typeface="Helvetica" panose="020B0604020202020204" pitchFamily="34" charset="0"/>
                <a:ea typeface="Geneva" pitchFamily="121" charset="-128"/>
              </a:rPr>
              <a:t>Plan for grid mapping of a coil with quench antenna sensors – “EM-map”</a:t>
            </a:r>
          </a:p>
          <a:p>
            <a:pPr lvl="1"/>
            <a:r>
              <a:rPr lang="en-US" altLang="en-US" sz="1600" b="1" dirty="0">
                <a:solidFill>
                  <a:srgbClr val="0070C0"/>
                </a:solidFill>
                <a:latin typeface="Helvetica" panose="020B0604020202020204" pitchFamily="34" charset="0"/>
                <a:ea typeface="Geneva" pitchFamily="121" charset="-128"/>
              </a:rPr>
              <a:t>Unique</a:t>
            </a:r>
            <a:r>
              <a:rPr lang="en-US" altLang="en-US" sz="1600" dirty="0">
                <a:solidFill>
                  <a:srgbClr val="0070C0"/>
                </a:solidFill>
                <a:latin typeface="Helvetica" panose="020B0604020202020204" pitchFamily="34" charset="0"/>
                <a:ea typeface="Geneva" pitchFamily="121" charset="-128"/>
              </a:rPr>
              <a:t> development with very good potential</a:t>
            </a:r>
          </a:p>
          <a:p>
            <a:pPr lvl="1"/>
            <a:r>
              <a:rPr lang="en-US" altLang="en-US" sz="1600" dirty="0">
                <a:solidFill>
                  <a:srgbClr val="0070C0"/>
                </a:solidFill>
                <a:latin typeface="Helvetica" panose="020B0604020202020204" pitchFamily="34" charset="0"/>
                <a:ea typeface="Geneva" pitchFamily="121" charset="-128"/>
              </a:rPr>
              <a:t>Fast and accurate quench detection</a:t>
            </a:r>
          </a:p>
          <a:p>
            <a:pPr lvl="1"/>
            <a:r>
              <a:rPr lang="en-US" altLang="en-US" sz="1600" dirty="0">
                <a:solidFill>
                  <a:srgbClr val="0070C0"/>
                </a:solidFill>
                <a:latin typeface="Helvetica" panose="020B0604020202020204" pitchFamily="34" charset="0"/>
                <a:ea typeface="Geneva" pitchFamily="121" charset="-128"/>
              </a:rPr>
              <a:t>Possibility for “cold” multiplexing</a:t>
            </a:r>
          </a:p>
          <a:p>
            <a:pPr lvl="1"/>
            <a:r>
              <a:rPr lang="en-US" altLang="en-US" sz="1600" dirty="0">
                <a:solidFill>
                  <a:schemeClr val="accent1"/>
                </a:solidFill>
                <a:latin typeface="Helvetica" panose="020B0604020202020204" pitchFamily="34" charset="0"/>
                <a:ea typeface="Geneva" pitchFamily="121" charset="-128"/>
              </a:rPr>
              <a:t>Introduce similar grids with different sensors </a:t>
            </a: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marL="457200" lvl="1" indent="0">
              <a:buNone/>
            </a:pPr>
            <a:endParaRPr lang="en-US" altLang="en-US" sz="1600" dirty="0">
              <a:latin typeface="Helvetica" panose="020B0604020202020204" pitchFamily="34" charset="0"/>
              <a:ea typeface="Geneva" pitchFamily="121" charset="-128"/>
            </a:endParaRPr>
          </a:p>
          <a:p>
            <a:pPr marL="457200" lvl="1" indent="0">
              <a:buNone/>
            </a:pPr>
            <a:endParaRPr lang="en-US" altLang="en-US" sz="1600" dirty="0">
              <a:latin typeface="Helvetica" panose="020B0604020202020204" pitchFamily="34" charset="0"/>
              <a:ea typeface="Geneva" pitchFamily="121" charset="-128"/>
            </a:endParaRPr>
          </a:p>
        </p:txBody>
      </p:sp>
      <p:pic>
        <p:nvPicPr>
          <p:cNvPr id="2" name="Picture 1">
            <a:extLst>
              <a:ext uri="{FF2B5EF4-FFF2-40B4-BE49-F238E27FC236}">
                <a16:creationId xmlns:a16="http://schemas.microsoft.com/office/drawing/2014/main" id="{B93A08C5-3B71-4F58-8F87-559D6B090A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3874" y="1651696"/>
            <a:ext cx="1684201" cy="948385"/>
          </a:xfrm>
          <a:prstGeom prst="rect">
            <a:avLst/>
          </a:prstGeom>
        </p:spPr>
      </p:pic>
      <p:sp>
        <p:nvSpPr>
          <p:cNvPr id="5" name="TextBox 4">
            <a:extLst>
              <a:ext uri="{FF2B5EF4-FFF2-40B4-BE49-F238E27FC236}">
                <a16:creationId xmlns:a16="http://schemas.microsoft.com/office/drawing/2014/main" id="{BC5A81A8-77BA-4CA8-964F-EADE76A6C7B4}"/>
              </a:ext>
            </a:extLst>
          </p:cNvPr>
          <p:cNvSpPr txBox="1"/>
          <p:nvPr/>
        </p:nvSpPr>
        <p:spPr>
          <a:xfrm>
            <a:off x="7214801" y="1236006"/>
            <a:ext cx="1603452" cy="461665"/>
          </a:xfrm>
          <a:prstGeom prst="rect">
            <a:avLst/>
          </a:prstGeom>
          <a:noFill/>
        </p:spPr>
        <p:txBody>
          <a:bodyPr wrap="none" rtlCol="0">
            <a:spAutoFit/>
          </a:bodyPr>
          <a:lstStyle/>
          <a:p>
            <a:r>
              <a:rPr lang="en-US" sz="1200" dirty="0"/>
              <a:t>Quench antenna /QA/ </a:t>
            </a:r>
          </a:p>
          <a:p>
            <a:r>
              <a:rPr lang="en-US" sz="1200" dirty="0"/>
              <a:t>(three channels)</a:t>
            </a:r>
          </a:p>
        </p:txBody>
      </p:sp>
      <p:pic>
        <p:nvPicPr>
          <p:cNvPr id="24582" name="Picture 24581">
            <a:extLst>
              <a:ext uri="{FF2B5EF4-FFF2-40B4-BE49-F238E27FC236}">
                <a16:creationId xmlns:a16="http://schemas.microsoft.com/office/drawing/2014/main" id="{229C9493-2A6B-4275-8DBB-0C9EF39D3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081" y="2600081"/>
            <a:ext cx="1740994" cy="1593146"/>
          </a:xfrm>
          <a:prstGeom prst="rect">
            <a:avLst/>
          </a:prstGeom>
        </p:spPr>
      </p:pic>
      <p:sp>
        <p:nvSpPr>
          <p:cNvPr id="24583" name="TextBox 24582">
            <a:extLst>
              <a:ext uri="{FF2B5EF4-FFF2-40B4-BE49-F238E27FC236}">
                <a16:creationId xmlns:a16="http://schemas.microsoft.com/office/drawing/2014/main" id="{4DFFDCC0-BEB9-4C11-ADFF-78F2D7BC39BC}"/>
              </a:ext>
            </a:extLst>
          </p:cNvPr>
          <p:cNvSpPr txBox="1"/>
          <p:nvPr/>
        </p:nvSpPr>
        <p:spPr>
          <a:xfrm>
            <a:off x="1714662" y="3061788"/>
            <a:ext cx="378630" cy="276999"/>
          </a:xfrm>
          <a:prstGeom prst="rect">
            <a:avLst/>
          </a:prstGeom>
          <a:noFill/>
        </p:spPr>
        <p:txBody>
          <a:bodyPr wrap="none" rtlCol="0">
            <a:spAutoFit/>
          </a:bodyPr>
          <a:lstStyle/>
          <a:p>
            <a:r>
              <a:rPr lang="en-US" sz="1200" dirty="0">
                <a:solidFill>
                  <a:srgbClr val="C00000"/>
                </a:solidFill>
              </a:rPr>
              <a:t>QA</a:t>
            </a:r>
          </a:p>
        </p:txBody>
      </p:sp>
      <p:sp>
        <p:nvSpPr>
          <p:cNvPr id="24584" name="TextBox 24583">
            <a:extLst>
              <a:ext uri="{FF2B5EF4-FFF2-40B4-BE49-F238E27FC236}">
                <a16:creationId xmlns:a16="http://schemas.microsoft.com/office/drawing/2014/main" id="{E28A0C6B-8660-4374-B97D-CAE8E55A2994}"/>
              </a:ext>
            </a:extLst>
          </p:cNvPr>
          <p:cNvSpPr txBox="1"/>
          <p:nvPr/>
        </p:nvSpPr>
        <p:spPr>
          <a:xfrm>
            <a:off x="1667353" y="2744742"/>
            <a:ext cx="955711" cy="430887"/>
          </a:xfrm>
          <a:prstGeom prst="rect">
            <a:avLst/>
          </a:prstGeom>
          <a:noFill/>
        </p:spPr>
        <p:txBody>
          <a:bodyPr wrap="none" rtlCol="0">
            <a:spAutoFit/>
          </a:bodyPr>
          <a:lstStyle/>
          <a:p>
            <a:r>
              <a:rPr lang="en-US" sz="1100" dirty="0">
                <a:solidFill>
                  <a:schemeClr val="accent6"/>
                </a:solidFill>
              </a:rPr>
              <a:t>Coil segment </a:t>
            </a:r>
          </a:p>
          <a:p>
            <a:r>
              <a:rPr lang="en-US" sz="1100" dirty="0">
                <a:solidFill>
                  <a:schemeClr val="accent6"/>
                </a:solidFill>
              </a:rPr>
              <a:t>         voltage</a:t>
            </a:r>
          </a:p>
        </p:txBody>
      </p:sp>
      <p:cxnSp>
        <p:nvCxnSpPr>
          <p:cNvPr id="24586" name="Straight Arrow Connector 24585">
            <a:extLst>
              <a:ext uri="{FF2B5EF4-FFF2-40B4-BE49-F238E27FC236}">
                <a16:creationId xmlns:a16="http://schemas.microsoft.com/office/drawing/2014/main" id="{6B399B58-9A5E-43F2-812D-083BF3EC6E4C}"/>
              </a:ext>
            </a:extLst>
          </p:cNvPr>
          <p:cNvCxnSpPr>
            <a:cxnSpLocks/>
          </p:cNvCxnSpPr>
          <p:nvPr/>
        </p:nvCxnSpPr>
        <p:spPr>
          <a:xfrm>
            <a:off x="3018463" y="3223310"/>
            <a:ext cx="93591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587" name="TextBox 24586">
            <a:extLst>
              <a:ext uri="{FF2B5EF4-FFF2-40B4-BE49-F238E27FC236}">
                <a16:creationId xmlns:a16="http://schemas.microsoft.com/office/drawing/2014/main" id="{0174FEFE-8AAC-4530-BA62-516AF7386856}"/>
              </a:ext>
            </a:extLst>
          </p:cNvPr>
          <p:cNvSpPr txBox="1"/>
          <p:nvPr/>
        </p:nvSpPr>
        <p:spPr>
          <a:xfrm>
            <a:off x="4206415" y="2888405"/>
            <a:ext cx="4112999" cy="1169551"/>
          </a:xfrm>
          <a:prstGeom prst="rect">
            <a:avLst/>
          </a:prstGeom>
          <a:noFill/>
          <a:ln>
            <a:solidFill>
              <a:srgbClr val="C00000"/>
            </a:solidFill>
          </a:ln>
        </p:spPr>
        <p:txBody>
          <a:bodyPr wrap="square" rtlCol="0">
            <a:spAutoFit/>
          </a:bodyPr>
          <a:lstStyle/>
          <a:p>
            <a:r>
              <a:rPr lang="en-US" sz="1400" dirty="0"/>
              <a:t>From quench testing with the small antenna (above):</a:t>
            </a:r>
          </a:p>
          <a:p>
            <a:pPr marL="285750" indent="-285750">
              <a:buFontTx/>
              <a:buChar char="-"/>
            </a:pPr>
            <a:r>
              <a:rPr lang="en-US" sz="1400" dirty="0"/>
              <a:t>excellent signal-to-noise ratio (40/1) </a:t>
            </a:r>
          </a:p>
          <a:p>
            <a:r>
              <a:rPr lang="en-US" sz="1400" dirty="0"/>
              <a:t>       with no on-board amplifiers</a:t>
            </a:r>
          </a:p>
          <a:p>
            <a:pPr marL="285750" indent="-285750">
              <a:buFontTx/>
              <a:buChar char="-"/>
            </a:pPr>
            <a:r>
              <a:rPr lang="en-US" sz="1400" dirty="0"/>
              <a:t>very clean signal</a:t>
            </a:r>
          </a:p>
          <a:p>
            <a:pPr marL="285750" indent="-285750">
              <a:buFontTx/>
              <a:buChar char="-"/>
            </a:pPr>
            <a:r>
              <a:rPr lang="en-US" sz="1400" dirty="0"/>
              <a:t>faster than coil voltage reaction</a:t>
            </a:r>
          </a:p>
        </p:txBody>
      </p:sp>
      <p:sp>
        <p:nvSpPr>
          <p:cNvPr id="24588" name="TextBox 24587">
            <a:extLst>
              <a:ext uri="{FF2B5EF4-FFF2-40B4-BE49-F238E27FC236}">
                <a16:creationId xmlns:a16="http://schemas.microsoft.com/office/drawing/2014/main" id="{39803D54-5CA8-4206-A5FE-4114E42818E9}"/>
              </a:ext>
            </a:extLst>
          </p:cNvPr>
          <p:cNvSpPr txBox="1"/>
          <p:nvPr/>
        </p:nvSpPr>
        <p:spPr>
          <a:xfrm>
            <a:off x="989678" y="2878013"/>
            <a:ext cx="780983" cy="430887"/>
          </a:xfrm>
          <a:prstGeom prst="rect">
            <a:avLst/>
          </a:prstGeom>
          <a:noFill/>
        </p:spPr>
        <p:txBody>
          <a:bodyPr wrap="none" rtlCol="0">
            <a:spAutoFit/>
          </a:bodyPr>
          <a:lstStyle/>
          <a:p>
            <a:r>
              <a:rPr lang="en-US" sz="1100" dirty="0">
                <a:solidFill>
                  <a:srgbClr val="0070C0"/>
                </a:solidFill>
              </a:rPr>
              <a:t>Beginning </a:t>
            </a:r>
          </a:p>
          <a:p>
            <a:r>
              <a:rPr lang="en-US" sz="1100" dirty="0">
                <a:solidFill>
                  <a:srgbClr val="0070C0"/>
                </a:solidFill>
              </a:rPr>
              <a:t>of quench</a:t>
            </a:r>
          </a:p>
        </p:txBody>
      </p:sp>
      <p:cxnSp>
        <p:nvCxnSpPr>
          <p:cNvPr id="24590" name="Straight Arrow Connector 24589">
            <a:extLst>
              <a:ext uri="{FF2B5EF4-FFF2-40B4-BE49-F238E27FC236}">
                <a16:creationId xmlns:a16="http://schemas.microsoft.com/office/drawing/2014/main" id="{3B280047-7A07-4573-A8FD-2633AF577D99}"/>
              </a:ext>
            </a:extLst>
          </p:cNvPr>
          <p:cNvCxnSpPr>
            <a:cxnSpLocks/>
            <a:stCxn id="24588" idx="2"/>
          </p:cNvCxnSpPr>
          <p:nvPr/>
        </p:nvCxnSpPr>
        <p:spPr>
          <a:xfrm>
            <a:off x="1380170" y="3308900"/>
            <a:ext cx="480832" cy="398481"/>
          </a:xfrm>
          <a:prstGeom prst="straightConnector1">
            <a:avLst/>
          </a:prstGeom>
          <a:ln w="15875">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593" name="TextBox 24592">
            <a:extLst>
              <a:ext uri="{FF2B5EF4-FFF2-40B4-BE49-F238E27FC236}">
                <a16:creationId xmlns:a16="http://schemas.microsoft.com/office/drawing/2014/main" id="{A10F927A-FDFD-4AF1-BF27-667DDD5D5FAF}"/>
              </a:ext>
            </a:extLst>
          </p:cNvPr>
          <p:cNvSpPr txBox="1"/>
          <p:nvPr/>
        </p:nvSpPr>
        <p:spPr>
          <a:xfrm rot="16200000">
            <a:off x="685053" y="2752889"/>
            <a:ext cx="356188" cy="261610"/>
          </a:xfrm>
          <a:prstGeom prst="rect">
            <a:avLst/>
          </a:prstGeom>
          <a:noFill/>
        </p:spPr>
        <p:txBody>
          <a:bodyPr wrap="none" rtlCol="0">
            <a:spAutoFit/>
          </a:bodyPr>
          <a:lstStyle/>
          <a:p>
            <a:r>
              <a:rPr lang="en-US" sz="1100" dirty="0">
                <a:solidFill>
                  <a:schemeClr val="accent6"/>
                </a:solidFill>
              </a:rPr>
              <a:t>AU</a:t>
            </a:r>
          </a:p>
        </p:txBody>
      </p:sp>
      <p:sp>
        <p:nvSpPr>
          <p:cNvPr id="50" name="TextBox 49">
            <a:extLst>
              <a:ext uri="{FF2B5EF4-FFF2-40B4-BE49-F238E27FC236}">
                <a16:creationId xmlns:a16="http://schemas.microsoft.com/office/drawing/2014/main" id="{11A9C77A-1632-4193-BE1D-96A46BAB8B9F}"/>
              </a:ext>
            </a:extLst>
          </p:cNvPr>
          <p:cNvSpPr txBox="1"/>
          <p:nvPr/>
        </p:nvSpPr>
        <p:spPr>
          <a:xfrm>
            <a:off x="2828301" y="3618623"/>
            <a:ext cx="979435" cy="577081"/>
          </a:xfrm>
          <a:prstGeom prst="rect">
            <a:avLst/>
          </a:prstGeom>
          <a:noFill/>
        </p:spPr>
        <p:txBody>
          <a:bodyPr wrap="square" rtlCol="0">
            <a:spAutoFit/>
          </a:bodyPr>
          <a:lstStyle/>
          <a:p>
            <a:r>
              <a:rPr lang="en-US" sz="1050" dirty="0">
                <a:solidFill>
                  <a:srgbClr val="0070C0"/>
                </a:solidFill>
              </a:rPr>
              <a:t>Quench </a:t>
            </a:r>
          </a:p>
          <a:p>
            <a:r>
              <a:rPr lang="en-US" sz="1050" dirty="0">
                <a:solidFill>
                  <a:srgbClr val="0070C0"/>
                </a:solidFill>
              </a:rPr>
              <a:t>detection </a:t>
            </a:r>
          </a:p>
          <a:p>
            <a:r>
              <a:rPr lang="en-US" sz="1050" dirty="0">
                <a:solidFill>
                  <a:srgbClr val="0070C0"/>
                </a:solidFill>
              </a:rPr>
              <a:t>(0.0 s)</a:t>
            </a:r>
          </a:p>
        </p:txBody>
      </p:sp>
      <p:cxnSp>
        <p:nvCxnSpPr>
          <p:cNvPr id="36" name="Straight Arrow Connector 35">
            <a:extLst>
              <a:ext uri="{FF2B5EF4-FFF2-40B4-BE49-F238E27FC236}">
                <a16:creationId xmlns:a16="http://schemas.microsoft.com/office/drawing/2014/main" id="{A657E119-0C64-40CC-BE27-EE875086B93A}"/>
              </a:ext>
            </a:extLst>
          </p:cNvPr>
          <p:cNvCxnSpPr>
            <a:cxnSpLocks/>
          </p:cNvCxnSpPr>
          <p:nvPr/>
        </p:nvCxnSpPr>
        <p:spPr>
          <a:xfrm flipH="1">
            <a:off x="2679075" y="3818933"/>
            <a:ext cx="149226" cy="232538"/>
          </a:xfrm>
          <a:prstGeom prst="straightConnector1">
            <a:avLst/>
          </a:prstGeom>
          <a:ln w="15875">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Flowchart: Terminator 44">
            <a:extLst>
              <a:ext uri="{FF2B5EF4-FFF2-40B4-BE49-F238E27FC236}">
                <a16:creationId xmlns:a16="http://schemas.microsoft.com/office/drawing/2014/main" id="{79A3714B-19C5-44FA-9368-B76CB5567A62}"/>
              </a:ext>
            </a:extLst>
          </p:cNvPr>
          <p:cNvSpPr/>
          <p:nvPr/>
        </p:nvSpPr>
        <p:spPr>
          <a:xfrm>
            <a:off x="5588743" y="5033147"/>
            <a:ext cx="1750751" cy="509665"/>
          </a:xfrm>
          <a:prstGeom prst="flowChartTermina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lowchart: Terminator 45">
            <a:extLst>
              <a:ext uri="{FF2B5EF4-FFF2-40B4-BE49-F238E27FC236}">
                <a16:creationId xmlns:a16="http://schemas.microsoft.com/office/drawing/2014/main" id="{3298E5DF-706E-44F4-AD90-9308CD8553CA}"/>
              </a:ext>
            </a:extLst>
          </p:cNvPr>
          <p:cNvSpPr/>
          <p:nvPr/>
        </p:nvSpPr>
        <p:spPr>
          <a:xfrm>
            <a:off x="5978889" y="5170285"/>
            <a:ext cx="992994" cy="235388"/>
          </a:xfrm>
          <a:prstGeom prst="flowChartTerminator">
            <a:avLst/>
          </a:prstGeom>
          <a:solidFill>
            <a:schemeClr val="accent6">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6F3C58-A073-4086-A346-EBA3FF95DBC5}"/>
              </a:ext>
            </a:extLst>
          </p:cNvPr>
          <p:cNvSpPr/>
          <p:nvPr/>
        </p:nvSpPr>
        <p:spPr>
          <a:xfrm>
            <a:off x="5688680" y="4800261"/>
            <a:ext cx="45719" cy="1124263"/>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A4F1F30-4C72-4325-8C7C-D0BB0DC969FB}"/>
              </a:ext>
            </a:extLst>
          </p:cNvPr>
          <p:cNvSpPr/>
          <p:nvPr/>
        </p:nvSpPr>
        <p:spPr>
          <a:xfrm>
            <a:off x="6042745" y="4800260"/>
            <a:ext cx="45719" cy="1124263"/>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A211E0-AA0B-4CEB-B110-091AB96ABC35}"/>
              </a:ext>
            </a:extLst>
          </p:cNvPr>
          <p:cNvSpPr/>
          <p:nvPr/>
        </p:nvSpPr>
        <p:spPr>
          <a:xfrm>
            <a:off x="6436860" y="4800261"/>
            <a:ext cx="45719" cy="1124263"/>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9411143-E91B-4450-A7C5-0CF7BB5827B8}"/>
              </a:ext>
            </a:extLst>
          </p:cNvPr>
          <p:cNvSpPr/>
          <p:nvPr/>
        </p:nvSpPr>
        <p:spPr>
          <a:xfrm>
            <a:off x="6863927" y="4800258"/>
            <a:ext cx="45719" cy="1124263"/>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D0DDAF5-D590-4DCF-AE45-814F078B6737}"/>
              </a:ext>
            </a:extLst>
          </p:cNvPr>
          <p:cNvSpPr/>
          <p:nvPr/>
        </p:nvSpPr>
        <p:spPr>
          <a:xfrm>
            <a:off x="7207654" y="4800259"/>
            <a:ext cx="45719" cy="1124263"/>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0DF7699-F336-44BA-9148-4A083C5B07F0}"/>
              </a:ext>
            </a:extLst>
          </p:cNvPr>
          <p:cNvSpPr/>
          <p:nvPr/>
        </p:nvSpPr>
        <p:spPr>
          <a:xfrm rot="5400000">
            <a:off x="6539545" y="3847341"/>
            <a:ext cx="45719" cy="2510449"/>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D60E060-13CE-4CE4-9D9F-54EC9DA1CD1B}"/>
              </a:ext>
            </a:extLst>
          </p:cNvPr>
          <p:cNvSpPr/>
          <p:nvPr/>
        </p:nvSpPr>
        <p:spPr>
          <a:xfrm rot="5400000">
            <a:off x="6549540" y="4232086"/>
            <a:ext cx="45719" cy="2510449"/>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0E9AA35-8EF4-4618-9AC7-C0129183ED5D}"/>
              </a:ext>
            </a:extLst>
          </p:cNvPr>
          <p:cNvSpPr/>
          <p:nvPr/>
        </p:nvSpPr>
        <p:spPr>
          <a:xfrm rot="5400000">
            <a:off x="6549540" y="4037216"/>
            <a:ext cx="45719" cy="2510449"/>
          </a:xfrm>
          <a:prstGeom prst="rect">
            <a:avLst/>
          </a:prstGeom>
          <a:solidFill>
            <a:srgbClr val="FFFF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BB59523-6D8D-40DC-B381-336DF38D7E68}"/>
              </a:ext>
            </a:extLst>
          </p:cNvPr>
          <p:cNvSpPr txBox="1"/>
          <p:nvPr/>
        </p:nvSpPr>
        <p:spPr>
          <a:xfrm>
            <a:off x="7504808" y="4386816"/>
            <a:ext cx="982961" cy="646331"/>
          </a:xfrm>
          <a:prstGeom prst="rect">
            <a:avLst/>
          </a:prstGeom>
          <a:noFill/>
        </p:spPr>
        <p:txBody>
          <a:bodyPr wrap="none" rtlCol="0">
            <a:spAutoFit/>
          </a:bodyPr>
          <a:lstStyle/>
          <a:p>
            <a:r>
              <a:rPr lang="en-US" sz="1200" dirty="0"/>
              <a:t>QA grid</a:t>
            </a:r>
          </a:p>
          <a:p>
            <a:r>
              <a:rPr lang="en-US" sz="1200" dirty="0"/>
              <a:t>for</a:t>
            </a:r>
          </a:p>
          <a:p>
            <a:r>
              <a:rPr lang="en-US" sz="1200" dirty="0"/>
              <a:t>EM-mapping</a:t>
            </a:r>
          </a:p>
        </p:txBody>
      </p:sp>
      <p:cxnSp>
        <p:nvCxnSpPr>
          <p:cNvPr id="57" name="Straight Connector 56">
            <a:extLst>
              <a:ext uri="{FF2B5EF4-FFF2-40B4-BE49-F238E27FC236}">
                <a16:creationId xmlns:a16="http://schemas.microsoft.com/office/drawing/2014/main" id="{4F2076D1-78F3-482C-8BCD-CE71339C7A8C}"/>
              </a:ext>
            </a:extLst>
          </p:cNvPr>
          <p:cNvCxnSpPr>
            <a:cxnSpLocks/>
          </p:cNvCxnSpPr>
          <p:nvPr/>
        </p:nvCxnSpPr>
        <p:spPr>
          <a:xfrm flipH="1" flipV="1">
            <a:off x="5023368" y="5136587"/>
            <a:ext cx="587614" cy="83346"/>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BFA694A5-133E-4724-9469-AD85F2F33858}"/>
              </a:ext>
            </a:extLst>
          </p:cNvPr>
          <p:cNvSpPr txBox="1"/>
          <p:nvPr/>
        </p:nvSpPr>
        <p:spPr>
          <a:xfrm>
            <a:off x="4648706" y="4986925"/>
            <a:ext cx="418704" cy="276999"/>
          </a:xfrm>
          <a:prstGeom prst="rect">
            <a:avLst/>
          </a:prstGeom>
          <a:noFill/>
        </p:spPr>
        <p:txBody>
          <a:bodyPr wrap="none" rtlCol="0">
            <a:spAutoFit/>
          </a:bodyPr>
          <a:lstStyle/>
          <a:p>
            <a:r>
              <a:rPr lang="en-US" sz="1200" dirty="0"/>
              <a:t>Coil</a:t>
            </a:r>
          </a:p>
        </p:txBody>
      </p:sp>
      <p:cxnSp>
        <p:nvCxnSpPr>
          <p:cNvPr id="59" name="Straight Connector 58">
            <a:extLst>
              <a:ext uri="{FF2B5EF4-FFF2-40B4-BE49-F238E27FC236}">
                <a16:creationId xmlns:a16="http://schemas.microsoft.com/office/drawing/2014/main" id="{06273E1E-46D3-4BB5-8FC8-74BA045C2E93}"/>
              </a:ext>
            </a:extLst>
          </p:cNvPr>
          <p:cNvCxnSpPr>
            <a:cxnSpLocks/>
            <a:stCxn id="56" idx="1"/>
          </p:cNvCxnSpPr>
          <p:nvPr/>
        </p:nvCxnSpPr>
        <p:spPr>
          <a:xfrm flipH="1">
            <a:off x="7296434" y="4709982"/>
            <a:ext cx="208374" cy="174495"/>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4F18182-4841-410A-A6D9-A1AC9B5CEF81}"/>
              </a:ext>
            </a:extLst>
          </p:cNvPr>
          <p:cNvCxnSpPr>
            <a:cxnSpLocks/>
          </p:cNvCxnSpPr>
          <p:nvPr/>
        </p:nvCxnSpPr>
        <p:spPr>
          <a:xfrm flipH="1">
            <a:off x="7422296" y="4759537"/>
            <a:ext cx="153004" cy="224236"/>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5E8925AB-3F78-4906-A93A-9EDF8A5E03C2}"/>
              </a:ext>
            </a:extLst>
          </p:cNvPr>
          <p:cNvSpPr txBox="1"/>
          <p:nvPr/>
        </p:nvSpPr>
        <p:spPr>
          <a:xfrm>
            <a:off x="5307180" y="5959213"/>
            <a:ext cx="2663934" cy="276999"/>
          </a:xfrm>
          <a:prstGeom prst="rect">
            <a:avLst/>
          </a:prstGeom>
          <a:noFill/>
        </p:spPr>
        <p:txBody>
          <a:bodyPr wrap="none" rtlCol="0">
            <a:spAutoFit/>
          </a:bodyPr>
          <a:lstStyle/>
          <a:p>
            <a:r>
              <a:rPr lang="en-US" sz="1200" dirty="0">
                <a:solidFill>
                  <a:schemeClr val="accent6"/>
                </a:solidFill>
              </a:rPr>
              <a:t>Number of channels could be very large</a:t>
            </a:r>
          </a:p>
        </p:txBody>
      </p:sp>
      <p:sp>
        <p:nvSpPr>
          <p:cNvPr id="62" name="TextBox 61">
            <a:extLst>
              <a:ext uri="{FF2B5EF4-FFF2-40B4-BE49-F238E27FC236}">
                <a16:creationId xmlns:a16="http://schemas.microsoft.com/office/drawing/2014/main" id="{B16B041A-B515-4A25-AA25-D669B353F313}"/>
              </a:ext>
            </a:extLst>
          </p:cNvPr>
          <p:cNvSpPr txBox="1"/>
          <p:nvPr/>
        </p:nvSpPr>
        <p:spPr>
          <a:xfrm>
            <a:off x="7798368" y="5592131"/>
            <a:ext cx="784189" cy="400110"/>
          </a:xfrm>
          <a:prstGeom prst="rect">
            <a:avLst/>
          </a:prstGeom>
          <a:noFill/>
        </p:spPr>
        <p:txBody>
          <a:bodyPr wrap="none" rtlCol="0">
            <a:spAutoFit/>
          </a:bodyPr>
          <a:lstStyle/>
          <a:p>
            <a:r>
              <a:rPr lang="en-US" sz="1000" dirty="0">
                <a:solidFill>
                  <a:schemeClr val="accent6"/>
                </a:solidFill>
              </a:rPr>
              <a:t>single </a:t>
            </a:r>
          </a:p>
          <a:p>
            <a:r>
              <a:rPr lang="en-US" sz="1000" dirty="0">
                <a:solidFill>
                  <a:schemeClr val="accent6"/>
                </a:solidFill>
              </a:rPr>
              <a:t>QA channel</a:t>
            </a:r>
          </a:p>
        </p:txBody>
      </p:sp>
      <p:cxnSp>
        <p:nvCxnSpPr>
          <p:cNvPr id="63" name="Straight Connector 62">
            <a:extLst>
              <a:ext uri="{FF2B5EF4-FFF2-40B4-BE49-F238E27FC236}">
                <a16:creationId xmlns:a16="http://schemas.microsoft.com/office/drawing/2014/main" id="{FD8DD66A-50E2-4694-B7FF-62BCC7159E23}"/>
              </a:ext>
            </a:extLst>
          </p:cNvPr>
          <p:cNvCxnSpPr>
            <a:cxnSpLocks/>
          </p:cNvCxnSpPr>
          <p:nvPr/>
        </p:nvCxnSpPr>
        <p:spPr>
          <a:xfrm flipH="1" flipV="1">
            <a:off x="7817629" y="5534791"/>
            <a:ext cx="88305" cy="79938"/>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6F11C398-C37F-4299-BB83-5684571A7BAE}"/>
              </a:ext>
            </a:extLst>
          </p:cNvPr>
          <p:cNvSpPr txBox="1"/>
          <p:nvPr/>
        </p:nvSpPr>
        <p:spPr>
          <a:xfrm>
            <a:off x="562562" y="5628296"/>
            <a:ext cx="4489248" cy="646331"/>
          </a:xfrm>
          <a:prstGeom prst="rect">
            <a:avLst/>
          </a:prstGeom>
          <a:solidFill>
            <a:srgbClr val="FFFF00"/>
          </a:solidFill>
        </p:spPr>
        <p:txBody>
          <a:bodyPr wrap="square" rtlCol="0">
            <a:spAutoFit/>
          </a:bodyPr>
          <a:lstStyle/>
          <a:p>
            <a:r>
              <a:rPr lang="en-US" sz="1200" b="1" dirty="0">
                <a:solidFill>
                  <a:schemeClr val="accent6"/>
                </a:solidFill>
              </a:rPr>
              <a:t>Combined with acoustic (a), temperature (t), (…) mapping – aiming to characterize and understand quench and training mechanisms</a:t>
            </a:r>
          </a:p>
          <a:p>
            <a:r>
              <a:rPr lang="en-US" sz="1200" b="1" dirty="0">
                <a:solidFill>
                  <a:schemeClr val="accent6"/>
                </a:solidFill>
              </a:rPr>
              <a:t>at fundamental level.  </a:t>
            </a:r>
          </a:p>
        </p:txBody>
      </p:sp>
      <p:sp>
        <p:nvSpPr>
          <p:cNvPr id="26" name="Date Placeholder 25">
            <a:extLst>
              <a:ext uri="{FF2B5EF4-FFF2-40B4-BE49-F238E27FC236}">
                <a16:creationId xmlns:a16="http://schemas.microsoft.com/office/drawing/2014/main" id="{721CF55C-BFBA-4545-B06A-C868BB4A9782}"/>
              </a:ext>
            </a:extLst>
          </p:cNvPr>
          <p:cNvSpPr>
            <a:spLocks noGrp="1"/>
          </p:cNvSpPr>
          <p:nvPr>
            <p:ph type="dt" sz="half" idx="10"/>
          </p:nvPr>
        </p:nvSpPr>
        <p:spPr/>
        <p:txBody>
          <a:bodyPr/>
          <a:lstStyle/>
          <a:p>
            <a:fld id="{F47DD1BA-647E-46C1-B3D9-C7C25F5197D1}" type="datetime1">
              <a:rPr lang="en-US" altLang="en-US" smtClean="0"/>
              <a:t>7/17/18</a:t>
            </a:fld>
            <a:endParaRPr lang="en-US" altLang="en-US"/>
          </a:p>
        </p:txBody>
      </p:sp>
      <p:sp>
        <p:nvSpPr>
          <p:cNvPr id="32" name="Slide Number Placeholder 31">
            <a:extLst>
              <a:ext uri="{FF2B5EF4-FFF2-40B4-BE49-F238E27FC236}">
                <a16:creationId xmlns:a16="http://schemas.microsoft.com/office/drawing/2014/main" id="{6D419412-5A70-4537-9D42-CB84ABB4D3CC}"/>
              </a:ext>
            </a:extLst>
          </p:cNvPr>
          <p:cNvSpPr>
            <a:spLocks noGrp="1"/>
          </p:cNvSpPr>
          <p:nvPr>
            <p:ph type="sldNum" sz="quarter" idx="12"/>
          </p:nvPr>
        </p:nvSpPr>
        <p:spPr/>
        <p:txBody>
          <a:bodyPr/>
          <a:lstStyle/>
          <a:p>
            <a:fld id="{52E9C158-AEF1-41A2-A6CE-6F0BAB305EFD}" type="slidenum">
              <a:rPr lang="en-US" altLang="en-US" smtClean="0"/>
              <a:pPr/>
              <a:t>25</a:t>
            </a:fld>
            <a:endParaRPr lang="en-US" altLang="en-US"/>
          </a:p>
        </p:txBody>
      </p:sp>
      <p:sp>
        <p:nvSpPr>
          <p:cNvPr id="3" name="TextBox 2">
            <a:extLst>
              <a:ext uri="{FF2B5EF4-FFF2-40B4-BE49-F238E27FC236}">
                <a16:creationId xmlns:a16="http://schemas.microsoft.com/office/drawing/2014/main" id="{E9677656-F41E-4657-BEA9-7AF56F1E7E90}"/>
              </a:ext>
            </a:extLst>
          </p:cNvPr>
          <p:cNvSpPr txBox="1"/>
          <p:nvPr/>
        </p:nvSpPr>
        <p:spPr>
          <a:xfrm>
            <a:off x="7960765" y="5033147"/>
            <a:ext cx="1138954" cy="523220"/>
          </a:xfrm>
          <a:prstGeom prst="rect">
            <a:avLst/>
          </a:prstGeom>
          <a:solidFill>
            <a:srgbClr val="002060"/>
          </a:solidFill>
        </p:spPr>
        <p:txBody>
          <a:bodyPr wrap="square" rtlCol="0">
            <a:spAutoFit/>
          </a:bodyPr>
          <a:lstStyle/>
          <a:p>
            <a:r>
              <a:rPr lang="en-US" sz="1400" b="1" dirty="0">
                <a:solidFill>
                  <a:srgbClr val="FFFF00"/>
                </a:solidFill>
              </a:rPr>
              <a:t>(Could be </a:t>
            </a:r>
          </a:p>
          <a:p>
            <a:r>
              <a:rPr lang="en-US" sz="1400" b="1" dirty="0">
                <a:solidFill>
                  <a:srgbClr val="FFFF00"/>
                </a:solidFill>
              </a:rPr>
              <a:t>a 3D map)</a:t>
            </a:r>
          </a:p>
        </p:txBody>
      </p:sp>
      <p:sp>
        <p:nvSpPr>
          <p:cNvPr id="39" name="Footer Placeholder 4">
            <a:extLst>
              <a:ext uri="{FF2B5EF4-FFF2-40B4-BE49-F238E27FC236}">
                <a16:creationId xmlns:a16="http://schemas.microsoft.com/office/drawing/2014/main" id="{05950848-73A8-7C46-9139-70378E71D51E}"/>
              </a:ext>
            </a:extLst>
          </p:cNvPr>
          <p:cNvSpPr>
            <a:spLocks noGrp="1"/>
          </p:cNvSpPr>
          <p:nvPr>
            <p:ph type="ftr" sz="quarter" idx="11"/>
          </p:nvPr>
        </p:nvSpPr>
        <p:spPr>
          <a:xfrm>
            <a:off x="806450" y="6515100"/>
            <a:ext cx="5373688" cy="241300"/>
          </a:xfrm>
        </p:spPr>
        <p:txBody>
          <a:bodyPr/>
          <a:lstStyle/>
          <a:p>
            <a:pPr>
              <a:defRPr/>
            </a:pPr>
            <a:r>
              <a:rPr lang="en-US" dirty="0"/>
              <a:t>S. </a:t>
            </a:r>
            <a:r>
              <a:rPr lang="en-US" dirty="0" err="1"/>
              <a:t>Stoynev</a:t>
            </a:r>
            <a:r>
              <a:rPr lang="en-US" dirty="0"/>
              <a:t> | Fast turnaround R&amp;D</a:t>
            </a:r>
            <a:endParaRPr lang="en-US" b="1" dirty="0"/>
          </a:p>
        </p:txBody>
      </p:sp>
    </p:spTree>
    <p:extLst>
      <p:ext uri="{BB962C8B-B14F-4D97-AF65-F5344CB8AC3E}">
        <p14:creationId xmlns:p14="http://schemas.microsoft.com/office/powerpoint/2010/main" val="1167979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 Example 2: Improve training by a capacitor discharge through the coil</a:t>
            </a:r>
          </a:p>
        </p:txBody>
      </p:sp>
      <p:sp>
        <p:nvSpPr>
          <p:cNvPr id="24578" name="Content Placeholder 29"/>
          <p:cNvSpPr>
            <a:spLocks noGrp="1"/>
          </p:cNvSpPr>
          <p:nvPr>
            <p:ph idx="1"/>
          </p:nvPr>
        </p:nvSpPr>
        <p:spPr bwMode="auto">
          <a:xfrm>
            <a:off x="235743" y="84486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1800" dirty="0">
                <a:latin typeface="Helvetica" panose="020B0604020202020204" pitchFamily="34" charset="0"/>
                <a:ea typeface="Geneva" pitchFamily="121" charset="-128"/>
              </a:rPr>
              <a:t>Inducing “over-current” (and “over-force”) in quenching coil during training has the potential to skip training steps</a:t>
            </a:r>
          </a:p>
          <a:p>
            <a:r>
              <a:rPr lang="en-US" altLang="en-US" sz="1800" dirty="0">
                <a:latin typeface="Helvetica" panose="020B0604020202020204" pitchFamily="34" charset="0"/>
                <a:ea typeface="Geneva" pitchFamily="121" charset="-128"/>
              </a:rPr>
              <a:t>A capacitor discharge through a magnet create typical LCR circuit vibrations</a:t>
            </a:r>
          </a:p>
          <a:p>
            <a:pPr lvl="1"/>
            <a:r>
              <a:rPr lang="en-US" altLang="en-US" sz="1600" dirty="0">
                <a:latin typeface="Helvetica" panose="020B0604020202020204" pitchFamily="34" charset="0"/>
                <a:ea typeface="Geneva" pitchFamily="121" charset="-128"/>
              </a:rPr>
              <a:t>Depending on the circuit over-current is created in part (or whole) of the coil</a:t>
            </a: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lvl="1"/>
            <a:endParaRPr lang="en-US" altLang="en-US" sz="1600" dirty="0">
              <a:latin typeface="Helvetica" panose="020B0604020202020204" pitchFamily="34" charset="0"/>
              <a:ea typeface="Geneva" pitchFamily="121" charset="-128"/>
            </a:endParaRPr>
          </a:p>
          <a:p>
            <a:pPr lvl="0"/>
            <a:r>
              <a:rPr lang="en-US" altLang="en-US" sz="1600" b="1" dirty="0">
                <a:latin typeface="Helvetica" panose="020B0604020202020204" pitchFamily="34" charset="0"/>
                <a:ea typeface="Geneva" pitchFamily="121" charset="-128"/>
              </a:rPr>
              <a:t>We plan to test this hypothesis on sub-scale </a:t>
            </a:r>
          </a:p>
          <a:p>
            <a:pPr marL="0" lvl="0" indent="0">
              <a:buNone/>
            </a:pPr>
            <a:r>
              <a:rPr lang="en-US" altLang="en-US" sz="1600" b="1" dirty="0">
                <a:latin typeface="Helvetica" panose="020B0604020202020204" pitchFamily="34" charset="0"/>
                <a:ea typeface="Geneva" pitchFamily="121" charset="-128"/>
              </a:rPr>
              <a:t>      models and real accelerator magnets</a:t>
            </a:r>
          </a:p>
          <a:p>
            <a:pPr lvl="1"/>
            <a:r>
              <a:rPr lang="en-US" altLang="en-US" sz="1400" dirty="0">
                <a:solidFill>
                  <a:srgbClr val="C00000"/>
                </a:solidFill>
                <a:latin typeface="Helvetica" panose="020B0604020202020204" pitchFamily="34" charset="0"/>
                <a:ea typeface="Geneva" pitchFamily="121" charset="-128"/>
              </a:rPr>
              <a:t>Needs optimization, higher capacitance (for magnets)</a:t>
            </a:r>
            <a:endParaRPr lang="en-US" altLang="en-US" sz="1600" dirty="0">
              <a:solidFill>
                <a:srgbClr val="C00000"/>
              </a:solidFill>
              <a:latin typeface="Helvetica" panose="020B0604020202020204" pitchFamily="34" charset="0"/>
              <a:ea typeface="Geneva" pitchFamily="121" charset="-128"/>
            </a:endParaRPr>
          </a:p>
          <a:p>
            <a:pPr lvl="0"/>
            <a:r>
              <a:rPr lang="en-US" altLang="en-US" sz="1600" dirty="0">
                <a:latin typeface="Helvetica" panose="020B0604020202020204" pitchFamily="34" charset="0"/>
                <a:ea typeface="Geneva" pitchFamily="121" charset="-128"/>
              </a:rPr>
              <a:t>There are already indications the method works</a:t>
            </a:r>
          </a:p>
          <a:p>
            <a:pPr lvl="1"/>
            <a:r>
              <a:rPr lang="en-US" altLang="en-US" sz="1400" dirty="0">
                <a:latin typeface="Helvetica" panose="020B0604020202020204" pitchFamily="34" charset="0"/>
                <a:ea typeface="Geneva" pitchFamily="121" charset="-128"/>
              </a:rPr>
              <a:t>It was performed as a by-product of “CLIQ” testing </a:t>
            </a:r>
          </a:p>
          <a:p>
            <a:pPr marL="457200" lvl="1" indent="0">
              <a:buNone/>
            </a:pPr>
            <a:r>
              <a:rPr lang="en-US" altLang="en-US" sz="1400" dirty="0">
                <a:latin typeface="Helvetica" panose="020B0604020202020204" pitchFamily="34" charset="0"/>
                <a:ea typeface="Geneva" pitchFamily="121" charset="-128"/>
              </a:rPr>
              <a:t>      (discharge is used for quench protection)</a:t>
            </a:r>
          </a:p>
          <a:p>
            <a:pPr marL="0" indent="0">
              <a:buNone/>
            </a:pPr>
            <a:endParaRPr lang="en-US" altLang="en-US" sz="1800" dirty="0">
              <a:latin typeface="Helvetica" panose="020B0604020202020204" pitchFamily="34" charset="0"/>
              <a:ea typeface="Geneva" pitchFamily="121" charset="-128"/>
            </a:endParaRPr>
          </a:p>
          <a:p>
            <a:pPr marL="457200" lvl="1" indent="0">
              <a:buNone/>
            </a:pPr>
            <a:endParaRPr lang="en-US" altLang="en-US" sz="1800" dirty="0">
              <a:latin typeface="Helvetica" panose="020B0604020202020204" pitchFamily="34" charset="0"/>
              <a:ea typeface="Geneva" pitchFamily="121" charset="-128"/>
            </a:endParaRPr>
          </a:p>
          <a:p>
            <a:pPr marL="0" indent="0" eaLnBrk="1" hangingPunct="1">
              <a:buNone/>
            </a:pPr>
            <a:endParaRPr lang="en-US" altLang="en-US" dirty="0">
              <a:latin typeface="Helvetica" panose="020B0604020202020204" pitchFamily="34" charset="0"/>
              <a:ea typeface="Geneva" pitchFamily="121" charset="-128"/>
            </a:endParaRPr>
          </a:p>
        </p:txBody>
      </p:sp>
      <p:pic>
        <p:nvPicPr>
          <p:cNvPr id="3" name="Picture 2">
            <a:extLst>
              <a:ext uri="{FF2B5EF4-FFF2-40B4-BE49-F238E27FC236}">
                <a16:creationId xmlns:a16="http://schemas.microsoft.com/office/drawing/2014/main" id="{4A553882-EBA4-4803-B98A-0346C9ACE1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27" y="2100339"/>
            <a:ext cx="2989857" cy="2245560"/>
          </a:xfrm>
          <a:prstGeom prst="rect">
            <a:avLst/>
          </a:prstGeom>
        </p:spPr>
      </p:pic>
      <p:sp>
        <p:nvSpPr>
          <p:cNvPr id="4" name="TextBox 3">
            <a:extLst>
              <a:ext uri="{FF2B5EF4-FFF2-40B4-BE49-F238E27FC236}">
                <a16:creationId xmlns:a16="http://schemas.microsoft.com/office/drawing/2014/main" id="{5C4F3993-3B94-4336-9DB7-D10EB13A4AD6}"/>
              </a:ext>
            </a:extLst>
          </p:cNvPr>
          <p:cNvSpPr txBox="1"/>
          <p:nvPr/>
        </p:nvSpPr>
        <p:spPr>
          <a:xfrm>
            <a:off x="928653" y="2219304"/>
            <a:ext cx="987643" cy="276999"/>
          </a:xfrm>
          <a:prstGeom prst="rect">
            <a:avLst/>
          </a:prstGeom>
          <a:noFill/>
        </p:spPr>
        <p:txBody>
          <a:bodyPr wrap="none" rtlCol="0">
            <a:spAutoFit/>
          </a:bodyPr>
          <a:lstStyle/>
          <a:p>
            <a:r>
              <a:rPr lang="en-US" sz="1200" dirty="0">
                <a:solidFill>
                  <a:srgbClr val="C00000"/>
                </a:solidFill>
              </a:rPr>
              <a:t>Over-current</a:t>
            </a:r>
          </a:p>
        </p:txBody>
      </p:sp>
      <p:sp>
        <p:nvSpPr>
          <p:cNvPr id="10" name="TextBox 9">
            <a:extLst>
              <a:ext uri="{FF2B5EF4-FFF2-40B4-BE49-F238E27FC236}">
                <a16:creationId xmlns:a16="http://schemas.microsoft.com/office/drawing/2014/main" id="{92CE68C3-6384-4DEA-877D-DC610EE52A3C}"/>
              </a:ext>
            </a:extLst>
          </p:cNvPr>
          <p:cNvSpPr txBox="1"/>
          <p:nvPr/>
        </p:nvSpPr>
        <p:spPr>
          <a:xfrm>
            <a:off x="438522" y="3124039"/>
            <a:ext cx="1562415" cy="646331"/>
          </a:xfrm>
          <a:prstGeom prst="rect">
            <a:avLst/>
          </a:prstGeom>
          <a:noFill/>
        </p:spPr>
        <p:txBody>
          <a:bodyPr wrap="none" rtlCol="0">
            <a:spAutoFit/>
          </a:bodyPr>
          <a:lstStyle/>
          <a:p>
            <a:r>
              <a:rPr lang="en-US" sz="1200" dirty="0">
                <a:solidFill>
                  <a:srgbClr val="004C97"/>
                </a:solidFill>
              </a:rPr>
              <a:t>(and </a:t>
            </a:r>
          </a:p>
          <a:p>
            <a:r>
              <a:rPr lang="en-US" sz="1200" dirty="0">
                <a:solidFill>
                  <a:srgbClr val="004C97"/>
                </a:solidFill>
              </a:rPr>
              <a:t>under-current</a:t>
            </a:r>
          </a:p>
          <a:p>
            <a:r>
              <a:rPr lang="en-US" sz="1200" dirty="0">
                <a:solidFill>
                  <a:srgbClr val="004C97"/>
                </a:solidFill>
              </a:rPr>
              <a:t>in part of the magnet)</a:t>
            </a:r>
          </a:p>
        </p:txBody>
      </p:sp>
      <p:sp>
        <p:nvSpPr>
          <p:cNvPr id="5" name="TextBox 4">
            <a:extLst>
              <a:ext uri="{FF2B5EF4-FFF2-40B4-BE49-F238E27FC236}">
                <a16:creationId xmlns:a16="http://schemas.microsoft.com/office/drawing/2014/main" id="{D77443A9-FC41-4D54-B998-2193038249F7}"/>
              </a:ext>
            </a:extLst>
          </p:cNvPr>
          <p:cNvSpPr txBox="1"/>
          <p:nvPr/>
        </p:nvSpPr>
        <p:spPr>
          <a:xfrm>
            <a:off x="3135254" y="2354860"/>
            <a:ext cx="2801019" cy="1384995"/>
          </a:xfrm>
          <a:prstGeom prst="rect">
            <a:avLst/>
          </a:prstGeom>
          <a:solidFill>
            <a:srgbClr val="FFFF00"/>
          </a:solidFill>
        </p:spPr>
        <p:txBody>
          <a:bodyPr wrap="square" rtlCol="0">
            <a:spAutoFit/>
          </a:bodyPr>
          <a:lstStyle/>
          <a:p>
            <a:r>
              <a:rPr lang="en-US" sz="1400" dirty="0"/>
              <a:t>If we set </a:t>
            </a:r>
            <a:r>
              <a:rPr lang="en-US" sz="1400" b="1" dirty="0"/>
              <a:t>1000 A over-current </a:t>
            </a:r>
            <a:r>
              <a:rPr lang="en-US" sz="1400" dirty="0"/>
              <a:t>in the same coil for each quench and we assume the mechanical state after it is such that no spontaneous quench will happen below the over-current level, then</a:t>
            </a:r>
          </a:p>
        </p:txBody>
      </p:sp>
      <p:cxnSp>
        <p:nvCxnSpPr>
          <p:cNvPr id="8" name="Straight Connector 7">
            <a:extLst>
              <a:ext uri="{FF2B5EF4-FFF2-40B4-BE49-F238E27FC236}">
                <a16:creationId xmlns:a16="http://schemas.microsoft.com/office/drawing/2014/main" id="{55045BF2-0787-4D6D-9300-E2F1D338DA67}"/>
              </a:ext>
            </a:extLst>
          </p:cNvPr>
          <p:cNvCxnSpPr/>
          <p:nvPr/>
        </p:nvCxnSpPr>
        <p:spPr>
          <a:xfrm>
            <a:off x="577519" y="2527356"/>
            <a:ext cx="1700463" cy="0"/>
          </a:xfrm>
          <a:prstGeom prst="line">
            <a:avLst/>
          </a:prstGeom>
          <a:ln w="6350">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FB94124-2306-42B0-AE62-CA7D9BEB8613}"/>
              </a:ext>
            </a:extLst>
          </p:cNvPr>
          <p:cNvCxnSpPr>
            <a:cxnSpLocks/>
          </p:cNvCxnSpPr>
          <p:nvPr/>
        </p:nvCxnSpPr>
        <p:spPr>
          <a:xfrm flipH="1">
            <a:off x="680221" y="2363844"/>
            <a:ext cx="310567" cy="50109"/>
          </a:xfrm>
          <a:prstGeom prst="straightConnector1">
            <a:avLst/>
          </a:prstGeom>
          <a:ln w="127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A5175EA-F3A6-44BA-9E78-6D7AD22C5DC0}"/>
              </a:ext>
            </a:extLst>
          </p:cNvPr>
          <p:cNvSpPr txBox="1"/>
          <p:nvPr/>
        </p:nvSpPr>
        <p:spPr>
          <a:xfrm>
            <a:off x="1592966" y="2794003"/>
            <a:ext cx="1199111" cy="461665"/>
          </a:xfrm>
          <a:prstGeom prst="rect">
            <a:avLst/>
          </a:prstGeom>
          <a:noFill/>
        </p:spPr>
        <p:txBody>
          <a:bodyPr wrap="none" rtlCol="0">
            <a:spAutoFit/>
          </a:bodyPr>
          <a:lstStyle/>
          <a:p>
            <a:r>
              <a:rPr lang="en-US" sz="1200" dirty="0">
                <a:solidFill>
                  <a:schemeClr val="accent6"/>
                </a:solidFill>
              </a:rPr>
              <a:t>Quench current </a:t>
            </a:r>
          </a:p>
          <a:p>
            <a:r>
              <a:rPr lang="en-US" sz="1200" dirty="0">
                <a:solidFill>
                  <a:schemeClr val="accent6"/>
                </a:solidFill>
              </a:rPr>
              <a:t>                 level</a:t>
            </a:r>
          </a:p>
        </p:txBody>
      </p:sp>
      <p:cxnSp>
        <p:nvCxnSpPr>
          <p:cNvPr id="22" name="Straight Arrow Connector 21">
            <a:extLst>
              <a:ext uri="{FF2B5EF4-FFF2-40B4-BE49-F238E27FC236}">
                <a16:creationId xmlns:a16="http://schemas.microsoft.com/office/drawing/2014/main" id="{4BFA1A81-7A41-4C98-BBB4-A6A7E3CBFDE6}"/>
              </a:ext>
            </a:extLst>
          </p:cNvPr>
          <p:cNvCxnSpPr>
            <a:cxnSpLocks/>
          </p:cNvCxnSpPr>
          <p:nvPr/>
        </p:nvCxnSpPr>
        <p:spPr>
          <a:xfrm flipH="1" flipV="1">
            <a:off x="1592966" y="2558410"/>
            <a:ext cx="155284" cy="242827"/>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F8506A0-028F-432B-9BD6-8D8344E75F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7434" y="4249305"/>
            <a:ext cx="3678442" cy="1951083"/>
          </a:xfrm>
          <a:prstGeom prst="rect">
            <a:avLst/>
          </a:prstGeom>
        </p:spPr>
      </p:pic>
      <p:sp>
        <p:nvSpPr>
          <p:cNvPr id="18" name="TextBox 17">
            <a:extLst>
              <a:ext uri="{FF2B5EF4-FFF2-40B4-BE49-F238E27FC236}">
                <a16:creationId xmlns:a16="http://schemas.microsoft.com/office/drawing/2014/main" id="{C1BC1C92-B995-4FAC-AE26-1D405C3DFED1}"/>
              </a:ext>
            </a:extLst>
          </p:cNvPr>
          <p:cNvSpPr txBox="1"/>
          <p:nvPr/>
        </p:nvSpPr>
        <p:spPr>
          <a:xfrm>
            <a:off x="6376788" y="4399364"/>
            <a:ext cx="1817805" cy="461665"/>
          </a:xfrm>
          <a:prstGeom prst="rect">
            <a:avLst/>
          </a:prstGeom>
          <a:noFill/>
        </p:spPr>
        <p:txBody>
          <a:bodyPr wrap="none" rtlCol="0">
            <a:spAutoFit/>
          </a:bodyPr>
          <a:lstStyle/>
          <a:p>
            <a:r>
              <a:rPr lang="en-US" sz="1200" dirty="0"/>
              <a:t>Discharge was applied for </a:t>
            </a:r>
          </a:p>
          <a:p>
            <a:r>
              <a:rPr lang="en-US" sz="1200" dirty="0"/>
              <a:t>the first time </a:t>
            </a:r>
          </a:p>
        </p:txBody>
      </p:sp>
      <p:cxnSp>
        <p:nvCxnSpPr>
          <p:cNvPr id="26" name="Straight Arrow Connector 25">
            <a:extLst>
              <a:ext uri="{FF2B5EF4-FFF2-40B4-BE49-F238E27FC236}">
                <a16:creationId xmlns:a16="http://schemas.microsoft.com/office/drawing/2014/main" id="{C0C0405C-02BA-41B7-B73B-86EA76414F29}"/>
              </a:ext>
            </a:extLst>
          </p:cNvPr>
          <p:cNvCxnSpPr>
            <a:cxnSpLocks/>
          </p:cNvCxnSpPr>
          <p:nvPr/>
        </p:nvCxnSpPr>
        <p:spPr>
          <a:xfrm>
            <a:off x="7383780" y="4739640"/>
            <a:ext cx="571500" cy="12138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3963A7B-A527-4D83-9084-27033497CAD4}"/>
              </a:ext>
            </a:extLst>
          </p:cNvPr>
          <p:cNvSpPr txBox="1"/>
          <p:nvPr/>
        </p:nvSpPr>
        <p:spPr>
          <a:xfrm>
            <a:off x="6387033" y="5175741"/>
            <a:ext cx="1993494" cy="646331"/>
          </a:xfrm>
          <a:prstGeom prst="rect">
            <a:avLst/>
          </a:prstGeom>
          <a:noFill/>
        </p:spPr>
        <p:txBody>
          <a:bodyPr wrap="none" rtlCol="0">
            <a:spAutoFit/>
          </a:bodyPr>
          <a:lstStyle/>
          <a:p>
            <a:r>
              <a:rPr lang="en-US" sz="1200" dirty="0"/>
              <a:t>… after which the quench </a:t>
            </a:r>
          </a:p>
          <a:p>
            <a:r>
              <a:rPr lang="en-US" sz="1200" dirty="0"/>
              <a:t>current jumped and </a:t>
            </a:r>
          </a:p>
          <a:p>
            <a:r>
              <a:rPr lang="en-US" sz="1200" dirty="0"/>
              <a:t>changed location </a:t>
            </a:r>
            <a:r>
              <a:rPr lang="en-US" sz="1200" u="sng" dirty="0"/>
              <a:t>accordingly</a:t>
            </a:r>
          </a:p>
        </p:txBody>
      </p:sp>
      <p:sp>
        <p:nvSpPr>
          <p:cNvPr id="24" name="TextBox 23">
            <a:extLst>
              <a:ext uri="{FF2B5EF4-FFF2-40B4-BE49-F238E27FC236}">
                <a16:creationId xmlns:a16="http://schemas.microsoft.com/office/drawing/2014/main" id="{19D80184-9F14-4AAF-AF9D-49A7DF2932BE}"/>
              </a:ext>
            </a:extLst>
          </p:cNvPr>
          <p:cNvSpPr txBox="1"/>
          <p:nvPr/>
        </p:nvSpPr>
        <p:spPr>
          <a:xfrm>
            <a:off x="412550" y="3799593"/>
            <a:ext cx="494431" cy="307777"/>
          </a:xfrm>
          <a:prstGeom prst="rect">
            <a:avLst/>
          </a:prstGeom>
          <a:noFill/>
        </p:spPr>
        <p:txBody>
          <a:bodyPr wrap="none" rtlCol="0">
            <a:spAutoFit/>
          </a:bodyPr>
          <a:lstStyle/>
          <a:p>
            <a:r>
              <a:rPr lang="en-US" sz="1400" dirty="0">
                <a:solidFill>
                  <a:srgbClr val="808080"/>
                </a:solidFill>
              </a:rPr>
              <a:t>AUP</a:t>
            </a:r>
          </a:p>
        </p:txBody>
      </p:sp>
      <p:sp>
        <p:nvSpPr>
          <p:cNvPr id="32" name="TextBox 31">
            <a:extLst>
              <a:ext uri="{FF2B5EF4-FFF2-40B4-BE49-F238E27FC236}">
                <a16:creationId xmlns:a16="http://schemas.microsoft.com/office/drawing/2014/main" id="{1EA15603-901D-4C4C-87A1-E12D8B83DAD4}"/>
              </a:ext>
            </a:extLst>
          </p:cNvPr>
          <p:cNvSpPr txBox="1"/>
          <p:nvPr/>
        </p:nvSpPr>
        <p:spPr>
          <a:xfrm>
            <a:off x="8523441" y="4123739"/>
            <a:ext cx="494431" cy="307777"/>
          </a:xfrm>
          <a:prstGeom prst="rect">
            <a:avLst/>
          </a:prstGeom>
          <a:noFill/>
        </p:spPr>
        <p:txBody>
          <a:bodyPr wrap="none" rtlCol="0">
            <a:spAutoFit/>
          </a:bodyPr>
          <a:lstStyle/>
          <a:p>
            <a:r>
              <a:rPr lang="en-US" sz="1400" dirty="0">
                <a:solidFill>
                  <a:srgbClr val="808080"/>
                </a:solidFill>
              </a:rPr>
              <a:t>AUP</a:t>
            </a:r>
          </a:p>
        </p:txBody>
      </p:sp>
      <p:cxnSp>
        <p:nvCxnSpPr>
          <p:cNvPr id="33" name="Straight Arrow Connector 32">
            <a:extLst>
              <a:ext uri="{FF2B5EF4-FFF2-40B4-BE49-F238E27FC236}">
                <a16:creationId xmlns:a16="http://schemas.microsoft.com/office/drawing/2014/main" id="{71279F2F-7E04-4B70-B421-06556824253E}"/>
              </a:ext>
            </a:extLst>
          </p:cNvPr>
          <p:cNvCxnSpPr>
            <a:cxnSpLocks/>
          </p:cNvCxnSpPr>
          <p:nvPr/>
        </p:nvCxnSpPr>
        <p:spPr>
          <a:xfrm flipV="1">
            <a:off x="8107680" y="4800335"/>
            <a:ext cx="0" cy="69857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D827E297-A7BE-460A-BFE9-643A0F98156A}"/>
              </a:ext>
            </a:extLst>
          </p:cNvPr>
          <p:cNvSpPr txBox="1"/>
          <p:nvPr/>
        </p:nvSpPr>
        <p:spPr>
          <a:xfrm>
            <a:off x="1866525" y="3799475"/>
            <a:ext cx="840486" cy="276999"/>
          </a:xfrm>
          <a:prstGeom prst="rect">
            <a:avLst/>
          </a:prstGeom>
          <a:noFill/>
        </p:spPr>
        <p:txBody>
          <a:bodyPr wrap="none" rtlCol="0">
            <a:spAutoFit/>
          </a:bodyPr>
          <a:lstStyle/>
          <a:p>
            <a:r>
              <a:rPr lang="en-US" sz="1200" dirty="0">
                <a:solidFill>
                  <a:schemeClr val="accent6"/>
                </a:solidFill>
              </a:rPr>
              <a:t>simulation</a:t>
            </a:r>
          </a:p>
        </p:txBody>
      </p:sp>
      <p:cxnSp>
        <p:nvCxnSpPr>
          <p:cNvPr id="38" name="Straight Arrow Connector 37">
            <a:extLst>
              <a:ext uri="{FF2B5EF4-FFF2-40B4-BE49-F238E27FC236}">
                <a16:creationId xmlns:a16="http://schemas.microsoft.com/office/drawing/2014/main" id="{D072C006-F928-4C2A-8A9E-8B94472B6A49}"/>
              </a:ext>
            </a:extLst>
          </p:cNvPr>
          <p:cNvCxnSpPr>
            <a:cxnSpLocks/>
          </p:cNvCxnSpPr>
          <p:nvPr/>
        </p:nvCxnSpPr>
        <p:spPr>
          <a:xfrm>
            <a:off x="4258445" y="3580757"/>
            <a:ext cx="1347876"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B08DD4A9-915C-450F-A920-7EC7041D7992}"/>
              </a:ext>
            </a:extLst>
          </p:cNvPr>
          <p:cNvSpPr>
            <a:spLocks noGrp="1"/>
          </p:cNvSpPr>
          <p:nvPr>
            <p:ph type="dt" sz="half" idx="10"/>
          </p:nvPr>
        </p:nvSpPr>
        <p:spPr/>
        <p:txBody>
          <a:bodyPr/>
          <a:lstStyle/>
          <a:p>
            <a:fld id="{7F908E85-0F4C-4A68-BE22-5167047B2902}" type="datetime1">
              <a:rPr lang="en-US" altLang="en-US" smtClean="0"/>
              <a:t>7/17/18</a:t>
            </a:fld>
            <a:endParaRPr lang="en-US" altLang="en-US"/>
          </a:p>
        </p:txBody>
      </p:sp>
      <p:sp>
        <p:nvSpPr>
          <p:cNvPr id="11" name="Slide Number Placeholder 10">
            <a:extLst>
              <a:ext uri="{FF2B5EF4-FFF2-40B4-BE49-F238E27FC236}">
                <a16:creationId xmlns:a16="http://schemas.microsoft.com/office/drawing/2014/main" id="{DD498365-469B-434B-8735-A9058935A2D2}"/>
              </a:ext>
            </a:extLst>
          </p:cNvPr>
          <p:cNvSpPr>
            <a:spLocks noGrp="1"/>
          </p:cNvSpPr>
          <p:nvPr>
            <p:ph type="sldNum" sz="quarter" idx="12"/>
          </p:nvPr>
        </p:nvSpPr>
        <p:spPr/>
        <p:txBody>
          <a:bodyPr/>
          <a:lstStyle/>
          <a:p>
            <a:fld id="{52E9C158-AEF1-41A2-A6CE-6F0BAB305EFD}" type="slidenum">
              <a:rPr lang="en-US" altLang="en-US" smtClean="0"/>
              <a:pPr/>
              <a:t>26</a:t>
            </a:fld>
            <a:endParaRPr lang="en-US" altLang="en-US"/>
          </a:p>
        </p:txBody>
      </p:sp>
      <p:pic>
        <p:nvPicPr>
          <p:cNvPr id="12" name="Picture 11">
            <a:extLst>
              <a:ext uri="{FF2B5EF4-FFF2-40B4-BE49-F238E27FC236}">
                <a16:creationId xmlns:a16="http://schemas.microsoft.com/office/drawing/2014/main" id="{1D95B2E2-5D8E-45DE-9986-5ABDD74E76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3543" y="2198752"/>
            <a:ext cx="3088344" cy="1833017"/>
          </a:xfrm>
          <a:prstGeom prst="rect">
            <a:avLst/>
          </a:prstGeom>
        </p:spPr>
      </p:pic>
      <p:sp>
        <p:nvSpPr>
          <p:cNvPr id="27" name="TextBox 26">
            <a:extLst>
              <a:ext uri="{FF2B5EF4-FFF2-40B4-BE49-F238E27FC236}">
                <a16:creationId xmlns:a16="http://schemas.microsoft.com/office/drawing/2014/main" id="{6E5E1688-560C-4191-ADEE-69CEE2B21C4D}"/>
              </a:ext>
            </a:extLst>
          </p:cNvPr>
          <p:cNvSpPr txBox="1"/>
          <p:nvPr/>
        </p:nvSpPr>
        <p:spPr>
          <a:xfrm>
            <a:off x="7199224" y="2213005"/>
            <a:ext cx="1588897" cy="461665"/>
          </a:xfrm>
          <a:prstGeom prst="rect">
            <a:avLst/>
          </a:prstGeom>
          <a:noFill/>
        </p:spPr>
        <p:txBody>
          <a:bodyPr wrap="none" rtlCol="0">
            <a:spAutoFit/>
          </a:bodyPr>
          <a:lstStyle/>
          <a:p>
            <a:r>
              <a:rPr lang="en-US" sz="1200" dirty="0">
                <a:solidFill>
                  <a:schemeClr val="accent6"/>
                </a:solidFill>
              </a:rPr>
              <a:t>The black markers are </a:t>
            </a:r>
          </a:p>
          <a:p>
            <a:r>
              <a:rPr lang="en-US" sz="1200" dirty="0">
                <a:solidFill>
                  <a:schemeClr val="accent6"/>
                </a:solidFill>
              </a:rPr>
              <a:t> real magnet data</a:t>
            </a:r>
          </a:p>
        </p:txBody>
      </p:sp>
      <p:sp>
        <p:nvSpPr>
          <p:cNvPr id="28" name="TextBox 27">
            <a:extLst>
              <a:ext uri="{FF2B5EF4-FFF2-40B4-BE49-F238E27FC236}">
                <a16:creationId xmlns:a16="http://schemas.microsoft.com/office/drawing/2014/main" id="{3680A8C7-0865-4E4D-89DC-E3C3C8682ED2}"/>
              </a:ext>
            </a:extLst>
          </p:cNvPr>
          <p:cNvSpPr txBox="1"/>
          <p:nvPr/>
        </p:nvSpPr>
        <p:spPr>
          <a:xfrm>
            <a:off x="8562179" y="3532915"/>
            <a:ext cx="494431" cy="307777"/>
          </a:xfrm>
          <a:prstGeom prst="rect">
            <a:avLst/>
          </a:prstGeom>
          <a:noFill/>
        </p:spPr>
        <p:txBody>
          <a:bodyPr wrap="none" rtlCol="0">
            <a:spAutoFit/>
          </a:bodyPr>
          <a:lstStyle/>
          <a:p>
            <a:r>
              <a:rPr lang="en-US" sz="1400" dirty="0">
                <a:solidFill>
                  <a:srgbClr val="808080"/>
                </a:solidFill>
              </a:rPr>
              <a:t>AUP</a:t>
            </a:r>
          </a:p>
        </p:txBody>
      </p:sp>
      <p:sp>
        <p:nvSpPr>
          <p:cNvPr id="29" name="Footer Placeholder 4">
            <a:extLst>
              <a:ext uri="{FF2B5EF4-FFF2-40B4-BE49-F238E27FC236}">
                <a16:creationId xmlns:a16="http://schemas.microsoft.com/office/drawing/2014/main" id="{0E98E646-FC17-B145-BD3C-B59DF6E6CCB5}"/>
              </a:ext>
            </a:extLst>
          </p:cNvPr>
          <p:cNvSpPr>
            <a:spLocks noGrp="1"/>
          </p:cNvSpPr>
          <p:nvPr>
            <p:ph type="ftr" sz="quarter" idx="11"/>
          </p:nvPr>
        </p:nvSpPr>
        <p:spPr>
          <a:xfrm>
            <a:off x="806450" y="6515100"/>
            <a:ext cx="5373688" cy="241300"/>
          </a:xfrm>
        </p:spPr>
        <p:txBody>
          <a:bodyPr/>
          <a:lstStyle/>
          <a:p>
            <a:pPr>
              <a:defRPr/>
            </a:pPr>
            <a:r>
              <a:rPr lang="en-US" dirty="0"/>
              <a:t>S. </a:t>
            </a:r>
            <a:r>
              <a:rPr lang="en-US" dirty="0" err="1"/>
              <a:t>Stoynev</a:t>
            </a:r>
            <a:r>
              <a:rPr lang="en-US" dirty="0"/>
              <a:t> | Fast turnaround R&amp;D</a:t>
            </a:r>
            <a:endParaRPr lang="en-US" b="1" dirty="0"/>
          </a:p>
        </p:txBody>
      </p:sp>
    </p:spTree>
    <p:extLst>
      <p:ext uri="{BB962C8B-B14F-4D97-AF65-F5344CB8AC3E}">
        <p14:creationId xmlns:p14="http://schemas.microsoft.com/office/powerpoint/2010/main" val="1037642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EA632-FDD0-4257-9F99-8F37B16CA74F}"/>
              </a:ext>
            </a:extLst>
          </p:cNvPr>
          <p:cNvSpPr>
            <a:spLocks noGrp="1"/>
          </p:cNvSpPr>
          <p:nvPr>
            <p:ph type="dt" sz="half" idx="10"/>
          </p:nvPr>
        </p:nvSpPr>
        <p:spPr/>
        <p:txBody>
          <a:bodyPr/>
          <a:lstStyle/>
          <a:p>
            <a:fld id="{8B7B6785-F11B-4260-A54F-AF38FA581876}" type="datetime1">
              <a:rPr lang="en-US" altLang="en-US" smtClean="0"/>
              <a:t>7/17/18</a:t>
            </a:fld>
            <a:endParaRPr lang="en-US" altLang="en-US"/>
          </a:p>
        </p:txBody>
      </p:sp>
      <p:sp>
        <p:nvSpPr>
          <p:cNvPr id="4" name="Slide Number Placeholder 3">
            <a:extLst>
              <a:ext uri="{FF2B5EF4-FFF2-40B4-BE49-F238E27FC236}">
                <a16:creationId xmlns:a16="http://schemas.microsoft.com/office/drawing/2014/main" id="{3D4A7070-E45E-461A-97BF-D8321B44C7B8}"/>
              </a:ext>
            </a:extLst>
          </p:cNvPr>
          <p:cNvSpPr>
            <a:spLocks noGrp="1"/>
          </p:cNvSpPr>
          <p:nvPr>
            <p:ph type="sldNum" sz="quarter" idx="12"/>
          </p:nvPr>
        </p:nvSpPr>
        <p:spPr/>
        <p:txBody>
          <a:bodyPr/>
          <a:lstStyle/>
          <a:p>
            <a:fld id="{52E9C158-AEF1-41A2-A6CE-6F0BAB305EFD}" type="slidenum">
              <a:rPr lang="en-US" altLang="en-US" smtClean="0"/>
              <a:pPr/>
              <a:t>27</a:t>
            </a:fld>
            <a:endParaRPr lang="en-US" altLang="en-US" dirty="0"/>
          </a:p>
        </p:txBody>
      </p:sp>
      <p:sp>
        <p:nvSpPr>
          <p:cNvPr id="11" name="Rectangle 10">
            <a:extLst>
              <a:ext uri="{FF2B5EF4-FFF2-40B4-BE49-F238E27FC236}">
                <a16:creationId xmlns:a16="http://schemas.microsoft.com/office/drawing/2014/main" id="{EDE41CE4-F532-46F4-8D35-CF842CE11DD7}"/>
              </a:ext>
            </a:extLst>
          </p:cNvPr>
          <p:cNvSpPr/>
          <p:nvPr/>
        </p:nvSpPr>
        <p:spPr>
          <a:xfrm>
            <a:off x="1603944" y="1051363"/>
            <a:ext cx="1671402" cy="1760264"/>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lvl="1"/>
            <a:endParaRPr lang="en-US" sz="1000" dirty="0">
              <a:solidFill>
                <a:srgbClr val="808080"/>
              </a:solidFill>
            </a:endParaRPr>
          </a:p>
        </p:txBody>
      </p:sp>
      <p:graphicFrame>
        <p:nvGraphicFramePr>
          <p:cNvPr id="12" name="Table 11">
            <a:extLst>
              <a:ext uri="{FF2B5EF4-FFF2-40B4-BE49-F238E27FC236}">
                <a16:creationId xmlns:a16="http://schemas.microsoft.com/office/drawing/2014/main" id="{3ADE0B7E-B775-45A1-9756-19736E25D0D2}"/>
              </a:ext>
            </a:extLst>
          </p:cNvPr>
          <p:cNvGraphicFramePr>
            <a:graphicFrameLocks noGrp="1"/>
          </p:cNvGraphicFramePr>
          <p:nvPr>
            <p:extLst/>
          </p:nvPr>
        </p:nvGraphicFramePr>
        <p:xfrm>
          <a:off x="621876" y="2850399"/>
          <a:ext cx="7630435" cy="493532"/>
        </p:xfrm>
        <a:graphic>
          <a:graphicData uri="http://schemas.openxmlformats.org/drawingml/2006/table">
            <a:tbl>
              <a:tblPr firstRow="1" bandRow="1">
                <a:tableStyleId>{5C22544A-7EE6-4342-B048-85BDC9FD1C3A}</a:tableStyleId>
              </a:tblPr>
              <a:tblGrid>
                <a:gridCol w="3598082">
                  <a:extLst>
                    <a:ext uri="{9D8B030D-6E8A-4147-A177-3AD203B41FA5}">
                      <a16:colId xmlns:a16="http://schemas.microsoft.com/office/drawing/2014/main" val="20000"/>
                    </a:ext>
                  </a:extLst>
                </a:gridCol>
                <a:gridCol w="3519301">
                  <a:extLst>
                    <a:ext uri="{9D8B030D-6E8A-4147-A177-3AD203B41FA5}">
                      <a16:colId xmlns:a16="http://schemas.microsoft.com/office/drawing/2014/main" val="20001"/>
                    </a:ext>
                  </a:extLst>
                </a:gridCol>
                <a:gridCol w="513052">
                  <a:extLst>
                    <a:ext uri="{9D8B030D-6E8A-4147-A177-3AD203B41FA5}">
                      <a16:colId xmlns:a16="http://schemas.microsoft.com/office/drawing/2014/main" val="20002"/>
                    </a:ext>
                  </a:extLst>
                </a:gridCol>
              </a:tblGrid>
              <a:tr h="493532">
                <a:tc>
                  <a:txBody>
                    <a:bodyPr/>
                    <a:lstStyle/>
                    <a:p>
                      <a:pPr algn="ctr"/>
                      <a:r>
                        <a:rPr lang="en-US" sz="1600" dirty="0">
                          <a:solidFill>
                            <a:srgbClr val="000000"/>
                          </a:solidFill>
                        </a:rPr>
                        <a:t>2019</a:t>
                      </a:r>
                    </a:p>
                  </a:txBody>
                  <a:tcPr anchor="ctr">
                    <a:solidFill>
                      <a:schemeClr val="accent4">
                        <a:lumMod val="40000"/>
                        <a:lumOff val="60000"/>
                      </a:schemeClr>
                    </a:solidFill>
                  </a:tcPr>
                </a:tc>
                <a:tc>
                  <a:txBody>
                    <a:bodyPr/>
                    <a:lstStyle/>
                    <a:p>
                      <a:pPr algn="ctr"/>
                      <a:r>
                        <a:rPr lang="en-US" sz="1600" dirty="0">
                          <a:solidFill>
                            <a:srgbClr val="000000"/>
                          </a:solidFill>
                        </a:rPr>
                        <a:t>2020</a:t>
                      </a:r>
                    </a:p>
                  </a:txBody>
                  <a:tcPr anchor="ctr">
                    <a:solidFill>
                      <a:schemeClr val="accent4">
                        <a:lumMod val="40000"/>
                        <a:lumOff val="60000"/>
                      </a:schemeClr>
                    </a:solidFill>
                  </a:tcPr>
                </a:tc>
                <a:tc>
                  <a:txBody>
                    <a:bodyPr/>
                    <a:lstStyle/>
                    <a:p>
                      <a:pPr algn="ctr"/>
                      <a:r>
                        <a:rPr lang="en-US" sz="1600" dirty="0">
                          <a:solidFill>
                            <a:srgbClr val="000000"/>
                          </a:solidFill>
                        </a:rPr>
                        <a:t>…</a:t>
                      </a:r>
                    </a:p>
                  </a:txBody>
                  <a:tcPr anchor="ctr">
                    <a:solidFill>
                      <a:schemeClr val="accent4">
                        <a:lumMod val="40000"/>
                        <a:lumOff val="6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46D24CC6-2FB2-40E8-A7F4-95BA7873CE2F}"/>
              </a:ext>
            </a:extLst>
          </p:cNvPr>
          <p:cNvSpPr txBox="1"/>
          <p:nvPr/>
        </p:nvSpPr>
        <p:spPr>
          <a:xfrm>
            <a:off x="1210451" y="1026522"/>
            <a:ext cx="2192311" cy="1785104"/>
          </a:xfrm>
          <a:prstGeom prst="rect">
            <a:avLst/>
          </a:prstGeom>
          <a:noFill/>
        </p:spPr>
        <p:txBody>
          <a:bodyPr wrap="square" rtlCol="0">
            <a:spAutoFit/>
          </a:bodyPr>
          <a:lstStyle/>
          <a:p>
            <a:pPr lvl="1"/>
            <a:r>
              <a:rPr lang="en-US" sz="1000" dirty="0">
                <a:solidFill>
                  <a:schemeClr val="accent6"/>
                </a:solidFill>
              </a:rPr>
              <a:t>- Design and fabrication of     </a:t>
            </a:r>
          </a:p>
          <a:p>
            <a:pPr lvl="1"/>
            <a:r>
              <a:rPr lang="en-US" sz="1000" dirty="0">
                <a:solidFill>
                  <a:schemeClr val="accent6"/>
                </a:solidFill>
              </a:rPr>
              <a:t>   quench antennas</a:t>
            </a:r>
          </a:p>
          <a:p>
            <a:pPr lvl="1"/>
            <a:r>
              <a:rPr lang="en-US" sz="1000" dirty="0">
                <a:solidFill>
                  <a:schemeClr val="accent6"/>
                </a:solidFill>
              </a:rPr>
              <a:t>- High rate DAQ in place</a:t>
            </a:r>
          </a:p>
          <a:p>
            <a:pPr lvl="1"/>
            <a:r>
              <a:rPr lang="en-US" sz="1000" dirty="0">
                <a:solidFill>
                  <a:schemeClr val="accent6"/>
                </a:solidFill>
              </a:rPr>
              <a:t>- First race track magnet     </a:t>
            </a:r>
          </a:p>
          <a:p>
            <a:pPr lvl="1"/>
            <a:r>
              <a:rPr lang="en-US" sz="1000" dirty="0">
                <a:solidFill>
                  <a:schemeClr val="accent6"/>
                </a:solidFill>
              </a:rPr>
              <a:t>   fabricated</a:t>
            </a:r>
          </a:p>
          <a:p>
            <a:pPr lvl="1"/>
            <a:r>
              <a:rPr lang="en-US" sz="1000" dirty="0">
                <a:solidFill>
                  <a:schemeClr val="accent6"/>
                </a:solidFill>
              </a:rPr>
              <a:t>- Securing a capacitor device        </a:t>
            </a:r>
          </a:p>
          <a:p>
            <a:pPr lvl="1"/>
            <a:r>
              <a:rPr lang="en-US" sz="1000" dirty="0">
                <a:solidFill>
                  <a:schemeClr val="accent6"/>
                </a:solidFill>
              </a:rPr>
              <a:t>   for tests (“CLIQ” unit),   </a:t>
            </a:r>
          </a:p>
          <a:p>
            <a:pPr lvl="1"/>
            <a:r>
              <a:rPr lang="en-US" sz="1000" dirty="0">
                <a:solidFill>
                  <a:schemeClr val="accent6"/>
                </a:solidFill>
              </a:rPr>
              <a:t>   find optimized testing   </a:t>
            </a:r>
          </a:p>
          <a:p>
            <a:pPr lvl="1"/>
            <a:r>
              <a:rPr lang="en-US" sz="1000" dirty="0">
                <a:solidFill>
                  <a:schemeClr val="accent6"/>
                </a:solidFill>
              </a:rPr>
              <a:t>   scheme</a:t>
            </a:r>
          </a:p>
          <a:p>
            <a:pPr lvl="1"/>
            <a:r>
              <a:rPr lang="en-US" sz="1000" dirty="0">
                <a:solidFill>
                  <a:schemeClr val="accent6"/>
                </a:solidFill>
              </a:rPr>
              <a:t>- Multi-channel acoustics      </a:t>
            </a:r>
          </a:p>
          <a:p>
            <a:pPr lvl="1"/>
            <a:r>
              <a:rPr lang="en-US" sz="1000" dirty="0">
                <a:solidFill>
                  <a:schemeClr val="accent6"/>
                </a:solidFill>
              </a:rPr>
              <a:t>   instrumentation in place</a:t>
            </a:r>
          </a:p>
        </p:txBody>
      </p:sp>
      <p:sp>
        <p:nvSpPr>
          <p:cNvPr id="14" name="Rectangle 13">
            <a:extLst>
              <a:ext uri="{FF2B5EF4-FFF2-40B4-BE49-F238E27FC236}">
                <a16:creationId xmlns:a16="http://schemas.microsoft.com/office/drawing/2014/main" id="{CB0577D9-D29C-4A40-BC40-0753EE5CC156}"/>
              </a:ext>
            </a:extLst>
          </p:cNvPr>
          <p:cNvSpPr/>
          <p:nvPr/>
        </p:nvSpPr>
        <p:spPr>
          <a:xfrm>
            <a:off x="2965925" y="3354415"/>
            <a:ext cx="2550451" cy="2554545"/>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lvl="1"/>
            <a:endParaRPr lang="en-US" sz="1000" dirty="0">
              <a:solidFill>
                <a:srgbClr val="808080"/>
              </a:solidFill>
            </a:endParaRPr>
          </a:p>
        </p:txBody>
      </p:sp>
      <p:sp>
        <p:nvSpPr>
          <p:cNvPr id="7" name="Rectangle 6">
            <a:extLst>
              <a:ext uri="{FF2B5EF4-FFF2-40B4-BE49-F238E27FC236}">
                <a16:creationId xmlns:a16="http://schemas.microsoft.com/office/drawing/2014/main" id="{F8CFDECC-CC39-4893-A309-6C2D6EA501FE}"/>
              </a:ext>
            </a:extLst>
          </p:cNvPr>
          <p:cNvSpPr/>
          <p:nvPr/>
        </p:nvSpPr>
        <p:spPr>
          <a:xfrm>
            <a:off x="2496583" y="3354415"/>
            <a:ext cx="4121904" cy="2554545"/>
          </a:xfrm>
          <a:prstGeom prst="rect">
            <a:avLst/>
          </a:prstGeom>
        </p:spPr>
        <p:txBody>
          <a:bodyPr wrap="square">
            <a:spAutoFit/>
          </a:bodyPr>
          <a:lstStyle/>
          <a:p>
            <a:pPr lvl="1"/>
            <a:r>
              <a:rPr lang="en-US" sz="1000" dirty="0">
                <a:solidFill>
                  <a:schemeClr val="accent6"/>
                </a:solidFill>
              </a:rPr>
              <a:t>- Testing of the first race track magnet </a:t>
            </a:r>
          </a:p>
          <a:p>
            <a:pPr lvl="1"/>
            <a:r>
              <a:rPr lang="en-US" sz="1000" dirty="0">
                <a:solidFill>
                  <a:schemeClr val="accent6"/>
                </a:solidFill>
              </a:rPr>
              <a:t>   (including training tests)</a:t>
            </a:r>
          </a:p>
          <a:p>
            <a:pPr lvl="1"/>
            <a:r>
              <a:rPr lang="en-US" sz="1000" dirty="0">
                <a:solidFill>
                  <a:schemeClr val="accent6"/>
                </a:solidFill>
              </a:rPr>
              <a:t>- Fabrication and testing of two more  </a:t>
            </a:r>
          </a:p>
          <a:p>
            <a:pPr lvl="1"/>
            <a:r>
              <a:rPr lang="en-US" sz="1000" dirty="0">
                <a:solidFill>
                  <a:schemeClr val="accent6"/>
                </a:solidFill>
              </a:rPr>
              <a:t>  (different parameters) racetrack magnets</a:t>
            </a:r>
          </a:p>
          <a:p>
            <a:pPr lvl="1"/>
            <a:r>
              <a:rPr lang="en-US" sz="1000" dirty="0">
                <a:solidFill>
                  <a:schemeClr val="accent6"/>
                </a:solidFill>
              </a:rPr>
              <a:t>- Analysis of data, documentation</a:t>
            </a:r>
          </a:p>
          <a:p>
            <a:pPr lvl="1"/>
            <a:r>
              <a:rPr lang="en-US" sz="1000" dirty="0">
                <a:solidFill>
                  <a:schemeClr val="accent6"/>
                </a:solidFill>
              </a:rPr>
              <a:t>- Optimized versions of the quench    </a:t>
            </a:r>
          </a:p>
          <a:p>
            <a:pPr lvl="1"/>
            <a:r>
              <a:rPr lang="en-US" sz="1000" dirty="0">
                <a:solidFill>
                  <a:schemeClr val="accent6"/>
                </a:solidFill>
              </a:rPr>
              <a:t>   antennas, documentation</a:t>
            </a:r>
          </a:p>
          <a:p>
            <a:pPr lvl="1"/>
            <a:r>
              <a:rPr lang="en-US" sz="1000" dirty="0">
                <a:solidFill>
                  <a:srgbClr val="808080"/>
                </a:solidFill>
              </a:rPr>
              <a:t>- </a:t>
            </a:r>
            <a:r>
              <a:rPr lang="en-US" sz="1000" dirty="0">
                <a:solidFill>
                  <a:schemeClr val="accent6"/>
                </a:solidFill>
              </a:rPr>
              <a:t>Prototypes with “other” instrumentation </a:t>
            </a:r>
          </a:p>
          <a:p>
            <a:pPr lvl="1"/>
            <a:r>
              <a:rPr lang="en-US" sz="1000" dirty="0">
                <a:solidFill>
                  <a:schemeClr val="accent6"/>
                </a:solidFill>
              </a:rPr>
              <a:t>   methods (optics, fiber-optics; SC wire grids; </a:t>
            </a:r>
          </a:p>
          <a:p>
            <a:pPr lvl="1"/>
            <a:r>
              <a:rPr lang="en-US" sz="1000" dirty="0">
                <a:solidFill>
                  <a:schemeClr val="accent6"/>
                </a:solidFill>
              </a:rPr>
              <a:t>   temperature sensors; “second sound”)</a:t>
            </a:r>
          </a:p>
          <a:p>
            <a:pPr lvl="1"/>
            <a:r>
              <a:rPr lang="en-US" sz="1000" dirty="0">
                <a:solidFill>
                  <a:schemeClr val="accent6"/>
                </a:solidFill>
              </a:rPr>
              <a:t>- Cold signal processing/multiplexing – first </a:t>
            </a:r>
          </a:p>
          <a:p>
            <a:pPr lvl="1"/>
            <a:r>
              <a:rPr lang="en-US" sz="1000" dirty="0">
                <a:solidFill>
                  <a:schemeClr val="accent6"/>
                </a:solidFill>
              </a:rPr>
              <a:t>   tests; explore wireless transmission</a:t>
            </a:r>
          </a:p>
          <a:p>
            <a:pPr lvl="1"/>
            <a:r>
              <a:rPr lang="en-US" sz="1000" dirty="0">
                <a:solidFill>
                  <a:schemeClr val="accent6"/>
                </a:solidFill>
              </a:rPr>
              <a:t>- Initialization of a quench-training </a:t>
            </a:r>
          </a:p>
          <a:p>
            <a:pPr lvl="1"/>
            <a:r>
              <a:rPr lang="en-US" sz="1000" dirty="0">
                <a:solidFill>
                  <a:schemeClr val="accent6"/>
                </a:solidFill>
              </a:rPr>
              <a:t>  studies program</a:t>
            </a:r>
          </a:p>
          <a:p>
            <a:pPr lvl="1"/>
            <a:r>
              <a:rPr lang="en-US" sz="1000" dirty="0">
                <a:solidFill>
                  <a:schemeClr val="accent6"/>
                </a:solidFill>
              </a:rPr>
              <a:t>- Design and optimization of a “stack-testing” </a:t>
            </a:r>
          </a:p>
          <a:p>
            <a:pPr lvl="1"/>
            <a:r>
              <a:rPr lang="en-US" sz="1000" dirty="0">
                <a:solidFill>
                  <a:schemeClr val="accent6"/>
                </a:solidFill>
              </a:rPr>
              <a:t>   device (pressure in external magnetic field)</a:t>
            </a:r>
          </a:p>
        </p:txBody>
      </p:sp>
      <p:sp>
        <p:nvSpPr>
          <p:cNvPr id="18" name="Rectangle 17">
            <a:extLst>
              <a:ext uri="{FF2B5EF4-FFF2-40B4-BE49-F238E27FC236}">
                <a16:creationId xmlns:a16="http://schemas.microsoft.com/office/drawing/2014/main" id="{F76EEB6B-E1E5-41A1-A287-011AE525FB65}"/>
              </a:ext>
            </a:extLst>
          </p:cNvPr>
          <p:cNvSpPr/>
          <p:nvPr/>
        </p:nvSpPr>
        <p:spPr>
          <a:xfrm>
            <a:off x="4504880" y="1060462"/>
            <a:ext cx="3132944" cy="1725880"/>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lvl="1"/>
            <a:endParaRPr lang="en-US" sz="1000" dirty="0">
              <a:solidFill>
                <a:srgbClr val="808080"/>
              </a:solidFill>
            </a:endParaRPr>
          </a:p>
        </p:txBody>
      </p:sp>
      <p:sp>
        <p:nvSpPr>
          <p:cNvPr id="19" name="Rectangle 18">
            <a:extLst>
              <a:ext uri="{FF2B5EF4-FFF2-40B4-BE49-F238E27FC236}">
                <a16:creationId xmlns:a16="http://schemas.microsoft.com/office/drawing/2014/main" id="{E15288BA-8419-426F-8D2D-1A2D1EC1872E}"/>
              </a:ext>
            </a:extLst>
          </p:cNvPr>
          <p:cNvSpPr/>
          <p:nvPr/>
        </p:nvSpPr>
        <p:spPr>
          <a:xfrm>
            <a:off x="4085263" y="1026522"/>
            <a:ext cx="3972178" cy="1785104"/>
          </a:xfrm>
          <a:prstGeom prst="rect">
            <a:avLst/>
          </a:prstGeom>
        </p:spPr>
        <p:txBody>
          <a:bodyPr wrap="square">
            <a:spAutoFit/>
          </a:bodyPr>
          <a:lstStyle/>
          <a:p>
            <a:pPr lvl="1"/>
            <a:r>
              <a:rPr lang="en-US" sz="1000" dirty="0">
                <a:solidFill>
                  <a:schemeClr val="accent6"/>
                </a:solidFill>
              </a:rPr>
              <a:t>- Fabrication and testing of two more race tracks, analysis </a:t>
            </a:r>
          </a:p>
          <a:p>
            <a:pPr lvl="1"/>
            <a:r>
              <a:rPr lang="en-US" sz="1000" dirty="0">
                <a:solidFill>
                  <a:schemeClr val="accent6"/>
                </a:solidFill>
              </a:rPr>
              <a:t>- Design and optimization of a capacitor discharge </a:t>
            </a:r>
          </a:p>
          <a:p>
            <a:pPr lvl="1"/>
            <a:r>
              <a:rPr lang="en-US" sz="1000" dirty="0">
                <a:solidFill>
                  <a:schemeClr val="accent6"/>
                </a:solidFill>
              </a:rPr>
              <a:t>   device for magnets</a:t>
            </a:r>
          </a:p>
          <a:p>
            <a:pPr lvl="1"/>
            <a:r>
              <a:rPr lang="en-US" sz="1000" dirty="0">
                <a:solidFill>
                  <a:schemeClr val="accent6"/>
                </a:solidFill>
              </a:rPr>
              <a:t>- Fabrication and commissioning of the “stack-testing” </a:t>
            </a:r>
          </a:p>
          <a:p>
            <a:pPr lvl="1"/>
            <a:r>
              <a:rPr lang="en-US" sz="1000" dirty="0">
                <a:solidFill>
                  <a:schemeClr val="accent6"/>
                </a:solidFill>
              </a:rPr>
              <a:t>   device </a:t>
            </a:r>
          </a:p>
          <a:p>
            <a:pPr lvl="1"/>
            <a:r>
              <a:rPr lang="en-US" sz="1000" dirty="0">
                <a:solidFill>
                  <a:schemeClr val="accent6"/>
                </a:solidFill>
              </a:rPr>
              <a:t>- Initial results from training studies (on wires and wire </a:t>
            </a:r>
          </a:p>
          <a:p>
            <a:pPr lvl="1"/>
            <a:r>
              <a:rPr lang="en-US" sz="1000" dirty="0">
                <a:solidFill>
                  <a:schemeClr val="accent6"/>
                </a:solidFill>
              </a:rPr>
              <a:t>  “structures”) </a:t>
            </a:r>
          </a:p>
          <a:p>
            <a:pPr lvl="1"/>
            <a:r>
              <a:rPr lang="en-US" sz="1000" dirty="0">
                <a:solidFill>
                  <a:schemeClr val="accent6"/>
                </a:solidFill>
              </a:rPr>
              <a:t>- Preparation of “cable-stacks” for studies</a:t>
            </a:r>
          </a:p>
          <a:p>
            <a:pPr lvl="1"/>
            <a:r>
              <a:rPr lang="en-US" sz="1000" dirty="0">
                <a:solidFill>
                  <a:schemeClr val="accent6"/>
                </a:solidFill>
              </a:rPr>
              <a:t>- First tests with ultrasound quench initialization </a:t>
            </a:r>
          </a:p>
          <a:p>
            <a:pPr lvl="1"/>
            <a:r>
              <a:rPr lang="en-US" sz="1000" dirty="0">
                <a:solidFill>
                  <a:schemeClr val="accent6"/>
                </a:solidFill>
              </a:rPr>
              <a:t>- Refined techniques with “other” instrumentation </a:t>
            </a:r>
          </a:p>
          <a:p>
            <a:pPr lvl="1"/>
            <a:r>
              <a:rPr lang="en-US" sz="1000" dirty="0">
                <a:solidFill>
                  <a:schemeClr val="accent6"/>
                </a:solidFill>
              </a:rPr>
              <a:t>   methods, grid developments</a:t>
            </a:r>
          </a:p>
        </p:txBody>
      </p:sp>
      <p:sp>
        <p:nvSpPr>
          <p:cNvPr id="21" name="Rectangle 20">
            <a:extLst>
              <a:ext uri="{FF2B5EF4-FFF2-40B4-BE49-F238E27FC236}">
                <a16:creationId xmlns:a16="http://schemas.microsoft.com/office/drawing/2014/main" id="{E369401E-D600-4455-AE7E-F6A8CD201CA8}"/>
              </a:ext>
            </a:extLst>
          </p:cNvPr>
          <p:cNvSpPr/>
          <p:nvPr/>
        </p:nvSpPr>
        <p:spPr>
          <a:xfrm>
            <a:off x="6330445" y="3390088"/>
            <a:ext cx="2573708" cy="1642297"/>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lvl="1"/>
            <a:endParaRPr lang="en-US" sz="1000" dirty="0">
              <a:solidFill>
                <a:srgbClr val="808080"/>
              </a:solidFill>
            </a:endParaRPr>
          </a:p>
        </p:txBody>
      </p:sp>
      <p:sp>
        <p:nvSpPr>
          <p:cNvPr id="22" name="Rectangle 21">
            <a:extLst>
              <a:ext uri="{FF2B5EF4-FFF2-40B4-BE49-F238E27FC236}">
                <a16:creationId xmlns:a16="http://schemas.microsoft.com/office/drawing/2014/main" id="{B329D127-D9DF-42D8-B2CC-EACD6B1950EA}"/>
              </a:ext>
            </a:extLst>
          </p:cNvPr>
          <p:cNvSpPr/>
          <p:nvPr/>
        </p:nvSpPr>
        <p:spPr>
          <a:xfrm>
            <a:off x="5881397" y="3401169"/>
            <a:ext cx="3227622" cy="1631216"/>
          </a:xfrm>
          <a:prstGeom prst="rect">
            <a:avLst/>
          </a:prstGeom>
        </p:spPr>
        <p:txBody>
          <a:bodyPr wrap="square">
            <a:spAutoFit/>
          </a:bodyPr>
          <a:lstStyle/>
          <a:p>
            <a:pPr lvl="1"/>
            <a:r>
              <a:rPr lang="en-US" sz="1000" dirty="0">
                <a:solidFill>
                  <a:schemeClr val="accent6"/>
                </a:solidFill>
              </a:rPr>
              <a:t>- More race tracks and summary results </a:t>
            </a:r>
          </a:p>
          <a:p>
            <a:pPr lvl="1"/>
            <a:r>
              <a:rPr lang="en-US" sz="1000" dirty="0">
                <a:solidFill>
                  <a:schemeClr val="accent6"/>
                </a:solidFill>
              </a:rPr>
              <a:t>- Fabrication and commissioning of a capacitor </a:t>
            </a:r>
          </a:p>
          <a:p>
            <a:pPr lvl="1"/>
            <a:r>
              <a:rPr lang="en-US" sz="1000" dirty="0">
                <a:solidFill>
                  <a:schemeClr val="accent6"/>
                </a:solidFill>
              </a:rPr>
              <a:t>  discharge device for magnets</a:t>
            </a:r>
          </a:p>
          <a:p>
            <a:pPr lvl="1"/>
            <a:r>
              <a:rPr lang="en-US" sz="1000" dirty="0">
                <a:solidFill>
                  <a:schemeClr val="accent6"/>
                </a:solidFill>
              </a:rPr>
              <a:t>- Multi-spot heater instrumentation on a race </a:t>
            </a:r>
          </a:p>
          <a:p>
            <a:pPr lvl="1"/>
            <a:r>
              <a:rPr lang="en-US" sz="1000" dirty="0">
                <a:solidFill>
                  <a:schemeClr val="accent6"/>
                </a:solidFill>
              </a:rPr>
              <a:t>   track and cable stacks, analysis</a:t>
            </a:r>
          </a:p>
          <a:p>
            <a:pPr lvl="1"/>
            <a:r>
              <a:rPr lang="en-US" sz="1000" dirty="0">
                <a:solidFill>
                  <a:schemeClr val="accent6"/>
                </a:solidFill>
              </a:rPr>
              <a:t>- Testing of cables and cable-stacks, analysis </a:t>
            </a:r>
          </a:p>
          <a:p>
            <a:pPr lvl="1"/>
            <a:r>
              <a:rPr lang="en-US" sz="1000" dirty="0">
                <a:solidFill>
                  <a:schemeClr val="accent6"/>
                </a:solidFill>
              </a:rPr>
              <a:t>- Combined instrumentation grid techniques – </a:t>
            </a:r>
          </a:p>
          <a:p>
            <a:pPr lvl="1"/>
            <a:r>
              <a:rPr lang="en-US" sz="1000" dirty="0">
                <a:solidFill>
                  <a:schemeClr val="accent6"/>
                </a:solidFill>
              </a:rPr>
              <a:t>   finished products </a:t>
            </a:r>
          </a:p>
          <a:p>
            <a:pPr lvl="1"/>
            <a:r>
              <a:rPr lang="en-US" sz="1000" dirty="0">
                <a:solidFill>
                  <a:schemeClr val="accent6"/>
                </a:solidFill>
              </a:rPr>
              <a:t>- Potential of ultrasound initialized quenches </a:t>
            </a:r>
          </a:p>
          <a:p>
            <a:pPr lvl="1"/>
            <a:r>
              <a:rPr lang="en-US" sz="1000" dirty="0">
                <a:solidFill>
                  <a:schemeClr val="accent6"/>
                </a:solidFill>
              </a:rPr>
              <a:t>   explored further (device design)</a:t>
            </a:r>
          </a:p>
        </p:txBody>
      </p:sp>
      <p:sp>
        <p:nvSpPr>
          <p:cNvPr id="17" name="Title 1">
            <a:extLst>
              <a:ext uri="{FF2B5EF4-FFF2-40B4-BE49-F238E27FC236}">
                <a16:creationId xmlns:a16="http://schemas.microsoft.com/office/drawing/2014/main" id="{BF985B02-C464-6545-92D0-4734951274D3}"/>
              </a:ext>
            </a:extLst>
          </p:cNvPr>
          <p:cNvSpPr txBox="1">
            <a:spLocks/>
          </p:cNvSpPr>
          <p:nvPr/>
        </p:nvSpPr>
        <p:spPr>
          <a:xfrm>
            <a:off x="312906" y="81713"/>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Timeline and Milestones</a:t>
            </a:r>
          </a:p>
        </p:txBody>
      </p:sp>
      <p:sp>
        <p:nvSpPr>
          <p:cNvPr id="20" name="Footer Placeholder 4">
            <a:extLst>
              <a:ext uri="{FF2B5EF4-FFF2-40B4-BE49-F238E27FC236}">
                <a16:creationId xmlns:a16="http://schemas.microsoft.com/office/drawing/2014/main" id="{4D83FB24-8902-AC4A-80EA-A365723C8E9E}"/>
              </a:ext>
            </a:extLst>
          </p:cNvPr>
          <p:cNvSpPr txBox="1">
            <a:spLocks/>
          </p:cNvSpPr>
          <p:nvPr/>
        </p:nvSpPr>
        <p:spPr>
          <a:xfrm>
            <a:off x="740796" y="6515100"/>
            <a:ext cx="5373688"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dirty="0"/>
              <a:t>S. </a:t>
            </a:r>
            <a:r>
              <a:rPr lang="en-US" dirty="0" err="1"/>
              <a:t>Stoynev</a:t>
            </a:r>
            <a:r>
              <a:rPr lang="en-US" dirty="0"/>
              <a:t> | Fast turnaround R&amp;D</a:t>
            </a:r>
            <a:endParaRPr lang="en-US" b="1" dirty="0"/>
          </a:p>
        </p:txBody>
      </p:sp>
    </p:spTree>
    <p:extLst>
      <p:ext uri="{BB962C8B-B14F-4D97-AF65-F5344CB8AC3E}">
        <p14:creationId xmlns:p14="http://schemas.microsoft.com/office/powerpoint/2010/main" val="293921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710A-1482-4AC9-9A5B-135849C0C120}"/>
              </a:ext>
            </a:extLst>
          </p:cNvPr>
          <p:cNvSpPr>
            <a:spLocks noGrp="1"/>
          </p:cNvSpPr>
          <p:nvPr>
            <p:ph type="title"/>
          </p:nvPr>
        </p:nvSpPr>
        <p:spPr>
          <a:xfrm>
            <a:off x="150780" y="3812075"/>
            <a:ext cx="8686800" cy="427877"/>
          </a:xfrm>
        </p:spPr>
        <p:txBody>
          <a:bodyPr/>
          <a:lstStyle/>
          <a:p>
            <a:pPr algn="ctr"/>
            <a:r>
              <a:rPr lang="en-US" dirty="0"/>
              <a:t>Nb</a:t>
            </a:r>
            <a:r>
              <a:rPr lang="en-US" baseline="-25000" dirty="0"/>
              <a:t>3</a:t>
            </a:r>
            <a:r>
              <a:rPr lang="en-US" dirty="0"/>
              <a:t>Sn Coil And Magnet Fabrication</a:t>
            </a:r>
            <a:br>
              <a:rPr lang="en-US" dirty="0"/>
            </a:br>
            <a:r>
              <a:rPr lang="en-US" dirty="0"/>
              <a:t>Performance Improvement and Cost Reduction</a:t>
            </a:r>
            <a:br>
              <a:rPr lang="en-US" dirty="0"/>
            </a:br>
            <a:br>
              <a:rPr lang="en-US" dirty="0"/>
            </a:br>
            <a:r>
              <a:rPr lang="en-US" dirty="0"/>
              <a:t>PI: S. </a:t>
            </a:r>
            <a:r>
              <a:rPr lang="en-US" dirty="0" err="1"/>
              <a:t>Krave</a:t>
            </a:r>
            <a:endParaRPr lang="en-US" dirty="0"/>
          </a:p>
        </p:txBody>
      </p:sp>
      <p:sp>
        <p:nvSpPr>
          <p:cNvPr id="4" name="Footer Placeholder 3">
            <a:extLst>
              <a:ext uri="{FF2B5EF4-FFF2-40B4-BE49-F238E27FC236}">
                <a16:creationId xmlns:a16="http://schemas.microsoft.com/office/drawing/2014/main" id="{CBDC5544-4AAC-4138-B16D-CF5D5BFD4C61}"/>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6CD2DE33-A98B-4153-A4AD-8AB489501A87}"/>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278774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65F906-F343-4554-B703-568F2043F16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Studied Mechanical Engineering and Theatre Production at Bradley University</a:t>
            </a:r>
          </a:p>
          <a:p>
            <a:pPr marL="285750" indent="-285750">
              <a:buFont typeface="Arial" panose="020B0604020202020204" pitchFamily="34" charset="0"/>
              <a:buChar char="•"/>
            </a:pPr>
            <a:r>
              <a:rPr lang="en-US" dirty="0"/>
              <a:t>Started at Fermilab as a summer student in 2010</a:t>
            </a:r>
          </a:p>
          <a:p>
            <a:pPr marL="285750" indent="-285750">
              <a:buFont typeface="Arial" panose="020B0604020202020204" pitchFamily="34" charset="0"/>
              <a:buChar char="•"/>
            </a:pPr>
            <a:r>
              <a:rPr lang="en-US" dirty="0"/>
              <a:t>Eventually got hired…</a:t>
            </a:r>
          </a:p>
          <a:p>
            <a:pPr marL="742950" lvl="1" indent="-285750">
              <a:buFont typeface="Arial" panose="020B0604020202020204" pitchFamily="34" charset="0"/>
              <a:buChar char="•"/>
            </a:pPr>
            <a:r>
              <a:rPr lang="en-US" dirty="0"/>
              <a:t>Worked as  tech for a while</a:t>
            </a:r>
          </a:p>
          <a:p>
            <a:pPr marL="742950" lvl="1" indent="-285750">
              <a:buFont typeface="Arial" panose="020B0604020202020204" pitchFamily="34" charset="0"/>
              <a:buChar char="•"/>
            </a:pPr>
            <a:r>
              <a:rPr lang="en-US" dirty="0"/>
              <a:t>Built some magnets </a:t>
            </a:r>
          </a:p>
          <a:p>
            <a:pPr marL="742950" lvl="1" indent="-285750">
              <a:buFont typeface="Arial" panose="020B0604020202020204" pitchFamily="34" charset="0"/>
              <a:buChar char="•"/>
            </a:pPr>
            <a:r>
              <a:rPr lang="en-US" dirty="0"/>
              <a:t>Developed a process and potted TQ coil with </a:t>
            </a:r>
            <a:r>
              <a:rPr lang="en-US" dirty="0" err="1"/>
              <a:t>Matrimid</a:t>
            </a:r>
            <a:r>
              <a:rPr lang="en-US" dirty="0"/>
              <a:t>, tested up to 98% of SSL</a:t>
            </a:r>
          </a:p>
          <a:p>
            <a:pPr marL="285750" indent="-285750">
              <a:buFont typeface="Arial" panose="020B0604020202020204" pitchFamily="34" charset="0"/>
              <a:buChar char="•"/>
            </a:pPr>
            <a:r>
              <a:rPr lang="en-US" dirty="0"/>
              <a:t>Led CLAS12 Fabrication effort after some initial hiccups</a:t>
            </a:r>
          </a:p>
          <a:p>
            <a:pPr marL="742950" lvl="1" indent="-285750">
              <a:buFont typeface="Arial" panose="020B0604020202020204" pitchFamily="34" charset="0"/>
              <a:buChar char="•"/>
            </a:pPr>
            <a:r>
              <a:rPr lang="en-US" dirty="0"/>
              <a:t>Peak rate ~1 completed coil per month with ~5 technicians</a:t>
            </a:r>
          </a:p>
          <a:p>
            <a:pPr marL="285750" indent="-285750">
              <a:buFont typeface="Arial" panose="020B0604020202020204" pitchFamily="34" charset="0"/>
              <a:buChar char="•"/>
            </a:pPr>
            <a:r>
              <a:rPr lang="en-US" dirty="0"/>
              <a:t>Currently bouncing between building a new inflector for g-2, 15 Tesla, AUP and Mu2e</a:t>
            </a:r>
          </a:p>
          <a:p>
            <a:pPr marL="285750" indent="-285750">
              <a:buFont typeface="Arial" panose="020B0604020202020204" pitchFamily="34" charset="0"/>
              <a:buChar char="•"/>
            </a:pPr>
            <a:endParaRPr lang="en-US" dirty="0"/>
          </a:p>
        </p:txBody>
      </p:sp>
      <p:pic>
        <p:nvPicPr>
          <p:cNvPr id="7" name="Content Placeholder 6">
            <a:extLst>
              <a:ext uri="{FF2B5EF4-FFF2-40B4-BE49-F238E27FC236}">
                <a16:creationId xmlns:a16="http://schemas.microsoft.com/office/drawing/2014/main" id="{5C659324-8C0A-45AB-ACF9-1BA247FB58EE}"/>
              </a:ext>
            </a:extLst>
          </p:cNvPr>
          <p:cNvPicPr>
            <a:picLocks noGrp="1" noChangeAspect="1"/>
          </p:cNvPicPr>
          <p:nvPr>
            <p:ph sz="half" idx="15"/>
          </p:nvPr>
        </p:nvPicPr>
        <p:blipFill>
          <a:blip r:embed="rId2"/>
          <a:stretch>
            <a:fillRect/>
          </a:stretch>
        </p:blipFill>
        <p:spPr>
          <a:xfrm>
            <a:off x="3543300" y="1331595"/>
            <a:ext cx="5346700" cy="4277360"/>
          </a:xfrm>
          <a:prstGeom prst="rect">
            <a:avLst/>
          </a:prstGeom>
        </p:spPr>
      </p:pic>
      <p:sp>
        <p:nvSpPr>
          <p:cNvPr id="5" name="Footer Placeholder 4">
            <a:extLst>
              <a:ext uri="{FF2B5EF4-FFF2-40B4-BE49-F238E27FC236}">
                <a16:creationId xmlns:a16="http://schemas.microsoft.com/office/drawing/2014/main" id="{043B2B1C-370B-41FB-9A5D-AF3D24CEB2CA}"/>
              </a:ext>
            </a:extLst>
          </p:cNvPr>
          <p:cNvSpPr>
            <a:spLocks noGrp="1"/>
          </p:cNvSpPr>
          <p:nvPr>
            <p:ph type="ftr" sz="quarter" idx="17"/>
          </p:nvPr>
        </p:nvSpPr>
        <p:spPr>
          <a:xfrm>
            <a:off x="801026" y="6506201"/>
            <a:ext cx="6262119" cy="250031"/>
          </a:xfrm>
        </p:spPr>
        <p:txBody>
          <a:bodyPr/>
          <a:lstStyle/>
          <a:p>
            <a:pPr>
              <a:defRPr/>
            </a:pPr>
            <a:r>
              <a:rPr lang="en-US" dirty="0"/>
              <a:t>S. </a:t>
            </a:r>
            <a:r>
              <a:rPr lang="en-US" dirty="0" err="1"/>
              <a:t>Krave</a:t>
            </a:r>
            <a:r>
              <a:rPr lang="en-US" dirty="0"/>
              <a:t> | Magnet Fabrication Cost reduction</a:t>
            </a:r>
            <a:endParaRPr lang="en-US" b="1" dirty="0"/>
          </a:p>
        </p:txBody>
      </p:sp>
      <p:sp>
        <p:nvSpPr>
          <p:cNvPr id="6" name="Slide Number Placeholder 5">
            <a:extLst>
              <a:ext uri="{FF2B5EF4-FFF2-40B4-BE49-F238E27FC236}">
                <a16:creationId xmlns:a16="http://schemas.microsoft.com/office/drawing/2014/main" id="{911DDB54-33FE-4B1F-A933-0125D8524BA2}"/>
              </a:ext>
            </a:extLst>
          </p:cNvPr>
          <p:cNvSpPr>
            <a:spLocks noGrp="1"/>
          </p:cNvSpPr>
          <p:nvPr>
            <p:ph type="sldNum" sz="quarter" idx="18"/>
          </p:nvPr>
        </p:nvSpPr>
        <p:spPr/>
        <p:txBody>
          <a:bodyPr/>
          <a:lstStyle/>
          <a:p>
            <a:pPr>
              <a:defRPr/>
            </a:pPr>
            <a:fld id="{148C009B-CB69-E04A-B9B3-34B26D69E9CF}" type="slidenum">
              <a:rPr lang="en-US" smtClean="0"/>
              <a:pPr>
                <a:defRPr/>
              </a:pPr>
              <a:t>29</a:t>
            </a:fld>
            <a:endParaRPr lang="en-US" dirty="0"/>
          </a:p>
        </p:txBody>
      </p:sp>
      <p:sp>
        <p:nvSpPr>
          <p:cNvPr id="3" name="Title 2">
            <a:extLst>
              <a:ext uri="{FF2B5EF4-FFF2-40B4-BE49-F238E27FC236}">
                <a16:creationId xmlns:a16="http://schemas.microsoft.com/office/drawing/2014/main" id="{66872FE0-35FC-40A5-963E-E48AEB71A25B}"/>
              </a:ext>
            </a:extLst>
          </p:cNvPr>
          <p:cNvSpPr>
            <a:spLocks noGrp="1"/>
          </p:cNvSpPr>
          <p:nvPr>
            <p:ph type="title"/>
          </p:nvPr>
        </p:nvSpPr>
        <p:spPr/>
        <p:txBody>
          <a:bodyPr/>
          <a:lstStyle/>
          <a:p>
            <a:r>
              <a:rPr lang="en-US" dirty="0"/>
              <a:t>Steve!</a:t>
            </a:r>
          </a:p>
        </p:txBody>
      </p:sp>
    </p:spTree>
    <p:extLst>
      <p:ext uri="{BB962C8B-B14F-4D97-AF65-F5344CB8AC3E}">
        <p14:creationId xmlns:p14="http://schemas.microsoft.com/office/powerpoint/2010/main" val="2354460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6DB0-1E35-D241-8996-092519D35D9C}"/>
              </a:ext>
            </a:extLst>
          </p:cNvPr>
          <p:cNvSpPr>
            <a:spLocks noGrp="1"/>
          </p:cNvSpPr>
          <p:nvPr>
            <p:ph type="title"/>
          </p:nvPr>
        </p:nvSpPr>
        <p:spPr/>
        <p:txBody>
          <a:bodyPr/>
          <a:lstStyle/>
          <a:p>
            <a:r>
              <a:rPr lang="en-US" dirty="0"/>
              <a:t>Magnet Task Force Goals – Charge Letter</a:t>
            </a:r>
          </a:p>
        </p:txBody>
      </p:sp>
      <p:sp>
        <p:nvSpPr>
          <p:cNvPr id="4" name="Date Placeholder 3">
            <a:extLst>
              <a:ext uri="{FF2B5EF4-FFF2-40B4-BE49-F238E27FC236}">
                <a16:creationId xmlns:a16="http://schemas.microsoft.com/office/drawing/2014/main" id="{739605EC-3C40-BD44-AF75-A416FA1869CD}"/>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5" name="Footer Placeholder 4">
            <a:extLst>
              <a:ext uri="{FF2B5EF4-FFF2-40B4-BE49-F238E27FC236}">
                <a16:creationId xmlns:a16="http://schemas.microsoft.com/office/drawing/2014/main" id="{8BC05089-D8CC-104A-BFFF-4FD2A2532005}"/>
              </a:ext>
            </a:extLst>
          </p:cNvPr>
          <p:cNvSpPr>
            <a:spLocks noGrp="1"/>
          </p:cNvSpPr>
          <p:nvPr>
            <p:ph type="ftr" sz="quarter" idx="11"/>
          </p:nvPr>
        </p:nvSpPr>
        <p:spPr/>
        <p:txBody>
          <a:bodyPr/>
          <a:lstStyle/>
          <a:p>
            <a:pPr>
              <a:defRPr/>
            </a:pPr>
            <a:r>
              <a:rPr lang="en-US" dirty="0"/>
              <a:t>A. Grassellino | Intro to HFM taskforce</a:t>
            </a:r>
            <a:endParaRPr lang="en-US" b="1" dirty="0"/>
          </a:p>
        </p:txBody>
      </p:sp>
      <p:sp>
        <p:nvSpPr>
          <p:cNvPr id="6" name="Slide Number Placeholder 5">
            <a:extLst>
              <a:ext uri="{FF2B5EF4-FFF2-40B4-BE49-F238E27FC236}">
                <a16:creationId xmlns:a16="http://schemas.microsoft.com/office/drawing/2014/main" id="{2157EA22-F7AB-1C47-BC0C-2F13907713E6}"/>
              </a:ext>
            </a:extLst>
          </p:cNvPr>
          <p:cNvSpPr>
            <a:spLocks noGrp="1"/>
          </p:cNvSpPr>
          <p:nvPr>
            <p:ph type="sldNum" sz="quarter" idx="12"/>
          </p:nvPr>
        </p:nvSpPr>
        <p:spPr/>
        <p:txBody>
          <a:bodyPr/>
          <a:lstStyle/>
          <a:p>
            <a:fld id="{52E9C158-AEF1-41A2-A6CE-6F0BAB305EFD}" type="slidenum">
              <a:rPr lang="en-US" altLang="en-US" smtClean="0"/>
              <a:pPr/>
              <a:t>3</a:t>
            </a:fld>
            <a:endParaRPr lang="en-US" altLang="en-US"/>
          </a:p>
        </p:txBody>
      </p:sp>
      <p:pic>
        <p:nvPicPr>
          <p:cNvPr id="7" name="Picture 6">
            <a:extLst>
              <a:ext uri="{FF2B5EF4-FFF2-40B4-BE49-F238E27FC236}">
                <a16:creationId xmlns:a16="http://schemas.microsoft.com/office/drawing/2014/main" id="{3537A767-5982-F44F-AC93-DBBBF1B0FD17}"/>
              </a:ext>
            </a:extLst>
          </p:cNvPr>
          <p:cNvPicPr>
            <a:picLocks noChangeAspect="1"/>
          </p:cNvPicPr>
          <p:nvPr/>
        </p:nvPicPr>
        <p:blipFill>
          <a:blip r:embed="rId2"/>
          <a:stretch>
            <a:fillRect/>
          </a:stretch>
        </p:blipFill>
        <p:spPr>
          <a:xfrm>
            <a:off x="1721796" y="800549"/>
            <a:ext cx="5757266" cy="5583789"/>
          </a:xfrm>
          <a:prstGeom prst="rect">
            <a:avLst/>
          </a:prstGeom>
        </p:spPr>
      </p:pic>
      <p:pic>
        <p:nvPicPr>
          <p:cNvPr id="9" name="Picture 8">
            <a:extLst>
              <a:ext uri="{FF2B5EF4-FFF2-40B4-BE49-F238E27FC236}">
                <a16:creationId xmlns:a16="http://schemas.microsoft.com/office/drawing/2014/main" id="{B6524373-51A7-D24A-8709-C73BC6040130}"/>
              </a:ext>
            </a:extLst>
          </p:cNvPr>
          <p:cNvPicPr>
            <a:picLocks noChangeAspect="1"/>
          </p:cNvPicPr>
          <p:nvPr/>
        </p:nvPicPr>
        <p:blipFill>
          <a:blip r:embed="rId3"/>
          <a:stretch>
            <a:fillRect/>
          </a:stretch>
        </p:blipFill>
        <p:spPr>
          <a:xfrm>
            <a:off x="3657601" y="4851941"/>
            <a:ext cx="5257799" cy="558800"/>
          </a:xfrm>
          <a:prstGeom prst="rect">
            <a:avLst/>
          </a:prstGeom>
        </p:spPr>
      </p:pic>
      <p:sp>
        <p:nvSpPr>
          <p:cNvPr id="12" name="TextBox 11">
            <a:extLst>
              <a:ext uri="{FF2B5EF4-FFF2-40B4-BE49-F238E27FC236}">
                <a16:creationId xmlns:a16="http://schemas.microsoft.com/office/drawing/2014/main" id="{612A8AEA-A14D-F548-8298-8F306DA08FE1}"/>
              </a:ext>
            </a:extLst>
          </p:cNvPr>
          <p:cNvSpPr txBox="1"/>
          <p:nvPr/>
        </p:nvSpPr>
        <p:spPr>
          <a:xfrm>
            <a:off x="4882531" y="4458241"/>
            <a:ext cx="1935915" cy="338554"/>
          </a:xfrm>
          <a:prstGeom prst="rect">
            <a:avLst/>
          </a:prstGeom>
          <a:noFill/>
        </p:spPr>
        <p:txBody>
          <a:bodyPr wrap="none" rtlCol="0">
            <a:spAutoFit/>
          </a:bodyPr>
          <a:lstStyle/>
          <a:p>
            <a:r>
              <a:rPr lang="en-US" sz="1600" dirty="0"/>
              <a:t>Advisory Committee:</a:t>
            </a:r>
          </a:p>
        </p:txBody>
      </p:sp>
    </p:spTree>
    <p:extLst>
      <p:ext uri="{BB962C8B-B14F-4D97-AF65-F5344CB8AC3E}">
        <p14:creationId xmlns:p14="http://schemas.microsoft.com/office/powerpoint/2010/main" val="2571137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87B89F-D82E-4DBB-8D33-632D24107E76}"/>
              </a:ext>
            </a:extLst>
          </p:cNvPr>
          <p:cNvSpPr>
            <a:spLocks noGrp="1"/>
          </p:cNvSpPr>
          <p:nvPr>
            <p:ph idx="1"/>
          </p:nvPr>
        </p:nvSpPr>
        <p:spPr>
          <a:xfrm>
            <a:off x="228600" y="971550"/>
            <a:ext cx="6796143" cy="5342986"/>
          </a:xfrm>
        </p:spPr>
        <p:txBody>
          <a:bodyPr/>
          <a:lstStyle/>
          <a:p>
            <a:pPr marL="0" indent="0">
              <a:buNone/>
            </a:pPr>
            <a:r>
              <a:rPr lang="en-US" sz="2000" dirty="0"/>
              <a:t>Training appears to be a result of an evolution of interface conditions as higher and higher forces are experienced by coils in operation. This can be addressed through better control of magnet pre-stress to some extent as well as improvements to the coil composite structure.</a:t>
            </a:r>
          </a:p>
          <a:p>
            <a:r>
              <a:rPr lang="en-US" sz="1800" dirty="0"/>
              <a:t>Rethink insulation</a:t>
            </a:r>
          </a:p>
          <a:p>
            <a:pPr lvl="1"/>
            <a:r>
              <a:rPr lang="en-US" sz="1600" dirty="0"/>
              <a:t>Is something more robust than S2 Fiberglass available?</a:t>
            </a:r>
          </a:p>
          <a:p>
            <a:pPr lvl="1"/>
            <a:r>
              <a:rPr lang="en-US" sz="1600" dirty="0"/>
              <a:t>Are there better matrix materials available?</a:t>
            </a:r>
          </a:p>
          <a:p>
            <a:pPr lvl="1"/>
            <a:r>
              <a:rPr lang="en-US" sz="1600" dirty="0"/>
              <a:t>Can we reduce and/or mitigate energy release during energization</a:t>
            </a:r>
          </a:p>
          <a:p>
            <a:r>
              <a:rPr lang="en-US" sz="1800" dirty="0"/>
              <a:t>Rethink process</a:t>
            </a:r>
          </a:p>
          <a:p>
            <a:pPr lvl="1"/>
            <a:r>
              <a:rPr lang="en-US" sz="1600" dirty="0"/>
              <a:t>Is our Current VPI Scheme sufficient for other resins?</a:t>
            </a:r>
          </a:p>
          <a:p>
            <a:r>
              <a:rPr lang="en-US" sz="1800" dirty="0"/>
              <a:t>Rethink interfaces</a:t>
            </a:r>
          </a:p>
          <a:p>
            <a:pPr lvl="1"/>
            <a:r>
              <a:rPr lang="en-US" sz="1600" dirty="0"/>
              <a:t>Can epoxy-coil interfaces be better controlled for more consistent behavior?</a:t>
            </a:r>
          </a:p>
          <a:p>
            <a:pPr lvl="1"/>
            <a:r>
              <a:rPr lang="en-US" sz="1600" dirty="0"/>
              <a:t>Surface treatments</a:t>
            </a:r>
          </a:p>
          <a:p>
            <a:r>
              <a:rPr lang="en-US" sz="1800" dirty="0"/>
              <a:t>Economical?</a:t>
            </a:r>
          </a:p>
        </p:txBody>
      </p:sp>
      <p:sp>
        <p:nvSpPr>
          <p:cNvPr id="3" name="Title 2">
            <a:extLst>
              <a:ext uri="{FF2B5EF4-FFF2-40B4-BE49-F238E27FC236}">
                <a16:creationId xmlns:a16="http://schemas.microsoft.com/office/drawing/2014/main" id="{BB3F58CA-3F52-439E-9455-317F64F3975F}"/>
              </a:ext>
            </a:extLst>
          </p:cNvPr>
          <p:cNvSpPr>
            <a:spLocks noGrp="1"/>
          </p:cNvSpPr>
          <p:nvPr>
            <p:ph type="title"/>
          </p:nvPr>
        </p:nvSpPr>
        <p:spPr/>
        <p:txBody>
          <a:bodyPr/>
          <a:lstStyle/>
          <a:p>
            <a:r>
              <a:rPr lang="en-US" dirty="0"/>
              <a:t>Building Training Resistant Magnets</a:t>
            </a:r>
          </a:p>
        </p:txBody>
      </p:sp>
      <p:sp>
        <p:nvSpPr>
          <p:cNvPr id="5" name="Footer Placeholder 4">
            <a:extLst>
              <a:ext uri="{FF2B5EF4-FFF2-40B4-BE49-F238E27FC236}">
                <a16:creationId xmlns:a16="http://schemas.microsoft.com/office/drawing/2014/main" id="{E8A314B4-0F18-4E0A-9EB8-988D56DE08BB}"/>
              </a:ext>
            </a:extLst>
          </p:cNvPr>
          <p:cNvSpPr>
            <a:spLocks noGrp="1"/>
          </p:cNvSpPr>
          <p:nvPr>
            <p:ph type="ftr" sz="quarter" idx="3"/>
          </p:nvPr>
        </p:nvSpPr>
        <p:spPr>
          <a:xfrm>
            <a:off x="636588" y="6498625"/>
            <a:ext cx="6262118" cy="242873"/>
          </a:xfrm>
        </p:spPr>
        <p:txBody>
          <a:bodyPr/>
          <a:lstStyle/>
          <a:p>
            <a:pPr>
              <a:defRPr/>
            </a:pPr>
            <a:r>
              <a:rPr lang="en-US" dirty="0"/>
              <a:t>S. </a:t>
            </a:r>
            <a:r>
              <a:rPr lang="en-US" dirty="0" err="1"/>
              <a:t>Krave</a:t>
            </a:r>
            <a:r>
              <a:rPr lang="en-US" dirty="0"/>
              <a:t> | Magnet Fabrication Cost Reduction</a:t>
            </a:r>
            <a:endParaRPr lang="en-US" b="1" dirty="0"/>
          </a:p>
        </p:txBody>
      </p:sp>
      <p:sp>
        <p:nvSpPr>
          <p:cNvPr id="6" name="Slide Number Placeholder 5">
            <a:extLst>
              <a:ext uri="{FF2B5EF4-FFF2-40B4-BE49-F238E27FC236}">
                <a16:creationId xmlns:a16="http://schemas.microsoft.com/office/drawing/2014/main" id="{DCDAB9ED-3A43-483B-8A47-62B439B322E2}"/>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7" name="Picture 6">
            <a:extLst>
              <a:ext uri="{FF2B5EF4-FFF2-40B4-BE49-F238E27FC236}">
                <a16:creationId xmlns:a16="http://schemas.microsoft.com/office/drawing/2014/main" id="{968D5679-1E09-42C9-8149-D9C2737F6A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3139" y="679630"/>
            <a:ext cx="1923377" cy="1753020"/>
          </a:xfrm>
          <a:prstGeom prst="rect">
            <a:avLst/>
          </a:prstGeom>
        </p:spPr>
      </p:pic>
      <p:pic>
        <p:nvPicPr>
          <p:cNvPr id="8" name="Picture 7">
            <a:extLst>
              <a:ext uri="{FF2B5EF4-FFF2-40B4-BE49-F238E27FC236}">
                <a16:creationId xmlns:a16="http://schemas.microsoft.com/office/drawing/2014/main" id="{7788AAF5-C9FF-4EE0-AC33-272608CE4F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6436" y="3205611"/>
            <a:ext cx="1740080" cy="1050180"/>
          </a:xfrm>
          <a:prstGeom prst="rect">
            <a:avLst/>
          </a:prstGeom>
        </p:spPr>
      </p:pic>
      <p:pic>
        <p:nvPicPr>
          <p:cNvPr id="9" name="Picture 8">
            <a:extLst>
              <a:ext uri="{FF2B5EF4-FFF2-40B4-BE49-F238E27FC236}">
                <a16:creationId xmlns:a16="http://schemas.microsoft.com/office/drawing/2014/main" id="{79FB26BD-D382-4AF9-854B-DA8DABD99C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76037" y="4371614"/>
            <a:ext cx="1402940" cy="1598727"/>
          </a:xfrm>
          <a:prstGeom prst="rect">
            <a:avLst/>
          </a:prstGeom>
        </p:spPr>
      </p:pic>
    </p:spTree>
    <p:extLst>
      <p:ext uri="{BB962C8B-B14F-4D97-AF65-F5344CB8AC3E}">
        <p14:creationId xmlns:p14="http://schemas.microsoft.com/office/powerpoint/2010/main" val="329755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79651B-E27C-4BAE-BE04-82974A156987}"/>
              </a:ext>
            </a:extLst>
          </p:cNvPr>
          <p:cNvSpPr>
            <a:spLocks noGrp="1"/>
          </p:cNvSpPr>
          <p:nvPr>
            <p:ph idx="1"/>
          </p:nvPr>
        </p:nvSpPr>
        <p:spPr>
          <a:xfrm>
            <a:off x="222249" y="1208200"/>
            <a:ext cx="6431747" cy="5059363"/>
          </a:xfrm>
        </p:spPr>
        <p:txBody>
          <a:bodyPr/>
          <a:lstStyle/>
          <a:p>
            <a:r>
              <a:rPr lang="en-US" sz="1800" dirty="0"/>
              <a:t>Consider a “Whole Magnet” philosophy. Fabrication steps and labor are highly material/design dependent, and there is significant room for improvement. It may require a large project with a baseline design to justify as an area of study.</a:t>
            </a:r>
          </a:p>
          <a:p>
            <a:r>
              <a:rPr lang="en-US" sz="1800" dirty="0"/>
              <a:t>Many topics such as 3d printed parts are in use or under study, however a departure from historical approaches </a:t>
            </a:r>
            <a:r>
              <a:rPr lang="en-US" sz="1800" b="1" dirty="0"/>
              <a:t>IS </a:t>
            </a:r>
            <a:r>
              <a:rPr lang="en-US" sz="1800" dirty="0"/>
              <a:t>necessary to properly leverage technology.</a:t>
            </a:r>
          </a:p>
          <a:p>
            <a:r>
              <a:rPr lang="en-US" sz="1800" dirty="0"/>
              <a:t>Goals</a:t>
            </a:r>
          </a:p>
          <a:p>
            <a:pPr lvl="1"/>
            <a:r>
              <a:rPr lang="en-US" sz="1600" dirty="0"/>
              <a:t>Design for manufacturing. Ongoing Effort..</a:t>
            </a:r>
          </a:p>
          <a:p>
            <a:pPr lvl="1"/>
            <a:r>
              <a:rPr lang="en-US" sz="1600" dirty="0"/>
              <a:t>Combine reaction and impregnation processes by innovative tooling</a:t>
            </a:r>
          </a:p>
          <a:p>
            <a:r>
              <a:rPr lang="en-US" sz="1800" dirty="0"/>
              <a:t>I believe with proper tooling and process optimization towards a future collider, coil fab labor could be reduced to </a:t>
            </a:r>
            <a:r>
              <a:rPr lang="en-US" sz="1800" b="1" dirty="0"/>
              <a:t>~5 days (hands on) per coil. Current AUP is ~50.</a:t>
            </a:r>
          </a:p>
          <a:p>
            <a:pPr lvl="1"/>
            <a:r>
              <a:rPr lang="en-US" sz="1600" dirty="0"/>
              <a:t>Current fabrication labor is ~1/3 of total cold mass cost. </a:t>
            </a:r>
            <a:r>
              <a:rPr lang="en-US" sz="1600" b="1" dirty="0"/>
              <a:t>~30% reduction in total cost.</a:t>
            </a:r>
          </a:p>
          <a:p>
            <a:pPr lvl="1"/>
            <a:endParaRPr lang="en-US" sz="1800" dirty="0"/>
          </a:p>
          <a:p>
            <a:pPr lvl="1"/>
            <a:endParaRPr lang="en-US" sz="1800" dirty="0"/>
          </a:p>
        </p:txBody>
      </p:sp>
      <p:sp>
        <p:nvSpPr>
          <p:cNvPr id="3" name="Title 2">
            <a:extLst>
              <a:ext uri="{FF2B5EF4-FFF2-40B4-BE49-F238E27FC236}">
                <a16:creationId xmlns:a16="http://schemas.microsoft.com/office/drawing/2014/main" id="{DEF16F68-9501-4C68-8D5B-7D3DC4119904}"/>
              </a:ext>
            </a:extLst>
          </p:cNvPr>
          <p:cNvSpPr>
            <a:spLocks noGrp="1"/>
          </p:cNvSpPr>
          <p:nvPr>
            <p:ph type="title"/>
          </p:nvPr>
        </p:nvSpPr>
        <p:spPr>
          <a:xfrm>
            <a:off x="222249" y="125473"/>
            <a:ext cx="8686800" cy="719798"/>
          </a:xfrm>
        </p:spPr>
        <p:txBody>
          <a:bodyPr/>
          <a:lstStyle/>
          <a:p>
            <a:r>
              <a:rPr lang="en-US" dirty="0"/>
              <a:t>Reduce fabrication steps and/or reduce labor intensity</a:t>
            </a:r>
          </a:p>
        </p:txBody>
      </p:sp>
      <p:sp>
        <p:nvSpPr>
          <p:cNvPr id="5" name="Footer Placeholder 4">
            <a:extLst>
              <a:ext uri="{FF2B5EF4-FFF2-40B4-BE49-F238E27FC236}">
                <a16:creationId xmlns:a16="http://schemas.microsoft.com/office/drawing/2014/main" id="{518262F9-5074-4D9B-81DA-3C33B1AF4BDD}"/>
              </a:ext>
            </a:extLst>
          </p:cNvPr>
          <p:cNvSpPr>
            <a:spLocks noGrp="1"/>
          </p:cNvSpPr>
          <p:nvPr>
            <p:ph type="ftr" sz="quarter" idx="3"/>
          </p:nvPr>
        </p:nvSpPr>
        <p:spPr>
          <a:xfrm>
            <a:off x="636588" y="6537543"/>
            <a:ext cx="6262118" cy="242873"/>
          </a:xfrm>
        </p:spPr>
        <p:txBody>
          <a:bodyPr/>
          <a:lstStyle/>
          <a:p>
            <a:pPr>
              <a:defRPr/>
            </a:pPr>
            <a:r>
              <a:rPr lang="en-US" dirty="0"/>
              <a:t>S. </a:t>
            </a:r>
            <a:r>
              <a:rPr lang="en-US" dirty="0" err="1"/>
              <a:t>Krave</a:t>
            </a:r>
            <a:r>
              <a:rPr lang="en-US" dirty="0"/>
              <a:t> | Magnet Fabrication Cost Reduction</a:t>
            </a:r>
            <a:endParaRPr lang="en-US" b="1" dirty="0"/>
          </a:p>
        </p:txBody>
      </p:sp>
      <p:sp>
        <p:nvSpPr>
          <p:cNvPr id="6" name="Slide Number Placeholder 5">
            <a:extLst>
              <a:ext uri="{FF2B5EF4-FFF2-40B4-BE49-F238E27FC236}">
                <a16:creationId xmlns:a16="http://schemas.microsoft.com/office/drawing/2014/main" id="{F38D6280-84E5-462C-8738-FE69A6D89B75}"/>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7" name="Picture 6">
            <a:extLst>
              <a:ext uri="{FF2B5EF4-FFF2-40B4-BE49-F238E27FC236}">
                <a16:creationId xmlns:a16="http://schemas.microsoft.com/office/drawing/2014/main" id="{680A4498-E08D-4B36-94EE-4077FF751D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0822" y="810089"/>
            <a:ext cx="1844861" cy="2368189"/>
          </a:xfrm>
          <a:prstGeom prst="rect">
            <a:avLst/>
          </a:prstGeom>
        </p:spPr>
      </p:pic>
      <p:sp>
        <p:nvSpPr>
          <p:cNvPr id="8" name="TextBox 7">
            <a:extLst>
              <a:ext uri="{FF2B5EF4-FFF2-40B4-BE49-F238E27FC236}">
                <a16:creationId xmlns:a16="http://schemas.microsoft.com/office/drawing/2014/main" id="{42BA851B-69DE-454E-9947-CBABABAD938B}"/>
              </a:ext>
            </a:extLst>
          </p:cNvPr>
          <p:cNvSpPr txBox="1"/>
          <p:nvPr/>
        </p:nvSpPr>
        <p:spPr>
          <a:xfrm>
            <a:off x="6760822" y="3153318"/>
            <a:ext cx="1951686" cy="523220"/>
          </a:xfrm>
          <a:prstGeom prst="rect">
            <a:avLst/>
          </a:prstGeom>
          <a:noFill/>
        </p:spPr>
        <p:txBody>
          <a:bodyPr wrap="square" rtlCol="0">
            <a:spAutoFit/>
          </a:bodyPr>
          <a:lstStyle/>
          <a:p>
            <a:r>
              <a:rPr lang="en-US" sz="1400" dirty="0"/>
              <a:t>From G. Kirby. Feather 3d Printed Coil Formers</a:t>
            </a:r>
          </a:p>
        </p:txBody>
      </p:sp>
      <p:pic>
        <p:nvPicPr>
          <p:cNvPr id="9" name="Picture 8">
            <a:extLst>
              <a:ext uri="{FF2B5EF4-FFF2-40B4-BE49-F238E27FC236}">
                <a16:creationId xmlns:a16="http://schemas.microsoft.com/office/drawing/2014/main" id="{24E18A90-D1AE-4B90-8BB0-AFAD13C92A86}"/>
              </a:ext>
            </a:extLst>
          </p:cNvPr>
          <p:cNvPicPr>
            <a:picLocks noChangeAspect="1"/>
          </p:cNvPicPr>
          <p:nvPr/>
        </p:nvPicPr>
        <p:blipFill>
          <a:blip r:embed="rId4"/>
          <a:stretch>
            <a:fillRect/>
          </a:stretch>
        </p:blipFill>
        <p:spPr>
          <a:xfrm>
            <a:off x="6752338" y="3827713"/>
            <a:ext cx="1853345" cy="1505843"/>
          </a:xfrm>
          <a:prstGeom prst="rect">
            <a:avLst/>
          </a:prstGeom>
        </p:spPr>
      </p:pic>
      <p:sp>
        <p:nvSpPr>
          <p:cNvPr id="10" name="TextBox 9">
            <a:extLst>
              <a:ext uri="{FF2B5EF4-FFF2-40B4-BE49-F238E27FC236}">
                <a16:creationId xmlns:a16="http://schemas.microsoft.com/office/drawing/2014/main" id="{398A2415-23B5-4230-8773-80D4B487F42C}"/>
              </a:ext>
            </a:extLst>
          </p:cNvPr>
          <p:cNvSpPr txBox="1"/>
          <p:nvPr/>
        </p:nvSpPr>
        <p:spPr>
          <a:xfrm>
            <a:off x="6816878" y="5308596"/>
            <a:ext cx="1951686" cy="523220"/>
          </a:xfrm>
          <a:prstGeom prst="rect">
            <a:avLst/>
          </a:prstGeom>
          <a:noFill/>
        </p:spPr>
        <p:txBody>
          <a:bodyPr wrap="square" rtlCol="0">
            <a:spAutoFit/>
          </a:bodyPr>
          <a:lstStyle/>
          <a:p>
            <a:r>
              <a:rPr lang="en-US" sz="1400" dirty="0"/>
              <a:t>3d Printed (By CERN) 15 Tesla End Parts</a:t>
            </a:r>
          </a:p>
        </p:txBody>
      </p:sp>
    </p:spTree>
    <p:extLst>
      <p:ext uri="{BB962C8B-B14F-4D97-AF65-F5344CB8AC3E}">
        <p14:creationId xmlns:p14="http://schemas.microsoft.com/office/powerpoint/2010/main" val="2214368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BD4AAF-F3EB-476A-A736-8EFAA39F3E43}"/>
              </a:ext>
            </a:extLst>
          </p:cNvPr>
          <p:cNvSpPr>
            <a:spLocks noGrp="1"/>
          </p:cNvSpPr>
          <p:nvPr>
            <p:ph type="title"/>
          </p:nvPr>
        </p:nvSpPr>
        <p:spPr/>
        <p:txBody>
          <a:bodyPr/>
          <a:lstStyle/>
          <a:p>
            <a:r>
              <a:rPr lang="en-US" dirty="0"/>
              <a:t>Timeline and Milestones</a:t>
            </a:r>
          </a:p>
        </p:txBody>
      </p:sp>
      <p:sp>
        <p:nvSpPr>
          <p:cNvPr id="5" name="Footer Placeholder 4">
            <a:extLst>
              <a:ext uri="{FF2B5EF4-FFF2-40B4-BE49-F238E27FC236}">
                <a16:creationId xmlns:a16="http://schemas.microsoft.com/office/drawing/2014/main" id="{F6FDC4F5-722F-4C8D-A18A-69D5A8D2076F}"/>
              </a:ext>
            </a:extLst>
          </p:cNvPr>
          <p:cNvSpPr>
            <a:spLocks noGrp="1"/>
          </p:cNvSpPr>
          <p:nvPr>
            <p:ph type="ftr" sz="quarter" idx="3"/>
          </p:nvPr>
        </p:nvSpPr>
        <p:spPr>
          <a:xfrm>
            <a:off x="712463" y="6498625"/>
            <a:ext cx="6262118" cy="242873"/>
          </a:xfrm>
        </p:spPr>
        <p:txBody>
          <a:bodyPr/>
          <a:lstStyle/>
          <a:p>
            <a:pPr>
              <a:defRPr/>
            </a:pPr>
            <a:r>
              <a:rPr lang="en-US" dirty="0"/>
              <a:t>S. </a:t>
            </a:r>
            <a:r>
              <a:rPr lang="en-US" dirty="0" err="1"/>
              <a:t>Krave</a:t>
            </a:r>
            <a:r>
              <a:rPr lang="en-US" dirty="0"/>
              <a:t> | Magnet Fabrication Cost Reduction</a:t>
            </a:r>
            <a:endParaRPr lang="en-US" b="1" dirty="0"/>
          </a:p>
        </p:txBody>
      </p:sp>
      <p:sp>
        <p:nvSpPr>
          <p:cNvPr id="6" name="Slide Number Placeholder 5">
            <a:extLst>
              <a:ext uri="{FF2B5EF4-FFF2-40B4-BE49-F238E27FC236}">
                <a16:creationId xmlns:a16="http://schemas.microsoft.com/office/drawing/2014/main" id="{ED32FFA0-BF00-43E2-BFF6-64547FE58A16}"/>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7" name="Rectangle 6">
            <a:extLst>
              <a:ext uri="{FF2B5EF4-FFF2-40B4-BE49-F238E27FC236}">
                <a16:creationId xmlns:a16="http://schemas.microsoft.com/office/drawing/2014/main" id="{412EF8B1-FFEB-43C1-91B7-6BA74FA87B87}"/>
              </a:ext>
            </a:extLst>
          </p:cNvPr>
          <p:cNvSpPr/>
          <p:nvPr/>
        </p:nvSpPr>
        <p:spPr>
          <a:xfrm>
            <a:off x="2308546" y="3528676"/>
            <a:ext cx="1348854" cy="390544"/>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Begin Insulation Characterization</a:t>
            </a:r>
          </a:p>
        </p:txBody>
      </p:sp>
      <p:graphicFrame>
        <p:nvGraphicFramePr>
          <p:cNvPr id="8" name="Table 7">
            <a:extLst>
              <a:ext uri="{FF2B5EF4-FFF2-40B4-BE49-F238E27FC236}">
                <a16:creationId xmlns:a16="http://schemas.microsoft.com/office/drawing/2014/main" id="{D4D567F6-1AF8-438D-AC3C-FC4D2BC854F0}"/>
              </a:ext>
            </a:extLst>
          </p:cNvPr>
          <p:cNvGraphicFramePr>
            <a:graphicFrameLocks noGrp="1"/>
          </p:cNvGraphicFramePr>
          <p:nvPr>
            <p:extLst>
              <p:ext uri="{D42A27DB-BD31-4B8C-83A1-F6EECF244321}">
                <p14:modId xmlns:p14="http://schemas.microsoft.com/office/powerpoint/2010/main" val="512708240"/>
              </p:ext>
            </p:extLst>
          </p:nvPr>
        </p:nvGraphicFramePr>
        <p:xfrm>
          <a:off x="844870" y="1581683"/>
          <a:ext cx="7098335" cy="493532"/>
        </p:xfrm>
        <a:graphic>
          <a:graphicData uri="http://schemas.openxmlformats.org/drawingml/2006/table">
            <a:tbl>
              <a:tblPr firstRow="1" bandRow="1">
                <a:tableStyleId>{5C22544A-7EE6-4342-B048-85BDC9FD1C3A}</a:tableStyleId>
              </a:tblPr>
              <a:tblGrid>
                <a:gridCol w="1419667">
                  <a:extLst>
                    <a:ext uri="{9D8B030D-6E8A-4147-A177-3AD203B41FA5}">
                      <a16:colId xmlns:a16="http://schemas.microsoft.com/office/drawing/2014/main" val="20001"/>
                    </a:ext>
                  </a:extLst>
                </a:gridCol>
                <a:gridCol w="1419667">
                  <a:extLst>
                    <a:ext uri="{9D8B030D-6E8A-4147-A177-3AD203B41FA5}">
                      <a16:colId xmlns:a16="http://schemas.microsoft.com/office/drawing/2014/main" val="20002"/>
                    </a:ext>
                  </a:extLst>
                </a:gridCol>
                <a:gridCol w="1419667">
                  <a:extLst>
                    <a:ext uri="{9D8B030D-6E8A-4147-A177-3AD203B41FA5}">
                      <a16:colId xmlns:a16="http://schemas.microsoft.com/office/drawing/2014/main" val="20004"/>
                    </a:ext>
                  </a:extLst>
                </a:gridCol>
                <a:gridCol w="1419667">
                  <a:extLst>
                    <a:ext uri="{9D8B030D-6E8A-4147-A177-3AD203B41FA5}">
                      <a16:colId xmlns:a16="http://schemas.microsoft.com/office/drawing/2014/main" val="20005"/>
                    </a:ext>
                  </a:extLst>
                </a:gridCol>
                <a:gridCol w="1419667">
                  <a:extLst>
                    <a:ext uri="{9D8B030D-6E8A-4147-A177-3AD203B41FA5}">
                      <a16:colId xmlns:a16="http://schemas.microsoft.com/office/drawing/2014/main" val="2124146887"/>
                    </a:ext>
                  </a:extLst>
                </a:gridCol>
              </a:tblGrid>
              <a:tr h="493532">
                <a:tc>
                  <a:txBody>
                    <a:bodyPr/>
                    <a:lstStyle/>
                    <a:p>
                      <a:pPr algn="ctr"/>
                      <a:r>
                        <a:rPr lang="en-US" sz="1600" dirty="0">
                          <a:solidFill>
                            <a:srgbClr val="000000"/>
                          </a:solidFill>
                        </a:rPr>
                        <a:t>2018 H2</a:t>
                      </a:r>
                    </a:p>
                  </a:txBody>
                  <a:tcPr anchor="ctr">
                    <a:solidFill>
                      <a:schemeClr val="accent4">
                        <a:lumMod val="40000"/>
                        <a:lumOff val="60000"/>
                      </a:schemeClr>
                    </a:solidFill>
                  </a:tcPr>
                </a:tc>
                <a:tc>
                  <a:txBody>
                    <a:bodyPr/>
                    <a:lstStyle/>
                    <a:p>
                      <a:pPr algn="ctr"/>
                      <a:r>
                        <a:rPr lang="en-US" sz="1600" dirty="0">
                          <a:solidFill>
                            <a:srgbClr val="000000"/>
                          </a:solidFill>
                        </a:rPr>
                        <a:t>2019 H1</a:t>
                      </a:r>
                    </a:p>
                  </a:txBody>
                  <a:tcPr anchor="ctr">
                    <a:solidFill>
                      <a:schemeClr val="accent4">
                        <a:lumMod val="40000"/>
                        <a:lumOff val="60000"/>
                      </a:schemeClr>
                    </a:solidFill>
                  </a:tcPr>
                </a:tc>
                <a:tc>
                  <a:txBody>
                    <a:bodyPr/>
                    <a:lstStyle/>
                    <a:p>
                      <a:pPr algn="ctr"/>
                      <a:r>
                        <a:rPr lang="en-US" sz="1600" dirty="0">
                          <a:solidFill>
                            <a:srgbClr val="000000"/>
                          </a:solidFill>
                        </a:rPr>
                        <a:t>2019 H2</a:t>
                      </a:r>
                    </a:p>
                  </a:txBody>
                  <a:tcPr anchor="ctr">
                    <a:solidFill>
                      <a:schemeClr val="accent4">
                        <a:lumMod val="40000"/>
                        <a:lumOff val="60000"/>
                      </a:schemeClr>
                    </a:solidFill>
                  </a:tcPr>
                </a:tc>
                <a:tc>
                  <a:txBody>
                    <a:bodyPr/>
                    <a:lstStyle/>
                    <a:p>
                      <a:pPr algn="ctr"/>
                      <a:r>
                        <a:rPr lang="en-US" sz="1600" dirty="0">
                          <a:solidFill>
                            <a:srgbClr val="000000"/>
                          </a:solidFill>
                        </a:rPr>
                        <a:t>2020 H1</a:t>
                      </a:r>
                    </a:p>
                  </a:txBody>
                  <a:tcPr anchor="ctr">
                    <a:solidFill>
                      <a:schemeClr val="accent4">
                        <a:lumMod val="40000"/>
                        <a:lumOff val="60000"/>
                      </a:schemeClr>
                    </a:solidFill>
                  </a:tcPr>
                </a:tc>
                <a:tc>
                  <a:txBody>
                    <a:bodyPr/>
                    <a:lstStyle/>
                    <a:p>
                      <a:pPr algn="ctr"/>
                      <a:r>
                        <a:rPr lang="en-US" sz="1600" dirty="0">
                          <a:solidFill>
                            <a:srgbClr val="000000"/>
                          </a:solidFill>
                        </a:rPr>
                        <a:t>2020 H2</a:t>
                      </a:r>
                    </a:p>
                  </a:txBody>
                  <a:tcPr anchor="ctr">
                    <a:solidFill>
                      <a:schemeClr val="accent4">
                        <a:lumMod val="40000"/>
                        <a:lumOff val="60000"/>
                      </a:schemeClr>
                    </a:solid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77C71DB2-714D-4E8A-871C-4BD68EC0431C}"/>
              </a:ext>
            </a:extLst>
          </p:cNvPr>
          <p:cNvSpPr/>
          <p:nvPr/>
        </p:nvSpPr>
        <p:spPr>
          <a:xfrm>
            <a:off x="876891" y="2116896"/>
            <a:ext cx="1388623" cy="786534"/>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Test High Viscosity Resin Sample ~6 months, Coil ~12 months </a:t>
            </a:r>
          </a:p>
        </p:txBody>
      </p:sp>
      <p:sp>
        <p:nvSpPr>
          <p:cNvPr id="10" name="Rectangle 9">
            <a:extLst>
              <a:ext uri="{FF2B5EF4-FFF2-40B4-BE49-F238E27FC236}">
                <a16:creationId xmlns:a16="http://schemas.microsoft.com/office/drawing/2014/main" id="{76C7D481-5746-41B1-980C-FCD032E9FBD9}"/>
              </a:ext>
            </a:extLst>
          </p:cNvPr>
          <p:cNvSpPr/>
          <p:nvPr/>
        </p:nvSpPr>
        <p:spPr>
          <a:xfrm>
            <a:off x="2304564" y="2116430"/>
            <a:ext cx="1359444"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Build 1st Thermoplastic matrix Sample</a:t>
            </a:r>
          </a:p>
        </p:txBody>
      </p:sp>
      <p:sp>
        <p:nvSpPr>
          <p:cNvPr id="11" name="Rectangle 10">
            <a:extLst>
              <a:ext uri="{FF2B5EF4-FFF2-40B4-BE49-F238E27FC236}">
                <a16:creationId xmlns:a16="http://schemas.microsoft.com/office/drawing/2014/main" id="{F51D510F-D2BF-4A2E-A975-EBDBA20FDC38}"/>
              </a:ext>
            </a:extLst>
          </p:cNvPr>
          <p:cNvSpPr/>
          <p:nvPr/>
        </p:nvSpPr>
        <p:spPr>
          <a:xfrm>
            <a:off x="876891" y="4057870"/>
            <a:ext cx="1427673" cy="786534"/>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Design React/Impregnate Sample tooling and 1</a:t>
            </a:r>
            <a:r>
              <a:rPr lang="en-US" sz="1000" baseline="30000" dirty="0">
                <a:solidFill>
                  <a:srgbClr val="000000"/>
                </a:solidFill>
              </a:rPr>
              <a:t>st</a:t>
            </a:r>
            <a:r>
              <a:rPr lang="en-US" sz="1000" dirty="0">
                <a:solidFill>
                  <a:srgbClr val="000000"/>
                </a:solidFill>
              </a:rPr>
              <a:t> sample</a:t>
            </a:r>
          </a:p>
        </p:txBody>
      </p:sp>
      <p:cxnSp>
        <p:nvCxnSpPr>
          <p:cNvPr id="12" name="Straight Arrow Connector 11">
            <a:extLst>
              <a:ext uri="{FF2B5EF4-FFF2-40B4-BE49-F238E27FC236}">
                <a16:creationId xmlns:a16="http://schemas.microsoft.com/office/drawing/2014/main" id="{5908448D-818F-4DE7-80E9-B7DB4303EEDA}"/>
              </a:ext>
            </a:extLst>
          </p:cNvPr>
          <p:cNvCxnSpPr>
            <a:cxnSpLocks/>
          </p:cNvCxnSpPr>
          <p:nvPr/>
        </p:nvCxnSpPr>
        <p:spPr>
          <a:xfrm>
            <a:off x="5231679" y="3134827"/>
            <a:ext cx="0" cy="257424"/>
          </a:xfrm>
          <a:prstGeom prst="straightConnector1">
            <a:avLst/>
          </a:prstGeom>
          <a:ln w="190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B0E29F3B-8F40-48D6-A39D-FFFCF1F27DAC}"/>
              </a:ext>
            </a:extLst>
          </p:cNvPr>
          <p:cNvSpPr/>
          <p:nvPr/>
        </p:nvSpPr>
        <p:spPr>
          <a:xfrm>
            <a:off x="3712153" y="2116896"/>
            <a:ext cx="1359444"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Build 1st High Viscosity Thermoplastic Sample</a:t>
            </a:r>
          </a:p>
        </p:txBody>
      </p:sp>
      <p:sp>
        <p:nvSpPr>
          <p:cNvPr id="14" name="Rectangle 13">
            <a:extLst>
              <a:ext uri="{FF2B5EF4-FFF2-40B4-BE49-F238E27FC236}">
                <a16:creationId xmlns:a16="http://schemas.microsoft.com/office/drawing/2014/main" id="{3FF424C4-D5C3-4F9F-B16D-00A7B834E13C}"/>
              </a:ext>
            </a:extLst>
          </p:cNvPr>
          <p:cNvSpPr/>
          <p:nvPr/>
        </p:nvSpPr>
        <p:spPr>
          <a:xfrm>
            <a:off x="3244460" y="3010159"/>
            <a:ext cx="3326650" cy="379867"/>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Build 1</a:t>
            </a:r>
            <a:r>
              <a:rPr lang="en-US" sz="1000" baseline="30000" dirty="0">
                <a:solidFill>
                  <a:srgbClr val="000000"/>
                </a:solidFill>
              </a:rPr>
              <a:t>st</a:t>
            </a:r>
            <a:r>
              <a:rPr lang="en-US" sz="1000" dirty="0">
                <a:solidFill>
                  <a:srgbClr val="000000"/>
                </a:solidFill>
              </a:rPr>
              <a:t> and 2</a:t>
            </a:r>
            <a:r>
              <a:rPr lang="en-US" sz="1000" baseline="30000" dirty="0">
                <a:solidFill>
                  <a:srgbClr val="000000"/>
                </a:solidFill>
              </a:rPr>
              <a:t>nd</a:t>
            </a:r>
            <a:r>
              <a:rPr lang="en-US" sz="1000" dirty="0">
                <a:solidFill>
                  <a:srgbClr val="000000"/>
                </a:solidFill>
              </a:rPr>
              <a:t> Insulation/Matrix investigation Coil</a:t>
            </a:r>
          </a:p>
        </p:txBody>
      </p:sp>
      <p:sp>
        <p:nvSpPr>
          <p:cNvPr id="15" name="Rectangle 14">
            <a:extLst>
              <a:ext uri="{FF2B5EF4-FFF2-40B4-BE49-F238E27FC236}">
                <a16:creationId xmlns:a16="http://schemas.microsoft.com/office/drawing/2014/main" id="{4D182B24-7273-4C8E-AAEB-A271A66B3101}"/>
              </a:ext>
            </a:extLst>
          </p:cNvPr>
          <p:cNvSpPr/>
          <p:nvPr/>
        </p:nvSpPr>
        <p:spPr>
          <a:xfrm>
            <a:off x="2408602" y="4057870"/>
            <a:ext cx="1427673" cy="786534"/>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Design React/Impregnate Coil Tooling</a:t>
            </a:r>
          </a:p>
        </p:txBody>
      </p:sp>
      <p:cxnSp>
        <p:nvCxnSpPr>
          <p:cNvPr id="16" name="Straight Arrow Connector 15">
            <a:extLst>
              <a:ext uri="{FF2B5EF4-FFF2-40B4-BE49-F238E27FC236}">
                <a16:creationId xmlns:a16="http://schemas.microsoft.com/office/drawing/2014/main" id="{6D85D09A-C544-40C6-9062-D52B09407A50}"/>
              </a:ext>
            </a:extLst>
          </p:cNvPr>
          <p:cNvCxnSpPr>
            <a:cxnSpLocks/>
          </p:cNvCxnSpPr>
          <p:nvPr/>
        </p:nvCxnSpPr>
        <p:spPr>
          <a:xfrm flipV="1">
            <a:off x="3581875" y="3361569"/>
            <a:ext cx="261647" cy="25380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603A928F-E5F3-4B67-95AD-B034B0EE32BF}"/>
              </a:ext>
            </a:extLst>
          </p:cNvPr>
          <p:cNvCxnSpPr/>
          <p:nvPr/>
        </p:nvCxnSpPr>
        <p:spPr>
          <a:xfrm>
            <a:off x="5020426" y="2795413"/>
            <a:ext cx="263197" cy="36057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Rectangle 17">
            <a:extLst>
              <a:ext uri="{FF2B5EF4-FFF2-40B4-BE49-F238E27FC236}">
                <a16:creationId xmlns:a16="http://schemas.microsoft.com/office/drawing/2014/main" id="{33FFE160-5BA3-4B2C-A5C6-E8CD2D9F8927}"/>
              </a:ext>
            </a:extLst>
          </p:cNvPr>
          <p:cNvSpPr/>
          <p:nvPr/>
        </p:nvSpPr>
        <p:spPr>
          <a:xfrm>
            <a:off x="874813" y="3530815"/>
            <a:ext cx="1390701" cy="390544"/>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Investigate Insulation Options</a:t>
            </a:r>
          </a:p>
        </p:txBody>
      </p:sp>
      <p:sp>
        <p:nvSpPr>
          <p:cNvPr id="19" name="Rectangle 18">
            <a:extLst>
              <a:ext uri="{FF2B5EF4-FFF2-40B4-BE49-F238E27FC236}">
                <a16:creationId xmlns:a16="http://schemas.microsoft.com/office/drawing/2014/main" id="{9B3FDCB5-59DD-4546-87AE-89F81BF131EB}"/>
              </a:ext>
            </a:extLst>
          </p:cNvPr>
          <p:cNvSpPr/>
          <p:nvPr/>
        </p:nvSpPr>
        <p:spPr>
          <a:xfrm>
            <a:off x="6583761" y="2116898"/>
            <a:ext cx="1359444"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Continue Development  …</a:t>
            </a:r>
          </a:p>
        </p:txBody>
      </p:sp>
      <p:cxnSp>
        <p:nvCxnSpPr>
          <p:cNvPr id="20" name="Straight Arrow Connector 19">
            <a:extLst>
              <a:ext uri="{FF2B5EF4-FFF2-40B4-BE49-F238E27FC236}">
                <a16:creationId xmlns:a16="http://schemas.microsoft.com/office/drawing/2014/main" id="{374741D1-3A2E-41ED-97AD-DEE4EEFEEBA8}"/>
              </a:ext>
            </a:extLst>
          </p:cNvPr>
          <p:cNvCxnSpPr>
            <a:cxnSpLocks/>
          </p:cNvCxnSpPr>
          <p:nvPr/>
        </p:nvCxnSpPr>
        <p:spPr>
          <a:xfrm flipV="1">
            <a:off x="6500703" y="2776060"/>
            <a:ext cx="261647" cy="25380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1" name="Rectangle 20">
            <a:extLst>
              <a:ext uri="{FF2B5EF4-FFF2-40B4-BE49-F238E27FC236}">
                <a16:creationId xmlns:a16="http://schemas.microsoft.com/office/drawing/2014/main" id="{445FCB88-D4F0-496E-B9F5-4B2B9E199AFF}"/>
              </a:ext>
            </a:extLst>
          </p:cNvPr>
          <p:cNvSpPr/>
          <p:nvPr/>
        </p:nvSpPr>
        <p:spPr>
          <a:xfrm>
            <a:off x="3940313" y="4037498"/>
            <a:ext cx="4177361" cy="786534"/>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Continue process improvement …</a:t>
            </a:r>
          </a:p>
        </p:txBody>
      </p:sp>
    </p:spTree>
    <p:extLst>
      <p:ext uri="{BB962C8B-B14F-4D97-AF65-F5344CB8AC3E}">
        <p14:creationId xmlns:p14="http://schemas.microsoft.com/office/powerpoint/2010/main" val="2436305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710A-1482-4AC9-9A5B-135849C0C120}"/>
              </a:ext>
            </a:extLst>
          </p:cNvPr>
          <p:cNvSpPr>
            <a:spLocks noGrp="1"/>
          </p:cNvSpPr>
          <p:nvPr>
            <p:ph type="title"/>
          </p:nvPr>
        </p:nvSpPr>
        <p:spPr>
          <a:xfrm>
            <a:off x="150780" y="3812075"/>
            <a:ext cx="8686800" cy="427877"/>
          </a:xfrm>
        </p:spPr>
        <p:txBody>
          <a:bodyPr/>
          <a:lstStyle/>
          <a:p>
            <a:pPr algn="ctr"/>
            <a:r>
              <a:rPr lang="en-US" dirty="0"/>
              <a:t>Magnet Design and Integration</a:t>
            </a:r>
            <a:br>
              <a:rPr lang="en-US" dirty="0"/>
            </a:br>
            <a:br>
              <a:rPr lang="en-US" dirty="0"/>
            </a:br>
            <a:r>
              <a:rPr lang="en-US" dirty="0"/>
              <a:t>PI: V. </a:t>
            </a:r>
            <a:r>
              <a:rPr lang="en-US" dirty="0" err="1"/>
              <a:t>Kashikin</a:t>
            </a:r>
            <a:endParaRPr lang="en-US" dirty="0"/>
          </a:p>
        </p:txBody>
      </p:sp>
      <p:sp>
        <p:nvSpPr>
          <p:cNvPr id="4" name="Footer Placeholder 3">
            <a:extLst>
              <a:ext uri="{FF2B5EF4-FFF2-40B4-BE49-F238E27FC236}">
                <a16:creationId xmlns:a16="http://schemas.microsoft.com/office/drawing/2014/main" id="{CBDC5544-4AAC-4138-B16D-CF5D5BFD4C61}"/>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6CD2DE33-A98B-4153-A4AD-8AB489501A87}"/>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74257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Vadim</a:t>
            </a:r>
          </a:p>
        </p:txBody>
      </p:sp>
      <p:sp>
        <p:nvSpPr>
          <p:cNvPr id="4" name="Date Placeholder 3"/>
          <p:cNvSpPr>
            <a:spLocks noGrp="1"/>
          </p:cNvSpPr>
          <p:nvPr>
            <p:ph type="dt" sz="half" idx="10"/>
          </p:nvPr>
        </p:nvSpPr>
        <p:spPr/>
        <p:txBody>
          <a:bodyPr/>
          <a:lstStyle/>
          <a:p>
            <a:r>
              <a:rPr lang="en-US" altLang="en-US"/>
              <a:t>06/05/2018</a:t>
            </a:r>
          </a:p>
        </p:txBody>
      </p:sp>
      <p:sp>
        <p:nvSpPr>
          <p:cNvPr id="5" name="Footer Placeholder 4"/>
          <p:cNvSpPr>
            <a:spLocks noGrp="1"/>
          </p:cNvSpPr>
          <p:nvPr>
            <p:ph type="ftr" sz="quarter" idx="11"/>
          </p:nvPr>
        </p:nvSpPr>
        <p:spPr/>
        <p:txBody>
          <a:bodyPr/>
          <a:lstStyle/>
          <a:p>
            <a:pPr>
              <a:defRPr/>
            </a:pPr>
            <a:r>
              <a:rPr lang="en-US" dirty="0"/>
              <a:t>V. </a:t>
            </a:r>
            <a:r>
              <a:rPr lang="en-US" dirty="0" err="1"/>
              <a:t>Kashikin</a:t>
            </a:r>
            <a:r>
              <a:rPr lang="en-US" dirty="0"/>
              <a:t> | HFM design</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34</a:t>
            </a:fld>
            <a:endParaRPr lang="en-US" altLang="en-US"/>
          </a:p>
        </p:txBody>
      </p:sp>
      <p:sp>
        <p:nvSpPr>
          <p:cNvPr id="10" name="Content Placeholder 2"/>
          <p:cNvSpPr txBox="1">
            <a:spLocks/>
          </p:cNvSpPr>
          <p:nvPr/>
        </p:nvSpPr>
        <p:spPr>
          <a:xfrm>
            <a:off x="228600" y="1874705"/>
            <a:ext cx="3795584" cy="3837601"/>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Joined </a:t>
            </a:r>
            <a:r>
              <a:rPr lang="en-US" sz="1800" dirty="0" err="1"/>
              <a:t>Fermilab’s</a:t>
            </a:r>
            <a:r>
              <a:rPr lang="en-US" sz="1800" dirty="0"/>
              <a:t> magnet systems department in 1998 as a graduate student. Staff engineer since 2002.</a:t>
            </a:r>
          </a:p>
          <a:p>
            <a:r>
              <a:rPr lang="en-US" sz="1800" dirty="0"/>
              <a:t>Extensive practical experience in superconducting magnet design, including electromagnetic, structural, thermal, and quench protection analysis.</a:t>
            </a:r>
          </a:p>
          <a:p>
            <a:r>
              <a:rPr lang="en-US" sz="1800" dirty="0"/>
              <a:t>L3 manager/CAM for the Mu2e Production Solenoid (cost $17M).</a:t>
            </a:r>
          </a:p>
        </p:txBody>
      </p:sp>
      <p:pic>
        <p:nvPicPr>
          <p:cNvPr id="7" name="Picture 6">
            <a:extLst>
              <a:ext uri="{FF2B5EF4-FFF2-40B4-BE49-F238E27FC236}">
                <a16:creationId xmlns:a16="http://schemas.microsoft.com/office/drawing/2014/main" id="{56959C8C-2480-4D23-A627-E061A79643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63713" y="1233129"/>
            <a:ext cx="4846806" cy="4594123"/>
          </a:xfrm>
          <a:prstGeom prst="rect">
            <a:avLst/>
          </a:prstGeom>
        </p:spPr>
      </p:pic>
    </p:spTree>
    <p:extLst>
      <p:ext uri="{BB962C8B-B14F-4D97-AF65-F5344CB8AC3E}">
        <p14:creationId xmlns:p14="http://schemas.microsoft.com/office/powerpoint/2010/main" val="2148255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Motivation</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rPr>
              <a:t>06/05/2018</a:t>
            </a: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35</a:t>
            </a:fld>
            <a:endParaRPr lang="en-US" altLang="en-US" sz="1200">
              <a:solidFill>
                <a:srgbClr val="004C97"/>
              </a:solidFill>
              <a:latin typeface="Helvetica" panose="020B0604020202020204" pitchFamily="34" charset="0"/>
            </a:endParaRPr>
          </a:p>
        </p:txBody>
      </p:sp>
      <p:sp>
        <p:nvSpPr>
          <p:cNvPr id="10" name="Content Placeholder 29"/>
          <p:cNvSpPr>
            <a:spLocks noGrp="1"/>
          </p:cNvSpPr>
          <p:nvPr>
            <p:ph idx="1"/>
          </p:nvPr>
        </p:nvSpPr>
        <p:spPr bwMode="auto">
          <a:xfrm>
            <a:off x="228600" y="1350380"/>
            <a:ext cx="3503270" cy="49465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70000" lnSpcReduction="20000"/>
          </a:bodyPr>
          <a:lstStyle/>
          <a:p>
            <a:r>
              <a:rPr lang="en-US" dirty="0"/>
              <a:t>There is a continued trend of increasing the magnetic field strength in the main bending and focusing magnets of circular colliders, including SPS, </a:t>
            </a:r>
            <a:r>
              <a:rPr lang="en-US" dirty="0" err="1"/>
              <a:t>Tevatron</a:t>
            </a:r>
            <a:r>
              <a:rPr lang="en-US" dirty="0"/>
              <a:t>, HERA, RHIC, and LHC. </a:t>
            </a:r>
          </a:p>
          <a:p>
            <a:r>
              <a:rPr lang="en-US" dirty="0"/>
              <a:t>While the machines also historically grew up in circumference, increasing the magnetic field strength remains one of the main ways towards higher beam energies. </a:t>
            </a:r>
          </a:p>
          <a:p>
            <a:pPr lvl="0"/>
            <a:r>
              <a:rPr lang="en-US" dirty="0"/>
              <a:t>It is expected that the next energy-frontier machines will need 16-20 T dipole magnets with a cost-effective design.</a:t>
            </a:r>
          </a:p>
          <a:p>
            <a:pPr lvl="0"/>
            <a:r>
              <a:rPr lang="en-US" dirty="0"/>
              <a:t>Feasibility of such magnets needs to be studied and experimentally demonstrated.</a:t>
            </a:r>
            <a:endParaRPr lang="en-US" altLang="en-US" dirty="0">
              <a:latin typeface="Helvetica" panose="020B0604020202020204" pitchFamily="34" charset="0"/>
              <a:ea typeface="Geneva" pitchFamily="121" charset="-128"/>
            </a:endParaRPr>
          </a:p>
        </p:txBody>
      </p:sp>
      <p:pic>
        <p:nvPicPr>
          <p:cNvPr id="11" name="Picture 10">
            <a:extLst>
              <a:ext uri="{FF2B5EF4-FFF2-40B4-BE49-F238E27FC236}">
                <a16:creationId xmlns:a16="http://schemas.microsoft.com/office/drawing/2014/main" id="{2963C5E1-7DDA-4F51-A84B-01EFC26CD7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29611" y="972009"/>
            <a:ext cx="3985789" cy="1385369"/>
          </a:xfrm>
          <a:prstGeom prst="rect">
            <a:avLst/>
          </a:prstGeom>
        </p:spPr>
      </p:pic>
      <p:pic>
        <p:nvPicPr>
          <p:cNvPr id="12" name="Picture 4" descr="https://ars.els-cdn.com/content/image/1-s2.0-S0168900214008523-gr7_lr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2525" y="2484699"/>
            <a:ext cx="5143322" cy="3572895"/>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41E86B58-A355-7047-A45D-D101B2054D73}"/>
              </a:ext>
            </a:extLst>
          </p:cNvPr>
          <p:cNvSpPr>
            <a:spLocks noGrp="1"/>
          </p:cNvSpPr>
          <p:nvPr>
            <p:ph type="ftr" sz="quarter" idx="11"/>
          </p:nvPr>
        </p:nvSpPr>
        <p:spPr>
          <a:xfrm>
            <a:off x="806450" y="6515100"/>
            <a:ext cx="5373688" cy="241300"/>
          </a:xfrm>
        </p:spPr>
        <p:txBody>
          <a:bodyPr/>
          <a:lstStyle/>
          <a:p>
            <a:pPr>
              <a:defRPr/>
            </a:pPr>
            <a:r>
              <a:rPr lang="en-US" dirty="0"/>
              <a:t>V. </a:t>
            </a:r>
            <a:r>
              <a:rPr lang="en-US" dirty="0" err="1"/>
              <a:t>Kashikin</a:t>
            </a:r>
            <a:r>
              <a:rPr lang="en-US" dirty="0"/>
              <a:t> | HFM design</a:t>
            </a:r>
            <a:endParaRPr lang="en-US" b="1" dirty="0"/>
          </a:p>
        </p:txBody>
      </p:sp>
    </p:spTree>
    <p:extLst>
      <p:ext uri="{BB962C8B-B14F-4D97-AF65-F5344CB8AC3E}">
        <p14:creationId xmlns:p14="http://schemas.microsoft.com/office/powerpoint/2010/main" val="2507926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A739-4CD2-4C6B-B0DA-76671EC2DDF4}"/>
              </a:ext>
            </a:extLst>
          </p:cNvPr>
          <p:cNvSpPr>
            <a:spLocks noGrp="1"/>
          </p:cNvSpPr>
          <p:nvPr>
            <p:ph type="title"/>
          </p:nvPr>
        </p:nvSpPr>
        <p:spPr/>
        <p:txBody>
          <a:bodyPr/>
          <a:lstStyle/>
          <a:p>
            <a:r>
              <a:rPr lang="en-US" dirty="0"/>
              <a:t>High-field accelerator magnet demonstration</a:t>
            </a:r>
          </a:p>
        </p:txBody>
      </p:sp>
      <p:sp>
        <p:nvSpPr>
          <p:cNvPr id="4" name="Date Placeholder 3">
            <a:extLst>
              <a:ext uri="{FF2B5EF4-FFF2-40B4-BE49-F238E27FC236}">
                <a16:creationId xmlns:a16="http://schemas.microsoft.com/office/drawing/2014/main" id="{18386359-2567-444D-A146-9DD9562F0074}"/>
              </a:ext>
            </a:extLst>
          </p:cNvPr>
          <p:cNvSpPr>
            <a:spLocks noGrp="1"/>
          </p:cNvSpPr>
          <p:nvPr>
            <p:ph type="dt" sz="half" idx="10"/>
          </p:nvPr>
        </p:nvSpPr>
        <p:spPr/>
        <p:txBody>
          <a:bodyPr/>
          <a:lstStyle/>
          <a:p>
            <a:r>
              <a:rPr lang="en-US" altLang="en-US"/>
              <a:t>06/05/2018</a:t>
            </a:r>
          </a:p>
        </p:txBody>
      </p:sp>
      <p:sp>
        <p:nvSpPr>
          <p:cNvPr id="6" name="Slide Number Placeholder 5">
            <a:extLst>
              <a:ext uri="{FF2B5EF4-FFF2-40B4-BE49-F238E27FC236}">
                <a16:creationId xmlns:a16="http://schemas.microsoft.com/office/drawing/2014/main" id="{2C18C029-EBEB-448F-A42B-828F11F59C5E}"/>
              </a:ext>
            </a:extLst>
          </p:cNvPr>
          <p:cNvSpPr>
            <a:spLocks noGrp="1"/>
          </p:cNvSpPr>
          <p:nvPr>
            <p:ph type="sldNum" sz="quarter" idx="12"/>
          </p:nvPr>
        </p:nvSpPr>
        <p:spPr/>
        <p:txBody>
          <a:bodyPr/>
          <a:lstStyle/>
          <a:p>
            <a:fld id="{52E9C158-AEF1-41A2-A6CE-6F0BAB305EFD}" type="slidenum">
              <a:rPr lang="en-US" altLang="en-US" smtClean="0"/>
              <a:pPr/>
              <a:t>36</a:t>
            </a:fld>
            <a:endParaRPr lang="en-US" altLang="en-US"/>
          </a:p>
        </p:txBody>
      </p:sp>
      <p:sp>
        <p:nvSpPr>
          <p:cNvPr id="18" name="TextBox 17"/>
          <p:cNvSpPr txBox="1"/>
          <p:nvPr/>
        </p:nvSpPr>
        <p:spPr>
          <a:xfrm>
            <a:off x="160123" y="961283"/>
            <a:ext cx="1292654" cy="954107"/>
          </a:xfrm>
          <a:prstGeom prst="rect">
            <a:avLst/>
          </a:prstGeom>
          <a:noFill/>
        </p:spPr>
        <p:txBody>
          <a:bodyPr wrap="square" rtlCol="0">
            <a:spAutoFit/>
          </a:bodyPr>
          <a:lstStyle/>
          <a:p>
            <a:r>
              <a:rPr lang="en-US" sz="1400" b="1" dirty="0"/>
              <a:t>1</a:t>
            </a:r>
            <a:r>
              <a:rPr lang="en-US" sz="1400" b="1" baseline="30000" dirty="0"/>
              <a:t>st</a:t>
            </a:r>
            <a:r>
              <a:rPr lang="en-US" sz="1400" b="1" dirty="0"/>
              <a:t> step </a:t>
            </a:r>
            <a:r>
              <a:rPr lang="en-US" sz="1400" dirty="0"/>
              <a:t>– reach 15 T in 60 mm bore with 4-layer coils.</a:t>
            </a:r>
          </a:p>
        </p:txBody>
      </p:sp>
      <p:sp>
        <p:nvSpPr>
          <p:cNvPr id="20" name="TextBox 19"/>
          <p:cNvSpPr txBox="1"/>
          <p:nvPr/>
        </p:nvSpPr>
        <p:spPr>
          <a:xfrm>
            <a:off x="243736" y="3089298"/>
            <a:ext cx="2901387" cy="738664"/>
          </a:xfrm>
          <a:prstGeom prst="rect">
            <a:avLst/>
          </a:prstGeom>
          <a:noFill/>
        </p:spPr>
        <p:txBody>
          <a:bodyPr wrap="square" rtlCol="0">
            <a:spAutoFit/>
          </a:bodyPr>
          <a:lstStyle/>
          <a:p>
            <a:r>
              <a:rPr lang="en-US" sz="1400" b="1" dirty="0"/>
              <a:t>2</a:t>
            </a:r>
            <a:r>
              <a:rPr lang="en-US" sz="1400" b="1" baseline="30000" dirty="0"/>
              <a:t>nd</a:t>
            </a:r>
            <a:r>
              <a:rPr lang="en-US" sz="1400" b="1" dirty="0"/>
              <a:t> step</a:t>
            </a:r>
            <a:r>
              <a:rPr lang="en-US" sz="1400" dirty="0"/>
              <a:t> – perform the design studies to determine the optimum design for a 20 T accelerator-quality dipole.</a:t>
            </a:r>
          </a:p>
        </p:txBody>
      </p:sp>
      <p:grpSp>
        <p:nvGrpSpPr>
          <p:cNvPr id="21" name="Group 20"/>
          <p:cNvGrpSpPr/>
          <p:nvPr/>
        </p:nvGrpSpPr>
        <p:grpSpPr>
          <a:xfrm>
            <a:off x="3615160" y="2752995"/>
            <a:ext cx="2390746" cy="1823797"/>
            <a:chOff x="3046683" y="2698635"/>
            <a:chExt cx="2934789" cy="2238824"/>
          </a:xfrm>
        </p:grpSpPr>
        <p:pic>
          <p:nvPicPr>
            <p:cNvPr id="1026" name="Picture 2" descr="http://td.fnal.gov/wp-content/uploads/2016/04/15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6683" y="2698635"/>
              <a:ext cx="2934789" cy="22388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456504" y="2698635"/>
              <a:ext cx="1524968" cy="415596"/>
            </a:xfrm>
            <a:prstGeom prst="rect">
              <a:avLst/>
            </a:prstGeom>
            <a:solidFill>
              <a:schemeClr val="tx1">
                <a:lumMod val="60000"/>
                <a:lumOff val="40000"/>
              </a:schemeClr>
            </a:solidFill>
          </p:spPr>
          <p:txBody>
            <a:bodyPr wrap="square" rtlCol="0">
              <a:spAutoFit/>
            </a:bodyPr>
            <a:lstStyle/>
            <a:p>
              <a:r>
                <a:rPr lang="en-US" sz="800" b="1" dirty="0">
                  <a:solidFill>
                    <a:srgbClr val="000000"/>
                  </a:solidFill>
                </a:rPr>
                <a:t>15 T dipole with 60 mm bore. Test later this year.</a:t>
              </a:r>
            </a:p>
          </p:txBody>
        </p:sp>
      </p:grpSp>
      <p:sp>
        <p:nvSpPr>
          <p:cNvPr id="22" name="TextBox 21"/>
          <p:cNvSpPr txBox="1"/>
          <p:nvPr/>
        </p:nvSpPr>
        <p:spPr>
          <a:xfrm>
            <a:off x="6229108" y="3134859"/>
            <a:ext cx="2812649" cy="954107"/>
          </a:xfrm>
          <a:prstGeom prst="rect">
            <a:avLst/>
          </a:prstGeom>
          <a:noFill/>
        </p:spPr>
        <p:txBody>
          <a:bodyPr wrap="square" rtlCol="0">
            <a:spAutoFit/>
          </a:bodyPr>
          <a:lstStyle/>
          <a:p>
            <a:r>
              <a:rPr lang="en-US" sz="1400" b="1" dirty="0"/>
              <a:t>3</a:t>
            </a:r>
            <a:r>
              <a:rPr lang="en-US" sz="1400" b="1" baseline="30000" dirty="0"/>
              <a:t>rd</a:t>
            </a:r>
            <a:r>
              <a:rPr lang="en-US" sz="1400" b="1" dirty="0"/>
              <a:t> step</a:t>
            </a:r>
            <a:r>
              <a:rPr lang="en-US" sz="1400" dirty="0"/>
              <a:t> – build the support structure and test it with high-</a:t>
            </a:r>
            <a:r>
              <a:rPr lang="en-US" sz="1400" dirty="0" err="1"/>
              <a:t>J</a:t>
            </a:r>
            <a:r>
              <a:rPr lang="en-US" sz="1400" baseline="-25000" dirty="0" err="1"/>
              <a:t>c</a:t>
            </a:r>
            <a:r>
              <a:rPr lang="en-US" sz="1400" dirty="0"/>
              <a:t> all-Nb</a:t>
            </a:r>
            <a:r>
              <a:rPr lang="en-US" sz="1400" baseline="-25000" dirty="0"/>
              <a:t>3</a:t>
            </a:r>
            <a:r>
              <a:rPr lang="en-US" sz="1400" dirty="0"/>
              <a:t>Sn coils after the cable with APC becomes available.</a:t>
            </a:r>
          </a:p>
        </p:txBody>
      </p:sp>
      <p:sp>
        <p:nvSpPr>
          <p:cNvPr id="23" name="TextBox 22"/>
          <p:cNvSpPr txBox="1"/>
          <p:nvPr/>
        </p:nvSpPr>
        <p:spPr>
          <a:xfrm>
            <a:off x="3777335" y="4961170"/>
            <a:ext cx="2194032" cy="1169551"/>
          </a:xfrm>
          <a:prstGeom prst="rect">
            <a:avLst/>
          </a:prstGeom>
          <a:noFill/>
        </p:spPr>
        <p:txBody>
          <a:bodyPr wrap="square" rtlCol="0">
            <a:spAutoFit/>
          </a:bodyPr>
          <a:lstStyle/>
          <a:p>
            <a:r>
              <a:rPr lang="en-US" sz="1400" b="1" dirty="0"/>
              <a:t>4</a:t>
            </a:r>
            <a:r>
              <a:rPr lang="en-US" sz="1400" b="1" baseline="30000" dirty="0"/>
              <a:t>th</a:t>
            </a:r>
            <a:r>
              <a:rPr lang="en-US" sz="1400" b="1" dirty="0"/>
              <a:t>  step </a:t>
            </a:r>
            <a:r>
              <a:rPr lang="en-US" sz="1400" dirty="0"/>
              <a:t>– build and test HTS insert together with the coils made of high-</a:t>
            </a:r>
            <a:r>
              <a:rPr lang="en-US" sz="1400" dirty="0" err="1"/>
              <a:t>J</a:t>
            </a:r>
            <a:r>
              <a:rPr lang="en-US" sz="1400" baseline="-25000" dirty="0" err="1"/>
              <a:t>c</a:t>
            </a:r>
            <a:r>
              <a:rPr lang="en-US" sz="1400" dirty="0"/>
              <a:t> Nb</a:t>
            </a:r>
            <a:r>
              <a:rPr lang="en-US" sz="1400" baseline="-25000" dirty="0"/>
              <a:t>3</a:t>
            </a:r>
            <a:r>
              <a:rPr lang="en-US" sz="1400" dirty="0"/>
              <a:t>Sn to demonstrate fields over 20 T.</a:t>
            </a: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64128" y="901653"/>
            <a:ext cx="1907782" cy="182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961682" y="1264346"/>
            <a:ext cx="760070" cy="507831"/>
          </a:xfrm>
          <a:prstGeom prst="rect">
            <a:avLst/>
          </a:prstGeom>
          <a:noFill/>
        </p:spPr>
        <p:txBody>
          <a:bodyPr wrap="square" rtlCol="0">
            <a:spAutoFit/>
          </a:bodyPr>
          <a:lstStyle/>
          <a:p>
            <a:r>
              <a:rPr lang="en-US" sz="900" b="1" dirty="0">
                <a:solidFill>
                  <a:srgbClr val="C00000"/>
                </a:solidFill>
              </a:rPr>
              <a:t>Presently available</a:t>
            </a:r>
          </a:p>
          <a:p>
            <a:r>
              <a:rPr lang="en-US" sz="900" b="1" dirty="0">
                <a:solidFill>
                  <a:srgbClr val="C00000"/>
                </a:solidFill>
              </a:rPr>
              <a:t>conductors</a:t>
            </a:r>
          </a:p>
        </p:txBody>
      </p:sp>
      <p:sp>
        <p:nvSpPr>
          <p:cNvPr id="27" name="TextBox 26"/>
          <p:cNvSpPr txBox="1"/>
          <p:nvPr/>
        </p:nvSpPr>
        <p:spPr>
          <a:xfrm>
            <a:off x="1787540" y="872172"/>
            <a:ext cx="1235029" cy="261610"/>
          </a:xfrm>
          <a:prstGeom prst="rect">
            <a:avLst/>
          </a:prstGeom>
          <a:noFill/>
        </p:spPr>
        <p:txBody>
          <a:bodyPr wrap="square" rtlCol="0">
            <a:spAutoFit/>
          </a:bodyPr>
          <a:lstStyle/>
          <a:p>
            <a:r>
              <a:rPr lang="en-US" sz="1100" b="1" dirty="0">
                <a:solidFill>
                  <a:srgbClr val="7030A0"/>
                </a:solidFill>
              </a:rPr>
              <a:t>SSL(1.9K) = 16.3 T</a:t>
            </a:r>
          </a:p>
        </p:txBody>
      </p:sp>
      <p:grpSp>
        <p:nvGrpSpPr>
          <p:cNvPr id="35" name="Group 34">
            <a:extLst>
              <a:ext uri="{FF2B5EF4-FFF2-40B4-BE49-F238E27FC236}">
                <a16:creationId xmlns:a16="http://schemas.microsoft.com/office/drawing/2014/main" id="{CCDC9E96-D4F0-4BE0-A33E-C5549471D7FA}"/>
              </a:ext>
            </a:extLst>
          </p:cNvPr>
          <p:cNvGrpSpPr/>
          <p:nvPr/>
        </p:nvGrpSpPr>
        <p:grpSpPr>
          <a:xfrm>
            <a:off x="814171" y="4172828"/>
            <a:ext cx="2643463" cy="1975104"/>
            <a:chOff x="837316" y="4217270"/>
            <a:chExt cx="2643463" cy="1975104"/>
          </a:xfrm>
        </p:grpSpPr>
        <p:pic>
          <p:nvPicPr>
            <p:cNvPr id="29" name="Picture 28">
              <a:extLst>
                <a:ext uri="{FF2B5EF4-FFF2-40B4-BE49-F238E27FC236}">
                  <a16:creationId xmlns:a16="http://schemas.microsoft.com/office/drawing/2014/main" id="{E73633A4-8FEF-4536-9821-5418EC77CA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316" y="4217270"/>
              <a:ext cx="2643463" cy="1975104"/>
            </a:xfrm>
            <a:prstGeom prst="rect">
              <a:avLst/>
            </a:prstGeom>
          </p:spPr>
        </p:pic>
        <p:sp>
          <p:nvSpPr>
            <p:cNvPr id="14" name="Text Box 17">
              <a:extLst>
                <a:ext uri="{FF2B5EF4-FFF2-40B4-BE49-F238E27FC236}">
                  <a16:creationId xmlns:a16="http://schemas.microsoft.com/office/drawing/2014/main" id="{C36BCF1F-B5EF-4299-B65C-E293E7444A95}"/>
                </a:ext>
              </a:extLst>
            </p:cNvPr>
            <p:cNvSpPr txBox="1"/>
            <p:nvPr/>
          </p:nvSpPr>
          <p:spPr>
            <a:xfrm>
              <a:off x="1452777" y="4576792"/>
              <a:ext cx="1545861" cy="22053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2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 x HTS   2 x Nb</a:t>
              </a:r>
              <a:r>
                <a:rPr lang="en-US" sz="1200" b="1" baseline="-25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3</a:t>
              </a:r>
              <a:r>
                <a:rPr lang="en-US" sz="12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Sn (2xJ</a:t>
              </a:r>
              <a:r>
                <a:rPr lang="en-US" sz="1200" b="1" baseline="-25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a:t>
              </a:r>
              <a:r>
                <a:rPr lang="en-US" sz="12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p:cNvSpPr txBox="1"/>
            <p:nvPr/>
          </p:nvSpPr>
          <p:spPr>
            <a:xfrm>
              <a:off x="1487718" y="4326033"/>
              <a:ext cx="1235029" cy="261610"/>
            </a:xfrm>
            <a:prstGeom prst="rect">
              <a:avLst/>
            </a:prstGeom>
            <a:noFill/>
          </p:spPr>
          <p:txBody>
            <a:bodyPr wrap="square" rtlCol="0">
              <a:spAutoFit/>
            </a:bodyPr>
            <a:lstStyle/>
            <a:p>
              <a:r>
                <a:rPr lang="en-US" sz="1100" b="1" dirty="0">
                  <a:solidFill>
                    <a:srgbClr val="7030A0"/>
                  </a:solidFill>
                </a:rPr>
                <a:t>SSL(1.9K) = 21.7 T</a:t>
              </a:r>
            </a:p>
          </p:txBody>
        </p:sp>
      </p:grpSp>
      <p:grpSp>
        <p:nvGrpSpPr>
          <p:cNvPr id="45" name="Group 44"/>
          <p:cNvGrpSpPr/>
          <p:nvPr/>
        </p:nvGrpSpPr>
        <p:grpSpPr>
          <a:xfrm>
            <a:off x="6320958" y="4391060"/>
            <a:ext cx="2682849" cy="1756872"/>
            <a:chOff x="6320958" y="4417446"/>
            <a:chExt cx="2682849" cy="1756872"/>
          </a:xfrm>
        </p:grpSpPr>
        <p:pic>
          <p:nvPicPr>
            <p:cNvPr id="25" name="Picture 24" descr="D:\Project\Papers\IPAC\IPAC2017\model_15T_6Base008.png">
              <a:extLst>
                <a:ext uri="{FF2B5EF4-FFF2-40B4-BE49-F238E27FC236}">
                  <a16:creationId xmlns:a16="http://schemas.microsoft.com/office/drawing/2014/main" id="{8F3D26BD-DB83-4338-86BF-C99A36608F6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6320958" y="4493420"/>
              <a:ext cx="1687400" cy="1680898"/>
            </a:xfrm>
            <a:prstGeom prst="rect">
              <a:avLst/>
            </a:prstGeom>
            <a:noFill/>
            <a:ln>
              <a:noFill/>
            </a:ln>
            <a:extLst>
              <a:ext uri="{53640926-AAD7-44D8-BBD7-CCE9431645EC}">
                <a14:shadowObscured xmlns:a14="http://schemas.microsoft.com/office/drawing/2010/main"/>
              </a:ext>
            </a:extLst>
          </p:spPr>
        </p:pic>
        <p:sp>
          <p:nvSpPr>
            <p:cNvPr id="26" name="TextBox 25"/>
            <p:cNvSpPr txBox="1"/>
            <p:nvPr/>
          </p:nvSpPr>
          <p:spPr>
            <a:xfrm>
              <a:off x="7465571" y="4417446"/>
              <a:ext cx="1192293" cy="553998"/>
            </a:xfrm>
            <a:prstGeom prst="rect">
              <a:avLst/>
            </a:prstGeom>
            <a:noFill/>
          </p:spPr>
          <p:txBody>
            <a:bodyPr wrap="square" rtlCol="0">
              <a:spAutoFit/>
            </a:bodyPr>
            <a:lstStyle/>
            <a:p>
              <a:r>
                <a:rPr lang="en-US" sz="1000" b="1" dirty="0">
                  <a:solidFill>
                    <a:srgbClr val="000000"/>
                  </a:solidFill>
                </a:rPr>
                <a:t>SS structure for the internal stress management</a:t>
              </a:r>
            </a:p>
          </p:txBody>
        </p:sp>
        <p:sp>
          <p:nvSpPr>
            <p:cNvPr id="28" name="TextBox 27"/>
            <p:cNvSpPr txBox="1"/>
            <p:nvPr/>
          </p:nvSpPr>
          <p:spPr>
            <a:xfrm>
              <a:off x="8162713" y="5004767"/>
              <a:ext cx="841094" cy="400110"/>
            </a:xfrm>
            <a:prstGeom prst="rect">
              <a:avLst/>
            </a:prstGeom>
            <a:noFill/>
          </p:spPr>
          <p:txBody>
            <a:bodyPr wrap="square" rtlCol="0">
              <a:spAutoFit/>
            </a:bodyPr>
            <a:lstStyle/>
            <a:p>
              <a:r>
                <a:rPr lang="en-US" sz="1000" b="1" dirty="0">
                  <a:solidFill>
                    <a:srgbClr val="000000"/>
                  </a:solidFill>
                </a:rPr>
                <a:t>Space for cables</a:t>
              </a:r>
            </a:p>
          </p:txBody>
        </p:sp>
        <p:cxnSp>
          <p:nvCxnSpPr>
            <p:cNvPr id="32" name="Straight Arrow Connector 31">
              <a:extLst>
                <a:ext uri="{FF2B5EF4-FFF2-40B4-BE49-F238E27FC236}">
                  <a16:creationId xmlns:a16="http://schemas.microsoft.com/office/drawing/2014/main" id="{A677538D-3013-4DD8-8F32-1B0C30117A91}"/>
                </a:ext>
              </a:extLst>
            </p:cNvPr>
            <p:cNvCxnSpPr>
              <a:cxnSpLocks/>
            </p:cNvCxnSpPr>
            <p:nvPr/>
          </p:nvCxnSpPr>
          <p:spPr>
            <a:xfrm flipH="1" flipV="1">
              <a:off x="7430947" y="5126244"/>
              <a:ext cx="731766" cy="78578"/>
            </a:xfrm>
            <a:prstGeom prst="straightConnector1">
              <a:avLst/>
            </a:prstGeom>
            <a:ln w="190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677538D-3013-4DD8-8F32-1B0C30117A91}"/>
                </a:ext>
              </a:extLst>
            </p:cNvPr>
            <p:cNvCxnSpPr>
              <a:cxnSpLocks/>
              <a:stCxn id="28" idx="1"/>
            </p:cNvCxnSpPr>
            <p:nvPr/>
          </p:nvCxnSpPr>
          <p:spPr>
            <a:xfrm flipH="1">
              <a:off x="7635433" y="5204822"/>
              <a:ext cx="527280" cy="246854"/>
            </a:xfrm>
            <a:prstGeom prst="straightConnector1">
              <a:avLst/>
            </a:prstGeom>
            <a:ln w="190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677538D-3013-4DD8-8F32-1B0C30117A91}"/>
                </a:ext>
              </a:extLst>
            </p:cNvPr>
            <p:cNvCxnSpPr>
              <a:cxnSpLocks/>
              <a:stCxn id="28" idx="1"/>
            </p:cNvCxnSpPr>
            <p:nvPr/>
          </p:nvCxnSpPr>
          <p:spPr>
            <a:xfrm flipH="1">
              <a:off x="7737675" y="5204822"/>
              <a:ext cx="425038" cy="624960"/>
            </a:xfrm>
            <a:prstGeom prst="straightConnector1">
              <a:avLst/>
            </a:prstGeom>
            <a:ln w="19050">
              <a:solidFill>
                <a:srgbClr val="40404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CB758520-06E2-4298-9BC4-933AD84C6E6E}"/>
              </a:ext>
            </a:extLst>
          </p:cNvPr>
          <p:cNvGrpSpPr/>
          <p:nvPr/>
        </p:nvGrpSpPr>
        <p:grpSpPr>
          <a:xfrm>
            <a:off x="6106673" y="843464"/>
            <a:ext cx="2648547" cy="1978902"/>
            <a:chOff x="6106673" y="843464"/>
            <a:chExt cx="2648547" cy="1978902"/>
          </a:xfrm>
        </p:grpSpPr>
        <p:pic>
          <p:nvPicPr>
            <p:cNvPr id="16" name="Picture 15">
              <a:extLst>
                <a:ext uri="{FF2B5EF4-FFF2-40B4-BE49-F238E27FC236}">
                  <a16:creationId xmlns:a16="http://schemas.microsoft.com/office/drawing/2014/main" id="{EBE54789-3D33-405F-BBDF-0C37041F0E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6673" y="843464"/>
              <a:ext cx="2648547" cy="1978902"/>
            </a:xfrm>
            <a:prstGeom prst="rect">
              <a:avLst/>
            </a:prstGeom>
          </p:spPr>
        </p:pic>
        <p:sp>
          <p:nvSpPr>
            <p:cNvPr id="30" name="TextBox 29"/>
            <p:cNvSpPr txBox="1"/>
            <p:nvPr/>
          </p:nvSpPr>
          <p:spPr>
            <a:xfrm>
              <a:off x="6909877" y="949966"/>
              <a:ext cx="1235029" cy="261610"/>
            </a:xfrm>
            <a:prstGeom prst="rect">
              <a:avLst/>
            </a:prstGeom>
            <a:noFill/>
          </p:spPr>
          <p:txBody>
            <a:bodyPr wrap="square" rtlCol="0">
              <a:spAutoFit/>
            </a:bodyPr>
            <a:lstStyle/>
            <a:p>
              <a:r>
                <a:rPr lang="en-US" sz="1100" b="1" dirty="0">
                  <a:solidFill>
                    <a:srgbClr val="7030A0"/>
                  </a:solidFill>
                </a:rPr>
                <a:t>SSL(1.9K) = 19.0 T</a:t>
              </a:r>
            </a:p>
          </p:txBody>
        </p:sp>
        <p:sp>
          <p:nvSpPr>
            <p:cNvPr id="37" name="Text Box 16">
              <a:extLst>
                <a:ext uri="{FF2B5EF4-FFF2-40B4-BE49-F238E27FC236}">
                  <a16:creationId xmlns:a16="http://schemas.microsoft.com/office/drawing/2014/main" id="{D202896B-0E17-44AD-8C24-95490CE56FE3}"/>
                </a:ext>
              </a:extLst>
            </p:cNvPr>
            <p:cNvSpPr txBox="1"/>
            <p:nvPr/>
          </p:nvSpPr>
          <p:spPr>
            <a:xfrm>
              <a:off x="6905171" y="1211790"/>
              <a:ext cx="1103187" cy="273473"/>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1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All-Nb</a:t>
              </a:r>
              <a:r>
                <a:rPr lang="en-US" sz="1100" b="1" baseline="-25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3</a:t>
              </a:r>
              <a:r>
                <a:rPr lang="en-US" sz="11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Sn (2xJ</a:t>
              </a:r>
              <a:r>
                <a:rPr lang="en-US" sz="1100" b="1" baseline="-25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a:t>
              </a:r>
              <a:r>
                <a:rPr lang="en-US" sz="11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Picture 47">
            <a:extLst>
              <a:ext uri="{FF2B5EF4-FFF2-40B4-BE49-F238E27FC236}">
                <a16:creationId xmlns:a16="http://schemas.microsoft.com/office/drawing/2014/main" id="{16F221D7-E057-4D1E-895D-88FFC87CCAAC}"/>
              </a:ext>
            </a:extLst>
          </p:cNvPr>
          <p:cNvPicPr/>
          <p:nvPr/>
        </p:nvPicPr>
        <p:blipFill>
          <a:blip r:embed="rId7" cstate="screen">
            <a:extLst>
              <a:ext uri="{28A0092B-C50C-407E-A947-70E740481C1C}">
                <a14:useLocalDpi xmlns:a14="http://schemas.microsoft.com/office/drawing/2010/main"/>
              </a:ext>
            </a:extLst>
          </a:blip>
          <a:srcRect l="3865" r="50575"/>
          <a:stretch>
            <a:fillRect/>
          </a:stretch>
        </p:blipFill>
        <p:spPr bwMode="auto">
          <a:xfrm>
            <a:off x="1258600" y="1380833"/>
            <a:ext cx="2335504" cy="1317768"/>
          </a:xfrm>
          <a:prstGeom prst="rect">
            <a:avLst/>
          </a:prstGeom>
          <a:noFill/>
          <a:ln>
            <a:noFill/>
          </a:ln>
          <a:extLst/>
        </p:spPr>
      </p:pic>
      <p:sp>
        <p:nvSpPr>
          <p:cNvPr id="49" name="Text Box 16">
            <a:extLst>
              <a:ext uri="{FF2B5EF4-FFF2-40B4-BE49-F238E27FC236}">
                <a16:creationId xmlns:a16="http://schemas.microsoft.com/office/drawing/2014/main" id="{4FAD3695-1965-4175-BE71-725D8436EF79}"/>
              </a:ext>
            </a:extLst>
          </p:cNvPr>
          <p:cNvSpPr txBox="1"/>
          <p:nvPr/>
        </p:nvSpPr>
        <p:spPr>
          <a:xfrm>
            <a:off x="1690272" y="1106027"/>
            <a:ext cx="1426994" cy="273473"/>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1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All-Nb</a:t>
            </a:r>
            <a:r>
              <a:rPr lang="en-US" sz="1100" b="1" baseline="-25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3</a:t>
            </a:r>
            <a:r>
              <a:rPr lang="en-US" sz="11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Sn (present </a:t>
            </a:r>
            <a:r>
              <a:rPr lang="en-US" sz="1100" b="1" dirty="0" err="1">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J</a:t>
            </a:r>
            <a:r>
              <a:rPr lang="en-US" sz="1100" b="1" baseline="-25000" dirty="0" err="1">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a:t>
            </a:r>
            <a:r>
              <a:rPr lang="en-US" sz="1100" b="1"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Footer Placeholder 4">
            <a:extLst>
              <a:ext uri="{FF2B5EF4-FFF2-40B4-BE49-F238E27FC236}">
                <a16:creationId xmlns:a16="http://schemas.microsoft.com/office/drawing/2014/main" id="{B90DFCFA-220E-314F-AE0A-813439CD5DC8}"/>
              </a:ext>
            </a:extLst>
          </p:cNvPr>
          <p:cNvSpPr>
            <a:spLocks noGrp="1"/>
          </p:cNvSpPr>
          <p:nvPr>
            <p:ph type="ftr" sz="quarter" idx="11"/>
          </p:nvPr>
        </p:nvSpPr>
        <p:spPr>
          <a:xfrm>
            <a:off x="806450" y="6515100"/>
            <a:ext cx="5373688" cy="241300"/>
          </a:xfrm>
        </p:spPr>
        <p:txBody>
          <a:bodyPr/>
          <a:lstStyle/>
          <a:p>
            <a:pPr>
              <a:defRPr/>
            </a:pPr>
            <a:r>
              <a:rPr lang="en-US" dirty="0"/>
              <a:t>V. </a:t>
            </a:r>
            <a:r>
              <a:rPr lang="en-US" dirty="0" err="1"/>
              <a:t>Kashikin</a:t>
            </a:r>
            <a:r>
              <a:rPr lang="en-US" dirty="0"/>
              <a:t> | HFM design</a:t>
            </a:r>
            <a:endParaRPr lang="en-US" b="1" dirty="0"/>
          </a:p>
        </p:txBody>
      </p:sp>
    </p:spTree>
    <p:extLst>
      <p:ext uri="{BB962C8B-B14F-4D97-AF65-F5344CB8AC3E}">
        <p14:creationId xmlns:p14="http://schemas.microsoft.com/office/powerpoint/2010/main" val="2559906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5" name="Group 3084">
            <a:extLst>
              <a:ext uri="{FF2B5EF4-FFF2-40B4-BE49-F238E27FC236}">
                <a16:creationId xmlns:a16="http://schemas.microsoft.com/office/drawing/2014/main" id="{02D6CBCF-A078-4789-9AEE-49ADEB6C2298}"/>
              </a:ext>
            </a:extLst>
          </p:cNvPr>
          <p:cNvGrpSpPr/>
          <p:nvPr/>
        </p:nvGrpSpPr>
        <p:grpSpPr>
          <a:xfrm>
            <a:off x="4706077" y="3596064"/>
            <a:ext cx="4371555" cy="2624228"/>
            <a:chOff x="4706077" y="3596064"/>
            <a:chExt cx="4371555" cy="2624228"/>
          </a:xfrm>
        </p:grpSpPr>
        <p:pic>
          <p:nvPicPr>
            <p:cNvPr id="8" name="Picture 7">
              <a:extLst>
                <a:ext uri="{FF2B5EF4-FFF2-40B4-BE49-F238E27FC236}">
                  <a16:creationId xmlns:a16="http://schemas.microsoft.com/office/drawing/2014/main" id="{D614F8D3-3C84-4929-A670-91BE9EEAB8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6077" y="3892933"/>
              <a:ext cx="3262915" cy="2327359"/>
            </a:xfrm>
            <a:prstGeom prst="rect">
              <a:avLst/>
            </a:prstGeom>
          </p:spPr>
        </p:pic>
        <p:cxnSp>
          <p:nvCxnSpPr>
            <p:cNvPr id="50" name="Straight Arrow Connector 49">
              <a:extLst>
                <a:ext uri="{FF2B5EF4-FFF2-40B4-BE49-F238E27FC236}">
                  <a16:creationId xmlns:a16="http://schemas.microsoft.com/office/drawing/2014/main" id="{3E3C7EB6-7646-4FA7-8601-4EBC7C4D0466}"/>
                </a:ext>
              </a:extLst>
            </p:cNvPr>
            <p:cNvCxnSpPr>
              <a:cxnSpLocks/>
              <a:stCxn id="51" idx="1"/>
            </p:cNvCxnSpPr>
            <p:nvPr/>
          </p:nvCxnSpPr>
          <p:spPr>
            <a:xfrm flipH="1">
              <a:off x="6749229" y="3826897"/>
              <a:ext cx="778950" cy="295277"/>
            </a:xfrm>
            <a:prstGeom prst="straightConnector1">
              <a:avLst/>
            </a:prstGeom>
            <a:ln w="22225">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8811524D-66F0-426E-94BB-37A67483A92B}"/>
                </a:ext>
              </a:extLst>
            </p:cNvPr>
            <p:cNvSpPr txBox="1"/>
            <p:nvPr/>
          </p:nvSpPr>
          <p:spPr>
            <a:xfrm>
              <a:off x="7528179" y="3596064"/>
              <a:ext cx="1549453" cy="461665"/>
            </a:xfrm>
            <a:prstGeom prst="rect">
              <a:avLst/>
            </a:prstGeom>
            <a:noFill/>
            <a:ln>
              <a:solidFill>
                <a:srgbClr val="000000"/>
              </a:solidFill>
            </a:ln>
          </p:spPr>
          <p:txBody>
            <a:bodyPr wrap="square" rtlCol="0">
              <a:spAutoFit/>
            </a:bodyPr>
            <a:lstStyle/>
            <a:p>
              <a:r>
                <a:rPr lang="en-US" sz="1200" dirty="0">
                  <a:solidFill>
                    <a:srgbClr val="000000"/>
                  </a:solidFill>
                </a:rPr>
                <a:t>Cryostat = warm yoke (OD ~0.6 m)</a:t>
              </a:r>
            </a:p>
          </p:txBody>
        </p:sp>
        <p:cxnSp>
          <p:nvCxnSpPr>
            <p:cNvPr id="54" name="Straight Arrow Connector 53">
              <a:extLst>
                <a:ext uri="{FF2B5EF4-FFF2-40B4-BE49-F238E27FC236}">
                  <a16:creationId xmlns:a16="http://schemas.microsoft.com/office/drawing/2014/main" id="{C6CD523D-4F1F-4104-9904-2A2DA3309731}"/>
                </a:ext>
              </a:extLst>
            </p:cNvPr>
            <p:cNvCxnSpPr>
              <a:cxnSpLocks/>
              <a:stCxn id="55" idx="1"/>
            </p:cNvCxnSpPr>
            <p:nvPr/>
          </p:nvCxnSpPr>
          <p:spPr>
            <a:xfrm flipH="1">
              <a:off x="6988175" y="4371941"/>
              <a:ext cx="604531" cy="402027"/>
            </a:xfrm>
            <a:prstGeom prst="straightConnector1">
              <a:avLst/>
            </a:prstGeom>
            <a:ln w="22225">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F916DFAD-3A96-41FE-99DD-C329EA673D08}"/>
                </a:ext>
              </a:extLst>
            </p:cNvPr>
            <p:cNvSpPr txBox="1"/>
            <p:nvPr/>
          </p:nvSpPr>
          <p:spPr>
            <a:xfrm>
              <a:off x="7592706" y="4141108"/>
              <a:ext cx="1285823" cy="461665"/>
            </a:xfrm>
            <a:prstGeom prst="rect">
              <a:avLst/>
            </a:prstGeom>
            <a:noFill/>
            <a:ln>
              <a:solidFill>
                <a:srgbClr val="000000"/>
              </a:solidFill>
            </a:ln>
          </p:spPr>
          <p:txBody>
            <a:bodyPr wrap="square" rtlCol="0">
              <a:spAutoFit/>
            </a:bodyPr>
            <a:lstStyle/>
            <a:p>
              <a:r>
                <a:rPr lang="en-US" sz="1200" dirty="0">
                  <a:solidFill>
                    <a:srgbClr val="000000"/>
                  </a:solidFill>
                </a:rPr>
                <a:t>Low-density materials at 1.9 K</a:t>
              </a:r>
            </a:p>
          </p:txBody>
        </p:sp>
        <p:cxnSp>
          <p:nvCxnSpPr>
            <p:cNvPr id="58" name="Straight Arrow Connector 57">
              <a:extLst>
                <a:ext uri="{FF2B5EF4-FFF2-40B4-BE49-F238E27FC236}">
                  <a16:creationId xmlns:a16="http://schemas.microsoft.com/office/drawing/2014/main" id="{ACDD82EC-2EAE-4885-9CC5-EEB6BA74351D}"/>
                </a:ext>
              </a:extLst>
            </p:cNvPr>
            <p:cNvCxnSpPr>
              <a:cxnSpLocks/>
            </p:cNvCxnSpPr>
            <p:nvPr/>
          </p:nvCxnSpPr>
          <p:spPr>
            <a:xfrm flipH="1">
              <a:off x="6555658" y="4986522"/>
              <a:ext cx="1037048" cy="408370"/>
            </a:xfrm>
            <a:prstGeom prst="straightConnector1">
              <a:avLst/>
            </a:prstGeom>
            <a:ln w="22225">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B63A171B-328F-45E3-9145-CBFBBE2EA845}"/>
                </a:ext>
              </a:extLst>
            </p:cNvPr>
            <p:cNvSpPr txBox="1"/>
            <p:nvPr/>
          </p:nvSpPr>
          <p:spPr>
            <a:xfrm>
              <a:off x="7592706" y="4709523"/>
              <a:ext cx="1484926" cy="276999"/>
            </a:xfrm>
            <a:prstGeom prst="rect">
              <a:avLst/>
            </a:prstGeom>
            <a:noFill/>
            <a:ln>
              <a:solidFill>
                <a:srgbClr val="000000"/>
              </a:solidFill>
            </a:ln>
          </p:spPr>
          <p:txBody>
            <a:bodyPr wrap="square" rtlCol="0">
              <a:spAutoFit/>
            </a:bodyPr>
            <a:lstStyle/>
            <a:p>
              <a:r>
                <a:rPr lang="en-US" sz="1200" dirty="0">
                  <a:solidFill>
                    <a:srgbClr val="000000"/>
                  </a:solidFill>
                </a:rPr>
                <a:t>Low-inductance coils</a:t>
              </a:r>
            </a:p>
          </p:txBody>
        </p:sp>
        <p:cxnSp>
          <p:nvCxnSpPr>
            <p:cNvPr id="63" name="Straight Arrow Connector 62">
              <a:extLst>
                <a:ext uri="{FF2B5EF4-FFF2-40B4-BE49-F238E27FC236}">
                  <a16:creationId xmlns:a16="http://schemas.microsoft.com/office/drawing/2014/main" id="{D5A90220-A95D-4B3F-A967-54FC432AC06C}"/>
                </a:ext>
              </a:extLst>
            </p:cNvPr>
            <p:cNvCxnSpPr>
              <a:cxnSpLocks/>
            </p:cNvCxnSpPr>
            <p:nvPr/>
          </p:nvCxnSpPr>
          <p:spPr>
            <a:xfrm flipH="1">
              <a:off x="7365948" y="4986522"/>
              <a:ext cx="226758" cy="326490"/>
            </a:xfrm>
            <a:prstGeom prst="straightConnector1">
              <a:avLst/>
            </a:prstGeom>
            <a:ln w="22225">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F82AF015-77CC-4B05-91C7-47997ECF1674}"/>
              </a:ext>
            </a:extLst>
          </p:cNvPr>
          <p:cNvSpPr>
            <a:spLocks noGrp="1"/>
          </p:cNvSpPr>
          <p:nvPr>
            <p:ph type="title"/>
          </p:nvPr>
        </p:nvSpPr>
        <p:spPr/>
        <p:txBody>
          <a:bodyPr/>
          <a:lstStyle/>
          <a:p>
            <a:r>
              <a:rPr lang="en-US" dirty="0"/>
              <a:t>Performance/cost improvement studies</a:t>
            </a:r>
          </a:p>
        </p:txBody>
      </p:sp>
      <p:sp>
        <p:nvSpPr>
          <p:cNvPr id="4" name="Date Placeholder 3">
            <a:extLst>
              <a:ext uri="{FF2B5EF4-FFF2-40B4-BE49-F238E27FC236}">
                <a16:creationId xmlns:a16="http://schemas.microsoft.com/office/drawing/2014/main" id="{82EDC35F-887C-4FCB-84F8-087266C86BF3}"/>
              </a:ext>
            </a:extLst>
          </p:cNvPr>
          <p:cNvSpPr>
            <a:spLocks noGrp="1"/>
          </p:cNvSpPr>
          <p:nvPr>
            <p:ph type="dt" sz="half" idx="10"/>
          </p:nvPr>
        </p:nvSpPr>
        <p:spPr/>
        <p:txBody>
          <a:bodyPr/>
          <a:lstStyle/>
          <a:p>
            <a:r>
              <a:rPr lang="en-US" altLang="en-US"/>
              <a:t>06/05/2018</a:t>
            </a:r>
            <a:endParaRPr lang="en-US" altLang="en-US" dirty="0"/>
          </a:p>
        </p:txBody>
      </p:sp>
      <p:sp>
        <p:nvSpPr>
          <p:cNvPr id="6" name="Slide Number Placeholder 5">
            <a:extLst>
              <a:ext uri="{FF2B5EF4-FFF2-40B4-BE49-F238E27FC236}">
                <a16:creationId xmlns:a16="http://schemas.microsoft.com/office/drawing/2014/main" id="{9758161B-DED4-4A51-9C87-088A9396107E}"/>
              </a:ext>
            </a:extLst>
          </p:cNvPr>
          <p:cNvSpPr>
            <a:spLocks noGrp="1"/>
          </p:cNvSpPr>
          <p:nvPr>
            <p:ph type="sldNum" sz="quarter" idx="12"/>
          </p:nvPr>
        </p:nvSpPr>
        <p:spPr/>
        <p:txBody>
          <a:bodyPr/>
          <a:lstStyle/>
          <a:p>
            <a:fld id="{52E9C158-AEF1-41A2-A6CE-6F0BAB305EFD}" type="slidenum">
              <a:rPr lang="en-US" altLang="en-US" smtClean="0"/>
              <a:pPr/>
              <a:t>37</a:t>
            </a:fld>
            <a:endParaRPr lang="en-US" altLang="en-US"/>
          </a:p>
        </p:txBody>
      </p:sp>
      <p:sp>
        <p:nvSpPr>
          <p:cNvPr id="9" name="TextBox 8">
            <a:extLst>
              <a:ext uri="{FF2B5EF4-FFF2-40B4-BE49-F238E27FC236}">
                <a16:creationId xmlns:a16="http://schemas.microsoft.com/office/drawing/2014/main" id="{39259901-7FE0-46D8-B57B-3DB577FD9474}"/>
              </a:ext>
            </a:extLst>
          </p:cNvPr>
          <p:cNvSpPr txBox="1"/>
          <p:nvPr/>
        </p:nvSpPr>
        <p:spPr>
          <a:xfrm>
            <a:off x="1303682" y="865024"/>
            <a:ext cx="2317556" cy="338554"/>
          </a:xfrm>
          <a:prstGeom prst="rect">
            <a:avLst/>
          </a:prstGeom>
          <a:noFill/>
        </p:spPr>
        <p:txBody>
          <a:bodyPr wrap="square" rtlCol="0">
            <a:spAutoFit/>
          </a:bodyPr>
          <a:lstStyle/>
          <a:p>
            <a:r>
              <a:rPr lang="en-US" sz="1600" dirty="0">
                <a:solidFill>
                  <a:srgbClr val="C00000"/>
                </a:solidFill>
              </a:rPr>
              <a:t>Traditional magnet design</a:t>
            </a:r>
          </a:p>
        </p:txBody>
      </p:sp>
      <p:sp>
        <p:nvSpPr>
          <p:cNvPr id="32" name="Content Placeholder 29">
            <a:extLst>
              <a:ext uri="{FF2B5EF4-FFF2-40B4-BE49-F238E27FC236}">
                <a16:creationId xmlns:a16="http://schemas.microsoft.com/office/drawing/2014/main" id="{CCA6A5F5-E492-4EC5-9629-73380418E7EA}"/>
              </a:ext>
            </a:extLst>
          </p:cNvPr>
          <p:cNvSpPr>
            <a:spLocks noGrp="1"/>
          </p:cNvSpPr>
          <p:nvPr>
            <p:ph idx="1"/>
          </p:nvPr>
        </p:nvSpPr>
        <p:spPr bwMode="auto">
          <a:xfrm>
            <a:off x="5081970" y="836789"/>
            <a:ext cx="3923408" cy="24969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20000"/>
          </a:bodyPr>
          <a:lstStyle/>
          <a:p>
            <a:pPr marL="0" indent="0">
              <a:buNone/>
            </a:pPr>
            <a:r>
              <a:rPr lang="en-US" sz="1400" dirty="0">
                <a:solidFill>
                  <a:schemeClr val="tx1"/>
                </a:solidFill>
              </a:rPr>
              <a:t>Focus on the 2-in-1 design with 50 mm bore as the most representative of current needs. Use traditional cold yoke design with cos-theta coils as the baseline.</a:t>
            </a:r>
          </a:p>
          <a:p>
            <a:pPr marL="0" indent="0">
              <a:buNone/>
            </a:pPr>
            <a:endParaRPr lang="en-US" sz="1400" dirty="0">
              <a:solidFill>
                <a:schemeClr val="tx1"/>
              </a:solidFill>
            </a:endParaRPr>
          </a:p>
          <a:p>
            <a:pPr marL="0" indent="0">
              <a:buNone/>
            </a:pPr>
            <a:r>
              <a:rPr lang="en-US" sz="1400" dirty="0">
                <a:solidFill>
                  <a:schemeClr val="tx1"/>
                </a:solidFill>
              </a:rPr>
              <a:t>Study the warm yoke design: considerable magnet size and weight reduction. The cold mass weight can be reduced by a factor of 2-3 - cuts down the cool-down energy and time/cost. Needs </a:t>
            </a:r>
            <a:r>
              <a:rPr lang="en-US" sz="1400" i="1" dirty="0">
                <a:solidFill>
                  <a:schemeClr val="tx1"/>
                </a:solidFill>
              </a:rPr>
              <a:t>asymmetric</a:t>
            </a:r>
            <a:r>
              <a:rPr lang="en-US" sz="1400" dirty="0">
                <a:solidFill>
                  <a:schemeClr val="tx1"/>
                </a:solidFill>
              </a:rPr>
              <a:t> coils.</a:t>
            </a:r>
          </a:p>
          <a:p>
            <a:pPr marL="0" indent="0">
              <a:buNone/>
            </a:pPr>
            <a:endParaRPr lang="en-US" sz="1400" dirty="0">
              <a:solidFill>
                <a:schemeClr val="tx1"/>
              </a:solidFill>
            </a:endParaRPr>
          </a:p>
          <a:p>
            <a:pPr marL="0" indent="0">
              <a:buNone/>
            </a:pPr>
            <a:r>
              <a:rPr lang="en-US" sz="1400" dirty="0">
                <a:solidFill>
                  <a:schemeClr val="tx1"/>
                </a:solidFill>
              </a:rPr>
              <a:t>Study the low-inductance design: considerable reduction of the coil fabrication time/labor and improvement of the quench protection/training due to (a factor of ~20) lower coil inductance. Needs high current (in 50-100 kA range).</a:t>
            </a:r>
          </a:p>
        </p:txBody>
      </p:sp>
      <p:sp>
        <p:nvSpPr>
          <p:cNvPr id="36" name="TextBox 35">
            <a:extLst>
              <a:ext uri="{FF2B5EF4-FFF2-40B4-BE49-F238E27FC236}">
                <a16:creationId xmlns:a16="http://schemas.microsoft.com/office/drawing/2014/main" id="{F841A012-9C77-404F-A2BE-A26AC5CDE5FE}"/>
              </a:ext>
            </a:extLst>
          </p:cNvPr>
          <p:cNvSpPr txBox="1"/>
          <p:nvPr/>
        </p:nvSpPr>
        <p:spPr>
          <a:xfrm>
            <a:off x="5043031" y="3331274"/>
            <a:ext cx="2909011" cy="584775"/>
          </a:xfrm>
          <a:prstGeom prst="rect">
            <a:avLst/>
          </a:prstGeom>
          <a:noFill/>
        </p:spPr>
        <p:txBody>
          <a:bodyPr wrap="square" rtlCol="0">
            <a:spAutoFit/>
          </a:bodyPr>
          <a:lstStyle/>
          <a:p>
            <a:r>
              <a:rPr lang="en-US" sz="1600" b="1" dirty="0" err="1">
                <a:solidFill>
                  <a:srgbClr val="C00000"/>
                </a:solidFill>
              </a:rPr>
              <a:t>Fermilab</a:t>
            </a:r>
            <a:r>
              <a:rPr lang="en-US" sz="1600" b="1" dirty="0">
                <a:solidFill>
                  <a:srgbClr val="C00000"/>
                </a:solidFill>
              </a:rPr>
              <a:t> proposed advanced magnet design</a:t>
            </a:r>
          </a:p>
        </p:txBody>
      </p:sp>
      <p:grpSp>
        <p:nvGrpSpPr>
          <p:cNvPr id="3084" name="Group 3083">
            <a:extLst>
              <a:ext uri="{FF2B5EF4-FFF2-40B4-BE49-F238E27FC236}">
                <a16:creationId xmlns:a16="http://schemas.microsoft.com/office/drawing/2014/main" id="{B79D1024-9B1C-4060-9361-F03554DF272C}"/>
              </a:ext>
            </a:extLst>
          </p:cNvPr>
          <p:cNvGrpSpPr/>
          <p:nvPr/>
        </p:nvGrpSpPr>
        <p:grpSpPr>
          <a:xfrm>
            <a:off x="145542" y="1207860"/>
            <a:ext cx="4860663" cy="4887125"/>
            <a:chOff x="146414" y="1168052"/>
            <a:chExt cx="4860663" cy="4887125"/>
          </a:xfrm>
        </p:grpSpPr>
        <p:pic>
          <p:nvPicPr>
            <p:cNvPr id="34" name="Picture 33">
              <a:extLst>
                <a:ext uri="{FF2B5EF4-FFF2-40B4-BE49-F238E27FC236}">
                  <a16:creationId xmlns:a16="http://schemas.microsoft.com/office/drawing/2014/main" id="{BF3FCEB9-4ECD-4BF5-BEF4-D8A7317C19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414" y="1168052"/>
              <a:ext cx="4860663" cy="4887125"/>
            </a:xfrm>
            <a:prstGeom prst="rect">
              <a:avLst/>
            </a:prstGeom>
          </p:spPr>
        </p:pic>
        <p:grpSp>
          <p:nvGrpSpPr>
            <p:cNvPr id="3075" name="Group 3074">
              <a:extLst>
                <a:ext uri="{FF2B5EF4-FFF2-40B4-BE49-F238E27FC236}">
                  <a16:creationId xmlns:a16="http://schemas.microsoft.com/office/drawing/2014/main" id="{A40B7480-FA83-4267-BF07-99FFE04E2D75}"/>
                </a:ext>
              </a:extLst>
            </p:cNvPr>
            <p:cNvGrpSpPr/>
            <p:nvPr/>
          </p:nvGrpSpPr>
          <p:grpSpPr>
            <a:xfrm>
              <a:off x="2256574" y="1357148"/>
              <a:ext cx="1777110" cy="632389"/>
              <a:chOff x="2256574" y="1357148"/>
              <a:chExt cx="1777110" cy="632389"/>
            </a:xfrm>
          </p:grpSpPr>
          <p:cxnSp>
            <p:nvCxnSpPr>
              <p:cNvPr id="39" name="Straight Arrow Connector 38">
                <a:extLst>
                  <a:ext uri="{FF2B5EF4-FFF2-40B4-BE49-F238E27FC236}">
                    <a16:creationId xmlns:a16="http://schemas.microsoft.com/office/drawing/2014/main" id="{7446FB20-B725-4693-822A-849D89E7688A}"/>
                  </a:ext>
                </a:extLst>
              </p:cNvPr>
              <p:cNvCxnSpPr>
                <a:cxnSpLocks/>
              </p:cNvCxnSpPr>
              <p:nvPr/>
            </p:nvCxnSpPr>
            <p:spPr>
              <a:xfrm flipH="1">
                <a:off x="2256574" y="1630473"/>
                <a:ext cx="413517" cy="359064"/>
              </a:xfrm>
              <a:prstGeom prst="straightConnector1">
                <a:avLst/>
              </a:prstGeom>
              <a:ln w="222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632523B0-9C6A-4F6E-B300-8C73DB537977}"/>
                  </a:ext>
                </a:extLst>
              </p:cNvPr>
              <p:cNvSpPr txBox="1"/>
              <p:nvPr/>
            </p:nvSpPr>
            <p:spPr>
              <a:xfrm>
                <a:off x="2664908" y="1357148"/>
                <a:ext cx="1368776" cy="276999"/>
              </a:xfrm>
              <a:prstGeom prst="rect">
                <a:avLst/>
              </a:prstGeom>
              <a:noFill/>
              <a:ln>
                <a:solidFill>
                  <a:srgbClr val="FFFF00"/>
                </a:solidFill>
              </a:ln>
            </p:spPr>
            <p:txBody>
              <a:bodyPr wrap="square" rtlCol="0">
                <a:spAutoFit/>
              </a:bodyPr>
              <a:lstStyle/>
              <a:p>
                <a:r>
                  <a:rPr lang="en-US" sz="1200" dirty="0">
                    <a:solidFill>
                      <a:srgbClr val="FFFF00"/>
                    </a:solidFill>
                  </a:rPr>
                  <a:t>Cryostat (OD ~1 m)</a:t>
                </a:r>
              </a:p>
            </p:txBody>
          </p:sp>
        </p:grpSp>
        <p:grpSp>
          <p:nvGrpSpPr>
            <p:cNvPr id="3077" name="Group 3076">
              <a:extLst>
                <a:ext uri="{FF2B5EF4-FFF2-40B4-BE49-F238E27FC236}">
                  <a16:creationId xmlns:a16="http://schemas.microsoft.com/office/drawing/2014/main" id="{C2EA857B-D009-489C-A1B8-A06D1F34653D}"/>
                </a:ext>
              </a:extLst>
            </p:cNvPr>
            <p:cNvGrpSpPr/>
            <p:nvPr/>
          </p:nvGrpSpPr>
          <p:grpSpPr>
            <a:xfrm>
              <a:off x="2808207" y="1859691"/>
              <a:ext cx="1897870" cy="796443"/>
              <a:chOff x="2808207" y="1859691"/>
              <a:chExt cx="1897870" cy="796443"/>
            </a:xfrm>
          </p:grpSpPr>
          <p:cxnSp>
            <p:nvCxnSpPr>
              <p:cNvPr id="23" name="Straight Arrow Connector 22">
                <a:extLst>
                  <a:ext uri="{FF2B5EF4-FFF2-40B4-BE49-F238E27FC236}">
                    <a16:creationId xmlns:a16="http://schemas.microsoft.com/office/drawing/2014/main" id="{39FF6C19-8F17-4BEB-B2ED-69570A95F487}"/>
                  </a:ext>
                </a:extLst>
              </p:cNvPr>
              <p:cNvCxnSpPr>
                <a:cxnSpLocks/>
              </p:cNvCxnSpPr>
              <p:nvPr/>
            </p:nvCxnSpPr>
            <p:spPr>
              <a:xfrm flipH="1">
                <a:off x="2808207" y="2129642"/>
                <a:ext cx="609276" cy="526492"/>
              </a:xfrm>
              <a:prstGeom prst="straightConnector1">
                <a:avLst/>
              </a:prstGeom>
              <a:ln w="222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E466CC81-8A90-4FED-ADF9-BAAF31E000F9}"/>
                  </a:ext>
                </a:extLst>
              </p:cNvPr>
              <p:cNvSpPr txBox="1"/>
              <p:nvPr/>
            </p:nvSpPr>
            <p:spPr>
              <a:xfrm>
                <a:off x="3417484" y="1859691"/>
                <a:ext cx="1288593" cy="276999"/>
              </a:xfrm>
              <a:prstGeom prst="rect">
                <a:avLst/>
              </a:prstGeom>
              <a:noFill/>
              <a:ln>
                <a:solidFill>
                  <a:srgbClr val="FFFF00"/>
                </a:solidFill>
              </a:ln>
            </p:spPr>
            <p:txBody>
              <a:bodyPr wrap="square" rtlCol="0">
                <a:spAutoFit/>
              </a:bodyPr>
              <a:lstStyle/>
              <a:p>
                <a:r>
                  <a:rPr lang="en-US" sz="1200" dirty="0">
                    <a:solidFill>
                      <a:srgbClr val="FFFF00"/>
                    </a:solidFill>
                  </a:rPr>
                  <a:t>Cold yoke at 1.9 K</a:t>
                </a:r>
              </a:p>
            </p:txBody>
          </p:sp>
        </p:grpSp>
        <p:cxnSp>
          <p:nvCxnSpPr>
            <p:cNvPr id="45" name="Straight Arrow Connector 44">
              <a:extLst>
                <a:ext uri="{FF2B5EF4-FFF2-40B4-BE49-F238E27FC236}">
                  <a16:creationId xmlns:a16="http://schemas.microsoft.com/office/drawing/2014/main" id="{AC593730-E846-4121-86A9-CC3C4493643D}"/>
                </a:ext>
              </a:extLst>
            </p:cNvPr>
            <p:cNvCxnSpPr>
              <a:cxnSpLocks/>
            </p:cNvCxnSpPr>
            <p:nvPr/>
          </p:nvCxnSpPr>
          <p:spPr>
            <a:xfrm flipH="1">
              <a:off x="2611889" y="2862000"/>
              <a:ext cx="952742" cy="607251"/>
            </a:xfrm>
            <a:prstGeom prst="straightConnector1">
              <a:avLst/>
            </a:prstGeom>
            <a:ln w="222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48AF410-0BE7-4843-9D66-EEAC473788DF}"/>
                </a:ext>
              </a:extLst>
            </p:cNvPr>
            <p:cNvSpPr txBox="1"/>
            <p:nvPr/>
          </p:nvSpPr>
          <p:spPr>
            <a:xfrm>
              <a:off x="3568850" y="2400335"/>
              <a:ext cx="1275995" cy="461665"/>
            </a:xfrm>
            <a:prstGeom prst="rect">
              <a:avLst/>
            </a:prstGeom>
            <a:noFill/>
            <a:ln>
              <a:solidFill>
                <a:srgbClr val="FFFF00"/>
              </a:solidFill>
            </a:ln>
          </p:spPr>
          <p:txBody>
            <a:bodyPr wrap="square" rtlCol="0">
              <a:spAutoFit/>
            </a:bodyPr>
            <a:lstStyle/>
            <a:p>
              <a:r>
                <a:rPr lang="en-US" sz="1200" dirty="0">
                  <a:solidFill>
                    <a:srgbClr val="FFFF00"/>
                  </a:solidFill>
                </a:rPr>
                <a:t>Multi-turn coils (high inductance)</a:t>
              </a:r>
            </a:p>
          </p:txBody>
        </p:sp>
        <p:cxnSp>
          <p:nvCxnSpPr>
            <p:cNvPr id="48" name="Straight Arrow Connector 47">
              <a:extLst>
                <a:ext uri="{FF2B5EF4-FFF2-40B4-BE49-F238E27FC236}">
                  <a16:creationId xmlns:a16="http://schemas.microsoft.com/office/drawing/2014/main" id="{5DFF92DC-236D-41B8-B292-E4F84C521623}"/>
                </a:ext>
              </a:extLst>
            </p:cNvPr>
            <p:cNvCxnSpPr>
              <a:cxnSpLocks/>
            </p:cNvCxnSpPr>
            <p:nvPr/>
          </p:nvCxnSpPr>
          <p:spPr>
            <a:xfrm flipH="1">
              <a:off x="3272071" y="2862000"/>
              <a:ext cx="296779" cy="581522"/>
            </a:xfrm>
            <a:prstGeom prst="straightConnector1">
              <a:avLst/>
            </a:prstGeom>
            <a:ln w="22225">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49D003B3-4C65-4350-A081-2D1EAAF7AEB5}"/>
              </a:ext>
            </a:extLst>
          </p:cNvPr>
          <p:cNvGrpSpPr/>
          <p:nvPr/>
        </p:nvGrpSpPr>
        <p:grpSpPr>
          <a:xfrm>
            <a:off x="4386061" y="5823700"/>
            <a:ext cx="1254939" cy="369790"/>
            <a:chOff x="4386061" y="5823700"/>
            <a:chExt cx="1254939" cy="369790"/>
          </a:xfrm>
        </p:grpSpPr>
        <p:cxnSp>
          <p:nvCxnSpPr>
            <p:cNvPr id="37" name="Straight Arrow Connector 36">
              <a:extLst>
                <a:ext uri="{FF2B5EF4-FFF2-40B4-BE49-F238E27FC236}">
                  <a16:creationId xmlns:a16="http://schemas.microsoft.com/office/drawing/2014/main" id="{6F818C62-DEC9-4DF2-8E6E-62D455D3D8DB}"/>
                </a:ext>
              </a:extLst>
            </p:cNvPr>
            <p:cNvCxnSpPr>
              <a:cxnSpLocks/>
            </p:cNvCxnSpPr>
            <p:nvPr/>
          </p:nvCxnSpPr>
          <p:spPr>
            <a:xfrm flipV="1">
              <a:off x="5486975" y="5823700"/>
              <a:ext cx="154025" cy="198921"/>
            </a:xfrm>
            <a:prstGeom prst="straightConnector1">
              <a:avLst/>
            </a:prstGeom>
            <a:ln w="22225">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9DA3FC38-C271-462B-9C93-59880241569A}"/>
                </a:ext>
              </a:extLst>
            </p:cNvPr>
            <p:cNvCxnSpPr>
              <a:cxnSpLocks/>
            </p:cNvCxnSpPr>
            <p:nvPr/>
          </p:nvCxnSpPr>
          <p:spPr>
            <a:xfrm flipH="1" flipV="1">
              <a:off x="4386061" y="5835954"/>
              <a:ext cx="171997" cy="189791"/>
            </a:xfrm>
            <a:prstGeom prst="straightConnector1">
              <a:avLst/>
            </a:prstGeom>
            <a:ln w="22225">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0" name="Rectangle: Rounded Corners 29">
              <a:extLst>
                <a:ext uri="{FF2B5EF4-FFF2-40B4-BE49-F238E27FC236}">
                  <a16:creationId xmlns:a16="http://schemas.microsoft.com/office/drawing/2014/main" id="{C8FA7799-1A1E-48ED-8BC4-B95DD6BA496C}"/>
                </a:ext>
              </a:extLst>
            </p:cNvPr>
            <p:cNvSpPr/>
            <p:nvPr/>
          </p:nvSpPr>
          <p:spPr>
            <a:xfrm>
              <a:off x="4534080" y="6009135"/>
              <a:ext cx="972843" cy="184355"/>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same scale</a:t>
              </a:r>
            </a:p>
          </p:txBody>
        </p:sp>
      </p:grpSp>
      <p:sp>
        <p:nvSpPr>
          <p:cNvPr id="33" name="Footer Placeholder 4">
            <a:extLst>
              <a:ext uri="{FF2B5EF4-FFF2-40B4-BE49-F238E27FC236}">
                <a16:creationId xmlns:a16="http://schemas.microsoft.com/office/drawing/2014/main" id="{7E62C843-CDD5-7042-9719-0158E30AFE69}"/>
              </a:ext>
            </a:extLst>
          </p:cNvPr>
          <p:cNvSpPr>
            <a:spLocks noGrp="1"/>
          </p:cNvSpPr>
          <p:nvPr>
            <p:ph type="ftr" sz="quarter" idx="11"/>
          </p:nvPr>
        </p:nvSpPr>
        <p:spPr>
          <a:xfrm>
            <a:off x="806450" y="6515100"/>
            <a:ext cx="5373688" cy="241300"/>
          </a:xfrm>
        </p:spPr>
        <p:txBody>
          <a:bodyPr/>
          <a:lstStyle/>
          <a:p>
            <a:pPr>
              <a:defRPr/>
            </a:pPr>
            <a:r>
              <a:rPr lang="en-US" dirty="0"/>
              <a:t>V. </a:t>
            </a:r>
            <a:r>
              <a:rPr lang="en-US" dirty="0" err="1"/>
              <a:t>Kashikin</a:t>
            </a:r>
            <a:r>
              <a:rPr lang="en-US" dirty="0"/>
              <a:t> | HFM design</a:t>
            </a:r>
            <a:endParaRPr lang="en-US" b="1" dirty="0"/>
          </a:p>
        </p:txBody>
      </p:sp>
    </p:spTree>
    <p:extLst>
      <p:ext uri="{BB962C8B-B14F-4D97-AF65-F5344CB8AC3E}">
        <p14:creationId xmlns:p14="http://schemas.microsoft.com/office/powerpoint/2010/main" val="2266464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and Milestones</a:t>
            </a:r>
          </a:p>
        </p:txBody>
      </p:sp>
      <p:sp>
        <p:nvSpPr>
          <p:cNvPr id="4" name="Date Placeholder 3"/>
          <p:cNvSpPr>
            <a:spLocks noGrp="1"/>
          </p:cNvSpPr>
          <p:nvPr>
            <p:ph type="dt" sz="half" idx="10"/>
          </p:nvPr>
        </p:nvSpPr>
        <p:spPr/>
        <p:txBody>
          <a:bodyPr/>
          <a:lstStyle/>
          <a:p>
            <a:r>
              <a:rPr lang="en-US" altLang="en-US"/>
              <a:t>06/05/2018</a:t>
            </a:r>
            <a:endParaRPr lang="en-US" altLang="en-US"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38</a:t>
            </a:fld>
            <a:endParaRPr lang="en-US" altLang="en-US"/>
          </a:p>
        </p:txBody>
      </p:sp>
      <p:graphicFrame>
        <p:nvGraphicFramePr>
          <p:cNvPr id="9" name="Table 8"/>
          <p:cNvGraphicFramePr>
            <a:graphicFrameLocks noGrp="1"/>
          </p:cNvGraphicFramePr>
          <p:nvPr>
            <p:extLst>
              <p:ext uri="{D42A27DB-BD31-4B8C-83A1-F6EECF244321}">
                <p14:modId xmlns:p14="http://schemas.microsoft.com/office/powerpoint/2010/main" val="4266445999"/>
              </p:ext>
            </p:extLst>
          </p:nvPr>
        </p:nvGraphicFramePr>
        <p:xfrm>
          <a:off x="426581" y="2019428"/>
          <a:ext cx="8260464" cy="493532"/>
        </p:xfrm>
        <a:graphic>
          <a:graphicData uri="http://schemas.openxmlformats.org/drawingml/2006/table">
            <a:tbl>
              <a:tblPr firstRow="1" bandRow="1">
                <a:tableStyleId>{5C22544A-7EE6-4342-B048-85BDC9FD1C3A}</a:tableStyleId>
              </a:tblPr>
              <a:tblGrid>
                <a:gridCol w="1032558">
                  <a:extLst>
                    <a:ext uri="{9D8B030D-6E8A-4147-A177-3AD203B41FA5}">
                      <a16:colId xmlns:a16="http://schemas.microsoft.com/office/drawing/2014/main" val="20000"/>
                    </a:ext>
                  </a:extLst>
                </a:gridCol>
                <a:gridCol w="1032558">
                  <a:extLst>
                    <a:ext uri="{9D8B030D-6E8A-4147-A177-3AD203B41FA5}">
                      <a16:colId xmlns:a16="http://schemas.microsoft.com/office/drawing/2014/main" val="20001"/>
                    </a:ext>
                  </a:extLst>
                </a:gridCol>
                <a:gridCol w="1032558">
                  <a:extLst>
                    <a:ext uri="{9D8B030D-6E8A-4147-A177-3AD203B41FA5}">
                      <a16:colId xmlns:a16="http://schemas.microsoft.com/office/drawing/2014/main" val="20002"/>
                    </a:ext>
                  </a:extLst>
                </a:gridCol>
                <a:gridCol w="1032558">
                  <a:extLst>
                    <a:ext uri="{9D8B030D-6E8A-4147-A177-3AD203B41FA5}">
                      <a16:colId xmlns:a16="http://schemas.microsoft.com/office/drawing/2014/main" val="20003"/>
                    </a:ext>
                  </a:extLst>
                </a:gridCol>
                <a:gridCol w="1032558">
                  <a:extLst>
                    <a:ext uri="{9D8B030D-6E8A-4147-A177-3AD203B41FA5}">
                      <a16:colId xmlns:a16="http://schemas.microsoft.com/office/drawing/2014/main" val="20004"/>
                    </a:ext>
                  </a:extLst>
                </a:gridCol>
                <a:gridCol w="1032558">
                  <a:extLst>
                    <a:ext uri="{9D8B030D-6E8A-4147-A177-3AD203B41FA5}">
                      <a16:colId xmlns:a16="http://schemas.microsoft.com/office/drawing/2014/main" val="20005"/>
                    </a:ext>
                  </a:extLst>
                </a:gridCol>
                <a:gridCol w="1032558">
                  <a:extLst>
                    <a:ext uri="{9D8B030D-6E8A-4147-A177-3AD203B41FA5}">
                      <a16:colId xmlns:a16="http://schemas.microsoft.com/office/drawing/2014/main" val="20006"/>
                    </a:ext>
                  </a:extLst>
                </a:gridCol>
                <a:gridCol w="1032558">
                  <a:extLst>
                    <a:ext uri="{9D8B030D-6E8A-4147-A177-3AD203B41FA5}">
                      <a16:colId xmlns:a16="http://schemas.microsoft.com/office/drawing/2014/main" val="20007"/>
                    </a:ext>
                  </a:extLst>
                </a:gridCol>
              </a:tblGrid>
              <a:tr h="493532">
                <a:tc>
                  <a:txBody>
                    <a:bodyPr/>
                    <a:lstStyle/>
                    <a:p>
                      <a:pPr algn="ctr"/>
                      <a:r>
                        <a:rPr lang="en-US" sz="1600" dirty="0">
                          <a:solidFill>
                            <a:srgbClr val="000000"/>
                          </a:solidFill>
                        </a:rPr>
                        <a:t>2018</a:t>
                      </a:r>
                    </a:p>
                  </a:txBody>
                  <a:tcPr anchor="ctr">
                    <a:solidFill>
                      <a:schemeClr val="accent4">
                        <a:lumMod val="40000"/>
                        <a:lumOff val="60000"/>
                      </a:schemeClr>
                    </a:solidFill>
                  </a:tcPr>
                </a:tc>
                <a:tc>
                  <a:txBody>
                    <a:bodyPr/>
                    <a:lstStyle/>
                    <a:p>
                      <a:pPr algn="ctr"/>
                      <a:r>
                        <a:rPr lang="en-US" sz="1600" dirty="0">
                          <a:solidFill>
                            <a:srgbClr val="000000"/>
                          </a:solidFill>
                        </a:rPr>
                        <a:t>2019</a:t>
                      </a:r>
                    </a:p>
                  </a:txBody>
                  <a:tcPr anchor="ctr">
                    <a:solidFill>
                      <a:schemeClr val="accent4">
                        <a:lumMod val="40000"/>
                        <a:lumOff val="60000"/>
                      </a:schemeClr>
                    </a:solidFill>
                  </a:tcPr>
                </a:tc>
                <a:tc>
                  <a:txBody>
                    <a:bodyPr/>
                    <a:lstStyle/>
                    <a:p>
                      <a:pPr algn="ctr"/>
                      <a:r>
                        <a:rPr lang="en-US" sz="1600" dirty="0">
                          <a:solidFill>
                            <a:srgbClr val="000000"/>
                          </a:solidFill>
                        </a:rPr>
                        <a:t>2020</a:t>
                      </a:r>
                    </a:p>
                  </a:txBody>
                  <a:tcPr anchor="ctr">
                    <a:solidFill>
                      <a:schemeClr val="accent4">
                        <a:lumMod val="40000"/>
                        <a:lumOff val="60000"/>
                      </a:schemeClr>
                    </a:solidFill>
                  </a:tcPr>
                </a:tc>
                <a:tc>
                  <a:txBody>
                    <a:bodyPr/>
                    <a:lstStyle/>
                    <a:p>
                      <a:pPr algn="ctr"/>
                      <a:r>
                        <a:rPr lang="en-US" sz="1600" dirty="0">
                          <a:solidFill>
                            <a:srgbClr val="000000"/>
                          </a:solidFill>
                        </a:rPr>
                        <a:t>2021</a:t>
                      </a:r>
                    </a:p>
                  </a:txBody>
                  <a:tcPr anchor="ctr">
                    <a:solidFill>
                      <a:schemeClr val="accent4">
                        <a:lumMod val="40000"/>
                        <a:lumOff val="60000"/>
                      </a:schemeClr>
                    </a:solidFill>
                  </a:tcPr>
                </a:tc>
                <a:tc>
                  <a:txBody>
                    <a:bodyPr/>
                    <a:lstStyle/>
                    <a:p>
                      <a:pPr algn="ctr"/>
                      <a:r>
                        <a:rPr lang="en-US" sz="1600" dirty="0">
                          <a:solidFill>
                            <a:srgbClr val="000000"/>
                          </a:solidFill>
                        </a:rPr>
                        <a:t>2022</a:t>
                      </a:r>
                    </a:p>
                  </a:txBody>
                  <a:tcPr anchor="ctr">
                    <a:solidFill>
                      <a:schemeClr val="accent4">
                        <a:lumMod val="40000"/>
                        <a:lumOff val="60000"/>
                      </a:schemeClr>
                    </a:solidFill>
                  </a:tcPr>
                </a:tc>
                <a:tc>
                  <a:txBody>
                    <a:bodyPr/>
                    <a:lstStyle/>
                    <a:p>
                      <a:pPr algn="ctr"/>
                      <a:r>
                        <a:rPr lang="en-US" sz="1600" dirty="0">
                          <a:solidFill>
                            <a:srgbClr val="000000"/>
                          </a:solidFill>
                        </a:rPr>
                        <a:t>2023</a:t>
                      </a:r>
                    </a:p>
                  </a:txBody>
                  <a:tcPr anchor="ctr">
                    <a:solidFill>
                      <a:schemeClr val="accent4">
                        <a:lumMod val="40000"/>
                        <a:lumOff val="60000"/>
                      </a:schemeClr>
                    </a:solidFill>
                  </a:tcPr>
                </a:tc>
                <a:tc>
                  <a:txBody>
                    <a:bodyPr/>
                    <a:lstStyle/>
                    <a:p>
                      <a:pPr algn="ctr"/>
                      <a:r>
                        <a:rPr lang="en-US" sz="1600" dirty="0">
                          <a:solidFill>
                            <a:srgbClr val="000000"/>
                          </a:solidFill>
                        </a:rPr>
                        <a:t>2024</a:t>
                      </a:r>
                    </a:p>
                  </a:txBody>
                  <a:tcPr anchor="ctr">
                    <a:solidFill>
                      <a:schemeClr val="accent4">
                        <a:lumMod val="40000"/>
                        <a:lumOff val="60000"/>
                      </a:schemeClr>
                    </a:solidFill>
                  </a:tcPr>
                </a:tc>
                <a:tc>
                  <a:txBody>
                    <a:bodyPr/>
                    <a:lstStyle/>
                    <a:p>
                      <a:pPr algn="ctr"/>
                      <a:r>
                        <a:rPr lang="en-US" sz="1600" dirty="0">
                          <a:solidFill>
                            <a:srgbClr val="000000"/>
                          </a:solidFill>
                        </a:rPr>
                        <a:t>2025</a:t>
                      </a:r>
                    </a:p>
                  </a:txBody>
                  <a:tcPr anchor="ctr">
                    <a:solidFill>
                      <a:schemeClr val="accent4">
                        <a:lumMod val="40000"/>
                        <a:lumOff val="6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426581" y="2778211"/>
            <a:ext cx="1203767" cy="786534"/>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15 T dipole fabrication and test</a:t>
            </a:r>
          </a:p>
        </p:txBody>
      </p:sp>
      <p:sp>
        <p:nvSpPr>
          <p:cNvPr id="11" name="Rectangle 10"/>
          <p:cNvSpPr/>
          <p:nvPr/>
        </p:nvSpPr>
        <p:spPr>
          <a:xfrm>
            <a:off x="1665073" y="2783999"/>
            <a:ext cx="2139697" cy="780745"/>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Design 20 T dipole support structure</a:t>
            </a:r>
          </a:p>
        </p:txBody>
      </p:sp>
      <p:sp>
        <p:nvSpPr>
          <p:cNvPr id="13" name="Rectangle 12"/>
          <p:cNvSpPr/>
          <p:nvPr/>
        </p:nvSpPr>
        <p:spPr>
          <a:xfrm>
            <a:off x="3839496" y="2778211"/>
            <a:ext cx="2787258"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Fabricate and test Nb</a:t>
            </a:r>
            <a:r>
              <a:rPr lang="en-US" sz="1000" baseline="-25000" dirty="0">
                <a:solidFill>
                  <a:srgbClr val="000000"/>
                </a:solidFill>
              </a:rPr>
              <a:t>3</a:t>
            </a:r>
            <a:r>
              <a:rPr lang="en-US" sz="1000" dirty="0">
                <a:solidFill>
                  <a:srgbClr val="000000"/>
                </a:solidFill>
              </a:rPr>
              <a:t>Sn coils with standard/improved performance parameters</a:t>
            </a:r>
          </a:p>
        </p:txBody>
      </p:sp>
      <p:sp>
        <p:nvSpPr>
          <p:cNvPr id="14" name="Rectangle 13"/>
          <p:cNvSpPr/>
          <p:nvPr/>
        </p:nvSpPr>
        <p:spPr>
          <a:xfrm>
            <a:off x="6663405" y="2778211"/>
            <a:ext cx="2023639"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Fabricate and test HTS insert to reach the field of 20 T </a:t>
            </a:r>
          </a:p>
        </p:txBody>
      </p:sp>
      <p:sp>
        <p:nvSpPr>
          <p:cNvPr id="15" name="Rectangle 14"/>
          <p:cNvSpPr/>
          <p:nvPr/>
        </p:nvSpPr>
        <p:spPr>
          <a:xfrm>
            <a:off x="1459778" y="3829996"/>
            <a:ext cx="2344992" cy="786534"/>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Magnet design studies aimed at the performance improvement and cost reduction</a:t>
            </a:r>
          </a:p>
        </p:txBody>
      </p:sp>
      <p:sp>
        <p:nvSpPr>
          <p:cNvPr id="16" name="Rectangle 15"/>
          <p:cNvSpPr/>
          <p:nvPr/>
        </p:nvSpPr>
        <p:spPr>
          <a:xfrm>
            <a:off x="3848021" y="3836450"/>
            <a:ext cx="922116" cy="786534"/>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Down-select options for the 2-in-1 short model</a:t>
            </a:r>
          </a:p>
        </p:txBody>
      </p:sp>
      <p:sp>
        <p:nvSpPr>
          <p:cNvPr id="17" name="Rectangle 16"/>
          <p:cNvSpPr/>
          <p:nvPr/>
        </p:nvSpPr>
        <p:spPr>
          <a:xfrm>
            <a:off x="4813390" y="3836450"/>
            <a:ext cx="3873654" cy="780079"/>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Fabricate and test 2-in-1 short model(s) with the performance/cost improvement features </a:t>
            </a:r>
          </a:p>
        </p:txBody>
      </p:sp>
      <p:cxnSp>
        <p:nvCxnSpPr>
          <p:cNvPr id="18" name="Straight Arrow Connector 17">
            <a:extLst>
              <a:ext uri="{FF2B5EF4-FFF2-40B4-BE49-F238E27FC236}">
                <a16:creationId xmlns:a16="http://schemas.microsoft.com/office/drawing/2014/main" id="{6F4BE3A6-EA20-4627-AFC6-7F41B1C217C7}"/>
              </a:ext>
            </a:extLst>
          </p:cNvPr>
          <p:cNvCxnSpPr>
            <a:cxnSpLocks/>
          </p:cNvCxnSpPr>
          <p:nvPr/>
        </p:nvCxnSpPr>
        <p:spPr>
          <a:xfrm>
            <a:off x="4813390" y="3572572"/>
            <a:ext cx="0" cy="257424"/>
          </a:xfrm>
          <a:prstGeom prst="straightConnector1">
            <a:avLst/>
          </a:prstGeom>
          <a:ln w="190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9" name="Footer Placeholder 4">
            <a:extLst>
              <a:ext uri="{FF2B5EF4-FFF2-40B4-BE49-F238E27FC236}">
                <a16:creationId xmlns:a16="http://schemas.microsoft.com/office/drawing/2014/main" id="{CF6D5811-29C2-D24A-89AD-63F9B6E13A19}"/>
              </a:ext>
            </a:extLst>
          </p:cNvPr>
          <p:cNvSpPr>
            <a:spLocks noGrp="1"/>
          </p:cNvSpPr>
          <p:nvPr>
            <p:ph type="ftr" sz="quarter" idx="11"/>
          </p:nvPr>
        </p:nvSpPr>
        <p:spPr>
          <a:xfrm>
            <a:off x="806450" y="6515100"/>
            <a:ext cx="5373688" cy="241300"/>
          </a:xfrm>
        </p:spPr>
        <p:txBody>
          <a:bodyPr/>
          <a:lstStyle/>
          <a:p>
            <a:pPr>
              <a:defRPr/>
            </a:pPr>
            <a:r>
              <a:rPr lang="en-US" dirty="0"/>
              <a:t>V. </a:t>
            </a:r>
            <a:r>
              <a:rPr lang="en-US" dirty="0" err="1"/>
              <a:t>Kashikin</a:t>
            </a:r>
            <a:r>
              <a:rPr lang="en-US" dirty="0"/>
              <a:t> | HFM design</a:t>
            </a:r>
            <a:endParaRPr lang="en-US" b="1" dirty="0"/>
          </a:p>
        </p:txBody>
      </p:sp>
    </p:spTree>
    <p:extLst>
      <p:ext uri="{BB962C8B-B14F-4D97-AF65-F5344CB8AC3E}">
        <p14:creationId xmlns:p14="http://schemas.microsoft.com/office/powerpoint/2010/main" val="3979287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710A-1482-4AC9-9A5B-135849C0C120}"/>
              </a:ext>
            </a:extLst>
          </p:cNvPr>
          <p:cNvSpPr>
            <a:spLocks noGrp="1"/>
          </p:cNvSpPr>
          <p:nvPr>
            <p:ph type="title"/>
          </p:nvPr>
        </p:nvSpPr>
        <p:spPr>
          <a:xfrm>
            <a:off x="131324" y="3024135"/>
            <a:ext cx="8686800" cy="427877"/>
          </a:xfrm>
        </p:spPr>
        <p:txBody>
          <a:bodyPr/>
          <a:lstStyle/>
          <a:p>
            <a:pPr algn="ctr"/>
            <a:r>
              <a:rPr lang="en-US" dirty="0"/>
              <a:t>Facilities to support R&amp;D</a:t>
            </a:r>
            <a:br>
              <a:rPr lang="en-US" dirty="0"/>
            </a:br>
            <a:r>
              <a:rPr lang="en-US" dirty="0"/>
              <a:t>P. Li</a:t>
            </a:r>
          </a:p>
        </p:txBody>
      </p:sp>
      <p:sp>
        <p:nvSpPr>
          <p:cNvPr id="4" name="Footer Placeholder 3">
            <a:extLst>
              <a:ext uri="{FF2B5EF4-FFF2-40B4-BE49-F238E27FC236}">
                <a16:creationId xmlns:a16="http://schemas.microsoft.com/office/drawing/2014/main" id="{CBDC5544-4AAC-4138-B16D-CF5D5BFD4C61}"/>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6CD2DE33-A98B-4153-A4AD-8AB489501A87}"/>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Tree>
    <p:extLst>
      <p:ext uri="{BB962C8B-B14F-4D97-AF65-F5344CB8AC3E}">
        <p14:creationId xmlns:p14="http://schemas.microsoft.com/office/powerpoint/2010/main" val="4167296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5E3E85-BE48-D944-AB8A-AD09952D2025}"/>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060F55B3-715D-954C-A207-71A0BE21FF14}"/>
              </a:ext>
            </a:extLst>
          </p:cNvPr>
          <p:cNvSpPr>
            <a:spLocks noGrp="1"/>
          </p:cNvSpPr>
          <p:nvPr>
            <p:ph type="sldNum" sz="quarter" idx="12"/>
          </p:nvPr>
        </p:nvSpPr>
        <p:spPr/>
        <p:txBody>
          <a:bodyPr/>
          <a:lstStyle/>
          <a:p>
            <a:fld id="{52E9C158-AEF1-41A2-A6CE-6F0BAB305EFD}" type="slidenum">
              <a:rPr lang="en-US" altLang="en-US" smtClean="0"/>
              <a:pPr/>
              <a:t>4</a:t>
            </a:fld>
            <a:endParaRPr lang="en-US" altLang="en-US"/>
          </a:p>
        </p:txBody>
      </p:sp>
      <p:pic>
        <p:nvPicPr>
          <p:cNvPr id="7" name="Picture 6">
            <a:extLst>
              <a:ext uri="{FF2B5EF4-FFF2-40B4-BE49-F238E27FC236}">
                <a16:creationId xmlns:a16="http://schemas.microsoft.com/office/drawing/2014/main" id="{9033042B-8D96-0942-98F3-FD2A0EA87E1A}"/>
              </a:ext>
            </a:extLst>
          </p:cNvPr>
          <p:cNvPicPr>
            <a:picLocks noChangeAspect="1"/>
          </p:cNvPicPr>
          <p:nvPr/>
        </p:nvPicPr>
        <p:blipFill>
          <a:blip r:embed="rId2"/>
          <a:stretch>
            <a:fillRect/>
          </a:stretch>
        </p:blipFill>
        <p:spPr>
          <a:xfrm>
            <a:off x="67873" y="1984443"/>
            <a:ext cx="9076127" cy="1785160"/>
          </a:xfrm>
          <a:prstGeom prst="rect">
            <a:avLst/>
          </a:prstGeom>
        </p:spPr>
      </p:pic>
      <p:sp>
        <p:nvSpPr>
          <p:cNvPr id="8" name="Footer Placeholder 4">
            <a:extLst>
              <a:ext uri="{FF2B5EF4-FFF2-40B4-BE49-F238E27FC236}">
                <a16:creationId xmlns:a16="http://schemas.microsoft.com/office/drawing/2014/main" id="{44A3F0EF-23E6-E747-8B7F-13BF2E5CD2DD}"/>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4190698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C7CA8D-8DF1-4A72-984B-FAB881E6102C}"/>
              </a:ext>
            </a:extLst>
          </p:cNvPr>
          <p:cNvSpPr>
            <a:spLocks noGrp="1"/>
          </p:cNvSpPr>
          <p:nvPr>
            <p:ph type="title"/>
          </p:nvPr>
        </p:nvSpPr>
        <p:spPr/>
        <p:txBody>
          <a:bodyPr/>
          <a:lstStyle/>
          <a:p>
            <a:r>
              <a:rPr lang="en-US" dirty="0"/>
              <a:t>Pei Li</a:t>
            </a:r>
          </a:p>
        </p:txBody>
      </p:sp>
      <p:sp>
        <p:nvSpPr>
          <p:cNvPr id="5" name="Footer Placeholder 4">
            <a:extLst>
              <a:ext uri="{FF2B5EF4-FFF2-40B4-BE49-F238E27FC236}">
                <a16:creationId xmlns:a16="http://schemas.microsoft.com/office/drawing/2014/main" id="{51147148-8A25-4510-8E75-8EA45296EF75}"/>
              </a:ext>
            </a:extLst>
          </p:cNvPr>
          <p:cNvSpPr>
            <a:spLocks noGrp="1"/>
          </p:cNvSpPr>
          <p:nvPr>
            <p:ph type="ftr" sz="quarter" idx="3"/>
          </p:nvPr>
        </p:nvSpPr>
        <p:spPr>
          <a:xfrm>
            <a:off x="742663" y="6504213"/>
            <a:ext cx="6262118" cy="242873"/>
          </a:xfrm>
        </p:spPr>
        <p:txBody>
          <a:bodyPr/>
          <a:lstStyle/>
          <a:p>
            <a:pPr>
              <a:defRPr/>
            </a:pPr>
            <a:r>
              <a:rPr lang="en-US" dirty="0"/>
              <a:t>P. Li | Test Facilities</a:t>
            </a:r>
            <a:endParaRPr lang="en-US" b="1" dirty="0"/>
          </a:p>
        </p:txBody>
      </p:sp>
      <p:sp>
        <p:nvSpPr>
          <p:cNvPr id="6" name="Slide Number Placeholder 5">
            <a:extLst>
              <a:ext uri="{FF2B5EF4-FFF2-40B4-BE49-F238E27FC236}">
                <a16:creationId xmlns:a16="http://schemas.microsoft.com/office/drawing/2014/main" id="{8F3582F5-676F-4952-9C7B-A2CC119DE24B}"/>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8" name="Text Placeholder 7">
            <a:extLst>
              <a:ext uri="{FF2B5EF4-FFF2-40B4-BE49-F238E27FC236}">
                <a16:creationId xmlns:a16="http://schemas.microsoft.com/office/drawing/2014/main" id="{FB0FDAF0-FCEE-4FBE-826F-91D65F6FD20A}"/>
              </a:ext>
            </a:extLst>
          </p:cNvPr>
          <p:cNvSpPr txBox="1">
            <a:spLocks/>
          </p:cNvSpPr>
          <p:nvPr/>
        </p:nvSpPr>
        <p:spPr>
          <a:xfrm>
            <a:off x="404251" y="1080583"/>
            <a:ext cx="3974801" cy="5022676"/>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285750" indent="-285750">
              <a:buFont typeface="Arial" panose="020B0604020202020204" pitchFamily="34" charset="0"/>
              <a:buChar char="•"/>
            </a:pPr>
            <a:r>
              <a:rPr lang="en-US" sz="1600" dirty="0"/>
              <a:t>PhD from Florida State University</a:t>
            </a:r>
          </a:p>
          <a:p>
            <a:pPr marL="742950" lvl="1" indent="-285750">
              <a:buFont typeface="Arial" panose="020B0604020202020204" pitchFamily="34" charset="0"/>
              <a:buChar char="•"/>
            </a:pPr>
            <a:r>
              <a:rPr lang="en-US" sz="1600" dirty="0"/>
              <a:t>Development  and characterization of multiple superconducting materials</a:t>
            </a:r>
          </a:p>
          <a:p>
            <a:pPr marL="285750" indent="-285750">
              <a:buFont typeface="Arial" panose="020B0604020202020204" pitchFamily="34" charset="0"/>
              <a:buChar char="•"/>
            </a:pPr>
            <a:r>
              <a:rPr lang="en-US" sz="1600" dirty="0"/>
              <a:t>FNAL</a:t>
            </a:r>
          </a:p>
          <a:p>
            <a:pPr marL="742950" lvl="1" indent="-285750">
              <a:buFont typeface="Arial" panose="020B0604020202020204" pitchFamily="34" charset="0"/>
              <a:buChar char="•"/>
            </a:pPr>
            <a:r>
              <a:rPr lang="en-US" sz="1600" dirty="0"/>
              <a:t>2013-2016, Guest Scientist</a:t>
            </a:r>
          </a:p>
          <a:p>
            <a:pPr marL="742950" lvl="1" indent="-285750">
              <a:buFont typeface="Arial" panose="020B0604020202020204" pitchFamily="34" charset="0"/>
              <a:buChar char="•"/>
            </a:pPr>
            <a:r>
              <a:rPr lang="en-US" sz="1600" dirty="0"/>
              <a:t>2016- present, Research Associate</a:t>
            </a:r>
          </a:p>
          <a:p>
            <a:pPr marL="285750" indent="-285750">
              <a:buFont typeface="Arial" panose="020B0604020202020204" pitchFamily="34" charset="0"/>
              <a:buChar char="•"/>
            </a:pPr>
            <a:r>
              <a:rPr lang="en-US" sz="1600" dirty="0"/>
              <a:t>Characterization of materials used in superconducting magnets</a:t>
            </a:r>
          </a:p>
          <a:p>
            <a:pPr marL="742950" lvl="1" indent="-285750">
              <a:buFont typeface="Arial" panose="020B0604020202020204" pitchFamily="34" charset="0"/>
              <a:buChar char="•"/>
            </a:pPr>
            <a:r>
              <a:rPr lang="en-US" sz="1600" dirty="0"/>
              <a:t>Superconducting strand/cables</a:t>
            </a:r>
          </a:p>
          <a:p>
            <a:pPr marL="742950" lvl="1" indent="-285750">
              <a:buFont typeface="Arial" panose="020B0604020202020204" pitchFamily="34" charset="0"/>
              <a:buChar char="•"/>
            </a:pPr>
            <a:r>
              <a:rPr lang="en-US" sz="1600" dirty="0"/>
              <a:t>Metals/alloys</a:t>
            </a:r>
          </a:p>
          <a:p>
            <a:pPr marL="742950" lvl="1" indent="-285750">
              <a:buFont typeface="Arial" panose="020B0604020202020204" pitchFamily="34" charset="0"/>
              <a:buChar char="•"/>
            </a:pPr>
            <a:r>
              <a:rPr lang="en-US" sz="1600" dirty="0"/>
              <a:t>Epoxy and ceramics </a:t>
            </a:r>
          </a:p>
          <a:p>
            <a:pPr marL="285750" indent="-285750">
              <a:buFont typeface="Arial" panose="020B0604020202020204" pitchFamily="34" charset="0"/>
              <a:buChar char="•"/>
            </a:pPr>
            <a:r>
              <a:rPr lang="en-US" sz="1600" dirty="0"/>
              <a:t>Field quality measurements of accelerator magnets</a:t>
            </a:r>
          </a:p>
          <a:p>
            <a:pPr marL="742950" lvl="1" indent="-285750">
              <a:buFont typeface="Arial" panose="020B0604020202020204" pitchFamily="34" charset="0"/>
              <a:buChar char="•"/>
            </a:pPr>
            <a:endParaRPr lang="en-US" sz="2600" dirty="0"/>
          </a:p>
        </p:txBody>
      </p:sp>
      <p:pic>
        <p:nvPicPr>
          <p:cNvPr id="12" name="Picture 11">
            <a:extLst>
              <a:ext uri="{FF2B5EF4-FFF2-40B4-BE49-F238E27FC236}">
                <a16:creationId xmlns:a16="http://schemas.microsoft.com/office/drawing/2014/main" id="{F441C0C4-E47D-4842-8B72-E6B9344772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6948" y="1080583"/>
            <a:ext cx="3009707" cy="3399470"/>
          </a:xfrm>
          <a:prstGeom prst="rect">
            <a:avLst/>
          </a:prstGeom>
        </p:spPr>
      </p:pic>
    </p:spTree>
    <p:extLst>
      <p:ext uri="{BB962C8B-B14F-4D97-AF65-F5344CB8AC3E}">
        <p14:creationId xmlns:p14="http://schemas.microsoft.com/office/powerpoint/2010/main" val="2966977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05B83-42B4-4A9D-B481-5BD1E576C9EA}"/>
              </a:ext>
            </a:extLst>
          </p:cNvPr>
          <p:cNvSpPr>
            <a:spLocks noGrp="1"/>
          </p:cNvSpPr>
          <p:nvPr>
            <p:ph idx="1"/>
          </p:nvPr>
        </p:nvSpPr>
        <p:spPr>
          <a:xfrm>
            <a:off x="116732" y="971550"/>
            <a:ext cx="8798668" cy="5059363"/>
          </a:xfrm>
        </p:spPr>
        <p:txBody>
          <a:bodyPr/>
          <a:lstStyle/>
          <a:p>
            <a:r>
              <a:rPr lang="en-US" sz="1800" dirty="0"/>
              <a:t>State of the art facilities for high field magnet fabrication and test, e.g. fab and test of LARP and High </a:t>
            </a:r>
            <a:r>
              <a:rPr lang="en-US" sz="1800" dirty="0" err="1"/>
              <a:t>Lumi</a:t>
            </a:r>
            <a:r>
              <a:rPr lang="en-US" sz="1800" dirty="0"/>
              <a:t> AUP</a:t>
            </a:r>
          </a:p>
          <a:p>
            <a:r>
              <a:rPr lang="en-US" sz="1800" dirty="0"/>
              <a:t>With the new HFM R&amp;D roadmap, towards higher fields and cost reduction, we will capitalize on existence of current facilities and have a proposed plan for improvements/upgrades to support evolving R&amp;D:</a:t>
            </a:r>
          </a:p>
          <a:p>
            <a:pPr marL="800100" lvl="1" indent="-342900">
              <a:buFont typeface="+mj-lt"/>
              <a:buAutoNum type="arabicPeriod"/>
            </a:pPr>
            <a:r>
              <a:rPr lang="en-US" sz="1800" b="1" dirty="0"/>
              <a:t>Samples:</a:t>
            </a:r>
          </a:p>
          <a:p>
            <a:pPr lvl="1"/>
            <a:r>
              <a:rPr lang="en-US" sz="1800" dirty="0"/>
              <a:t>PPMS, 9T</a:t>
            </a:r>
            <a:r>
              <a:rPr lang="en-US" sz="1800" dirty="0">
                <a:sym typeface="Wingdings" panose="05000000000000000000" pitchFamily="2" charset="2"/>
              </a:rPr>
              <a:t>16T</a:t>
            </a:r>
          </a:p>
          <a:p>
            <a:pPr lvl="1"/>
            <a:r>
              <a:rPr lang="en-US" sz="1800" dirty="0">
                <a:sym typeface="Wingdings" panose="05000000000000000000" pitchFamily="2" charset="2"/>
              </a:rPr>
              <a:t>Strand probes with HTS leads for better LH efficiency to suit the tests of APC and high-</a:t>
            </a:r>
            <a:r>
              <a:rPr lang="en-US" sz="1800" i="1" dirty="0" err="1">
                <a:sym typeface="Wingdings" panose="05000000000000000000" pitchFamily="2" charset="2"/>
              </a:rPr>
              <a:t>C</a:t>
            </a:r>
            <a:r>
              <a:rPr lang="en-US" sz="1800" baseline="-25000" dirty="0" err="1">
                <a:sym typeface="Wingdings" panose="05000000000000000000" pitchFamily="2" charset="2"/>
              </a:rPr>
              <a:t>p</a:t>
            </a:r>
            <a:r>
              <a:rPr lang="en-US" sz="1800" dirty="0">
                <a:sym typeface="Wingdings" panose="05000000000000000000" pitchFamily="2" charset="2"/>
              </a:rPr>
              <a:t> strands</a:t>
            </a:r>
          </a:p>
          <a:p>
            <a:pPr marL="457200" lvl="1" indent="0">
              <a:buNone/>
            </a:pPr>
            <a:r>
              <a:rPr lang="en-US" sz="1800" dirty="0">
                <a:sym typeface="Wingdings" panose="05000000000000000000" pitchFamily="2" charset="2"/>
              </a:rPr>
              <a:t>2</a:t>
            </a:r>
            <a:r>
              <a:rPr lang="en-US" sz="1800" b="1" dirty="0">
                <a:sym typeface="Wingdings" panose="05000000000000000000" pitchFamily="2" charset="2"/>
              </a:rPr>
              <a:t>.  Magnet testing</a:t>
            </a:r>
          </a:p>
          <a:p>
            <a:pPr lvl="1"/>
            <a:r>
              <a:rPr lang="en-US" sz="1800" dirty="0">
                <a:sym typeface="Wingdings" panose="05000000000000000000" pitchFamily="2" charset="2"/>
              </a:rPr>
              <a:t>test facility for proposed fast turn-around subscale experiments (</a:t>
            </a:r>
            <a:r>
              <a:rPr lang="en-US" sz="1800" i="1" dirty="0">
                <a:sym typeface="Wingdings" panose="05000000000000000000" pitchFamily="2" charset="2"/>
              </a:rPr>
              <a:t>e.g.</a:t>
            </a:r>
            <a:r>
              <a:rPr lang="en-US" sz="1800" dirty="0">
                <a:sym typeface="Wingdings" panose="05000000000000000000" pitchFamily="2" charset="2"/>
              </a:rPr>
              <a:t> racetrack windings) : start at existing test stand 3, then move to specialized facility: </a:t>
            </a:r>
            <a:r>
              <a:rPr lang="en-US" sz="1800" u="sng" dirty="0">
                <a:sym typeface="Wingdings" panose="05000000000000000000" pitchFamily="2" charset="2"/>
              </a:rPr>
              <a:t>VMTF1 upgrade: </a:t>
            </a:r>
          </a:p>
          <a:p>
            <a:pPr lvl="3"/>
            <a:r>
              <a:rPr lang="en-US" sz="1600" dirty="0">
                <a:sym typeface="Wingdings" panose="05000000000000000000" pitchFamily="2" charset="2"/>
              </a:rPr>
              <a:t>Combine existing 1.9K VMTF1 + 15T demonstrator to obtain background field ~12T </a:t>
            </a:r>
          </a:p>
          <a:p>
            <a:pPr lvl="3"/>
            <a:r>
              <a:rPr lang="en-US" sz="1600" dirty="0">
                <a:sym typeface="Wingdings" panose="05000000000000000000" pitchFamily="2" charset="2"/>
              </a:rPr>
              <a:t>Large bore size to house the sample and instrumentation,    &gt;100 mm</a:t>
            </a:r>
          </a:p>
          <a:p>
            <a:pPr lvl="1"/>
            <a:r>
              <a:rPr lang="en-US" sz="1800" u="sng" dirty="0">
                <a:sym typeface="Wingdings" panose="05000000000000000000" pitchFamily="2" charset="2"/>
              </a:rPr>
              <a:t>HFVMTF: combine interest of future &gt;16T HFM for HEP to Fusion</a:t>
            </a:r>
          </a:p>
          <a:p>
            <a:pPr lvl="1"/>
            <a:endParaRPr lang="en-US" dirty="0">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a:p>
        </p:txBody>
      </p:sp>
      <p:sp>
        <p:nvSpPr>
          <p:cNvPr id="3" name="Title 2">
            <a:extLst>
              <a:ext uri="{FF2B5EF4-FFF2-40B4-BE49-F238E27FC236}">
                <a16:creationId xmlns:a16="http://schemas.microsoft.com/office/drawing/2014/main" id="{D6C96392-09AF-4CA6-9A7F-E7898C5D859C}"/>
              </a:ext>
            </a:extLst>
          </p:cNvPr>
          <p:cNvSpPr>
            <a:spLocks noGrp="1"/>
          </p:cNvSpPr>
          <p:nvPr>
            <p:ph type="title"/>
          </p:nvPr>
        </p:nvSpPr>
        <p:spPr/>
        <p:txBody>
          <a:bodyPr/>
          <a:lstStyle/>
          <a:p>
            <a:r>
              <a:rPr lang="en-US" dirty="0"/>
              <a:t>FNAL Magnets facilities:</a:t>
            </a:r>
          </a:p>
        </p:txBody>
      </p:sp>
      <p:sp>
        <p:nvSpPr>
          <p:cNvPr id="6" name="Slide Number Placeholder 5">
            <a:extLst>
              <a:ext uri="{FF2B5EF4-FFF2-40B4-BE49-F238E27FC236}">
                <a16:creationId xmlns:a16="http://schemas.microsoft.com/office/drawing/2014/main" id="{E6FA5193-D346-423F-8E99-CDA385EA6B93}"/>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7" name="Footer Placeholder 4">
            <a:extLst>
              <a:ext uri="{FF2B5EF4-FFF2-40B4-BE49-F238E27FC236}">
                <a16:creationId xmlns:a16="http://schemas.microsoft.com/office/drawing/2014/main" id="{8AF93EC6-B760-D346-83D3-545EAD159422}"/>
              </a:ext>
            </a:extLst>
          </p:cNvPr>
          <p:cNvSpPr>
            <a:spLocks noGrp="1"/>
          </p:cNvSpPr>
          <p:nvPr>
            <p:ph type="ftr" sz="quarter" idx="3"/>
          </p:nvPr>
        </p:nvSpPr>
        <p:spPr>
          <a:xfrm>
            <a:off x="742663" y="6504213"/>
            <a:ext cx="6262118" cy="242873"/>
          </a:xfrm>
        </p:spPr>
        <p:txBody>
          <a:bodyPr/>
          <a:lstStyle/>
          <a:p>
            <a:pPr>
              <a:defRPr/>
            </a:pPr>
            <a:r>
              <a:rPr lang="en-US" dirty="0"/>
              <a:t>P. Li | Test Facilities</a:t>
            </a:r>
            <a:endParaRPr lang="en-US" b="1" dirty="0"/>
          </a:p>
        </p:txBody>
      </p:sp>
    </p:spTree>
    <p:extLst>
      <p:ext uri="{BB962C8B-B14F-4D97-AF65-F5344CB8AC3E}">
        <p14:creationId xmlns:p14="http://schemas.microsoft.com/office/powerpoint/2010/main" val="2302038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7808E2-9D41-4033-96A5-50A0783DFE16}"/>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7" name="TextBox 6">
            <a:extLst>
              <a:ext uri="{FF2B5EF4-FFF2-40B4-BE49-F238E27FC236}">
                <a16:creationId xmlns:a16="http://schemas.microsoft.com/office/drawing/2014/main" id="{C845D48D-0715-4C1B-BDDC-54250731AB45}"/>
              </a:ext>
            </a:extLst>
          </p:cNvPr>
          <p:cNvSpPr txBox="1"/>
          <p:nvPr/>
        </p:nvSpPr>
        <p:spPr>
          <a:xfrm>
            <a:off x="222250" y="40097"/>
            <a:ext cx="8485981" cy="830997"/>
          </a:xfrm>
          <a:prstGeom prst="rect">
            <a:avLst/>
          </a:prstGeom>
          <a:noFill/>
        </p:spPr>
        <p:txBody>
          <a:bodyPr wrap="square" rtlCol="0">
            <a:spAutoFit/>
          </a:bodyPr>
          <a:lstStyle/>
          <a:p>
            <a:r>
              <a:rPr lang="en-US" b="1" dirty="0"/>
              <a:t>Upgrade of VMTF1 (currently test stand for accelerator magnets at FNAL)</a:t>
            </a:r>
          </a:p>
        </p:txBody>
      </p:sp>
      <p:pic>
        <p:nvPicPr>
          <p:cNvPr id="8" name="Picture 7">
            <a:extLst>
              <a:ext uri="{FF2B5EF4-FFF2-40B4-BE49-F238E27FC236}">
                <a16:creationId xmlns:a16="http://schemas.microsoft.com/office/drawing/2014/main" id="{48CCF2D1-5D08-4311-8903-B3F84045891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7304" y="816528"/>
            <a:ext cx="2547127" cy="4876800"/>
          </a:xfrm>
          <a:prstGeom prst="rect">
            <a:avLst/>
          </a:prstGeom>
        </p:spPr>
      </p:pic>
      <p:sp>
        <p:nvSpPr>
          <p:cNvPr id="9" name="TextBox 8">
            <a:extLst>
              <a:ext uri="{FF2B5EF4-FFF2-40B4-BE49-F238E27FC236}">
                <a16:creationId xmlns:a16="http://schemas.microsoft.com/office/drawing/2014/main" id="{930BC47B-3F63-4474-B8D4-1EF6834ABEE2}"/>
              </a:ext>
            </a:extLst>
          </p:cNvPr>
          <p:cNvSpPr txBox="1"/>
          <p:nvPr/>
        </p:nvSpPr>
        <p:spPr>
          <a:xfrm>
            <a:off x="822120" y="5789578"/>
            <a:ext cx="3853747" cy="338554"/>
          </a:xfrm>
          <a:prstGeom prst="rect">
            <a:avLst/>
          </a:prstGeom>
          <a:noFill/>
        </p:spPr>
        <p:txBody>
          <a:bodyPr wrap="none" rtlCol="0">
            <a:spAutoFit/>
          </a:bodyPr>
          <a:lstStyle/>
          <a:p>
            <a:r>
              <a:rPr lang="en-US" sz="1600" dirty="0"/>
              <a:t>Vertical Magnet Testing Facility (VMTF, 1.9K)</a:t>
            </a:r>
          </a:p>
        </p:txBody>
      </p:sp>
      <p:graphicFrame>
        <p:nvGraphicFramePr>
          <p:cNvPr id="10" name="Table 9">
            <a:extLst>
              <a:ext uri="{FF2B5EF4-FFF2-40B4-BE49-F238E27FC236}">
                <a16:creationId xmlns:a16="http://schemas.microsoft.com/office/drawing/2014/main" id="{C68A64AD-F3D5-45F1-9D95-82520641DD73}"/>
              </a:ext>
            </a:extLst>
          </p:cNvPr>
          <p:cNvGraphicFramePr>
            <a:graphicFrameLocks noGrp="1"/>
          </p:cNvGraphicFramePr>
          <p:nvPr>
            <p:extLst>
              <p:ext uri="{D42A27DB-BD31-4B8C-83A1-F6EECF244321}">
                <p14:modId xmlns:p14="http://schemas.microsoft.com/office/powerpoint/2010/main" val="2150929312"/>
              </p:ext>
            </p:extLst>
          </p:nvPr>
        </p:nvGraphicFramePr>
        <p:xfrm>
          <a:off x="4357991" y="816528"/>
          <a:ext cx="4143449" cy="2704886"/>
        </p:xfrm>
        <a:graphic>
          <a:graphicData uri="http://schemas.openxmlformats.org/drawingml/2006/table">
            <a:tbl>
              <a:tblPr firstRow="1" firstCol="1" bandRow="1">
                <a:tableStyleId>{5C22544A-7EE6-4342-B048-85BDC9FD1C3A}</a:tableStyleId>
              </a:tblPr>
              <a:tblGrid>
                <a:gridCol w="2075388">
                  <a:extLst>
                    <a:ext uri="{9D8B030D-6E8A-4147-A177-3AD203B41FA5}">
                      <a16:colId xmlns:a16="http://schemas.microsoft.com/office/drawing/2014/main" val="3648946330"/>
                    </a:ext>
                  </a:extLst>
                </a:gridCol>
                <a:gridCol w="2068061">
                  <a:extLst>
                    <a:ext uri="{9D8B030D-6E8A-4147-A177-3AD203B41FA5}">
                      <a16:colId xmlns:a16="http://schemas.microsoft.com/office/drawing/2014/main" val="305272352"/>
                    </a:ext>
                  </a:extLst>
                </a:gridCol>
              </a:tblGrid>
              <a:tr h="272304">
                <a:tc>
                  <a:txBody>
                    <a:bodyPr/>
                    <a:lstStyle/>
                    <a:p>
                      <a:pPr marL="0" marR="0" algn="ctr">
                        <a:lnSpc>
                          <a:spcPct val="107000"/>
                        </a:lnSpc>
                        <a:spcBef>
                          <a:spcPts val="0"/>
                        </a:spcBef>
                        <a:spcAft>
                          <a:spcPts val="0"/>
                        </a:spcAft>
                      </a:pPr>
                      <a:r>
                        <a:rPr lang="en-US" sz="1400" b="1" dirty="0">
                          <a:solidFill>
                            <a:schemeClr val="tx1"/>
                          </a:solidFill>
                          <a:effectLst/>
                        </a:rPr>
                        <a:t>Parameters</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solidFill>
                            <a:schemeClr val="tx1"/>
                          </a:solidFill>
                          <a:effectLst/>
                        </a:rPr>
                        <a:t>VMTF</a:t>
                      </a:r>
                      <a:endParaRPr lang="en-US" sz="1400" b="1">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06603068"/>
                  </a:ext>
                </a:extLst>
              </a:tr>
              <a:tr h="501240">
                <a:tc>
                  <a:txBody>
                    <a:bodyPr/>
                    <a:lstStyle/>
                    <a:p>
                      <a:pPr marL="0" marR="0" algn="ctr">
                        <a:lnSpc>
                          <a:spcPct val="107000"/>
                        </a:lnSpc>
                        <a:spcBef>
                          <a:spcPts val="0"/>
                        </a:spcBef>
                        <a:spcAft>
                          <a:spcPts val="0"/>
                        </a:spcAft>
                      </a:pPr>
                      <a:r>
                        <a:rPr lang="en-US" sz="1400" b="1" dirty="0">
                          <a:solidFill>
                            <a:schemeClr val="tx1"/>
                          </a:solidFill>
                          <a:effectLst/>
                        </a:rPr>
                        <a:t>Operating Temperature</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tx1"/>
                          </a:solidFill>
                          <a:effectLst/>
                        </a:rPr>
                        <a:t>4.5/1.9 K</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04332008"/>
                  </a:ext>
                </a:extLst>
              </a:tr>
              <a:tr h="272304">
                <a:tc>
                  <a:txBody>
                    <a:bodyPr/>
                    <a:lstStyle/>
                    <a:p>
                      <a:pPr marL="0" marR="0" algn="ctr">
                        <a:lnSpc>
                          <a:spcPct val="107000"/>
                        </a:lnSpc>
                        <a:spcBef>
                          <a:spcPts val="0"/>
                        </a:spcBef>
                        <a:spcAft>
                          <a:spcPts val="0"/>
                        </a:spcAft>
                      </a:pPr>
                      <a:r>
                        <a:rPr lang="en-US" sz="1400" b="1" dirty="0">
                          <a:solidFill>
                            <a:schemeClr val="tx1"/>
                          </a:solidFill>
                          <a:effectLst/>
                        </a:rPr>
                        <a:t>Maximum current</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solidFill>
                            <a:schemeClr val="tx1"/>
                          </a:solidFill>
                          <a:effectLst/>
                        </a:rPr>
                        <a:t>30 kA</a:t>
                      </a:r>
                      <a:endParaRPr lang="en-US" sz="1400" b="1">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03659597"/>
                  </a:ext>
                </a:extLst>
              </a:tr>
              <a:tr h="272304">
                <a:tc>
                  <a:txBody>
                    <a:bodyPr/>
                    <a:lstStyle/>
                    <a:p>
                      <a:pPr marL="0" marR="0" algn="ctr">
                        <a:lnSpc>
                          <a:spcPct val="107000"/>
                        </a:lnSpc>
                        <a:spcBef>
                          <a:spcPts val="0"/>
                        </a:spcBef>
                        <a:spcAft>
                          <a:spcPts val="0"/>
                        </a:spcAft>
                      </a:pPr>
                      <a:r>
                        <a:rPr lang="en-US" sz="1400" b="1">
                          <a:solidFill>
                            <a:schemeClr val="tx1"/>
                          </a:solidFill>
                          <a:effectLst/>
                        </a:rPr>
                        <a:t>Cryostat diameter</a:t>
                      </a:r>
                      <a:endParaRPr lang="en-US" sz="1400" b="1">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tx1"/>
                          </a:solidFill>
                          <a:effectLst/>
                        </a:rPr>
                        <a:t>655 mm</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56520122"/>
                  </a:ext>
                </a:extLst>
              </a:tr>
              <a:tr h="272304">
                <a:tc>
                  <a:txBody>
                    <a:bodyPr/>
                    <a:lstStyle/>
                    <a:p>
                      <a:pPr marL="0" marR="0" algn="ctr">
                        <a:lnSpc>
                          <a:spcPct val="107000"/>
                        </a:lnSpc>
                        <a:spcBef>
                          <a:spcPts val="0"/>
                        </a:spcBef>
                        <a:spcAft>
                          <a:spcPts val="0"/>
                        </a:spcAft>
                      </a:pPr>
                      <a:r>
                        <a:rPr lang="en-US" sz="1400" b="1">
                          <a:solidFill>
                            <a:schemeClr val="tx1"/>
                          </a:solidFill>
                          <a:effectLst/>
                        </a:rPr>
                        <a:t>Cryostat depth</a:t>
                      </a:r>
                      <a:endParaRPr lang="en-US" sz="1400" b="1">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tx1"/>
                          </a:solidFill>
                          <a:effectLst/>
                        </a:rPr>
                        <a:t>5000 mm</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809038593"/>
                  </a:ext>
                </a:extLst>
              </a:tr>
              <a:tr h="557215">
                <a:tc>
                  <a:txBody>
                    <a:bodyPr/>
                    <a:lstStyle/>
                    <a:p>
                      <a:pPr marL="0" marR="0" algn="ctr">
                        <a:lnSpc>
                          <a:spcPct val="107000"/>
                        </a:lnSpc>
                        <a:spcBef>
                          <a:spcPts val="0"/>
                        </a:spcBef>
                        <a:spcAft>
                          <a:spcPts val="0"/>
                        </a:spcAft>
                      </a:pPr>
                      <a:r>
                        <a:rPr lang="en-US" sz="1400" b="1" dirty="0">
                          <a:solidFill>
                            <a:schemeClr val="tx1"/>
                          </a:solidFill>
                          <a:effectLst/>
                        </a:rPr>
                        <a:t>Maximum length of test object</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tx1"/>
                          </a:solidFill>
                          <a:effectLst/>
                        </a:rPr>
                        <a:t>3750 mm</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92333845"/>
                  </a:ext>
                </a:extLst>
              </a:tr>
              <a:tr h="557215">
                <a:tc>
                  <a:txBody>
                    <a:bodyPr/>
                    <a:lstStyle/>
                    <a:p>
                      <a:pPr marL="0" marR="0" algn="ctr">
                        <a:lnSpc>
                          <a:spcPct val="107000"/>
                        </a:lnSpc>
                        <a:spcBef>
                          <a:spcPts val="0"/>
                        </a:spcBef>
                        <a:spcAft>
                          <a:spcPts val="0"/>
                        </a:spcAft>
                      </a:pPr>
                      <a:r>
                        <a:rPr lang="en-US" sz="1400" b="1">
                          <a:solidFill>
                            <a:schemeClr val="tx1"/>
                          </a:solidFill>
                          <a:effectLst/>
                        </a:rPr>
                        <a:t>Maximum diameter of test object</a:t>
                      </a:r>
                      <a:endParaRPr lang="en-US" sz="1400" b="1">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tx1"/>
                          </a:solidFill>
                          <a:effectLst/>
                        </a:rPr>
                        <a:t>630 mm</a:t>
                      </a:r>
                      <a:endParaRPr lang="en-US" sz="14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26384694"/>
                  </a:ext>
                </a:extLst>
              </a:tr>
            </a:tbl>
          </a:graphicData>
        </a:graphic>
      </p:graphicFrame>
      <p:sp>
        <p:nvSpPr>
          <p:cNvPr id="2" name="TextBox 1">
            <a:extLst>
              <a:ext uri="{FF2B5EF4-FFF2-40B4-BE49-F238E27FC236}">
                <a16:creationId xmlns:a16="http://schemas.microsoft.com/office/drawing/2014/main" id="{0D648C58-710D-024E-BC96-4E4C4A3CF521}"/>
              </a:ext>
            </a:extLst>
          </p:cNvPr>
          <p:cNvSpPr txBox="1"/>
          <p:nvPr/>
        </p:nvSpPr>
        <p:spPr>
          <a:xfrm>
            <a:off x="4497197" y="3732383"/>
            <a:ext cx="4211033" cy="1938992"/>
          </a:xfrm>
          <a:prstGeom prst="rect">
            <a:avLst/>
          </a:prstGeom>
          <a:noFill/>
        </p:spPr>
        <p:txBody>
          <a:bodyPr wrap="square" rtlCol="0">
            <a:spAutoFit/>
          </a:bodyPr>
          <a:lstStyle/>
          <a:p>
            <a:r>
              <a:rPr lang="en-US" dirty="0"/>
              <a:t>Combine existent VMTF with HF dipole to obtain unique 11T background field facility for racetrack and cable stack studies</a:t>
            </a:r>
          </a:p>
        </p:txBody>
      </p:sp>
      <p:sp>
        <p:nvSpPr>
          <p:cNvPr id="11" name="Footer Placeholder 4">
            <a:extLst>
              <a:ext uri="{FF2B5EF4-FFF2-40B4-BE49-F238E27FC236}">
                <a16:creationId xmlns:a16="http://schemas.microsoft.com/office/drawing/2014/main" id="{A2339063-328A-5341-A192-595866AB87FC}"/>
              </a:ext>
            </a:extLst>
          </p:cNvPr>
          <p:cNvSpPr>
            <a:spLocks noGrp="1"/>
          </p:cNvSpPr>
          <p:nvPr>
            <p:ph type="ftr" sz="quarter" idx="3"/>
          </p:nvPr>
        </p:nvSpPr>
        <p:spPr>
          <a:xfrm>
            <a:off x="742663" y="6504213"/>
            <a:ext cx="6262118" cy="242873"/>
          </a:xfrm>
        </p:spPr>
        <p:txBody>
          <a:bodyPr/>
          <a:lstStyle/>
          <a:p>
            <a:pPr>
              <a:defRPr/>
            </a:pPr>
            <a:r>
              <a:rPr lang="en-US" dirty="0"/>
              <a:t>P. Li | Test Facilities</a:t>
            </a:r>
            <a:endParaRPr lang="en-US" b="1" dirty="0"/>
          </a:p>
        </p:txBody>
      </p:sp>
    </p:spTree>
    <p:extLst>
      <p:ext uri="{BB962C8B-B14F-4D97-AF65-F5344CB8AC3E}">
        <p14:creationId xmlns:p14="http://schemas.microsoft.com/office/powerpoint/2010/main" val="2976636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69" y="0"/>
            <a:ext cx="8686800" cy="641739"/>
          </a:xfrm>
        </p:spPr>
        <p:txBody>
          <a:bodyPr/>
          <a:lstStyle/>
          <a:p>
            <a:r>
              <a:rPr lang="en-US" sz="2200" dirty="0">
                <a:solidFill>
                  <a:srgbClr val="003087"/>
                </a:solidFill>
              </a:rPr>
              <a:t>New Facility </a:t>
            </a:r>
            <a:r>
              <a:rPr lang="en-US" sz="2200" dirty="0">
                <a:solidFill>
                  <a:srgbClr val="000090"/>
                </a:solidFill>
              </a:rPr>
              <a:t>- </a:t>
            </a:r>
            <a:r>
              <a:rPr lang="en-US" sz="2200" dirty="0">
                <a:solidFill>
                  <a:srgbClr val="FF0000"/>
                </a:solidFill>
              </a:rPr>
              <a:t>HFVMTF</a:t>
            </a:r>
            <a:r>
              <a:rPr lang="en-US" sz="2200" dirty="0">
                <a:solidFill>
                  <a:srgbClr val="003087"/>
                </a:solidFill>
              </a:rPr>
              <a:t>  for Conductor, Cable  and Magnet R&amp;D</a:t>
            </a:r>
          </a:p>
        </p:txBody>
      </p:sp>
      <p:sp>
        <p:nvSpPr>
          <p:cNvPr id="3" name="Content Placeholder 2"/>
          <p:cNvSpPr>
            <a:spLocks noGrp="1"/>
          </p:cNvSpPr>
          <p:nvPr>
            <p:ph idx="1"/>
          </p:nvPr>
        </p:nvSpPr>
        <p:spPr>
          <a:xfrm>
            <a:off x="228601" y="1043047"/>
            <a:ext cx="6283959" cy="4987867"/>
          </a:xfrm>
        </p:spPr>
        <p:txBody>
          <a:bodyPr/>
          <a:lstStyle/>
          <a:p>
            <a:r>
              <a:rPr lang="en-US" dirty="0">
                <a:solidFill>
                  <a:srgbClr val="BF031A"/>
                </a:solidFill>
              </a:rPr>
              <a:t>H</a:t>
            </a:r>
            <a:r>
              <a:rPr lang="en-US" dirty="0">
                <a:solidFill>
                  <a:schemeClr val="accent6">
                    <a:lumMod val="50000"/>
                  </a:schemeClr>
                </a:solidFill>
              </a:rPr>
              <a:t>igh </a:t>
            </a:r>
            <a:r>
              <a:rPr lang="en-US" dirty="0">
                <a:solidFill>
                  <a:srgbClr val="BF031A"/>
                </a:solidFill>
              </a:rPr>
              <a:t>F</a:t>
            </a:r>
            <a:r>
              <a:rPr lang="en-US" dirty="0">
                <a:solidFill>
                  <a:schemeClr val="accent6">
                    <a:lumMod val="50000"/>
                  </a:schemeClr>
                </a:solidFill>
              </a:rPr>
              <a:t>ield </a:t>
            </a:r>
            <a:r>
              <a:rPr lang="en-US" dirty="0">
                <a:solidFill>
                  <a:srgbClr val="BF031A"/>
                </a:solidFill>
              </a:rPr>
              <a:t>V</a:t>
            </a:r>
            <a:r>
              <a:rPr lang="en-US" dirty="0">
                <a:solidFill>
                  <a:schemeClr val="accent6">
                    <a:lumMod val="50000"/>
                  </a:schemeClr>
                </a:solidFill>
              </a:rPr>
              <a:t>ertical </a:t>
            </a:r>
            <a:r>
              <a:rPr lang="en-US" dirty="0">
                <a:solidFill>
                  <a:srgbClr val="BF031A"/>
                </a:solidFill>
              </a:rPr>
              <a:t>M</a:t>
            </a:r>
            <a:r>
              <a:rPr lang="en-US" dirty="0">
                <a:solidFill>
                  <a:schemeClr val="accent6">
                    <a:lumMod val="50000"/>
                  </a:schemeClr>
                </a:solidFill>
              </a:rPr>
              <a:t>agnet </a:t>
            </a:r>
            <a:r>
              <a:rPr lang="en-US" dirty="0">
                <a:solidFill>
                  <a:srgbClr val="BF031A"/>
                </a:solidFill>
              </a:rPr>
              <a:t>T</a:t>
            </a:r>
            <a:r>
              <a:rPr lang="en-US" dirty="0">
                <a:solidFill>
                  <a:schemeClr val="accent6">
                    <a:lumMod val="50000"/>
                  </a:schemeClr>
                </a:solidFill>
              </a:rPr>
              <a:t>est </a:t>
            </a:r>
            <a:r>
              <a:rPr lang="en-US" dirty="0">
                <a:solidFill>
                  <a:srgbClr val="BF031A"/>
                </a:solidFill>
              </a:rPr>
              <a:t>F</a:t>
            </a:r>
            <a:r>
              <a:rPr lang="en-US" dirty="0">
                <a:solidFill>
                  <a:schemeClr val="accent6">
                    <a:lumMod val="50000"/>
                  </a:schemeClr>
                </a:solidFill>
              </a:rPr>
              <a:t>acility (</a:t>
            </a:r>
            <a:r>
              <a:rPr lang="en-US" dirty="0">
                <a:solidFill>
                  <a:srgbClr val="FF0000"/>
                </a:solidFill>
              </a:rPr>
              <a:t>VMTF-2</a:t>
            </a:r>
            <a:r>
              <a:rPr lang="en-US" dirty="0">
                <a:solidFill>
                  <a:schemeClr val="accent6">
                    <a:lumMod val="50000"/>
                  </a:schemeClr>
                </a:solidFill>
              </a:rPr>
              <a:t>)  for Conductor, Cable  and Magnet R&amp;D</a:t>
            </a:r>
          </a:p>
          <a:p>
            <a:r>
              <a:rPr lang="en-US" dirty="0">
                <a:solidFill>
                  <a:schemeClr val="accent6">
                    <a:lumMod val="50000"/>
                  </a:schemeClr>
                </a:solidFill>
              </a:rPr>
              <a:t>Testing HF magnets with OD&lt; 1 m</a:t>
            </a:r>
          </a:p>
          <a:p>
            <a:r>
              <a:rPr lang="en-US" dirty="0">
                <a:solidFill>
                  <a:schemeClr val="accent6">
                    <a:lumMod val="50000"/>
                  </a:schemeClr>
                </a:solidFill>
              </a:rPr>
              <a:t>Synergy with fusion </a:t>
            </a:r>
          </a:p>
          <a:p>
            <a:pPr lvl="1"/>
            <a:r>
              <a:rPr lang="en-US" sz="2000" dirty="0">
                <a:solidFill>
                  <a:schemeClr val="accent6">
                    <a:lumMod val="50000"/>
                  </a:schemeClr>
                </a:solidFill>
              </a:rPr>
              <a:t>The  facility will  have similar parameters like  FRESCA2@CERN and  EDIPO@PSI</a:t>
            </a:r>
          </a:p>
          <a:p>
            <a:pPr lvl="1"/>
            <a:r>
              <a:rPr lang="en-US" sz="2000" dirty="0">
                <a:solidFill>
                  <a:schemeClr val="accent6">
                    <a:lumMod val="50000"/>
                  </a:schemeClr>
                </a:solidFill>
              </a:rPr>
              <a:t>Possibility to test  HTS cables  and small  coils </a:t>
            </a:r>
          </a:p>
          <a:p>
            <a:pPr lvl="1"/>
            <a:r>
              <a:rPr lang="en-US" sz="2000" dirty="0">
                <a:solidFill>
                  <a:schemeClr val="accent6">
                    <a:lumMod val="50000"/>
                  </a:schemeClr>
                </a:solidFill>
              </a:rPr>
              <a:t>External filed ~ 14-15 T </a:t>
            </a:r>
            <a:r>
              <a:rPr lang="mr-IN" sz="2000" dirty="0">
                <a:solidFill>
                  <a:schemeClr val="accent6">
                    <a:lumMod val="50000"/>
                  </a:schemeClr>
                </a:solidFill>
              </a:rPr>
              <a:t>–</a:t>
            </a:r>
            <a:r>
              <a:rPr lang="en-US" sz="2000" dirty="0">
                <a:solidFill>
                  <a:schemeClr val="accent6">
                    <a:lumMod val="50000"/>
                  </a:schemeClr>
                </a:solidFill>
              </a:rPr>
              <a:t> magnet provided  in collaboration with MDP </a:t>
            </a:r>
          </a:p>
          <a:p>
            <a:pPr lvl="1"/>
            <a:r>
              <a:rPr lang="en-US" sz="2000" dirty="0">
                <a:solidFill>
                  <a:schemeClr val="accent6">
                    <a:lumMod val="50000"/>
                  </a:schemeClr>
                </a:solidFill>
              </a:rPr>
              <a:t>1.9 K temperature</a:t>
            </a:r>
          </a:p>
          <a:p>
            <a:pPr lvl="1"/>
            <a:r>
              <a:rPr lang="en-US" sz="2000" dirty="0">
                <a:solidFill>
                  <a:schemeClr val="accent6">
                    <a:lumMod val="50000"/>
                  </a:schemeClr>
                </a:solidFill>
              </a:rPr>
              <a:t>Existing infrastructure </a:t>
            </a:r>
          </a:p>
          <a:p>
            <a:pPr lvl="1"/>
            <a:r>
              <a:rPr lang="en-US" sz="2000" dirty="0">
                <a:solidFill>
                  <a:schemeClr val="accent6">
                    <a:lumMod val="50000"/>
                  </a:schemeClr>
                </a:solidFill>
              </a:rPr>
              <a:t>Trained personnel for test support </a:t>
            </a:r>
          </a:p>
          <a:p>
            <a:pPr lvl="1"/>
            <a:endParaRPr lang="en-US" dirty="0">
              <a:solidFill>
                <a:schemeClr val="accent6">
                  <a:lumMod val="50000"/>
                </a:schemeClr>
              </a:solidFill>
            </a:endParaRPr>
          </a:p>
          <a:p>
            <a:pPr lvl="1"/>
            <a:endParaRPr lang="en-US" dirty="0">
              <a:solidFill>
                <a:srgbClr val="003087"/>
              </a:solidFill>
            </a:endParaRPr>
          </a:p>
          <a:p>
            <a:endParaRPr lang="en-US" dirty="0"/>
          </a:p>
        </p:txBody>
      </p:sp>
      <p:sp>
        <p:nvSpPr>
          <p:cNvPr id="4" name="Slide Number Placeholder 3"/>
          <p:cNvSpPr>
            <a:spLocks noGrp="1"/>
          </p:cNvSpPr>
          <p:nvPr>
            <p:ph type="sldNum" sz="quarter" idx="12"/>
          </p:nvPr>
        </p:nvSpPr>
        <p:spPr/>
        <p:txBody>
          <a:bodyPr/>
          <a:lstStyle/>
          <a:p>
            <a:fld id="{52E9C158-AEF1-41A2-A6CE-6F0BAB305EFD}" type="slidenum">
              <a:rPr lang="en-US" altLang="en-US" smtClean="0"/>
              <a:pPr/>
              <a:t>43</a:t>
            </a:fld>
            <a:endParaRPr lang="en-US" altLang="en-US"/>
          </a:p>
        </p:txBody>
      </p:sp>
      <p:pic>
        <p:nvPicPr>
          <p:cNvPr id="6" name="Picture 5"/>
          <p:cNvPicPr>
            <a:picLocks noChangeAspect="1"/>
          </p:cNvPicPr>
          <p:nvPr/>
        </p:nvPicPr>
        <p:blipFill>
          <a:blip r:embed="rId2"/>
          <a:stretch>
            <a:fillRect/>
          </a:stretch>
        </p:blipFill>
        <p:spPr>
          <a:xfrm rot="10800000">
            <a:off x="6512560" y="1043047"/>
            <a:ext cx="2393309" cy="4446394"/>
          </a:xfrm>
          <a:prstGeom prst="rect">
            <a:avLst/>
          </a:prstGeom>
        </p:spPr>
      </p:pic>
      <p:sp>
        <p:nvSpPr>
          <p:cNvPr id="7" name="TextBox 6"/>
          <p:cNvSpPr txBox="1"/>
          <p:nvPr/>
        </p:nvSpPr>
        <p:spPr>
          <a:xfrm>
            <a:off x="6818110" y="5384273"/>
            <a:ext cx="1580280" cy="523220"/>
          </a:xfrm>
          <a:prstGeom prst="rect">
            <a:avLst/>
          </a:prstGeom>
          <a:noFill/>
        </p:spPr>
        <p:txBody>
          <a:bodyPr wrap="none" rtlCol="0">
            <a:spAutoFit/>
          </a:bodyPr>
          <a:lstStyle/>
          <a:p>
            <a:r>
              <a:rPr lang="en-US" sz="1400" dirty="0">
                <a:solidFill>
                  <a:schemeClr val="accent6">
                    <a:lumMod val="50000"/>
                  </a:schemeClr>
                </a:solidFill>
              </a:rPr>
              <a:t>Conceptual  design </a:t>
            </a:r>
          </a:p>
          <a:p>
            <a:r>
              <a:rPr lang="en-US" sz="1400" dirty="0">
                <a:solidFill>
                  <a:schemeClr val="accent6">
                    <a:lumMod val="50000"/>
                  </a:schemeClr>
                </a:solidFill>
              </a:rPr>
              <a:t>X-Section of the pit</a:t>
            </a:r>
          </a:p>
        </p:txBody>
      </p:sp>
      <p:sp>
        <p:nvSpPr>
          <p:cNvPr id="8" name="Footer Placeholder 4">
            <a:extLst>
              <a:ext uri="{FF2B5EF4-FFF2-40B4-BE49-F238E27FC236}">
                <a16:creationId xmlns:a16="http://schemas.microsoft.com/office/drawing/2014/main" id="{9405C924-B053-A049-B8E7-EEB86690951E}"/>
              </a:ext>
            </a:extLst>
          </p:cNvPr>
          <p:cNvSpPr txBox="1">
            <a:spLocks/>
          </p:cNvSpPr>
          <p:nvPr/>
        </p:nvSpPr>
        <p:spPr>
          <a:xfrm>
            <a:off x="676275" y="6511095"/>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200" dirty="0">
                <a:latin typeface="Helvetica" pitchFamily="2" charset="0"/>
              </a:rPr>
              <a:t>P. Li | Test Facilities</a:t>
            </a:r>
            <a:endParaRPr lang="en-US" sz="1200" b="1" dirty="0">
              <a:latin typeface="Helvetica" pitchFamily="2" charset="0"/>
            </a:endParaRPr>
          </a:p>
        </p:txBody>
      </p:sp>
    </p:spTree>
    <p:extLst>
      <p:ext uri="{BB962C8B-B14F-4D97-AF65-F5344CB8AC3E}">
        <p14:creationId xmlns:p14="http://schemas.microsoft.com/office/powerpoint/2010/main" val="268484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C59AD-E961-4C31-AF60-244C38FB2E07}"/>
              </a:ext>
            </a:extLst>
          </p:cNvPr>
          <p:cNvSpPr>
            <a:spLocks noGrp="1"/>
          </p:cNvSpPr>
          <p:nvPr>
            <p:ph type="title"/>
          </p:nvPr>
        </p:nvSpPr>
        <p:spPr/>
        <p:txBody>
          <a:bodyPr/>
          <a:lstStyle/>
          <a:p>
            <a:r>
              <a:rPr lang="en-US" dirty="0">
                <a:solidFill>
                  <a:srgbClr val="FF0000"/>
                </a:solidFill>
              </a:rPr>
              <a:t>HFVMTF </a:t>
            </a:r>
            <a:r>
              <a:rPr lang="en-US" dirty="0"/>
              <a:t> test stand  </a:t>
            </a:r>
          </a:p>
        </p:txBody>
      </p:sp>
      <p:sp>
        <p:nvSpPr>
          <p:cNvPr id="6" name="Slide Number Placeholder 5">
            <a:extLst>
              <a:ext uri="{FF2B5EF4-FFF2-40B4-BE49-F238E27FC236}">
                <a16:creationId xmlns:a16="http://schemas.microsoft.com/office/drawing/2014/main" id="{91AC49D7-E8B8-46A5-B419-C9AA17C76D45}"/>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pic>
        <p:nvPicPr>
          <p:cNvPr id="7" name="Picture 6">
            <a:extLst>
              <a:ext uri="{FF2B5EF4-FFF2-40B4-BE49-F238E27FC236}">
                <a16:creationId xmlns:a16="http://schemas.microsoft.com/office/drawing/2014/main" id="{14F10734-5976-46C9-8365-4FF9A5D0FA42}"/>
              </a:ext>
            </a:extLst>
          </p:cNvPr>
          <p:cNvPicPr>
            <a:picLocks noChangeAspect="1"/>
          </p:cNvPicPr>
          <p:nvPr/>
        </p:nvPicPr>
        <p:blipFill>
          <a:blip r:embed="rId2"/>
          <a:stretch>
            <a:fillRect/>
          </a:stretch>
        </p:blipFill>
        <p:spPr>
          <a:xfrm>
            <a:off x="0" y="872412"/>
            <a:ext cx="5389083" cy="5069048"/>
          </a:xfrm>
          <a:prstGeom prst="rect">
            <a:avLst/>
          </a:prstGeom>
        </p:spPr>
      </p:pic>
      <p:graphicFrame>
        <p:nvGraphicFramePr>
          <p:cNvPr id="8" name="Content Placeholder 6">
            <a:extLst>
              <a:ext uri="{FF2B5EF4-FFF2-40B4-BE49-F238E27FC236}">
                <a16:creationId xmlns:a16="http://schemas.microsoft.com/office/drawing/2014/main" id="{05B5FDDB-AC18-418F-BD77-2D9B26DAB43A}"/>
              </a:ext>
            </a:extLst>
          </p:cNvPr>
          <p:cNvGraphicFramePr>
            <a:graphicFrameLocks noGrp="1"/>
          </p:cNvGraphicFramePr>
          <p:nvPr>
            <p:ph idx="1"/>
            <p:extLst>
              <p:ext uri="{D42A27DB-BD31-4B8C-83A1-F6EECF244321}">
                <p14:modId xmlns:p14="http://schemas.microsoft.com/office/powerpoint/2010/main" val="665544217"/>
              </p:ext>
            </p:extLst>
          </p:nvPr>
        </p:nvGraphicFramePr>
        <p:xfrm>
          <a:off x="4843401" y="872412"/>
          <a:ext cx="4071999" cy="5760720"/>
        </p:xfrm>
        <a:graphic>
          <a:graphicData uri="http://schemas.openxmlformats.org/drawingml/2006/table">
            <a:tbl>
              <a:tblPr firstRow="1" bandRow="1">
                <a:tableStyleId>{5C22544A-7EE6-4342-B048-85BDC9FD1C3A}</a:tableStyleId>
              </a:tblPr>
              <a:tblGrid>
                <a:gridCol w="1985996">
                  <a:extLst>
                    <a:ext uri="{9D8B030D-6E8A-4147-A177-3AD203B41FA5}">
                      <a16:colId xmlns:a16="http://schemas.microsoft.com/office/drawing/2014/main" val="1136205674"/>
                    </a:ext>
                  </a:extLst>
                </a:gridCol>
                <a:gridCol w="2086003">
                  <a:extLst>
                    <a:ext uri="{9D8B030D-6E8A-4147-A177-3AD203B41FA5}">
                      <a16:colId xmlns:a16="http://schemas.microsoft.com/office/drawing/2014/main" val="1556956071"/>
                    </a:ext>
                  </a:extLst>
                </a:gridCol>
              </a:tblGrid>
              <a:tr h="329720">
                <a:tc>
                  <a:txBody>
                    <a:bodyPr/>
                    <a:lstStyle/>
                    <a:p>
                      <a:pPr algn="ctr"/>
                      <a:r>
                        <a:rPr lang="en-US" sz="1800" dirty="0">
                          <a:solidFill>
                            <a:schemeClr val="tx1"/>
                          </a:solidFill>
                        </a:rPr>
                        <a:t>Parameter</a:t>
                      </a:r>
                    </a:p>
                  </a:txBody>
                  <a:tcPr/>
                </a:tc>
                <a:tc>
                  <a:txBody>
                    <a:bodyPr/>
                    <a:lstStyle/>
                    <a:p>
                      <a:pPr algn="ctr"/>
                      <a:r>
                        <a:rPr lang="en-US" sz="1800" dirty="0">
                          <a:solidFill>
                            <a:schemeClr val="tx1"/>
                          </a:solidFill>
                        </a:rPr>
                        <a:t>HFVMTF</a:t>
                      </a:r>
                    </a:p>
                  </a:txBody>
                  <a:tcPr/>
                </a:tc>
                <a:extLst>
                  <a:ext uri="{0D108BD9-81ED-4DB2-BD59-A6C34878D82A}">
                    <a16:rowId xmlns:a16="http://schemas.microsoft.com/office/drawing/2014/main" val="3652934255"/>
                  </a:ext>
                </a:extLst>
              </a:tr>
              <a:tr h="329720">
                <a:tc>
                  <a:txBody>
                    <a:bodyPr/>
                    <a:lstStyle/>
                    <a:p>
                      <a:r>
                        <a:rPr lang="en-US" sz="1800" dirty="0">
                          <a:solidFill>
                            <a:schemeClr val="tx1"/>
                          </a:solidFill>
                        </a:rPr>
                        <a:t>Operating Temperature</a:t>
                      </a:r>
                    </a:p>
                  </a:txBody>
                  <a:tcPr/>
                </a:tc>
                <a:tc>
                  <a:txBody>
                    <a:bodyPr/>
                    <a:lstStyle/>
                    <a:p>
                      <a:r>
                        <a:rPr lang="en-US" sz="1800" dirty="0">
                          <a:solidFill>
                            <a:schemeClr val="tx1"/>
                          </a:solidFill>
                        </a:rPr>
                        <a:t>1.8-1.9K</a:t>
                      </a:r>
                    </a:p>
                  </a:txBody>
                  <a:tcPr/>
                </a:tc>
                <a:extLst>
                  <a:ext uri="{0D108BD9-81ED-4DB2-BD59-A6C34878D82A}">
                    <a16:rowId xmlns:a16="http://schemas.microsoft.com/office/drawing/2014/main" val="1492773664"/>
                  </a:ext>
                </a:extLst>
              </a:tr>
              <a:tr h="514905">
                <a:tc>
                  <a:txBody>
                    <a:bodyPr/>
                    <a:lstStyle/>
                    <a:p>
                      <a:r>
                        <a:rPr lang="en-US" sz="1800" dirty="0">
                          <a:solidFill>
                            <a:schemeClr val="tx1"/>
                          </a:solidFill>
                        </a:rPr>
                        <a:t>Maximum Current (1</a:t>
                      </a:r>
                      <a:r>
                        <a:rPr lang="en-US" sz="1800" baseline="30000" dirty="0">
                          <a:solidFill>
                            <a:schemeClr val="tx1"/>
                          </a:solidFill>
                        </a:rPr>
                        <a:t>st</a:t>
                      </a:r>
                      <a:r>
                        <a:rPr lang="en-US" sz="1800" dirty="0">
                          <a:solidFill>
                            <a:schemeClr val="tx1"/>
                          </a:solidFill>
                        </a:rPr>
                        <a:t> PS)</a:t>
                      </a:r>
                    </a:p>
                  </a:txBody>
                  <a:tcPr/>
                </a:tc>
                <a:tc>
                  <a:txBody>
                    <a:bodyPr/>
                    <a:lstStyle/>
                    <a:p>
                      <a:r>
                        <a:rPr lang="en-US" sz="1800" dirty="0">
                          <a:solidFill>
                            <a:schemeClr val="tx1"/>
                          </a:solidFill>
                        </a:rPr>
                        <a:t>30 kA (re-use existing)</a:t>
                      </a:r>
                    </a:p>
                  </a:txBody>
                  <a:tcPr/>
                </a:tc>
                <a:extLst>
                  <a:ext uri="{0D108BD9-81ED-4DB2-BD59-A6C34878D82A}">
                    <a16:rowId xmlns:a16="http://schemas.microsoft.com/office/drawing/2014/main" val="3096048380"/>
                  </a:ext>
                </a:extLst>
              </a:tr>
              <a:tr h="514905">
                <a:tc>
                  <a:txBody>
                    <a:bodyPr/>
                    <a:lstStyle/>
                    <a:p>
                      <a:r>
                        <a:rPr lang="en-US" sz="1800" dirty="0">
                          <a:solidFill>
                            <a:schemeClr val="tx1"/>
                          </a:solidFill>
                          <a:highlight>
                            <a:srgbClr val="FFFF00"/>
                          </a:highlight>
                        </a:rPr>
                        <a:t>Maximum Current (2</a:t>
                      </a:r>
                      <a:r>
                        <a:rPr lang="en-US" sz="1800" baseline="30000" dirty="0">
                          <a:solidFill>
                            <a:schemeClr val="tx1"/>
                          </a:solidFill>
                          <a:highlight>
                            <a:srgbClr val="FFFF00"/>
                          </a:highlight>
                        </a:rPr>
                        <a:t>nd</a:t>
                      </a:r>
                      <a:r>
                        <a:rPr lang="en-US" sz="1800" dirty="0">
                          <a:solidFill>
                            <a:schemeClr val="tx1"/>
                          </a:solidFill>
                          <a:highlight>
                            <a:srgbClr val="FFFF00"/>
                          </a:highlight>
                        </a:rPr>
                        <a:t> PS)</a:t>
                      </a:r>
                    </a:p>
                  </a:txBody>
                  <a:tcPr/>
                </a:tc>
                <a:tc>
                  <a:txBody>
                    <a:bodyPr/>
                    <a:lstStyle/>
                    <a:p>
                      <a:r>
                        <a:rPr lang="en-US" sz="1800" dirty="0">
                          <a:solidFill>
                            <a:schemeClr val="tx1"/>
                          </a:solidFill>
                          <a:highlight>
                            <a:srgbClr val="FFFF00"/>
                          </a:highlight>
                        </a:rPr>
                        <a:t>Incl. 10 to 15 kA ( to test hybrid</a:t>
                      </a:r>
                      <a:r>
                        <a:rPr lang="en-US" sz="1800" baseline="0" dirty="0">
                          <a:solidFill>
                            <a:schemeClr val="tx1"/>
                          </a:solidFill>
                          <a:highlight>
                            <a:srgbClr val="FFFF00"/>
                          </a:highlight>
                        </a:rPr>
                        <a:t> magnets </a:t>
                      </a:r>
                      <a:r>
                        <a:rPr lang="en-US" sz="1800" dirty="0">
                          <a:solidFill>
                            <a:schemeClr val="tx1"/>
                          </a:solidFill>
                          <a:highlight>
                            <a:srgbClr val="FFFF00"/>
                          </a:highlight>
                        </a:rPr>
                        <a:t>)</a:t>
                      </a:r>
                    </a:p>
                  </a:txBody>
                  <a:tcPr/>
                </a:tc>
                <a:extLst>
                  <a:ext uri="{0D108BD9-81ED-4DB2-BD59-A6C34878D82A}">
                    <a16:rowId xmlns:a16="http://schemas.microsoft.com/office/drawing/2014/main" val="1845585635"/>
                  </a:ext>
                </a:extLst>
              </a:tr>
              <a:tr h="514905">
                <a:tc>
                  <a:txBody>
                    <a:bodyPr/>
                    <a:lstStyle/>
                    <a:p>
                      <a:r>
                        <a:rPr lang="en-US" sz="1800" dirty="0">
                          <a:solidFill>
                            <a:schemeClr val="tx1"/>
                          </a:solidFill>
                        </a:rPr>
                        <a:t>Helium Vessel Diameter</a:t>
                      </a:r>
                    </a:p>
                  </a:txBody>
                  <a:tcPr/>
                </a:tc>
                <a:tc>
                  <a:txBody>
                    <a:bodyPr/>
                    <a:lstStyle/>
                    <a:p>
                      <a:r>
                        <a:rPr lang="en-US" sz="1800" dirty="0">
                          <a:solidFill>
                            <a:schemeClr val="tx1"/>
                          </a:solidFill>
                        </a:rPr>
                        <a:t>42 inches (1066 mm)</a:t>
                      </a:r>
                    </a:p>
                  </a:txBody>
                  <a:tcPr/>
                </a:tc>
                <a:extLst>
                  <a:ext uri="{0D108BD9-81ED-4DB2-BD59-A6C34878D82A}">
                    <a16:rowId xmlns:a16="http://schemas.microsoft.com/office/drawing/2014/main" val="2672847952"/>
                  </a:ext>
                </a:extLst>
              </a:tr>
              <a:tr h="514905">
                <a:tc>
                  <a:txBody>
                    <a:bodyPr/>
                    <a:lstStyle/>
                    <a:p>
                      <a:r>
                        <a:rPr lang="en-US" sz="1800" dirty="0">
                          <a:solidFill>
                            <a:schemeClr val="tx1"/>
                          </a:solidFill>
                        </a:rPr>
                        <a:t>Maximum Length of Test Object</a:t>
                      </a:r>
                    </a:p>
                  </a:txBody>
                  <a:tcPr/>
                </a:tc>
                <a:tc>
                  <a:txBody>
                    <a:bodyPr/>
                    <a:lstStyle/>
                    <a:p>
                      <a:r>
                        <a:rPr lang="en-US" sz="1800" dirty="0">
                          <a:solidFill>
                            <a:schemeClr val="tx1"/>
                          </a:solidFill>
                        </a:rPr>
                        <a:t>&gt;2000 mm (funds limited)</a:t>
                      </a:r>
                    </a:p>
                  </a:txBody>
                  <a:tcPr/>
                </a:tc>
                <a:extLst>
                  <a:ext uri="{0D108BD9-81ED-4DB2-BD59-A6C34878D82A}">
                    <a16:rowId xmlns:a16="http://schemas.microsoft.com/office/drawing/2014/main" val="797779663"/>
                  </a:ext>
                </a:extLst>
              </a:tr>
              <a:tr h="514905">
                <a:tc>
                  <a:txBody>
                    <a:bodyPr/>
                    <a:lstStyle/>
                    <a:p>
                      <a:r>
                        <a:rPr lang="en-US" sz="1800" dirty="0">
                          <a:solidFill>
                            <a:schemeClr val="tx1"/>
                          </a:solidFill>
                        </a:rPr>
                        <a:t>Maximum Diameter of Test Object</a:t>
                      </a:r>
                    </a:p>
                  </a:txBody>
                  <a:tcPr/>
                </a:tc>
                <a:tc>
                  <a:txBody>
                    <a:bodyPr/>
                    <a:lstStyle/>
                    <a:p>
                      <a:r>
                        <a:rPr lang="en-US" sz="1800" dirty="0">
                          <a:solidFill>
                            <a:schemeClr val="tx1"/>
                          </a:solidFill>
                        </a:rPr>
                        <a:t>1000 mm</a:t>
                      </a:r>
                    </a:p>
                  </a:txBody>
                  <a:tcPr/>
                </a:tc>
                <a:extLst>
                  <a:ext uri="{0D108BD9-81ED-4DB2-BD59-A6C34878D82A}">
                    <a16:rowId xmlns:a16="http://schemas.microsoft.com/office/drawing/2014/main" val="1198135290"/>
                  </a:ext>
                </a:extLst>
              </a:tr>
              <a:tr h="329720">
                <a:tc>
                  <a:txBody>
                    <a:bodyPr/>
                    <a:lstStyle/>
                    <a:p>
                      <a:r>
                        <a:rPr lang="en-US" sz="1800" dirty="0">
                          <a:solidFill>
                            <a:schemeClr val="tx1"/>
                          </a:solidFill>
                        </a:rPr>
                        <a:t>Crane Capacity</a:t>
                      </a:r>
                    </a:p>
                  </a:txBody>
                  <a:tcPr/>
                </a:tc>
                <a:tc>
                  <a:txBody>
                    <a:bodyPr/>
                    <a:lstStyle/>
                    <a:p>
                      <a:r>
                        <a:rPr lang="en-US" sz="1800" dirty="0">
                          <a:solidFill>
                            <a:schemeClr val="tx1"/>
                          </a:solidFill>
                        </a:rPr>
                        <a:t>25 tons (existing) </a:t>
                      </a:r>
                    </a:p>
                  </a:txBody>
                  <a:tcPr/>
                </a:tc>
                <a:extLst>
                  <a:ext uri="{0D108BD9-81ED-4DB2-BD59-A6C34878D82A}">
                    <a16:rowId xmlns:a16="http://schemas.microsoft.com/office/drawing/2014/main" val="467196634"/>
                  </a:ext>
                </a:extLst>
              </a:tr>
              <a:tr h="329720">
                <a:tc>
                  <a:txBody>
                    <a:bodyPr/>
                    <a:lstStyle/>
                    <a:p>
                      <a:r>
                        <a:rPr lang="en-US" sz="1800" dirty="0">
                          <a:solidFill>
                            <a:schemeClr val="tx1"/>
                          </a:solidFill>
                        </a:rPr>
                        <a:t>Location</a:t>
                      </a:r>
                    </a:p>
                  </a:txBody>
                  <a:tcPr/>
                </a:tc>
                <a:tc>
                  <a:txBody>
                    <a:bodyPr/>
                    <a:lstStyle/>
                    <a:p>
                      <a:r>
                        <a:rPr lang="en-US" sz="1800" dirty="0">
                          <a:solidFill>
                            <a:schemeClr val="tx1"/>
                          </a:solidFill>
                        </a:rPr>
                        <a:t>IB-1 (IB1 High Bay)</a:t>
                      </a:r>
                    </a:p>
                  </a:txBody>
                  <a:tcPr/>
                </a:tc>
                <a:extLst>
                  <a:ext uri="{0D108BD9-81ED-4DB2-BD59-A6C34878D82A}">
                    <a16:rowId xmlns:a16="http://schemas.microsoft.com/office/drawing/2014/main" val="1087211660"/>
                  </a:ext>
                </a:extLst>
              </a:tr>
            </a:tbl>
          </a:graphicData>
        </a:graphic>
      </p:graphicFrame>
      <p:sp>
        <p:nvSpPr>
          <p:cNvPr id="9" name="Footer Placeholder 4">
            <a:extLst>
              <a:ext uri="{FF2B5EF4-FFF2-40B4-BE49-F238E27FC236}">
                <a16:creationId xmlns:a16="http://schemas.microsoft.com/office/drawing/2014/main" id="{5BEA5937-DFDF-3244-90CC-B28CF639CA5E}"/>
              </a:ext>
            </a:extLst>
          </p:cNvPr>
          <p:cNvSpPr>
            <a:spLocks noGrp="1"/>
          </p:cNvSpPr>
          <p:nvPr>
            <p:ph type="ftr" sz="quarter" idx="3"/>
          </p:nvPr>
        </p:nvSpPr>
        <p:spPr>
          <a:xfrm>
            <a:off x="742663" y="6504213"/>
            <a:ext cx="6262118" cy="242873"/>
          </a:xfrm>
        </p:spPr>
        <p:txBody>
          <a:bodyPr/>
          <a:lstStyle/>
          <a:p>
            <a:pPr>
              <a:defRPr/>
            </a:pPr>
            <a:r>
              <a:rPr lang="en-US" dirty="0"/>
              <a:t>P. Li | Test Facilities</a:t>
            </a:r>
            <a:endParaRPr lang="en-US" b="1" dirty="0"/>
          </a:p>
        </p:txBody>
      </p:sp>
    </p:spTree>
    <p:extLst>
      <p:ext uri="{BB962C8B-B14F-4D97-AF65-F5344CB8AC3E}">
        <p14:creationId xmlns:p14="http://schemas.microsoft.com/office/powerpoint/2010/main" val="1008289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3732F6-3F1B-4E7F-A983-70EA1CC7F077}"/>
              </a:ext>
            </a:extLst>
          </p:cNvPr>
          <p:cNvSpPr>
            <a:spLocks noGrp="1"/>
          </p:cNvSpPr>
          <p:nvPr>
            <p:ph type="title"/>
          </p:nvPr>
        </p:nvSpPr>
        <p:spPr>
          <a:xfrm>
            <a:off x="228600" y="492498"/>
            <a:ext cx="8686800" cy="427877"/>
          </a:xfrm>
        </p:spPr>
        <p:txBody>
          <a:bodyPr/>
          <a:lstStyle/>
          <a:p>
            <a:r>
              <a:rPr lang="en-US" dirty="0"/>
              <a:t>Existing FNAL R&amp;D Facility(useful to both magnet and SRF) – Material Science Lab</a:t>
            </a:r>
          </a:p>
        </p:txBody>
      </p:sp>
      <p:sp>
        <p:nvSpPr>
          <p:cNvPr id="6" name="Slide Number Placeholder 5">
            <a:extLst>
              <a:ext uri="{FF2B5EF4-FFF2-40B4-BE49-F238E27FC236}">
                <a16:creationId xmlns:a16="http://schemas.microsoft.com/office/drawing/2014/main" id="{B59794CD-9963-48E3-AEAE-1B1FE3950C75}"/>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
        <p:nvSpPr>
          <p:cNvPr id="7" name="TextBox 6">
            <a:extLst>
              <a:ext uri="{FF2B5EF4-FFF2-40B4-BE49-F238E27FC236}">
                <a16:creationId xmlns:a16="http://schemas.microsoft.com/office/drawing/2014/main" id="{D4DC42C8-F858-4D94-8B55-AB4CCC933156}"/>
              </a:ext>
            </a:extLst>
          </p:cNvPr>
          <p:cNvSpPr txBox="1"/>
          <p:nvPr/>
        </p:nvSpPr>
        <p:spPr>
          <a:xfrm>
            <a:off x="429419" y="955871"/>
            <a:ext cx="8485981" cy="830997"/>
          </a:xfrm>
          <a:prstGeom prst="rect">
            <a:avLst/>
          </a:prstGeom>
          <a:noFill/>
        </p:spPr>
        <p:txBody>
          <a:bodyPr wrap="square" rtlCol="0">
            <a:spAutoFit/>
          </a:bodyPr>
          <a:lstStyle/>
          <a:p>
            <a:r>
              <a:rPr lang="en-US" b="1" dirty="0"/>
              <a:t>Metallurgy and microstructural analysis for strand, cable and related materials</a:t>
            </a:r>
          </a:p>
        </p:txBody>
      </p:sp>
      <p:sp>
        <p:nvSpPr>
          <p:cNvPr id="10" name="TextBox 9">
            <a:extLst>
              <a:ext uri="{FF2B5EF4-FFF2-40B4-BE49-F238E27FC236}">
                <a16:creationId xmlns:a16="http://schemas.microsoft.com/office/drawing/2014/main" id="{DAE69653-F44F-4E8C-9326-DBCA28D14C53}"/>
              </a:ext>
            </a:extLst>
          </p:cNvPr>
          <p:cNvSpPr txBox="1"/>
          <p:nvPr/>
        </p:nvSpPr>
        <p:spPr>
          <a:xfrm>
            <a:off x="6072058" y="4189731"/>
            <a:ext cx="2843342" cy="307777"/>
          </a:xfrm>
          <a:prstGeom prst="rect">
            <a:avLst/>
          </a:prstGeom>
          <a:noFill/>
        </p:spPr>
        <p:txBody>
          <a:bodyPr wrap="none" rtlCol="0">
            <a:spAutoFit/>
          </a:bodyPr>
          <a:lstStyle/>
          <a:p>
            <a:r>
              <a:rPr lang="en-US" sz="1400" dirty="0"/>
              <a:t>Scanning Electron Microscope (SEM)</a:t>
            </a:r>
          </a:p>
        </p:txBody>
      </p:sp>
      <p:sp>
        <p:nvSpPr>
          <p:cNvPr id="13" name="TextBox 12">
            <a:extLst>
              <a:ext uri="{FF2B5EF4-FFF2-40B4-BE49-F238E27FC236}">
                <a16:creationId xmlns:a16="http://schemas.microsoft.com/office/drawing/2014/main" id="{77C813E6-F610-4282-981F-38047D373C7C}"/>
              </a:ext>
            </a:extLst>
          </p:cNvPr>
          <p:cNvSpPr txBox="1"/>
          <p:nvPr/>
        </p:nvSpPr>
        <p:spPr>
          <a:xfrm>
            <a:off x="135677" y="4446127"/>
            <a:ext cx="2889061" cy="307777"/>
          </a:xfrm>
          <a:prstGeom prst="rect">
            <a:avLst/>
          </a:prstGeom>
          <a:noFill/>
        </p:spPr>
        <p:txBody>
          <a:bodyPr wrap="none" rtlCol="0">
            <a:spAutoFit/>
          </a:bodyPr>
          <a:lstStyle/>
          <a:p>
            <a:r>
              <a:rPr lang="en-US" sz="1400" dirty="0"/>
              <a:t>Diamond saw for sample preparation</a:t>
            </a:r>
          </a:p>
        </p:txBody>
      </p:sp>
      <p:pic>
        <p:nvPicPr>
          <p:cNvPr id="15" name="Picture 14">
            <a:extLst>
              <a:ext uri="{FF2B5EF4-FFF2-40B4-BE49-F238E27FC236}">
                <a16:creationId xmlns:a16="http://schemas.microsoft.com/office/drawing/2014/main" id="{94A1E5BA-41B0-446C-81C0-10E8126958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24139" y="1778349"/>
            <a:ext cx="2764697" cy="1211044"/>
          </a:xfrm>
          <a:prstGeom prst="rect">
            <a:avLst/>
          </a:prstGeom>
        </p:spPr>
      </p:pic>
      <p:pic>
        <p:nvPicPr>
          <p:cNvPr id="17" name="Picture 16">
            <a:extLst>
              <a:ext uri="{FF2B5EF4-FFF2-40B4-BE49-F238E27FC236}">
                <a16:creationId xmlns:a16="http://schemas.microsoft.com/office/drawing/2014/main" id="{CCA8978D-A6E3-4C53-B03A-085767C979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01558" y="3866123"/>
            <a:ext cx="2227952" cy="1775561"/>
          </a:xfrm>
          <a:prstGeom prst="rect">
            <a:avLst/>
          </a:prstGeom>
        </p:spPr>
      </p:pic>
      <p:sp>
        <p:nvSpPr>
          <p:cNvPr id="18" name="TextBox 17">
            <a:extLst>
              <a:ext uri="{FF2B5EF4-FFF2-40B4-BE49-F238E27FC236}">
                <a16:creationId xmlns:a16="http://schemas.microsoft.com/office/drawing/2014/main" id="{639D8BC1-EF08-4843-8558-4A796E781A85}"/>
              </a:ext>
            </a:extLst>
          </p:cNvPr>
          <p:cNvSpPr txBox="1"/>
          <p:nvPr/>
        </p:nvSpPr>
        <p:spPr>
          <a:xfrm>
            <a:off x="3363987" y="3101799"/>
            <a:ext cx="2129686" cy="307777"/>
          </a:xfrm>
          <a:prstGeom prst="rect">
            <a:avLst/>
          </a:prstGeom>
          <a:noFill/>
        </p:spPr>
        <p:txBody>
          <a:bodyPr wrap="none" rtlCol="0">
            <a:spAutoFit/>
          </a:bodyPr>
          <a:lstStyle/>
          <a:p>
            <a:r>
              <a:rPr lang="en-US" sz="1400" dirty="0"/>
              <a:t>Laser Confocal Microscope</a:t>
            </a:r>
          </a:p>
        </p:txBody>
      </p:sp>
      <p:sp>
        <p:nvSpPr>
          <p:cNvPr id="19" name="TextBox 18">
            <a:extLst>
              <a:ext uri="{FF2B5EF4-FFF2-40B4-BE49-F238E27FC236}">
                <a16:creationId xmlns:a16="http://schemas.microsoft.com/office/drawing/2014/main" id="{EFD3EBAE-D2A4-48C5-8E24-7DCE50EA2758}"/>
              </a:ext>
            </a:extLst>
          </p:cNvPr>
          <p:cNvSpPr txBox="1"/>
          <p:nvPr/>
        </p:nvSpPr>
        <p:spPr>
          <a:xfrm>
            <a:off x="3324139" y="5765171"/>
            <a:ext cx="2423099" cy="307777"/>
          </a:xfrm>
          <a:prstGeom prst="rect">
            <a:avLst/>
          </a:prstGeom>
          <a:noFill/>
        </p:spPr>
        <p:txBody>
          <a:bodyPr wrap="none" rtlCol="0">
            <a:spAutoFit/>
          </a:bodyPr>
          <a:lstStyle/>
          <a:p>
            <a:r>
              <a:rPr lang="en-US" sz="1400" dirty="0"/>
              <a:t>Metallurgy Optical Microscope</a:t>
            </a:r>
          </a:p>
        </p:txBody>
      </p:sp>
      <p:pic>
        <p:nvPicPr>
          <p:cNvPr id="16" name="Picture 15">
            <a:extLst>
              <a:ext uri="{FF2B5EF4-FFF2-40B4-BE49-F238E27FC236}">
                <a16:creationId xmlns:a16="http://schemas.microsoft.com/office/drawing/2014/main" id="{260E5E8B-C525-43A7-94FC-CCD37CCE2F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6588" y="2605634"/>
            <a:ext cx="2139189" cy="1607883"/>
          </a:xfrm>
          <a:prstGeom prst="rect">
            <a:avLst/>
          </a:prstGeom>
        </p:spPr>
      </p:pic>
      <p:pic>
        <p:nvPicPr>
          <p:cNvPr id="20" name="Picture 19">
            <a:extLst>
              <a:ext uri="{FF2B5EF4-FFF2-40B4-BE49-F238E27FC236}">
                <a16:creationId xmlns:a16="http://schemas.microsoft.com/office/drawing/2014/main" id="{7DEE6477-BEB9-4026-8CAF-A53ED8CCFF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73933" y="1559328"/>
            <a:ext cx="1490396" cy="2357307"/>
          </a:xfrm>
          <a:prstGeom prst="rect">
            <a:avLst/>
          </a:prstGeom>
        </p:spPr>
      </p:pic>
      <p:sp>
        <p:nvSpPr>
          <p:cNvPr id="21" name="Footer Placeholder 4">
            <a:extLst>
              <a:ext uri="{FF2B5EF4-FFF2-40B4-BE49-F238E27FC236}">
                <a16:creationId xmlns:a16="http://schemas.microsoft.com/office/drawing/2014/main" id="{AD83C216-2075-0C4A-8BD6-D4256AADEB03}"/>
              </a:ext>
            </a:extLst>
          </p:cNvPr>
          <p:cNvSpPr>
            <a:spLocks noGrp="1"/>
          </p:cNvSpPr>
          <p:nvPr>
            <p:ph type="ftr" sz="quarter" idx="3"/>
          </p:nvPr>
        </p:nvSpPr>
        <p:spPr>
          <a:xfrm>
            <a:off x="742663" y="6504213"/>
            <a:ext cx="6262118" cy="242873"/>
          </a:xfrm>
        </p:spPr>
        <p:txBody>
          <a:bodyPr/>
          <a:lstStyle/>
          <a:p>
            <a:pPr>
              <a:defRPr/>
            </a:pPr>
            <a:r>
              <a:rPr lang="en-US" dirty="0"/>
              <a:t>P. Li | Test Facilities</a:t>
            </a:r>
            <a:endParaRPr lang="en-US" b="1" dirty="0"/>
          </a:p>
        </p:txBody>
      </p:sp>
    </p:spTree>
    <p:extLst>
      <p:ext uri="{BB962C8B-B14F-4D97-AF65-F5344CB8AC3E}">
        <p14:creationId xmlns:p14="http://schemas.microsoft.com/office/powerpoint/2010/main" val="1447773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6BD597-3C73-4AD1-B267-2EA690068FEA}"/>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7" name="TextBox 6">
            <a:extLst>
              <a:ext uri="{FF2B5EF4-FFF2-40B4-BE49-F238E27FC236}">
                <a16:creationId xmlns:a16="http://schemas.microsoft.com/office/drawing/2014/main" id="{FF26F339-2460-4EF7-BE9F-8D6447F5C2B8}"/>
              </a:ext>
            </a:extLst>
          </p:cNvPr>
          <p:cNvSpPr txBox="1"/>
          <p:nvPr/>
        </p:nvSpPr>
        <p:spPr>
          <a:xfrm>
            <a:off x="222250" y="40097"/>
            <a:ext cx="8485981" cy="461665"/>
          </a:xfrm>
          <a:prstGeom prst="rect">
            <a:avLst/>
          </a:prstGeom>
          <a:noFill/>
        </p:spPr>
        <p:txBody>
          <a:bodyPr wrap="square" rtlCol="0">
            <a:spAutoFit/>
          </a:bodyPr>
          <a:lstStyle/>
          <a:p>
            <a:r>
              <a:rPr lang="en-US" b="1" dirty="0"/>
              <a:t>Electrical-magnetic characterization of strand and cables</a:t>
            </a:r>
          </a:p>
        </p:txBody>
      </p:sp>
      <p:pic>
        <p:nvPicPr>
          <p:cNvPr id="8" name="Picture 9" descr="C:\Users\Manu\Desktop\ROMA\DSC05084_orig.JPG">
            <a:extLst>
              <a:ext uri="{FF2B5EF4-FFF2-40B4-BE49-F238E27FC236}">
                <a16:creationId xmlns:a16="http://schemas.microsoft.com/office/drawing/2014/main" id="{2C7E1880-105C-4589-B7A0-7468AC0122B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275447" y="501762"/>
            <a:ext cx="1572357" cy="3779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1D9658F-491F-4F0C-808F-C7ED3FAB4C3A}"/>
              </a:ext>
            </a:extLst>
          </p:cNvPr>
          <p:cNvSpPr txBox="1"/>
          <p:nvPr/>
        </p:nvSpPr>
        <p:spPr>
          <a:xfrm>
            <a:off x="222250" y="4438640"/>
            <a:ext cx="3296031" cy="1077218"/>
          </a:xfrm>
          <a:prstGeom prst="rect">
            <a:avLst/>
          </a:prstGeom>
          <a:noFill/>
        </p:spPr>
        <p:txBody>
          <a:bodyPr wrap="none" rtlCol="0">
            <a:spAutoFit/>
          </a:bodyPr>
          <a:lstStyle/>
          <a:p>
            <a:r>
              <a:rPr lang="en-US" sz="1600" b="1" dirty="0"/>
              <a:t>Three solenoid R&amp;D magnet systems</a:t>
            </a:r>
          </a:p>
          <a:p>
            <a:pPr marL="285750" indent="-285750">
              <a:buFont typeface="Arial" panose="020B0604020202020204" pitchFamily="34" charset="0"/>
              <a:buChar char="•"/>
            </a:pPr>
            <a:r>
              <a:rPr lang="en-US" sz="1600" dirty="0"/>
              <a:t>4.2K</a:t>
            </a:r>
          </a:p>
          <a:p>
            <a:pPr marL="285750" indent="-285750">
              <a:buFont typeface="Arial" panose="020B0604020202020204" pitchFamily="34" charset="0"/>
              <a:buChar char="•"/>
            </a:pPr>
            <a:r>
              <a:rPr lang="en-US" sz="1600" dirty="0"/>
              <a:t>15T/50mm bore, 8T/150mm bore</a:t>
            </a:r>
          </a:p>
          <a:p>
            <a:pPr marL="285750" indent="-285750">
              <a:buFont typeface="Arial" panose="020B0604020202020204" pitchFamily="34" charset="0"/>
              <a:buChar char="•"/>
            </a:pPr>
            <a:r>
              <a:rPr lang="en-US" sz="1600" dirty="0"/>
              <a:t>1800A power supply</a:t>
            </a:r>
          </a:p>
        </p:txBody>
      </p:sp>
      <p:pic>
        <p:nvPicPr>
          <p:cNvPr id="19" name="Picture 18">
            <a:extLst>
              <a:ext uri="{FF2B5EF4-FFF2-40B4-BE49-F238E27FC236}">
                <a16:creationId xmlns:a16="http://schemas.microsoft.com/office/drawing/2014/main" id="{DA96866E-2516-45AC-B4AF-F015AD4DC4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1662" y="501762"/>
            <a:ext cx="2834640" cy="3779520"/>
          </a:xfrm>
          <a:prstGeom prst="rect">
            <a:avLst/>
          </a:prstGeom>
        </p:spPr>
      </p:pic>
      <p:sp>
        <p:nvSpPr>
          <p:cNvPr id="20" name="TextBox 19">
            <a:extLst>
              <a:ext uri="{FF2B5EF4-FFF2-40B4-BE49-F238E27FC236}">
                <a16:creationId xmlns:a16="http://schemas.microsoft.com/office/drawing/2014/main" id="{3F02DD8B-0BBA-454F-933E-C1661535A9E8}"/>
              </a:ext>
            </a:extLst>
          </p:cNvPr>
          <p:cNvSpPr txBox="1"/>
          <p:nvPr/>
        </p:nvSpPr>
        <p:spPr>
          <a:xfrm>
            <a:off x="4348571" y="4308073"/>
            <a:ext cx="4549472" cy="1815882"/>
          </a:xfrm>
          <a:prstGeom prst="rect">
            <a:avLst/>
          </a:prstGeom>
          <a:noFill/>
        </p:spPr>
        <p:txBody>
          <a:bodyPr wrap="square" rtlCol="0">
            <a:spAutoFit/>
          </a:bodyPr>
          <a:lstStyle/>
          <a:p>
            <a:r>
              <a:rPr lang="en-US" sz="1600" b="1" dirty="0"/>
              <a:t>MSL: Physical Property Measurement System (PPMS) with AFM and MFM</a:t>
            </a:r>
          </a:p>
          <a:p>
            <a:pPr marL="285750" indent="-285750">
              <a:buFont typeface="Arial" panose="020B0604020202020204" pitchFamily="34" charset="0"/>
              <a:buChar char="•"/>
            </a:pPr>
            <a:r>
              <a:rPr lang="en-US" sz="1600" dirty="0"/>
              <a:t>2K, 9T</a:t>
            </a:r>
          </a:p>
          <a:p>
            <a:pPr marL="285750" indent="-285750">
              <a:buFont typeface="Arial" panose="020B0604020202020204" pitchFamily="34" charset="0"/>
              <a:buChar char="•"/>
            </a:pPr>
            <a:r>
              <a:rPr lang="en-US" sz="1600" dirty="0"/>
              <a:t>Low current (100 mA) transportation; magnetization; thermal property</a:t>
            </a:r>
          </a:p>
          <a:p>
            <a:pPr marL="285750" indent="-285750">
              <a:buFont typeface="Arial" panose="020B0604020202020204" pitchFamily="34" charset="0"/>
              <a:buChar char="•"/>
            </a:pPr>
            <a:r>
              <a:rPr lang="en-US" sz="1600" dirty="0"/>
              <a:t>Small sample size (10x10x10 mm)</a:t>
            </a:r>
          </a:p>
          <a:p>
            <a:endParaRPr lang="en-US" sz="1600" dirty="0"/>
          </a:p>
        </p:txBody>
      </p:sp>
      <p:sp>
        <p:nvSpPr>
          <p:cNvPr id="2" name="TextBox 1">
            <a:extLst>
              <a:ext uri="{FF2B5EF4-FFF2-40B4-BE49-F238E27FC236}">
                <a16:creationId xmlns:a16="http://schemas.microsoft.com/office/drawing/2014/main" id="{DC87F2F5-7CA1-2C41-ABE8-B57A6CFB6F65}"/>
              </a:ext>
            </a:extLst>
          </p:cNvPr>
          <p:cNvSpPr txBox="1"/>
          <p:nvPr/>
        </p:nvSpPr>
        <p:spPr>
          <a:xfrm>
            <a:off x="181785" y="5569957"/>
            <a:ext cx="3739233" cy="1107996"/>
          </a:xfrm>
          <a:prstGeom prst="rect">
            <a:avLst/>
          </a:prstGeom>
          <a:noFill/>
        </p:spPr>
        <p:txBody>
          <a:bodyPr wrap="square" rtlCol="0">
            <a:spAutoFit/>
          </a:bodyPr>
          <a:lstStyle/>
          <a:p>
            <a:r>
              <a:rPr lang="en-US" sz="1400" b="1" dirty="0"/>
              <a:t>Upgrade Plan: </a:t>
            </a:r>
            <a:r>
              <a:rPr lang="en-US" sz="1400" b="1" dirty="0">
                <a:sym typeface="Wingdings" panose="05000000000000000000" pitchFamily="2" charset="2"/>
              </a:rPr>
              <a:t>Strand probes with HTS leads for better LH efficiency to suit the tests of APC and high-</a:t>
            </a:r>
            <a:r>
              <a:rPr lang="en-US" sz="1400" b="1" i="1" dirty="0" err="1">
                <a:sym typeface="Wingdings" panose="05000000000000000000" pitchFamily="2" charset="2"/>
              </a:rPr>
              <a:t>C</a:t>
            </a:r>
            <a:r>
              <a:rPr lang="en-US" sz="1400" b="1" baseline="-25000" dirty="0" err="1">
                <a:sym typeface="Wingdings" panose="05000000000000000000" pitchFamily="2" charset="2"/>
              </a:rPr>
              <a:t>p</a:t>
            </a:r>
            <a:r>
              <a:rPr lang="en-US" sz="1400" b="1" dirty="0">
                <a:sym typeface="Wingdings" panose="05000000000000000000" pitchFamily="2" charset="2"/>
              </a:rPr>
              <a:t> strands</a:t>
            </a:r>
          </a:p>
          <a:p>
            <a:endParaRPr lang="en-US" dirty="0"/>
          </a:p>
        </p:txBody>
      </p:sp>
      <p:sp>
        <p:nvSpPr>
          <p:cNvPr id="14" name="TextBox 13">
            <a:extLst>
              <a:ext uri="{FF2B5EF4-FFF2-40B4-BE49-F238E27FC236}">
                <a16:creationId xmlns:a16="http://schemas.microsoft.com/office/drawing/2014/main" id="{D8D744B8-8021-F940-8173-659375F7B7A1}"/>
              </a:ext>
            </a:extLst>
          </p:cNvPr>
          <p:cNvSpPr txBox="1"/>
          <p:nvPr/>
        </p:nvSpPr>
        <p:spPr>
          <a:xfrm>
            <a:off x="4348571" y="5790864"/>
            <a:ext cx="3739233" cy="523220"/>
          </a:xfrm>
          <a:prstGeom prst="rect">
            <a:avLst/>
          </a:prstGeom>
          <a:noFill/>
        </p:spPr>
        <p:txBody>
          <a:bodyPr wrap="square" rtlCol="0">
            <a:spAutoFit/>
          </a:bodyPr>
          <a:lstStyle/>
          <a:p>
            <a:r>
              <a:rPr lang="en-US" sz="1400" b="1" dirty="0"/>
              <a:t>Upgrade Plan: 14-16T magnet for APC pinning studies</a:t>
            </a:r>
            <a:endParaRPr lang="en-US" b="1" dirty="0"/>
          </a:p>
        </p:txBody>
      </p:sp>
      <p:sp>
        <p:nvSpPr>
          <p:cNvPr id="12" name="Footer Placeholder 4">
            <a:extLst>
              <a:ext uri="{FF2B5EF4-FFF2-40B4-BE49-F238E27FC236}">
                <a16:creationId xmlns:a16="http://schemas.microsoft.com/office/drawing/2014/main" id="{1418668F-2E6E-CF40-83D6-52E932B845E3}"/>
              </a:ext>
            </a:extLst>
          </p:cNvPr>
          <p:cNvSpPr>
            <a:spLocks noGrp="1"/>
          </p:cNvSpPr>
          <p:nvPr>
            <p:ph type="ftr" sz="quarter" idx="3"/>
          </p:nvPr>
        </p:nvSpPr>
        <p:spPr>
          <a:xfrm>
            <a:off x="621241" y="6504213"/>
            <a:ext cx="6262118" cy="242873"/>
          </a:xfrm>
        </p:spPr>
        <p:txBody>
          <a:bodyPr/>
          <a:lstStyle/>
          <a:p>
            <a:pPr>
              <a:defRPr/>
            </a:pPr>
            <a:r>
              <a:rPr lang="en-US" dirty="0"/>
              <a:t>P. Li | Test Facilities</a:t>
            </a:r>
            <a:endParaRPr lang="en-US" b="1" dirty="0"/>
          </a:p>
        </p:txBody>
      </p:sp>
    </p:spTree>
    <p:extLst>
      <p:ext uri="{BB962C8B-B14F-4D97-AF65-F5344CB8AC3E}">
        <p14:creationId xmlns:p14="http://schemas.microsoft.com/office/powerpoint/2010/main" val="163036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and Milestones</a:t>
            </a:r>
          </a:p>
        </p:txBody>
      </p:sp>
      <p:sp>
        <p:nvSpPr>
          <p:cNvPr id="4" name="Date Placeholder 3"/>
          <p:cNvSpPr>
            <a:spLocks noGrp="1"/>
          </p:cNvSpPr>
          <p:nvPr>
            <p:ph type="dt" sz="half" idx="10"/>
          </p:nvPr>
        </p:nvSpPr>
        <p:spPr/>
        <p:txBody>
          <a:bodyPr/>
          <a:lstStyle/>
          <a:p>
            <a:r>
              <a:rPr lang="en-US" altLang="en-US"/>
              <a:t>06/05/2018</a:t>
            </a:r>
            <a:endParaRPr lang="en-US" altLang="en-US"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47</a:t>
            </a:fld>
            <a:endParaRPr lang="en-US" altLang="en-US"/>
          </a:p>
        </p:txBody>
      </p:sp>
      <p:graphicFrame>
        <p:nvGraphicFramePr>
          <p:cNvPr id="9" name="Table 8"/>
          <p:cNvGraphicFramePr>
            <a:graphicFrameLocks noGrp="1"/>
          </p:cNvGraphicFramePr>
          <p:nvPr>
            <p:extLst>
              <p:ext uri="{D42A27DB-BD31-4B8C-83A1-F6EECF244321}">
                <p14:modId xmlns:p14="http://schemas.microsoft.com/office/powerpoint/2010/main" val="1375330421"/>
              </p:ext>
            </p:extLst>
          </p:nvPr>
        </p:nvGraphicFramePr>
        <p:xfrm>
          <a:off x="553041" y="2009700"/>
          <a:ext cx="8260464" cy="493532"/>
        </p:xfrm>
        <a:graphic>
          <a:graphicData uri="http://schemas.openxmlformats.org/drawingml/2006/table">
            <a:tbl>
              <a:tblPr firstRow="1" bandRow="1">
                <a:tableStyleId>{5C22544A-7EE6-4342-B048-85BDC9FD1C3A}</a:tableStyleId>
              </a:tblPr>
              <a:tblGrid>
                <a:gridCol w="1032558">
                  <a:extLst>
                    <a:ext uri="{9D8B030D-6E8A-4147-A177-3AD203B41FA5}">
                      <a16:colId xmlns:a16="http://schemas.microsoft.com/office/drawing/2014/main" val="20000"/>
                    </a:ext>
                  </a:extLst>
                </a:gridCol>
                <a:gridCol w="1032558">
                  <a:extLst>
                    <a:ext uri="{9D8B030D-6E8A-4147-A177-3AD203B41FA5}">
                      <a16:colId xmlns:a16="http://schemas.microsoft.com/office/drawing/2014/main" val="20001"/>
                    </a:ext>
                  </a:extLst>
                </a:gridCol>
                <a:gridCol w="1032558">
                  <a:extLst>
                    <a:ext uri="{9D8B030D-6E8A-4147-A177-3AD203B41FA5}">
                      <a16:colId xmlns:a16="http://schemas.microsoft.com/office/drawing/2014/main" val="20002"/>
                    </a:ext>
                  </a:extLst>
                </a:gridCol>
                <a:gridCol w="1032558">
                  <a:extLst>
                    <a:ext uri="{9D8B030D-6E8A-4147-A177-3AD203B41FA5}">
                      <a16:colId xmlns:a16="http://schemas.microsoft.com/office/drawing/2014/main" val="20003"/>
                    </a:ext>
                  </a:extLst>
                </a:gridCol>
                <a:gridCol w="1032558">
                  <a:extLst>
                    <a:ext uri="{9D8B030D-6E8A-4147-A177-3AD203B41FA5}">
                      <a16:colId xmlns:a16="http://schemas.microsoft.com/office/drawing/2014/main" val="20004"/>
                    </a:ext>
                  </a:extLst>
                </a:gridCol>
                <a:gridCol w="1032558">
                  <a:extLst>
                    <a:ext uri="{9D8B030D-6E8A-4147-A177-3AD203B41FA5}">
                      <a16:colId xmlns:a16="http://schemas.microsoft.com/office/drawing/2014/main" val="20005"/>
                    </a:ext>
                  </a:extLst>
                </a:gridCol>
                <a:gridCol w="1032558">
                  <a:extLst>
                    <a:ext uri="{9D8B030D-6E8A-4147-A177-3AD203B41FA5}">
                      <a16:colId xmlns:a16="http://schemas.microsoft.com/office/drawing/2014/main" val="20006"/>
                    </a:ext>
                  </a:extLst>
                </a:gridCol>
                <a:gridCol w="1032558">
                  <a:extLst>
                    <a:ext uri="{9D8B030D-6E8A-4147-A177-3AD203B41FA5}">
                      <a16:colId xmlns:a16="http://schemas.microsoft.com/office/drawing/2014/main" val="20007"/>
                    </a:ext>
                  </a:extLst>
                </a:gridCol>
              </a:tblGrid>
              <a:tr h="493532">
                <a:tc>
                  <a:txBody>
                    <a:bodyPr/>
                    <a:lstStyle/>
                    <a:p>
                      <a:pPr algn="ctr"/>
                      <a:r>
                        <a:rPr lang="en-US" sz="1600" dirty="0">
                          <a:solidFill>
                            <a:srgbClr val="000000"/>
                          </a:solidFill>
                        </a:rPr>
                        <a:t>2018</a:t>
                      </a:r>
                    </a:p>
                  </a:txBody>
                  <a:tcPr anchor="ctr">
                    <a:solidFill>
                      <a:schemeClr val="accent4">
                        <a:lumMod val="40000"/>
                        <a:lumOff val="60000"/>
                      </a:schemeClr>
                    </a:solidFill>
                  </a:tcPr>
                </a:tc>
                <a:tc>
                  <a:txBody>
                    <a:bodyPr/>
                    <a:lstStyle/>
                    <a:p>
                      <a:pPr algn="ctr"/>
                      <a:r>
                        <a:rPr lang="en-US" sz="1600" dirty="0">
                          <a:solidFill>
                            <a:srgbClr val="000000"/>
                          </a:solidFill>
                        </a:rPr>
                        <a:t>2019</a:t>
                      </a:r>
                    </a:p>
                  </a:txBody>
                  <a:tcPr anchor="ctr">
                    <a:solidFill>
                      <a:schemeClr val="accent4">
                        <a:lumMod val="40000"/>
                        <a:lumOff val="60000"/>
                      </a:schemeClr>
                    </a:solidFill>
                  </a:tcPr>
                </a:tc>
                <a:tc>
                  <a:txBody>
                    <a:bodyPr/>
                    <a:lstStyle/>
                    <a:p>
                      <a:pPr algn="ctr"/>
                      <a:r>
                        <a:rPr lang="en-US" sz="1600" dirty="0">
                          <a:solidFill>
                            <a:srgbClr val="000000"/>
                          </a:solidFill>
                        </a:rPr>
                        <a:t>2020</a:t>
                      </a:r>
                    </a:p>
                  </a:txBody>
                  <a:tcPr anchor="ctr">
                    <a:solidFill>
                      <a:schemeClr val="accent4">
                        <a:lumMod val="40000"/>
                        <a:lumOff val="60000"/>
                      </a:schemeClr>
                    </a:solidFill>
                  </a:tcPr>
                </a:tc>
                <a:tc>
                  <a:txBody>
                    <a:bodyPr/>
                    <a:lstStyle/>
                    <a:p>
                      <a:pPr algn="ctr"/>
                      <a:r>
                        <a:rPr lang="en-US" sz="1600" dirty="0">
                          <a:solidFill>
                            <a:srgbClr val="000000"/>
                          </a:solidFill>
                        </a:rPr>
                        <a:t>2021</a:t>
                      </a:r>
                    </a:p>
                  </a:txBody>
                  <a:tcPr anchor="ctr">
                    <a:solidFill>
                      <a:schemeClr val="accent4">
                        <a:lumMod val="40000"/>
                        <a:lumOff val="60000"/>
                      </a:schemeClr>
                    </a:solidFill>
                  </a:tcPr>
                </a:tc>
                <a:tc>
                  <a:txBody>
                    <a:bodyPr/>
                    <a:lstStyle/>
                    <a:p>
                      <a:pPr algn="ctr"/>
                      <a:r>
                        <a:rPr lang="en-US" sz="1600" dirty="0">
                          <a:solidFill>
                            <a:srgbClr val="000000"/>
                          </a:solidFill>
                        </a:rPr>
                        <a:t>2022</a:t>
                      </a:r>
                    </a:p>
                  </a:txBody>
                  <a:tcPr anchor="ctr">
                    <a:solidFill>
                      <a:schemeClr val="accent4">
                        <a:lumMod val="40000"/>
                        <a:lumOff val="60000"/>
                      </a:schemeClr>
                    </a:solidFill>
                  </a:tcPr>
                </a:tc>
                <a:tc>
                  <a:txBody>
                    <a:bodyPr/>
                    <a:lstStyle/>
                    <a:p>
                      <a:pPr algn="ctr"/>
                      <a:r>
                        <a:rPr lang="en-US" sz="1600" dirty="0">
                          <a:solidFill>
                            <a:srgbClr val="000000"/>
                          </a:solidFill>
                        </a:rPr>
                        <a:t>2023</a:t>
                      </a:r>
                    </a:p>
                  </a:txBody>
                  <a:tcPr anchor="ctr">
                    <a:solidFill>
                      <a:schemeClr val="accent4">
                        <a:lumMod val="40000"/>
                        <a:lumOff val="60000"/>
                      </a:schemeClr>
                    </a:solidFill>
                  </a:tcPr>
                </a:tc>
                <a:tc>
                  <a:txBody>
                    <a:bodyPr/>
                    <a:lstStyle/>
                    <a:p>
                      <a:pPr algn="ctr"/>
                      <a:r>
                        <a:rPr lang="en-US" sz="1600" dirty="0">
                          <a:solidFill>
                            <a:srgbClr val="000000"/>
                          </a:solidFill>
                        </a:rPr>
                        <a:t>2024</a:t>
                      </a:r>
                    </a:p>
                  </a:txBody>
                  <a:tcPr anchor="ctr">
                    <a:solidFill>
                      <a:schemeClr val="accent4">
                        <a:lumMod val="40000"/>
                        <a:lumOff val="60000"/>
                      </a:schemeClr>
                    </a:solidFill>
                  </a:tcPr>
                </a:tc>
                <a:tc>
                  <a:txBody>
                    <a:bodyPr/>
                    <a:lstStyle/>
                    <a:p>
                      <a:pPr algn="ctr"/>
                      <a:r>
                        <a:rPr lang="en-US" sz="1600" dirty="0">
                          <a:solidFill>
                            <a:srgbClr val="000000"/>
                          </a:solidFill>
                        </a:rPr>
                        <a:t>2025</a:t>
                      </a:r>
                    </a:p>
                  </a:txBody>
                  <a:tcPr anchor="ctr">
                    <a:solidFill>
                      <a:schemeClr val="accent4">
                        <a:lumMod val="40000"/>
                        <a:lumOff val="6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553041" y="2768483"/>
            <a:ext cx="1203767" cy="786534"/>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15 T dipole fabrication and test</a:t>
            </a:r>
          </a:p>
        </p:txBody>
      </p:sp>
      <p:sp>
        <p:nvSpPr>
          <p:cNvPr id="11" name="Rectangle 10"/>
          <p:cNvSpPr/>
          <p:nvPr/>
        </p:nvSpPr>
        <p:spPr>
          <a:xfrm>
            <a:off x="1791533" y="2774271"/>
            <a:ext cx="2139697" cy="780745"/>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404040">
                    <a:lumMod val="50000"/>
                  </a:srgbClr>
                </a:solidFill>
              </a:rPr>
              <a:t>16-20T Magnet Design Studies</a:t>
            </a:r>
          </a:p>
        </p:txBody>
      </p:sp>
      <p:sp>
        <p:nvSpPr>
          <p:cNvPr id="13" name="Rectangle 12"/>
          <p:cNvSpPr/>
          <p:nvPr/>
        </p:nvSpPr>
        <p:spPr>
          <a:xfrm>
            <a:off x="3965956" y="2768483"/>
            <a:ext cx="2787258"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404040">
                    <a:lumMod val="50000"/>
                  </a:srgbClr>
                </a:solidFill>
              </a:rPr>
              <a:t>16-18T Nb3Sn Magnet Fabrication and Test</a:t>
            </a:r>
          </a:p>
        </p:txBody>
      </p:sp>
      <p:sp>
        <p:nvSpPr>
          <p:cNvPr id="14" name="Rectangle 13"/>
          <p:cNvSpPr/>
          <p:nvPr/>
        </p:nvSpPr>
        <p:spPr>
          <a:xfrm>
            <a:off x="6789865" y="2768483"/>
            <a:ext cx="2023639" cy="786532"/>
          </a:xfrm>
          <a:prstGeom prst="rect">
            <a:avLst/>
          </a:prstGeom>
          <a:solidFill>
            <a:schemeClr val="accent3">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Fabricate and test HTS insert to reach the field of 20 T </a:t>
            </a:r>
          </a:p>
        </p:txBody>
      </p:sp>
      <p:sp>
        <p:nvSpPr>
          <p:cNvPr id="15" name="Rectangle 14"/>
          <p:cNvSpPr/>
          <p:nvPr/>
        </p:nvSpPr>
        <p:spPr>
          <a:xfrm>
            <a:off x="1402420" y="3820268"/>
            <a:ext cx="2257895" cy="786534"/>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404040">
                    <a:lumMod val="50000"/>
                  </a:srgbClr>
                </a:solidFill>
              </a:rPr>
              <a:t>VMTF + 15T demonstrator </a:t>
            </a:r>
            <a:r>
              <a:rPr lang="en-US" sz="1000" dirty="0">
                <a:solidFill>
                  <a:srgbClr val="404040">
                    <a:lumMod val="50000"/>
                  </a:srgbClr>
                </a:solidFill>
                <a:sym typeface="Wingdings" pitchFamily="2" charset="2"/>
              </a:rPr>
              <a:t> 11T background field facility</a:t>
            </a:r>
            <a:endParaRPr lang="en-US" sz="1000" dirty="0">
              <a:solidFill>
                <a:srgbClr val="404040">
                  <a:lumMod val="50000"/>
                </a:srgbClr>
              </a:solidFill>
            </a:endParaRPr>
          </a:p>
        </p:txBody>
      </p:sp>
      <p:sp>
        <p:nvSpPr>
          <p:cNvPr id="17" name="Rectangle 16"/>
          <p:cNvSpPr/>
          <p:nvPr/>
        </p:nvSpPr>
        <p:spPr>
          <a:xfrm>
            <a:off x="3662932" y="3820268"/>
            <a:ext cx="1421557" cy="780079"/>
          </a:xfrm>
          <a:prstGeom prst="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404040">
                    <a:lumMod val="50000"/>
                  </a:srgbClr>
                </a:solidFill>
              </a:rPr>
              <a:t>VMTF-2 </a:t>
            </a:r>
            <a:r>
              <a:rPr lang="en-US" sz="1000" dirty="0">
                <a:solidFill>
                  <a:srgbClr val="404040">
                    <a:lumMod val="50000"/>
                  </a:srgbClr>
                </a:solidFill>
                <a:sym typeface="Wingdings" pitchFamily="2" charset="2"/>
              </a:rPr>
              <a:t> &gt;20T, 1.9K Capable Hybrid Magnet Test Facility (only one in US)</a:t>
            </a:r>
            <a:endParaRPr lang="en-US" sz="1000" dirty="0">
              <a:solidFill>
                <a:srgbClr val="404040">
                  <a:lumMod val="50000"/>
                </a:srgbClr>
              </a:solidFill>
            </a:endParaRPr>
          </a:p>
        </p:txBody>
      </p:sp>
      <p:cxnSp>
        <p:nvCxnSpPr>
          <p:cNvPr id="18" name="Straight Arrow Connector 17">
            <a:extLst>
              <a:ext uri="{FF2B5EF4-FFF2-40B4-BE49-F238E27FC236}">
                <a16:creationId xmlns:a16="http://schemas.microsoft.com/office/drawing/2014/main" id="{6F4BE3A6-EA20-4627-AFC6-7F41B1C217C7}"/>
              </a:ext>
            </a:extLst>
          </p:cNvPr>
          <p:cNvCxnSpPr>
            <a:cxnSpLocks/>
          </p:cNvCxnSpPr>
          <p:nvPr/>
        </p:nvCxnSpPr>
        <p:spPr>
          <a:xfrm flipV="1">
            <a:off x="4362739" y="3562844"/>
            <a:ext cx="0" cy="257424"/>
          </a:xfrm>
          <a:prstGeom prst="straightConnector1">
            <a:avLst/>
          </a:prstGeom>
          <a:ln w="190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6" name="Footer Placeholder 4">
            <a:extLst>
              <a:ext uri="{FF2B5EF4-FFF2-40B4-BE49-F238E27FC236}">
                <a16:creationId xmlns:a16="http://schemas.microsoft.com/office/drawing/2014/main" id="{F3634BBB-86BE-8141-87B5-82271374D5C5}"/>
              </a:ext>
            </a:extLst>
          </p:cNvPr>
          <p:cNvSpPr txBox="1">
            <a:spLocks/>
          </p:cNvSpPr>
          <p:nvPr/>
        </p:nvSpPr>
        <p:spPr>
          <a:xfrm>
            <a:off x="74266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200" dirty="0">
                <a:latin typeface="Helvetica" pitchFamily="2" charset="0"/>
              </a:rPr>
              <a:t>P. Li | Test Facilities</a:t>
            </a:r>
            <a:endParaRPr lang="en-US" sz="1200" b="1" dirty="0">
              <a:latin typeface="Helvetica" pitchFamily="2" charset="0"/>
            </a:endParaRPr>
          </a:p>
        </p:txBody>
      </p:sp>
    </p:spTree>
    <p:extLst>
      <p:ext uri="{BB962C8B-B14F-4D97-AF65-F5344CB8AC3E}">
        <p14:creationId xmlns:p14="http://schemas.microsoft.com/office/powerpoint/2010/main" val="3813999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710A-1482-4AC9-9A5B-135849C0C120}"/>
              </a:ext>
            </a:extLst>
          </p:cNvPr>
          <p:cNvSpPr>
            <a:spLocks noGrp="1"/>
          </p:cNvSpPr>
          <p:nvPr>
            <p:ph type="title"/>
          </p:nvPr>
        </p:nvSpPr>
        <p:spPr>
          <a:xfrm>
            <a:off x="131324" y="3024135"/>
            <a:ext cx="8686800" cy="427877"/>
          </a:xfrm>
        </p:spPr>
        <p:txBody>
          <a:bodyPr/>
          <a:lstStyle/>
          <a:p>
            <a:pPr algn="ctr"/>
            <a:r>
              <a:rPr lang="en-US" dirty="0"/>
              <a:t>Conclusions and Outlook</a:t>
            </a:r>
            <a:br>
              <a:rPr lang="en-US" dirty="0"/>
            </a:br>
            <a:r>
              <a:rPr lang="en-US" dirty="0"/>
              <a:t>G. Ambrosio</a:t>
            </a:r>
          </a:p>
        </p:txBody>
      </p:sp>
      <p:sp>
        <p:nvSpPr>
          <p:cNvPr id="4" name="Footer Placeholder 3">
            <a:extLst>
              <a:ext uri="{FF2B5EF4-FFF2-40B4-BE49-F238E27FC236}">
                <a16:creationId xmlns:a16="http://schemas.microsoft.com/office/drawing/2014/main" id="{CBDC5544-4AAC-4138-B16D-CF5D5BFD4C61}"/>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6CD2DE33-A98B-4153-A4AD-8AB489501A87}"/>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4202506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8A01BD-4398-4737-8E01-E9350C98D7BB}"/>
              </a:ext>
            </a:extLst>
          </p:cNvPr>
          <p:cNvSpPr>
            <a:spLocks noGrp="1"/>
          </p:cNvSpPr>
          <p:nvPr>
            <p:ph idx="1"/>
          </p:nvPr>
        </p:nvSpPr>
        <p:spPr/>
        <p:txBody>
          <a:bodyPr/>
          <a:lstStyle/>
          <a:p>
            <a:r>
              <a:rPr lang="en-US" dirty="0"/>
              <a:t>Opportunity 1: the Team</a:t>
            </a:r>
          </a:p>
          <a:p>
            <a:r>
              <a:rPr lang="en-US" dirty="0"/>
              <a:t>Opportunity 2: Nb</a:t>
            </a:r>
            <a:r>
              <a:rPr lang="en-US" baseline="-25000" dirty="0"/>
              <a:t>3</a:t>
            </a:r>
            <a:r>
              <a:rPr lang="en-US" dirty="0"/>
              <a:t>Sn Magnets from gen. 1 to the future</a:t>
            </a:r>
          </a:p>
          <a:p>
            <a:r>
              <a:rPr lang="en-US" dirty="0"/>
              <a:t>The plan: High Field Magnets for next High Energy Collider</a:t>
            </a:r>
          </a:p>
          <a:p>
            <a:r>
              <a:rPr lang="en-US" dirty="0"/>
              <a:t>The challenge: The US may fall behind</a:t>
            </a:r>
          </a:p>
          <a:p>
            <a:r>
              <a:rPr lang="en-US" dirty="0"/>
              <a:t>Conclusions</a:t>
            </a:r>
          </a:p>
        </p:txBody>
      </p:sp>
      <p:sp>
        <p:nvSpPr>
          <p:cNvPr id="3" name="Title 2">
            <a:extLst>
              <a:ext uri="{FF2B5EF4-FFF2-40B4-BE49-F238E27FC236}">
                <a16:creationId xmlns:a16="http://schemas.microsoft.com/office/drawing/2014/main" id="{A98F0D81-0B62-479E-97DE-36CAD9DA4141}"/>
              </a:ext>
            </a:extLst>
          </p:cNvPr>
          <p:cNvSpPr>
            <a:spLocks noGrp="1"/>
          </p:cNvSpPr>
          <p:nvPr>
            <p:ph type="title"/>
          </p:nvPr>
        </p:nvSpPr>
        <p:spPr/>
        <p:txBody>
          <a:bodyPr/>
          <a:lstStyle/>
          <a:p>
            <a:r>
              <a:rPr lang="en-US" dirty="0"/>
              <a:t>Outline</a:t>
            </a:r>
          </a:p>
        </p:txBody>
      </p:sp>
      <p:sp>
        <p:nvSpPr>
          <p:cNvPr id="4" name="Footer Placeholder 3">
            <a:extLst>
              <a:ext uri="{FF2B5EF4-FFF2-40B4-BE49-F238E27FC236}">
                <a16:creationId xmlns:a16="http://schemas.microsoft.com/office/drawing/2014/main" id="{4F06D77D-A59C-4237-A570-CF3B9F7FD14E}"/>
              </a:ext>
            </a:extLst>
          </p:cNvPr>
          <p:cNvSpPr>
            <a:spLocks noGrp="1"/>
          </p:cNvSpPr>
          <p:nvPr>
            <p:ph type="ftr" sz="quarter" idx="3"/>
          </p:nvPr>
        </p:nvSpPr>
        <p:spPr/>
        <p:txBody>
          <a:bodyPr/>
          <a:lstStyle/>
          <a:p>
            <a:pPr>
              <a:defRPr/>
            </a:pPr>
            <a:r>
              <a:rPr lang="nl-NL" dirty="0"/>
              <a:t>G. </a:t>
            </a:r>
            <a:r>
              <a:rPr lang="nl-NL" dirty="0" err="1"/>
              <a:t>Ambrosio</a:t>
            </a:r>
            <a:r>
              <a:rPr lang="nl-NL" dirty="0"/>
              <a:t> -FNAL HFM TF @ DOE – </a:t>
            </a:r>
            <a:r>
              <a:rPr lang="nl-NL" dirty="0" err="1"/>
              <a:t>June</a:t>
            </a:r>
            <a:r>
              <a:rPr lang="nl-NL" dirty="0"/>
              <a:t> 7, 2018</a:t>
            </a:r>
            <a:endParaRPr lang="en-US" b="1" dirty="0"/>
          </a:p>
        </p:txBody>
      </p:sp>
      <p:sp>
        <p:nvSpPr>
          <p:cNvPr id="5" name="Slide Number Placeholder 4">
            <a:extLst>
              <a:ext uri="{FF2B5EF4-FFF2-40B4-BE49-F238E27FC236}">
                <a16:creationId xmlns:a16="http://schemas.microsoft.com/office/drawing/2014/main" id="{0F15F816-F8DB-42FB-8F0E-8E5408A509FC}"/>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spTree>
    <p:extLst>
      <p:ext uri="{BB962C8B-B14F-4D97-AF65-F5344CB8AC3E}">
        <p14:creationId xmlns:p14="http://schemas.microsoft.com/office/powerpoint/2010/main" val="3121420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28D9-54F6-9B48-BA05-744BF11DC1A6}"/>
              </a:ext>
            </a:extLst>
          </p:cNvPr>
          <p:cNvSpPr>
            <a:spLocks noGrp="1"/>
          </p:cNvSpPr>
          <p:nvPr>
            <p:ph type="title"/>
          </p:nvPr>
        </p:nvSpPr>
        <p:spPr/>
        <p:txBody>
          <a:bodyPr/>
          <a:lstStyle/>
          <a:p>
            <a:r>
              <a:rPr lang="en-US" dirty="0"/>
              <a:t>Task Force format</a:t>
            </a:r>
          </a:p>
        </p:txBody>
      </p:sp>
      <p:sp>
        <p:nvSpPr>
          <p:cNvPr id="3" name="Content Placeholder 2">
            <a:extLst>
              <a:ext uri="{FF2B5EF4-FFF2-40B4-BE49-F238E27FC236}">
                <a16:creationId xmlns:a16="http://schemas.microsoft.com/office/drawing/2014/main" id="{784D666C-4C6F-E043-8C5D-9BF3FAB81080}"/>
              </a:ext>
            </a:extLst>
          </p:cNvPr>
          <p:cNvSpPr>
            <a:spLocks noGrp="1"/>
          </p:cNvSpPr>
          <p:nvPr>
            <p:ph idx="1"/>
          </p:nvPr>
        </p:nvSpPr>
        <p:spPr/>
        <p:txBody>
          <a:bodyPr/>
          <a:lstStyle/>
          <a:p>
            <a:r>
              <a:rPr lang="en-US" sz="2000" dirty="0"/>
              <a:t>Met weekly – diverse group, with members with magnet and non magnet background (SRF, AD, PPD…); first two months we had weekly presentations on magnet technology, conductor, design </a:t>
            </a:r>
            <a:r>
              <a:rPr lang="en-US" sz="2000" dirty="0" err="1"/>
              <a:t>etc</a:t>
            </a:r>
            <a:r>
              <a:rPr lang="en-US" sz="2000" dirty="0"/>
              <a:t>…</a:t>
            </a:r>
          </a:p>
          <a:p>
            <a:pPr marL="0" indent="0">
              <a:buNone/>
            </a:pPr>
            <a:endParaRPr lang="en-US" sz="2000" dirty="0"/>
          </a:p>
          <a:p>
            <a:r>
              <a:rPr lang="en-US" sz="2000" dirty="0"/>
              <a:t>We then created eight working groups and members met weekly for two months</a:t>
            </a:r>
          </a:p>
          <a:p>
            <a:endParaRPr lang="en-US" sz="2000" dirty="0"/>
          </a:p>
          <a:p>
            <a:r>
              <a:rPr lang="en-US" sz="2000" dirty="0"/>
              <a:t>In the last two months we met all together again to present results of the working groups and converge on a roadmap</a:t>
            </a:r>
          </a:p>
          <a:p>
            <a:endParaRPr lang="en-US" sz="2000" dirty="0"/>
          </a:p>
          <a:p>
            <a:r>
              <a:rPr lang="en-US" sz="2000" dirty="0"/>
              <a:t>Emphasis on high field magnets for future colliders, but one WG on other applications as well</a:t>
            </a:r>
          </a:p>
        </p:txBody>
      </p:sp>
      <p:sp>
        <p:nvSpPr>
          <p:cNvPr id="4" name="Date Placeholder 3">
            <a:extLst>
              <a:ext uri="{FF2B5EF4-FFF2-40B4-BE49-F238E27FC236}">
                <a16:creationId xmlns:a16="http://schemas.microsoft.com/office/drawing/2014/main" id="{A6163C25-9AD4-1940-BBD8-0A8D9ECDFEE9}"/>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C5E677FE-B512-0047-8485-F29D80A79FB4}"/>
              </a:ext>
            </a:extLst>
          </p:cNvPr>
          <p:cNvSpPr>
            <a:spLocks noGrp="1"/>
          </p:cNvSpPr>
          <p:nvPr>
            <p:ph type="sldNum" sz="quarter" idx="12"/>
          </p:nvPr>
        </p:nvSpPr>
        <p:spPr/>
        <p:txBody>
          <a:bodyPr/>
          <a:lstStyle/>
          <a:p>
            <a:fld id="{52E9C158-AEF1-41A2-A6CE-6F0BAB305EFD}" type="slidenum">
              <a:rPr lang="en-US" altLang="en-US" smtClean="0"/>
              <a:pPr/>
              <a:t>5</a:t>
            </a:fld>
            <a:endParaRPr lang="en-US" altLang="en-US"/>
          </a:p>
        </p:txBody>
      </p:sp>
      <p:sp>
        <p:nvSpPr>
          <p:cNvPr id="7" name="Footer Placeholder 4">
            <a:extLst>
              <a:ext uri="{FF2B5EF4-FFF2-40B4-BE49-F238E27FC236}">
                <a16:creationId xmlns:a16="http://schemas.microsoft.com/office/drawing/2014/main" id="{3B68CBE3-4246-A04C-A1E6-B084F3E510C8}"/>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661821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0DD4B-E897-46A7-A648-569E2AA77BF1}"/>
              </a:ext>
            </a:extLst>
          </p:cNvPr>
          <p:cNvSpPr>
            <a:spLocks noGrp="1"/>
          </p:cNvSpPr>
          <p:nvPr>
            <p:ph idx="1"/>
          </p:nvPr>
        </p:nvSpPr>
        <p:spPr/>
        <p:txBody>
          <a:bodyPr/>
          <a:lstStyle/>
          <a:p>
            <a:r>
              <a:rPr lang="en-US" dirty="0"/>
              <a:t>Very talented group of “junior” scientists and engineers</a:t>
            </a:r>
          </a:p>
          <a:p>
            <a:pPr lvl="1"/>
            <a:r>
              <a:rPr lang="en-US" dirty="0"/>
              <a:t>Years of experience with High Field Magnets</a:t>
            </a:r>
          </a:p>
          <a:p>
            <a:pPr lvl="1"/>
            <a:r>
              <a:rPr lang="en-US" dirty="0"/>
              <a:t>Lots of out-of-the-box thinking</a:t>
            </a:r>
          </a:p>
          <a:p>
            <a:pPr lvl="1"/>
            <a:r>
              <a:rPr lang="en-US" dirty="0"/>
              <a:t>Very motivated: ready to hit the road and run!</a:t>
            </a:r>
          </a:p>
          <a:p>
            <a:pPr lvl="1"/>
            <a:r>
              <a:rPr lang="en-US" dirty="0"/>
              <a:t>But also committed on many projects (Mu2e, AUP, …)</a:t>
            </a:r>
          </a:p>
          <a:p>
            <a:pPr lvl="1"/>
            <a:endParaRPr lang="en-US" dirty="0"/>
          </a:p>
          <a:p>
            <a:pPr>
              <a:buFont typeface="Helvetica" pitchFamily="34" charset="0"/>
              <a:buChar char="→"/>
            </a:pPr>
            <a:r>
              <a:rPr lang="en-US" u="sng" dirty="0"/>
              <a:t>A small amount of resources (~ 2 post-docs) can unleash great potentialities</a:t>
            </a:r>
          </a:p>
          <a:p>
            <a:pPr marL="0" indent="0">
              <a:buNone/>
            </a:pPr>
            <a:r>
              <a:rPr lang="en-US" dirty="0"/>
              <a:t> </a:t>
            </a:r>
          </a:p>
          <a:p>
            <a:pPr marL="0" indent="0">
              <a:buNone/>
            </a:pPr>
            <a:endParaRPr lang="en-US" dirty="0"/>
          </a:p>
        </p:txBody>
      </p:sp>
      <p:sp>
        <p:nvSpPr>
          <p:cNvPr id="3" name="Title 2">
            <a:extLst>
              <a:ext uri="{FF2B5EF4-FFF2-40B4-BE49-F238E27FC236}">
                <a16:creationId xmlns:a16="http://schemas.microsoft.com/office/drawing/2014/main" id="{391BD8A5-ECA8-4EEC-9EC3-6683C7D3B7D6}"/>
              </a:ext>
            </a:extLst>
          </p:cNvPr>
          <p:cNvSpPr>
            <a:spLocks noGrp="1"/>
          </p:cNvSpPr>
          <p:nvPr>
            <p:ph type="title"/>
          </p:nvPr>
        </p:nvSpPr>
        <p:spPr/>
        <p:txBody>
          <a:bodyPr/>
          <a:lstStyle/>
          <a:p>
            <a:r>
              <a:rPr lang="en-US" dirty="0"/>
              <a:t>Opportunity 1: the Team</a:t>
            </a:r>
          </a:p>
        </p:txBody>
      </p:sp>
      <p:sp>
        <p:nvSpPr>
          <p:cNvPr id="5" name="Slide Number Placeholder 4">
            <a:extLst>
              <a:ext uri="{FF2B5EF4-FFF2-40B4-BE49-F238E27FC236}">
                <a16:creationId xmlns:a16="http://schemas.microsoft.com/office/drawing/2014/main" id="{CA50AB7D-B3A4-416C-9D80-B8481A28B05A}"/>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
        <p:nvSpPr>
          <p:cNvPr id="6" name="Footer Placeholder 3">
            <a:extLst>
              <a:ext uri="{FF2B5EF4-FFF2-40B4-BE49-F238E27FC236}">
                <a16:creationId xmlns:a16="http://schemas.microsoft.com/office/drawing/2014/main" id="{97ABBA11-9B75-E24B-9954-1940F978B82B}"/>
              </a:ext>
            </a:extLst>
          </p:cNvPr>
          <p:cNvSpPr>
            <a:spLocks noGrp="1"/>
          </p:cNvSpPr>
          <p:nvPr>
            <p:ph type="ftr" sz="quarter" idx="3"/>
          </p:nvPr>
        </p:nvSpPr>
        <p:spPr>
          <a:xfrm>
            <a:off x="1530603" y="6504213"/>
            <a:ext cx="6262118" cy="242873"/>
          </a:xfrm>
        </p:spPr>
        <p:txBody>
          <a:bodyPr/>
          <a:lstStyle/>
          <a:p>
            <a:pPr>
              <a:defRPr/>
            </a:pPr>
            <a:r>
              <a:rPr lang="nl-NL" dirty="0"/>
              <a:t>G. </a:t>
            </a:r>
            <a:r>
              <a:rPr lang="nl-NL" dirty="0" err="1"/>
              <a:t>Ambrosio</a:t>
            </a:r>
            <a:r>
              <a:rPr lang="nl-NL" dirty="0"/>
              <a:t> -FNAL HFM TF @ DOE – </a:t>
            </a:r>
            <a:r>
              <a:rPr lang="nl-NL" dirty="0" err="1"/>
              <a:t>June</a:t>
            </a:r>
            <a:r>
              <a:rPr lang="nl-NL" dirty="0"/>
              <a:t> 7, 2018</a:t>
            </a:r>
            <a:endParaRPr lang="en-US" b="1" dirty="0"/>
          </a:p>
        </p:txBody>
      </p:sp>
    </p:spTree>
    <p:extLst>
      <p:ext uri="{BB962C8B-B14F-4D97-AF65-F5344CB8AC3E}">
        <p14:creationId xmlns:p14="http://schemas.microsoft.com/office/powerpoint/2010/main" val="318010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8DDBA-0FDF-4F3A-AD7A-5001F182B167}"/>
              </a:ext>
            </a:extLst>
          </p:cNvPr>
          <p:cNvSpPr>
            <a:spLocks noGrp="1"/>
          </p:cNvSpPr>
          <p:nvPr>
            <p:ph type="title"/>
          </p:nvPr>
        </p:nvSpPr>
        <p:spPr/>
        <p:txBody>
          <a:bodyPr/>
          <a:lstStyle/>
          <a:p>
            <a:r>
              <a:rPr lang="en-US" dirty="0"/>
              <a:t>Opportunity 2: Nb</a:t>
            </a:r>
            <a:r>
              <a:rPr lang="en-US" baseline="-25000" dirty="0"/>
              <a:t>3</a:t>
            </a:r>
            <a:r>
              <a:rPr lang="en-US" dirty="0"/>
              <a:t>Sn Magnets re/evolution</a:t>
            </a:r>
          </a:p>
        </p:txBody>
      </p:sp>
      <p:sp>
        <p:nvSpPr>
          <p:cNvPr id="5" name="Slide Number Placeholder 4">
            <a:extLst>
              <a:ext uri="{FF2B5EF4-FFF2-40B4-BE49-F238E27FC236}">
                <a16:creationId xmlns:a16="http://schemas.microsoft.com/office/drawing/2014/main" id="{6D6DA847-3F42-40F3-A9B0-FFFA08124444}"/>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pic>
        <p:nvPicPr>
          <p:cNvPr id="9" name="Content Placeholder 8">
            <a:extLst>
              <a:ext uri="{FF2B5EF4-FFF2-40B4-BE49-F238E27FC236}">
                <a16:creationId xmlns:a16="http://schemas.microsoft.com/office/drawing/2014/main" id="{9C8AE882-FEEB-4130-B4E2-2933FCAACD3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36588" y="1384917"/>
            <a:ext cx="2113144" cy="1530490"/>
          </a:xfrm>
          <a:prstGeom prst="rect">
            <a:avLst/>
          </a:prstGeom>
        </p:spPr>
      </p:pic>
      <p:pic>
        <p:nvPicPr>
          <p:cNvPr id="10" name="Picture 9">
            <a:extLst>
              <a:ext uri="{FF2B5EF4-FFF2-40B4-BE49-F238E27FC236}">
                <a16:creationId xmlns:a16="http://schemas.microsoft.com/office/drawing/2014/main" id="{45D73EB9-3AFA-423C-9FB0-053FF579B4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9829" y="1235343"/>
            <a:ext cx="3448638" cy="2414726"/>
          </a:xfrm>
          <a:prstGeom prst="rect">
            <a:avLst/>
          </a:prstGeom>
        </p:spPr>
      </p:pic>
      <p:pic>
        <p:nvPicPr>
          <p:cNvPr id="11" name="Picture 10">
            <a:extLst>
              <a:ext uri="{FF2B5EF4-FFF2-40B4-BE49-F238E27FC236}">
                <a16:creationId xmlns:a16="http://schemas.microsoft.com/office/drawing/2014/main" id="{02B892F3-E9BD-4612-9320-C2F8DA30EB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419" y="4448339"/>
            <a:ext cx="2731886" cy="1987144"/>
          </a:xfrm>
          <a:prstGeom prst="rect">
            <a:avLst/>
          </a:prstGeom>
        </p:spPr>
      </p:pic>
      <p:sp>
        <p:nvSpPr>
          <p:cNvPr id="12" name="TextBox 11">
            <a:extLst>
              <a:ext uri="{FF2B5EF4-FFF2-40B4-BE49-F238E27FC236}">
                <a16:creationId xmlns:a16="http://schemas.microsoft.com/office/drawing/2014/main" id="{BBCCFB6E-EF34-4B7D-8CAC-6F53AA042E65}"/>
              </a:ext>
            </a:extLst>
          </p:cNvPr>
          <p:cNvSpPr txBox="1"/>
          <p:nvPr/>
        </p:nvSpPr>
        <p:spPr>
          <a:xfrm>
            <a:off x="785475" y="801440"/>
            <a:ext cx="1815369" cy="461665"/>
          </a:xfrm>
          <a:prstGeom prst="rect">
            <a:avLst/>
          </a:prstGeom>
          <a:noFill/>
        </p:spPr>
        <p:txBody>
          <a:bodyPr wrap="none" rtlCol="0">
            <a:spAutoFit/>
          </a:bodyPr>
          <a:lstStyle/>
          <a:p>
            <a:r>
              <a:rPr lang="en-US" dirty="0"/>
              <a:t>Generation 1</a:t>
            </a:r>
          </a:p>
        </p:txBody>
      </p:sp>
      <p:sp>
        <p:nvSpPr>
          <p:cNvPr id="13" name="Arrow: Right 12">
            <a:extLst>
              <a:ext uri="{FF2B5EF4-FFF2-40B4-BE49-F238E27FC236}">
                <a16:creationId xmlns:a16="http://schemas.microsoft.com/office/drawing/2014/main" id="{D9F27536-1A00-4806-8B98-10E2131E83DD}"/>
              </a:ext>
            </a:extLst>
          </p:cNvPr>
          <p:cNvSpPr/>
          <p:nvPr/>
        </p:nvSpPr>
        <p:spPr>
          <a:xfrm>
            <a:off x="3442504" y="1068759"/>
            <a:ext cx="2024258" cy="2250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a:solidFill>
                  <a:schemeClr val="tx1">
                    <a:lumMod val="50000"/>
                  </a:schemeClr>
                </a:solidFill>
              </a:rPr>
              <a:t>Revolution + Evolution</a:t>
            </a:r>
          </a:p>
        </p:txBody>
      </p:sp>
      <p:sp>
        <p:nvSpPr>
          <p:cNvPr id="14" name="TextBox 13">
            <a:extLst>
              <a:ext uri="{FF2B5EF4-FFF2-40B4-BE49-F238E27FC236}">
                <a16:creationId xmlns:a16="http://schemas.microsoft.com/office/drawing/2014/main" id="{5C9419DA-0B91-4561-A647-ABE652C0282E}"/>
              </a:ext>
            </a:extLst>
          </p:cNvPr>
          <p:cNvSpPr txBox="1"/>
          <p:nvPr/>
        </p:nvSpPr>
        <p:spPr>
          <a:xfrm>
            <a:off x="6628477" y="794038"/>
            <a:ext cx="1136337" cy="461665"/>
          </a:xfrm>
          <a:prstGeom prst="rect">
            <a:avLst/>
          </a:prstGeom>
          <a:noFill/>
        </p:spPr>
        <p:txBody>
          <a:bodyPr wrap="none" rtlCol="0">
            <a:spAutoFit/>
          </a:bodyPr>
          <a:lstStyle/>
          <a:p>
            <a:r>
              <a:rPr lang="en-US" dirty="0"/>
              <a:t>Present</a:t>
            </a:r>
          </a:p>
        </p:txBody>
      </p:sp>
      <p:sp>
        <p:nvSpPr>
          <p:cNvPr id="15" name="TextBox 14">
            <a:extLst>
              <a:ext uri="{FF2B5EF4-FFF2-40B4-BE49-F238E27FC236}">
                <a16:creationId xmlns:a16="http://schemas.microsoft.com/office/drawing/2014/main" id="{CF7C7202-B82E-4EAE-90DC-0A7DE1A30D6C}"/>
              </a:ext>
            </a:extLst>
          </p:cNvPr>
          <p:cNvSpPr txBox="1"/>
          <p:nvPr/>
        </p:nvSpPr>
        <p:spPr>
          <a:xfrm>
            <a:off x="121038" y="3275378"/>
            <a:ext cx="4687409" cy="1089529"/>
          </a:xfrm>
          <a:prstGeom prst="rect">
            <a:avLst/>
          </a:prstGeom>
          <a:noFill/>
        </p:spPr>
        <p:txBody>
          <a:bodyPr wrap="square" rtlCol="0">
            <a:spAutoFit/>
          </a:bodyPr>
          <a:lstStyle/>
          <a:p>
            <a:pPr>
              <a:lnSpc>
                <a:spcPct val="90000"/>
              </a:lnSpc>
            </a:pPr>
            <a:r>
              <a:rPr lang="en-US" dirty="0"/>
              <a:t>Generation 1: “conservative” design &amp; technology based on features demonstrated by LARP</a:t>
            </a:r>
          </a:p>
        </p:txBody>
      </p:sp>
      <p:sp>
        <p:nvSpPr>
          <p:cNvPr id="16" name="Arrow: Right 15">
            <a:extLst>
              <a:ext uri="{FF2B5EF4-FFF2-40B4-BE49-F238E27FC236}">
                <a16:creationId xmlns:a16="http://schemas.microsoft.com/office/drawing/2014/main" id="{E41A6846-31D4-4C15-A533-8903D0714C0B}"/>
              </a:ext>
            </a:extLst>
          </p:cNvPr>
          <p:cNvSpPr/>
          <p:nvPr/>
        </p:nvSpPr>
        <p:spPr>
          <a:xfrm>
            <a:off x="3469686" y="4323349"/>
            <a:ext cx="2024258" cy="2250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a:solidFill>
                  <a:schemeClr val="tx1">
                    <a:lumMod val="50000"/>
                  </a:schemeClr>
                </a:solidFill>
              </a:rPr>
              <a:t>Revolution + Evolution</a:t>
            </a:r>
          </a:p>
        </p:txBody>
      </p:sp>
      <p:sp>
        <p:nvSpPr>
          <p:cNvPr id="17" name="TextBox 16">
            <a:extLst>
              <a:ext uri="{FF2B5EF4-FFF2-40B4-BE49-F238E27FC236}">
                <a16:creationId xmlns:a16="http://schemas.microsoft.com/office/drawing/2014/main" id="{A77E8C1D-E58A-45CC-A9BE-AEFC6BA6DB97}"/>
              </a:ext>
            </a:extLst>
          </p:cNvPr>
          <p:cNvSpPr txBox="1"/>
          <p:nvPr/>
        </p:nvSpPr>
        <p:spPr>
          <a:xfrm>
            <a:off x="5627620" y="4160913"/>
            <a:ext cx="3553290" cy="1938992"/>
          </a:xfrm>
          <a:prstGeom prst="rect">
            <a:avLst/>
          </a:prstGeom>
          <a:noFill/>
        </p:spPr>
        <p:txBody>
          <a:bodyPr wrap="square" rtlCol="0">
            <a:spAutoFit/>
          </a:bodyPr>
          <a:lstStyle/>
          <a:p>
            <a:r>
              <a:rPr lang="en-US" dirty="0"/>
              <a:t>Advanced Nb</a:t>
            </a:r>
            <a:r>
              <a:rPr lang="en-US" baseline="-25000" dirty="0"/>
              <a:t>3</a:t>
            </a:r>
            <a:r>
              <a:rPr lang="en-US" dirty="0"/>
              <a:t>Sn magnets:</a:t>
            </a:r>
          </a:p>
          <a:p>
            <a:pPr marL="342900" indent="-342900">
              <a:buFontTx/>
              <a:buChar char="-"/>
            </a:pPr>
            <a:r>
              <a:rPr lang="en-US" dirty="0"/>
              <a:t>Higher performances</a:t>
            </a:r>
          </a:p>
          <a:p>
            <a:pPr marL="342900" indent="-342900">
              <a:buFontTx/>
              <a:buChar char="-"/>
            </a:pPr>
            <a:r>
              <a:rPr lang="en-US" dirty="0"/>
              <a:t>Reduced cost/time </a:t>
            </a:r>
          </a:p>
          <a:p>
            <a:r>
              <a:rPr lang="en-US" b="1" dirty="0"/>
              <a:t>enabling new generation of Hadron Colliders</a:t>
            </a:r>
          </a:p>
        </p:txBody>
      </p:sp>
      <p:sp>
        <p:nvSpPr>
          <p:cNvPr id="18" name="Rectangle 17">
            <a:extLst>
              <a:ext uri="{FF2B5EF4-FFF2-40B4-BE49-F238E27FC236}">
                <a16:creationId xmlns:a16="http://schemas.microsoft.com/office/drawing/2014/main" id="{C742BA67-D608-4179-BA40-718A8CDBB744}"/>
              </a:ext>
            </a:extLst>
          </p:cNvPr>
          <p:cNvSpPr/>
          <p:nvPr/>
        </p:nvSpPr>
        <p:spPr>
          <a:xfrm>
            <a:off x="3442504" y="734563"/>
            <a:ext cx="1526380"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NbTi</a:t>
            </a:r>
          </a:p>
        </p:txBody>
      </p:sp>
      <p:sp>
        <p:nvSpPr>
          <p:cNvPr id="19" name="Rectangle 18">
            <a:extLst>
              <a:ext uri="{FF2B5EF4-FFF2-40B4-BE49-F238E27FC236}">
                <a16:creationId xmlns:a16="http://schemas.microsoft.com/office/drawing/2014/main" id="{F7C0A85A-6269-4502-9D81-7D53BDAA5D91}"/>
              </a:ext>
            </a:extLst>
          </p:cNvPr>
          <p:cNvSpPr/>
          <p:nvPr/>
        </p:nvSpPr>
        <p:spPr>
          <a:xfrm>
            <a:off x="3338600" y="3956685"/>
            <a:ext cx="2030504"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Nb</a:t>
            </a:r>
            <a:r>
              <a:rPr lang="en-US" sz="5400" b="1" cap="none" spc="0" baseline="-2500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Sn</a:t>
            </a:r>
          </a:p>
        </p:txBody>
      </p:sp>
      <p:sp>
        <p:nvSpPr>
          <p:cNvPr id="20" name="Footer Placeholder 3">
            <a:extLst>
              <a:ext uri="{FF2B5EF4-FFF2-40B4-BE49-F238E27FC236}">
                <a16:creationId xmlns:a16="http://schemas.microsoft.com/office/drawing/2014/main" id="{4E9A5A28-D562-AB46-A323-315304D73C5B}"/>
              </a:ext>
            </a:extLst>
          </p:cNvPr>
          <p:cNvSpPr>
            <a:spLocks noGrp="1"/>
          </p:cNvSpPr>
          <p:nvPr>
            <p:ph type="ftr" sz="quarter" idx="3"/>
          </p:nvPr>
        </p:nvSpPr>
        <p:spPr>
          <a:xfrm>
            <a:off x="1530603" y="6504213"/>
            <a:ext cx="6262118" cy="242873"/>
          </a:xfrm>
        </p:spPr>
        <p:txBody>
          <a:bodyPr/>
          <a:lstStyle/>
          <a:p>
            <a:pPr>
              <a:defRPr/>
            </a:pPr>
            <a:r>
              <a:rPr lang="nl-NL" dirty="0"/>
              <a:t>G. </a:t>
            </a:r>
            <a:r>
              <a:rPr lang="nl-NL" dirty="0" err="1"/>
              <a:t>Ambrosio</a:t>
            </a:r>
            <a:r>
              <a:rPr lang="nl-NL" dirty="0"/>
              <a:t> -FNAL HFM TF @ DOE – </a:t>
            </a:r>
            <a:r>
              <a:rPr lang="nl-NL" dirty="0" err="1"/>
              <a:t>June</a:t>
            </a:r>
            <a:r>
              <a:rPr lang="nl-NL" dirty="0"/>
              <a:t> 7, 2018</a:t>
            </a:r>
            <a:endParaRPr lang="en-US" b="1" dirty="0"/>
          </a:p>
        </p:txBody>
      </p:sp>
    </p:spTree>
    <p:extLst>
      <p:ext uri="{BB962C8B-B14F-4D97-AF65-F5344CB8AC3E}">
        <p14:creationId xmlns:p14="http://schemas.microsoft.com/office/powerpoint/2010/main" val="425442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p:bldP spid="16" grpId="0" animBg="1"/>
      <p:bldP spid="17" grpId="0"/>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D8D0D6C-36D7-4369-BA4B-1135F7687738}"/>
              </a:ext>
            </a:extLst>
          </p:cNvPr>
          <p:cNvPicPr>
            <a:picLocks noGrp="1" noChangeAspect="1"/>
          </p:cNvPicPr>
          <p:nvPr>
            <p:ph idx="1"/>
          </p:nvPr>
        </p:nvPicPr>
        <p:blipFill>
          <a:blip r:embed="rId2"/>
          <a:stretch>
            <a:fillRect/>
          </a:stretch>
        </p:blipFill>
        <p:spPr>
          <a:xfrm>
            <a:off x="399494" y="882503"/>
            <a:ext cx="8158579" cy="4149220"/>
          </a:xfrm>
        </p:spPr>
      </p:pic>
      <p:sp>
        <p:nvSpPr>
          <p:cNvPr id="3" name="Title 2">
            <a:extLst>
              <a:ext uri="{FF2B5EF4-FFF2-40B4-BE49-F238E27FC236}">
                <a16:creationId xmlns:a16="http://schemas.microsoft.com/office/drawing/2014/main" id="{ED37CBA8-0BD8-4555-9A0F-92A0D2B9DB91}"/>
              </a:ext>
            </a:extLst>
          </p:cNvPr>
          <p:cNvSpPr>
            <a:spLocks noGrp="1"/>
          </p:cNvSpPr>
          <p:nvPr>
            <p:ph type="title"/>
          </p:nvPr>
        </p:nvSpPr>
        <p:spPr/>
        <p:txBody>
          <a:bodyPr/>
          <a:lstStyle/>
          <a:p>
            <a:r>
              <a:rPr lang="en-US" dirty="0"/>
              <a:t>Accelerator Timelines from Design to Physics</a:t>
            </a:r>
          </a:p>
        </p:txBody>
      </p:sp>
      <p:sp>
        <p:nvSpPr>
          <p:cNvPr id="5" name="Slide Number Placeholder 4">
            <a:extLst>
              <a:ext uri="{FF2B5EF4-FFF2-40B4-BE49-F238E27FC236}">
                <a16:creationId xmlns:a16="http://schemas.microsoft.com/office/drawing/2014/main" id="{F8CFE47B-BE5D-45CF-8B26-7C3422E4616B}"/>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8" name="TextBox 7">
            <a:extLst>
              <a:ext uri="{FF2B5EF4-FFF2-40B4-BE49-F238E27FC236}">
                <a16:creationId xmlns:a16="http://schemas.microsoft.com/office/drawing/2014/main" id="{DCAD691E-C0A8-481A-B825-01B0C56E6333}"/>
              </a:ext>
            </a:extLst>
          </p:cNvPr>
          <p:cNvSpPr txBox="1"/>
          <p:nvPr/>
        </p:nvSpPr>
        <p:spPr>
          <a:xfrm>
            <a:off x="399495" y="5113537"/>
            <a:ext cx="8744505" cy="400110"/>
          </a:xfrm>
          <a:prstGeom prst="rect">
            <a:avLst/>
          </a:prstGeom>
          <a:noFill/>
        </p:spPr>
        <p:txBody>
          <a:bodyPr wrap="square" rtlCol="0">
            <a:spAutoFit/>
          </a:bodyPr>
          <a:lstStyle/>
          <a:p>
            <a:r>
              <a:rPr lang="en-US" sz="2000" dirty="0"/>
              <a:t>M. </a:t>
            </a:r>
            <a:r>
              <a:rPr lang="en-US" sz="2000" dirty="0" err="1"/>
              <a:t>Mangano</a:t>
            </a:r>
            <a:r>
              <a:rPr lang="en-US" sz="2000" dirty="0"/>
              <a:t>, et alt. </a:t>
            </a:r>
            <a:r>
              <a:rPr lang="en-US" sz="2000" b="1" dirty="0"/>
              <a:t>“Physics at its limits”, </a:t>
            </a:r>
            <a:r>
              <a:rPr lang="en-US" sz="2000" dirty="0"/>
              <a:t>CERN Courier, Apr. 13 2017 </a:t>
            </a:r>
            <a:endParaRPr lang="en-US" sz="2000" b="1" dirty="0"/>
          </a:p>
        </p:txBody>
      </p:sp>
      <p:sp>
        <p:nvSpPr>
          <p:cNvPr id="9" name="Footer Placeholder 3">
            <a:extLst>
              <a:ext uri="{FF2B5EF4-FFF2-40B4-BE49-F238E27FC236}">
                <a16:creationId xmlns:a16="http://schemas.microsoft.com/office/drawing/2014/main" id="{313B38AE-F3B4-EA48-9CA8-E87088B71B4F}"/>
              </a:ext>
            </a:extLst>
          </p:cNvPr>
          <p:cNvSpPr>
            <a:spLocks noGrp="1"/>
          </p:cNvSpPr>
          <p:nvPr>
            <p:ph type="ftr" sz="quarter" idx="3"/>
          </p:nvPr>
        </p:nvSpPr>
        <p:spPr>
          <a:xfrm>
            <a:off x="1530603" y="6504213"/>
            <a:ext cx="6262118" cy="242873"/>
          </a:xfrm>
        </p:spPr>
        <p:txBody>
          <a:bodyPr/>
          <a:lstStyle/>
          <a:p>
            <a:pPr>
              <a:defRPr/>
            </a:pPr>
            <a:r>
              <a:rPr lang="nl-NL" dirty="0"/>
              <a:t>G. </a:t>
            </a:r>
            <a:r>
              <a:rPr lang="nl-NL" dirty="0" err="1"/>
              <a:t>Ambrosio</a:t>
            </a:r>
            <a:r>
              <a:rPr lang="nl-NL" dirty="0"/>
              <a:t> -FNAL HFM TF @ DOE – </a:t>
            </a:r>
            <a:r>
              <a:rPr lang="nl-NL" dirty="0" err="1"/>
              <a:t>June</a:t>
            </a:r>
            <a:r>
              <a:rPr lang="nl-NL" dirty="0"/>
              <a:t> 7, 2018</a:t>
            </a:r>
            <a:endParaRPr lang="en-US" b="1" dirty="0"/>
          </a:p>
        </p:txBody>
      </p:sp>
    </p:spTree>
    <p:extLst>
      <p:ext uri="{BB962C8B-B14F-4D97-AF65-F5344CB8AC3E}">
        <p14:creationId xmlns:p14="http://schemas.microsoft.com/office/powerpoint/2010/main" val="3828133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D8D0D6C-36D7-4369-BA4B-1135F768773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170"/>
          <a:stretch/>
        </p:blipFill>
        <p:spPr>
          <a:xfrm>
            <a:off x="0" y="552697"/>
            <a:ext cx="8158579" cy="4197745"/>
          </a:xfrm>
        </p:spPr>
      </p:pic>
      <p:sp>
        <p:nvSpPr>
          <p:cNvPr id="3" name="Title 2">
            <a:extLst>
              <a:ext uri="{FF2B5EF4-FFF2-40B4-BE49-F238E27FC236}">
                <a16:creationId xmlns:a16="http://schemas.microsoft.com/office/drawing/2014/main" id="{ED37CBA8-0BD8-4555-9A0F-92A0D2B9DB91}"/>
              </a:ext>
            </a:extLst>
          </p:cNvPr>
          <p:cNvSpPr>
            <a:spLocks noGrp="1"/>
          </p:cNvSpPr>
          <p:nvPr>
            <p:ph type="title"/>
          </p:nvPr>
        </p:nvSpPr>
        <p:spPr>
          <a:xfrm>
            <a:off x="228600" y="76928"/>
            <a:ext cx="8686800" cy="427877"/>
          </a:xfrm>
        </p:spPr>
        <p:txBody>
          <a:bodyPr/>
          <a:lstStyle/>
          <a:p>
            <a:r>
              <a:rPr lang="en-US" dirty="0"/>
              <a:t>HE-LHC Timeline &amp; This Plan</a:t>
            </a:r>
          </a:p>
        </p:txBody>
      </p:sp>
      <p:sp>
        <p:nvSpPr>
          <p:cNvPr id="4" name="Footer Placeholder 3">
            <a:extLst>
              <a:ext uri="{FF2B5EF4-FFF2-40B4-BE49-F238E27FC236}">
                <a16:creationId xmlns:a16="http://schemas.microsoft.com/office/drawing/2014/main" id="{61C3E767-EC26-4F05-ACA5-98DF069387E6}"/>
              </a:ext>
            </a:extLst>
          </p:cNvPr>
          <p:cNvSpPr>
            <a:spLocks noGrp="1"/>
          </p:cNvSpPr>
          <p:nvPr>
            <p:ph type="ftr" sz="quarter" idx="3"/>
          </p:nvPr>
        </p:nvSpPr>
        <p:spPr/>
        <p:txBody>
          <a:bodyPr/>
          <a:lstStyle/>
          <a:p>
            <a:pPr>
              <a:defRPr/>
            </a:pPr>
            <a:r>
              <a:rPr lang="nl-NL"/>
              <a:t>FNAL HFM TF @ DOE – June 7, 2018</a:t>
            </a:r>
            <a:endParaRPr lang="en-US" b="1" dirty="0"/>
          </a:p>
        </p:txBody>
      </p:sp>
      <p:sp>
        <p:nvSpPr>
          <p:cNvPr id="5" name="Slide Number Placeholder 4">
            <a:extLst>
              <a:ext uri="{FF2B5EF4-FFF2-40B4-BE49-F238E27FC236}">
                <a16:creationId xmlns:a16="http://schemas.microsoft.com/office/drawing/2014/main" id="{F8CFE47B-BE5D-45CF-8B26-7C3422E4616B}"/>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
        <p:nvSpPr>
          <p:cNvPr id="2" name="TextBox 1">
            <a:extLst>
              <a:ext uri="{FF2B5EF4-FFF2-40B4-BE49-F238E27FC236}">
                <a16:creationId xmlns:a16="http://schemas.microsoft.com/office/drawing/2014/main" id="{9A62F287-7D5F-46B6-BD05-7EE618320700}"/>
              </a:ext>
            </a:extLst>
          </p:cNvPr>
          <p:cNvSpPr txBox="1"/>
          <p:nvPr/>
        </p:nvSpPr>
        <p:spPr>
          <a:xfrm>
            <a:off x="2071491" y="4060203"/>
            <a:ext cx="1972291" cy="338554"/>
          </a:xfrm>
          <a:prstGeom prst="rect">
            <a:avLst/>
          </a:prstGeom>
          <a:solidFill>
            <a:schemeClr val="bg1">
              <a:lumMod val="85000"/>
            </a:schemeClr>
          </a:solidFill>
        </p:spPr>
        <p:txBody>
          <a:bodyPr wrap="square" rtlCol="0">
            <a:spAutoFit/>
          </a:bodyPr>
          <a:lstStyle/>
          <a:p>
            <a:r>
              <a:rPr lang="en-US" sz="1600" dirty="0"/>
              <a:t>HE-LHC design study</a:t>
            </a:r>
          </a:p>
        </p:txBody>
      </p:sp>
      <p:pic>
        <p:nvPicPr>
          <p:cNvPr id="10" name="Content Placeholder 6">
            <a:extLst>
              <a:ext uri="{FF2B5EF4-FFF2-40B4-BE49-F238E27FC236}">
                <a16:creationId xmlns:a16="http://schemas.microsoft.com/office/drawing/2014/main" id="{D7F0704D-4FB1-4BD0-9E58-28DE8F60C8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3786" y="3409923"/>
            <a:ext cx="4175145" cy="529122"/>
          </a:xfrm>
          <a:prstGeom prst="rect">
            <a:avLst/>
          </a:prstGeom>
        </p:spPr>
      </p:pic>
      <p:sp>
        <p:nvSpPr>
          <p:cNvPr id="12" name="Star: 5 Points 11">
            <a:extLst>
              <a:ext uri="{FF2B5EF4-FFF2-40B4-BE49-F238E27FC236}">
                <a16:creationId xmlns:a16="http://schemas.microsoft.com/office/drawing/2014/main" id="{6747C12A-B04C-4D2C-965A-80650B23F113}"/>
              </a:ext>
            </a:extLst>
          </p:cNvPr>
          <p:cNvSpPr/>
          <p:nvPr/>
        </p:nvSpPr>
        <p:spPr>
          <a:xfrm>
            <a:off x="5074431" y="3727242"/>
            <a:ext cx="217283" cy="173761"/>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5586452F-E3F3-4F4D-9A40-BE13AEE629BE}"/>
              </a:ext>
            </a:extLst>
          </p:cNvPr>
          <p:cNvCxnSpPr/>
          <p:nvPr/>
        </p:nvCxnSpPr>
        <p:spPr>
          <a:xfrm>
            <a:off x="4952244" y="3674484"/>
            <a:ext cx="778600" cy="0"/>
          </a:xfrm>
          <a:prstGeom prst="straightConnector1">
            <a:avLst/>
          </a:prstGeom>
          <a:ln w="57150">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C1C91EC-4271-47BA-AACE-0436392B6935}"/>
              </a:ext>
            </a:extLst>
          </p:cNvPr>
          <p:cNvSpPr txBox="1"/>
          <p:nvPr/>
        </p:nvSpPr>
        <p:spPr>
          <a:xfrm>
            <a:off x="5730844" y="3438886"/>
            <a:ext cx="2951430" cy="523220"/>
          </a:xfrm>
          <a:prstGeom prst="rect">
            <a:avLst/>
          </a:prstGeom>
          <a:noFill/>
        </p:spPr>
        <p:txBody>
          <a:bodyPr wrap="square" rtlCol="0">
            <a:spAutoFit/>
          </a:bodyPr>
          <a:lstStyle/>
          <a:p>
            <a:r>
              <a:rPr lang="en-US" sz="1400" b="1" u="sng" dirty="0"/>
              <a:t>We have ~8 years to make a significant contribution</a:t>
            </a:r>
          </a:p>
        </p:txBody>
      </p:sp>
      <p:sp>
        <p:nvSpPr>
          <p:cNvPr id="16" name="TextBox 15">
            <a:extLst>
              <a:ext uri="{FF2B5EF4-FFF2-40B4-BE49-F238E27FC236}">
                <a16:creationId xmlns:a16="http://schemas.microsoft.com/office/drawing/2014/main" id="{E2DB7CAB-9D8C-43D2-A910-225A6D4F4F40}"/>
              </a:ext>
            </a:extLst>
          </p:cNvPr>
          <p:cNvSpPr txBox="1"/>
          <p:nvPr/>
        </p:nvSpPr>
        <p:spPr>
          <a:xfrm>
            <a:off x="14746" y="4824414"/>
            <a:ext cx="7777975" cy="2031325"/>
          </a:xfrm>
          <a:prstGeom prst="rect">
            <a:avLst/>
          </a:prstGeom>
          <a:solidFill>
            <a:schemeClr val="bg1"/>
          </a:solidFill>
        </p:spPr>
        <p:txBody>
          <a:bodyPr wrap="square" rtlCol="0">
            <a:spAutoFit/>
          </a:bodyPr>
          <a:lstStyle/>
          <a:p>
            <a:pPr marL="285750" indent="-285750">
              <a:buFontTx/>
              <a:buChar char="-"/>
            </a:pPr>
            <a:r>
              <a:rPr lang="en-US" sz="1800" b="1" dirty="0"/>
              <a:t>4 years of conductor development (FY19-22)</a:t>
            </a:r>
            <a:endParaRPr lang="en-US" sz="1800" dirty="0"/>
          </a:p>
          <a:p>
            <a:pPr marL="285750" indent="-285750">
              <a:buFontTx/>
              <a:buChar char="-"/>
            </a:pPr>
            <a:r>
              <a:rPr lang="en-US" sz="1800" b="1" dirty="0"/>
              <a:t>3-6 years of Technology Development (FY19-21/23)</a:t>
            </a:r>
          </a:p>
          <a:p>
            <a:pPr marL="285750" indent="-285750">
              <a:buFontTx/>
              <a:buChar char="-"/>
            </a:pPr>
            <a:r>
              <a:rPr lang="en-US" sz="1800" b="1" u="sng" dirty="0"/>
              <a:t>3 years of HFM Design Study (FY19-21)</a:t>
            </a:r>
          </a:p>
          <a:p>
            <a:pPr marL="285750" indent="-285750">
              <a:buFontTx/>
              <a:buChar char="-"/>
            </a:pPr>
            <a:r>
              <a:rPr lang="en-US" sz="1800" i="1" dirty="0"/>
              <a:t>European PP Strategy Update approval: May 2020</a:t>
            </a:r>
          </a:p>
          <a:p>
            <a:pPr marL="285750" indent="-285750">
              <a:buFontTx/>
              <a:buChar char="-"/>
            </a:pPr>
            <a:r>
              <a:rPr lang="en-US" sz="1800" b="1" u="sng" dirty="0"/>
              <a:t>5 years of Short Models fabrication &amp; test (FY22-26)</a:t>
            </a:r>
          </a:p>
          <a:p>
            <a:pPr marL="285750" indent="-285750">
              <a:buFontTx/>
              <a:buChar char="-"/>
            </a:pPr>
            <a:r>
              <a:rPr lang="en-US" sz="1800" i="1" dirty="0"/>
              <a:t>AUP budget starts going down in FY21-22</a:t>
            </a:r>
            <a:endParaRPr lang="en-US" sz="1800" b="1" i="1" u="sng" dirty="0"/>
          </a:p>
          <a:p>
            <a:pPr marL="285750" indent="-285750">
              <a:buFontTx/>
              <a:buChar char="-"/>
            </a:pPr>
            <a:r>
              <a:rPr lang="en-US" sz="1800" dirty="0"/>
              <a:t>and then scale-up demonstration…</a:t>
            </a:r>
          </a:p>
        </p:txBody>
      </p:sp>
      <p:pic>
        <p:nvPicPr>
          <p:cNvPr id="17" name="Content Placeholder 6">
            <a:extLst>
              <a:ext uri="{FF2B5EF4-FFF2-40B4-BE49-F238E27FC236}">
                <a16:creationId xmlns:a16="http://schemas.microsoft.com/office/drawing/2014/main" id="{079FAF6B-77B1-4AC6-835D-723AEFF14A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5261" y="3952942"/>
            <a:ext cx="4175145" cy="529122"/>
          </a:xfrm>
          <a:prstGeom prst="rect">
            <a:avLst/>
          </a:prstGeom>
        </p:spPr>
      </p:pic>
      <p:pic>
        <p:nvPicPr>
          <p:cNvPr id="9" name="Content Placeholder 6">
            <a:extLst>
              <a:ext uri="{FF2B5EF4-FFF2-40B4-BE49-F238E27FC236}">
                <a16:creationId xmlns:a16="http://schemas.microsoft.com/office/drawing/2014/main" id="{FB59AB47-260F-47AC-AFCC-554AA059C3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88032" y="3901003"/>
            <a:ext cx="4621621" cy="630314"/>
          </a:xfrm>
          <a:prstGeom prst="rect">
            <a:avLst/>
          </a:prstGeom>
        </p:spPr>
      </p:pic>
      <p:pic>
        <p:nvPicPr>
          <p:cNvPr id="11" name="Content Placeholder 6">
            <a:extLst>
              <a:ext uri="{FF2B5EF4-FFF2-40B4-BE49-F238E27FC236}">
                <a16:creationId xmlns:a16="http://schemas.microsoft.com/office/drawing/2014/main" id="{3552A969-9CD1-4CE6-A75F-D6E7135951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30568" y="3896769"/>
            <a:ext cx="2716040" cy="630314"/>
          </a:xfrm>
          <a:prstGeom prst="rect">
            <a:avLst/>
          </a:prstGeom>
        </p:spPr>
      </p:pic>
      <p:pic>
        <p:nvPicPr>
          <p:cNvPr id="8" name="Picture 7">
            <a:extLst>
              <a:ext uri="{FF2B5EF4-FFF2-40B4-BE49-F238E27FC236}">
                <a16:creationId xmlns:a16="http://schemas.microsoft.com/office/drawing/2014/main" id="{E34BBCB1-1522-422E-9327-3AA9DEAA3458}"/>
              </a:ext>
            </a:extLst>
          </p:cNvPr>
          <p:cNvPicPr>
            <a:picLocks noChangeAspect="1"/>
          </p:cNvPicPr>
          <p:nvPr/>
        </p:nvPicPr>
        <p:blipFill>
          <a:blip r:embed="rId7"/>
          <a:stretch>
            <a:fillRect/>
          </a:stretch>
        </p:blipFill>
        <p:spPr>
          <a:xfrm>
            <a:off x="5006806" y="5695606"/>
            <a:ext cx="353599" cy="286537"/>
          </a:xfrm>
          <a:prstGeom prst="rect">
            <a:avLst/>
          </a:prstGeom>
        </p:spPr>
      </p:pic>
      <p:grpSp>
        <p:nvGrpSpPr>
          <p:cNvPr id="29" name="Group 28">
            <a:extLst>
              <a:ext uri="{FF2B5EF4-FFF2-40B4-BE49-F238E27FC236}">
                <a16:creationId xmlns:a16="http://schemas.microsoft.com/office/drawing/2014/main" id="{100A4F2D-6CBB-4FEF-B56E-33C2C8CFCAD7}"/>
              </a:ext>
            </a:extLst>
          </p:cNvPr>
          <p:cNvGrpSpPr/>
          <p:nvPr/>
        </p:nvGrpSpPr>
        <p:grpSpPr>
          <a:xfrm>
            <a:off x="6780174" y="1154304"/>
            <a:ext cx="2145803" cy="2833252"/>
            <a:chOff x="6780174" y="1154304"/>
            <a:chExt cx="2145803" cy="2833252"/>
          </a:xfrm>
        </p:grpSpPr>
        <p:cxnSp>
          <p:nvCxnSpPr>
            <p:cNvPr id="18" name="Straight Connector 17">
              <a:extLst>
                <a:ext uri="{FF2B5EF4-FFF2-40B4-BE49-F238E27FC236}">
                  <a16:creationId xmlns:a16="http://schemas.microsoft.com/office/drawing/2014/main" id="{9CB82981-DBBF-44DD-BC86-80D90423134E}"/>
                </a:ext>
              </a:extLst>
            </p:cNvPr>
            <p:cNvCxnSpPr>
              <a:cxnSpLocks/>
            </p:cNvCxnSpPr>
            <p:nvPr/>
          </p:nvCxnSpPr>
          <p:spPr>
            <a:xfrm>
              <a:off x="7066625" y="1970843"/>
              <a:ext cx="0" cy="1305017"/>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2FD9165-A746-4C13-9049-690A6F77BFB0}"/>
                </a:ext>
              </a:extLst>
            </p:cNvPr>
            <p:cNvCxnSpPr>
              <a:cxnSpLocks/>
            </p:cNvCxnSpPr>
            <p:nvPr/>
          </p:nvCxnSpPr>
          <p:spPr>
            <a:xfrm>
              <a:off x="7760564" y="1970843"/>
              <a:ext cx="0" cy="2016713"/>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E570167-80CB-45D5-AD5C-A5FE61D97F8F}"/>
                </a:ext>
              </a:extLst>
            </p:cNvPr>
            <p:cNvCxnSpPr>
              <a:cxnSpLocks/>
            </p:cNvCxnSpPr>
            <p:nvPr/>
          </p:nvCxnSpPr>
          <p:spPr>
            <a:xfrm>
              <a:off x="7075503" y="2060227"/>
              <a:ext cx="658427" cy="0"/>
            </a:xfrm>
            <a:prstGeom prst="straightConnector1">
              <a:avLst/>
            </a:prstGeom>
            <a:ln w="57150">
              <a:solidFill>
                <a:schemeClr val="accent4"/>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78F1835A-167D-4982-A835-319C257F1F28}"/>
                </a:ext>
              </a:extLst>
            </p:cNvPr>
            <p:cNvSpPr txBox="1"/>
            <p:nvPr/>
          </p:nvSpPr>
          <p:spPr>
            <a:xfrm>
              <a:off x="6780174" y="1154304"/>
              <a:ext cx="2145803" cy="707886"/>
            </a:xfrm>
            <a:prstGeom prst="rect">
              <a:avLst/>
            </a:prstGeom>
            <a:noFill/>
          </p:spPr>
          <p:txBody>
            <a:bodyPr wrap="square" rtlCol="0">
              <a:spAutoFit/>
            </a:bodyPr>
            <a:lstStyle/>
            <a:p>
              <a:r>
                <a:rPr lang="en-US" sz="2000" dirty="0">
                  <a:solidFill>
                    <a:srgbClr val="C00000"/>
                  </a:solidFill>
                </a:rPr>
                <a:t>Time w/o physics at energy frontier</a:t>
              </a:r>
            </a:p>
          </p:txBody>
        </p:sp>
      </p:grpSp>
      <p:sp>
        <p:nvSpPr>
          <p:cNvPr id="6" name="TextBox 5">
            <a:extLst>
              <a:ext uri="{FF2B5EF4-FFF2-40B4-BE49-F238E27FC236}">
                <a16:creationId xmlns:a16="http://schemas.microsoft.com/office/drawing/2014/main" id="{5B8B79E4-9F52-421A-BB7C-6C76FBD95737}"/>
              </a:ext>
            </a:extLst>
          </p:cNvPr>
          <p:cNvSpPr txBox="1"/>
          <p:nvPr/>
        </p:nvSpPr>
        <p:spPr>
          <a:xfrm>
            <a:off x="6536466" y="4480612"/>
            <a:ext cx="2610544" cy="523220"/>
          </a:xfrm>
          <a:prstGeom prst="rect">
            <a:avLst/>
          </a:prstGeom>
          <a:solidFill>
            <a:schemeClr val="bg1">
              <a:lumMod val="85000"/>
            </a:schemeClr>
          </a:solidFill>
        </p:spPr>
        <p:txBody>
          <a:bodyPr wrap="square" rtlCol="0">
            <a:spAutoFit/>
          </a:bodyPr>
          <a:lstStyle/>
          <a:p>
            <a:r>
              <a:rPr lang="en-US" sz="1400" dirty="0"/>
              <a:t>Extended construction time because of Nb</a:t>
            </a:r>
            <a:r>
              <a:rPr lang="en-US" sz="1400" baseline="-25000" dirty="0"/>
              <a:t>3</a:t>
            </a:r>
            <a:r>
              <a:rPr lang="en-US" sz="1400" dirty="0"/>
              <a:t>Sn technology</a:t>
            </a:r>
          </a:p>
        </p:txBody>
      </p:sp>
      <p:grpSp>
        <p:nvGrpSpPr>
          <p:cNvPr id="35" name="Group 34">
            <a:extLst>
              <a:ext uri="{FF2B5EF4-FFF2-40B4-BE49-F238E27FC236}">
                <a16:creationId xmlns:a16="http://schemas.microsoft.com/office/drawing/2014/main" id="{5A411353-7AC6-4097-9DCE-0775E0067263}"/>
              </a:ext>
            </a:extLst>
          </p:cNvPr>
          <p:cNvGrpSpPr/>
          <p:nvPr/>
        </p:nvGrpSpPr>
        <p:grpSpPr>
          <a:xfrm>
            <a:off x="5539664" y="4884504"/>
            <a:ext cx="2387215" cy="1946437"/>
            <a:chOff x="5539664" y="5184559"/>
            <a:chExt cx="2387215" cy="1646383"/>
          </a:xfrm>
        </p:grpSpPr>
        <p:sp>
          <p:nvSpPr>
            <p:cNvPr id="30" name="Right Brace 29">
              <a:extLst>
                <a:ext uri="{FF2B5EF4-FFF2-40B4-BE49-F238E27FC236}">
                  <a16:creationId xmlns:a16="http://schemas.microsoft.com/office/drawing/2014/main" id="{8F9A3419-8A6B-47B9-A1A3-5B6283D18782}"/>
                </a:ext>
              </a:extLst>
            </p:cNvPr>
            <p:cNvSpPr/>
            <p:nvPr/>
          </p:nvSpPr>
          <p:spPr>
            <a:xfrm>
              <a:off x="5539665" y="5184559"/>
              <a:ext cx="294333" cy="833219"/>
            </a:xfrm>
            <a:prstGeom prst="rightBrace">
              <a:avLst>
                <a:gd name="adj1" fmla="val 2944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ight Brace 30">
              <a:extLst>
                <a:ext uri="{FF2B5EF4-FFF2-40B4-BE49-F238E27FC236}">
                  <a16:creationId xmlns:a16="http://schemas.microsoft.com/office/drawing/2014/main" id="{435A52A2-7B85-4A9D-A87D-CAFE7208D704}"/>
                </a:ext>
              </a:extLst>
            </p:cNvPr>
            <p:cNvSpPr/>
            <p:nvPr/>
          </p:nvSpPr>
          <p:spPr>
            <a:xfrm>
              <a:off x="5539664" y="6112991"/>
              <a:ext cx="294333" cy="717951"/>
            </a:xfrm>
            <a:prstGeom prst="rightBrace">
              <a:avLst>
                <a:gd name="adj1" fmla="val 2944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CD2E0F57-5F6A-47D1-8B06-D781B5BA4A57}"/>
                </a:ext>
              </a:extLst>
            </p:cNvPr>
            <p:cNvSpPr txBox="1"/>
            <p:nvPr/>
          </p:nvSpPr>
          <p:spPr>
            <a:xfrm>
              <a:off x="5881446" y="5400367"/>
              <a:ext cx="912429" cy="390497"/>
            </a:xfrm>
            <a:prstGeom prst="rect">
              <a:avLst/>
            </a:prstGeom>
            <a:noFill/>
          </p:spPr>
          <p:txBody>
            <a:bodyPr wrap="none" rtlCol="0">
              <a:spAutoFit/>
            </a:bodyPr>
            <a:lstStyle/>
            <a:p>
              <a:r>
                <a:rPr lang="en-US" dirty="0">
                  <a:solidFill>
                    <a:schemeClr val="accent5">
                      <a:lumMod val="75000"/>
                    </a:schemeClr>
                  </a:solidFill>
                </a:rPr>
                <a:t>GARD</a:t>
              </a:r>
            </a:p>
          </p:txBody>
        </p:sp>
        <p:sp>
          <p:nvSpPr>
            <p:cNvPr id="34" name="TextBox 33">
              <a:extLst>
                <a:ext uri="{FF2B5EF4-FFF2-40B4-BE49-F238E27FC236}">
                  <a16:creationId xmlns:a16="http://schemas.microsoft.com/office/drawing/2014/main" id="{2BEEF8F1-B393-48F8-8D4F-E39614193139}"/>
                </a:ext>
              </a:extLst>
            </p:cNvPr>
            <p:cNvSpPr txBox="1"/>
            <p:nvPr/>
          </p:nvSpPr>
          <p:spPr>
            <a:xfrm>
              <a:off x="5833998" y="6266854"/>
              <a:ext cx="2092881" cy="461665"/>
            </a:xfrm>
            <a:prstGeom prst="rect">
              <a:avLst/>
            </a:prstGeom>
            <a:noFill/>
          </p:spPr>
          <p:txBody>
            <a:bodyPr wrap="none" rtlCol="0">
              <a:spAutoFit/>
            </a:bodyPr>
            <a:lstStyle/>
            <a:p>
              <a:r>
                <a:rPr lang="en-US" dirty="0">
                  <a:solidFill>
                    <a:schemeClr val="accent5">
                      <a:lumMod val="75000"/>
                    </a:schemeClr>
                  </a:solidFill>
                </a:rPr>
                <a:t>Directed R&amp;D?</a:t>
              </a:r>
            </a:p>
          </p:txBody>
        </p:sp>
      </p:grpSp>
    </p:spTree>
    <p:extLst>
      <p:ext uri="{BB962C8B-B14F-4D97-AF65-F5344CB8AC3E}">
        <p14:creationId xmlns:p14="http://schemas.microsoft.com/office/powerpoint/2010/main" val="166359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E95E35-2A3D-4EE1-9ECA-FD63631EA198}"/>
              </a:ext>
            </a:extLst>
          </p:cNvPr>
          <p:cNvSpPr>
            <a:spLocks noGrp="1"/>
          </p:cNvSpPr>
          <p:nvPr>
            <p:ph idx="1"/>
          </p:nvPr>
        </p:nvSpPr>
        <p:spPr>
          <a:xfrm>
            <a:off x="204626" y="1040477"/>
            <a:ext cx="3391776" cy="427877"/>
          </a:xfrm>
        </p:spPr>
        <p:txBody>
          <a:bodyPr/>
          <a:lstStyle/>
          <a:p>
            <a:r>
              <a:rPr lang="en-US" dirty="0"/>
              <a:t>HFM R&amp;D in Europe:</a:t>
            </a:r>
          </a:p>
        </p:txBody>
      </p:sp>
      <p:sp>
        <p:nvSpPr>
          <p:cNvPr id="3" name="Title 2">
            <a:extLst>
              <a:ext uri="{FF2B5EF4-FFF2-40B4-BE49-F238E27FC236}">
                <a16:creationId xmlns:a16="http://schemas.microsoft.com/office/drawing/2014/main" id="{C2D9D01B-8C33-4417-949E-20E5E4813BE3}"/>
              </a:ext>
            </a:extLst>
          </p:cNvPr>
          <p:cNvSpPr>
            <a:spLocks noGrp="1"/>
          </p:cNvSpPr>
          <p:nvPr>
            <p:ph type="title"/>
          </p:nvPr>
        </p:nvSpPr>
        <p:spPr>
          <a:xfrm>
            <a:off x="228600" y="216240"/>
            <a:ext cx="8686800" cy="427877"/>
          </a:xfrm>
        </p:spPr>
        <p:txBody>
          <a:bodyPr/>
          <a:lstStyle/>
          <a:p>
            <a:r>
              <a:rPr lang="en-US" dirty="0"/>
              <a:t>The Challenge: The US may fall behind</a:t>
            </a:r>
          </a:p>
        </p:txBody>
      </p:sp>
      <p:sp>
        <p:nvSpPr>
          <p:cNvPr id="5" name="Slide Number Placeholder 4">
            <a:extLst>
              <a:ext uri="{FF2B5EF4-FFF2-40B4-BE49-F238E27FC236}">
                <a16:creationId xmlns:a16="http://schemas.microsoft.com/office/drawing/2014/main" id="{ACC2B969-8308-4C98-9D78-3BC5A5F37B41}"/>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pic>
        <p:nvPicPr>
          <p:cNvPr id="6" name="Picture 5">
            <a:extLst>
              <a:ext uri="{FF2B5EF4-FFF2-40B4-BE49-F238E27FC236}">
                <a16:creationId xmlns:a16="http://schemas.microsoft.com/office/drawing/2014/main" id="{93C30DE4-1B26-41BC-89C2-AD7AE6352F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4626" y="1738607"/>
            <a:ext cx="3391776" cy="4334632"/>
          </a:xfrm>
          <a:prstGeom prst="rect">
            <a:avLst/>
          </a:prstGeom>
          <a:solidFill>
            <a:schemeClr val="bg1"/>
          </a:solidFill>
          <a:ln>
            <a:solidFill>
              <a:srgbClr val="99D6EA"/>
            </a:solidFill>
          </a:ln>
        </p:spPr>
      </p:pic>
      <p:sp>
        <p:nvSpPr>
          <p:cNvPr id="7" name="TextBox 6">
            <a:extLst>
              <a:ext uri="{FF2B5EF4-FFF2-40B4-BE49-F238E27FC236}">
                <a16:creationId xmlns:a16="http://schemas.microsoft.com/office/drawing/2014/main" id="{6B4720E0-98CD-4597-9AE5-EB7978E42885}"/>
              </a:ext>
            </a:extLst>
          </p:cNvPr>
          <p:cNvSpPr txBox="1"/>
          <p:nvPr/>
        </p:nvSpPr>
        <p:spPr>
          <a:xfrm>
            <a:off x="3593382" y="5422660"/>
            <a:ext cx="3363741" cy="830997"/>
          </a:xfrm>
          <a:prstGeom prst="rect">
            <a:avLst/>
          </a:prstGeom>
          <a:noFill/>
          <a:ln>
            <a:solidFill>
              <a:schemeClr val="tx1"/>
            </a:solidFill>
          </a:ln>
        </p:spPr>
        <p:txBody>
          <a:bodyPr wrap="square" rtlCol="0">
            <a:spAutoFit/>
          </a:bodyPr>
          <a:lstStyle/>
          <a:p>
            <a:r>
              <a:rPr lang="en-US" sz="1600" dirty="0"/>
              <a:t>D. </a:t>
            </a:r>
            <a:r>
              <a:rPr lang="en-US" sz="1600" dirty="0" err="1"/>
              <a:t>Tommasini</a:t>
            </a:r>
            <a:r>
              <a:rPr lang="en-US" sz="1600" dirty="0"/>
              <a:t> (CERN)</a:t>
            </a:r>
          </a:p>
          <a:p>
            <a:r>
              <a:rPr lang="en-US" sz="1600" dirty="0"/>
              <a:t>2</a:t>
            </a:r>
            <a:r>
              <a:rPr lang="en-US" sz="1600" baseline="30000" dirty="0"/>
              <a:t>nd</a:t>
            </a:r>
            <a:r>
              <a:rPr lang="en-US" sz="1600" dirty="0"/>
              <a:t> WP5 EuroCirCol Review, Oct 2017</a:t>
            </a:r>
          </a:p>
          <a:p>
            <a:r>
              <a:rPr lang="en-US" sz="1600" i="1" dirty="0"/>
              <a:t>(I am reviewer for WP5 = HF Magnets)</a:t>
            </a:r>
          </a:p>
        </p:txBody>
      </p:sp>
      <p:pic>
        <p:nvPicPr>
          <p:cNvPr id="8" name="Picture 7">
            <a:extLst>
              <a:ext uri="{FF2B5EF4-FFF2-40B4-BE49-F238E27FC236}">
                <a16:creationId xmlns:a16="http://schemas.microsoft.com/office/drawing/2014/main" id="{CD8BC821-F7C4-4E96-AB9F-8124AC03C2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1886" y="1614695"/>
            <a:ext cx="2681057" cy="3433199"/>
          </a:xfrm>
          <a:prstGeom prst="rect">
            <a:avLst/>
          </a:prstGeom>
        </p:spPr>
      </p:pic>
      <p:sp>
        <p:nvSpPr>
          <p:cNvPr id="9" name="TextBox 8">
            <a:extLst>
              <a:ext uri="{FF2B5EF4-FFF2-40B4-BE49-F238E27FC236}">
                <a16:creationId xmlns:a16="http://schemas.microsoft.com/office/drawing/2014/main" id="{9C18DB3E-D20B-4268-BF4B-F22C86D004D2}"/>
              </a:ext>
            </a:extLst>
          </p:cNvPr>
          <p:cNvSpPr txBox="1"/>
          <p:nvPr/>
        </p:nvSpPr>
        <p:spPr>
          <a:xfrm>
            <a:off x="6462943" y="4207929"/>
            <a:ext cx="1630190" cy="830997"/>
          </a:xfrm>
          <a:prstGeom prst="rect">
            <a:avLst/>
          </a:prstGeom>
          <a:noFill/>
          <a:ln>
            <a:solidFill>
              <a:schemeClr val="tx1"/>
            </a:solidFill>
          </a:ln>
        </p:spPr>
        <p:txBody>
          <a:bodyPr wrap="none" rtlCol="0">
            <a:spAutoFit/>
          </a:bodyPr>
          <a:lstStyle/>
          <a:p>
            <a:r>
              <a:rPr lang="en-US" sz="1600" dirty="0"/>
              <a:t>FRESCA2: </a:t>
            </a:r>
            <a:r>
              <a:rPr lang="en-US" sz="1600" b="1" dirty="0"/>
              <a:t>14.6 T</a:t>
            </a:r>
            <a:r>
              <a:rPr lang="en-US" sz="1600" dirty="0"/>
              <a:t>, </a:t>
            </a:r>
          </a:p>
          <a:p>
            <a:r>
              <a:rPr lang="en-US" sz="1600" dirty="0"/>
              <a:t>100 mm bore </a:t>
            </a:r>
          </a:p>
          <a:p>
            <a:r>
              <a:rPr lang="en-US" sz="1600" dirty="0"/>
              <a:t>May 2018</a:t>
            </a:r>
          </a:p>
        </p:txBody>
      </p:sp>
      <p:grpSp>
        <p:nvGrpSpPr>
          <p:cNvPr id="28" name="Group 27">
            <a:extLst>
              <a:ext uri="{FF2B5EF4-FFF2-40B4-BE49-F238E27FC236}">
                <a16:creationId xmlns:a16="http://schemas.microsoft.com/office/drawing/2014/main" id="{A1677F6B-2E38-4E94-9E8D-D545581B1B57}"/>
              </a:ext>
            </a:extLst>
          </p:cNvPr>
          <p:cNvGrpSpPr/>
          <p:nvPr/>
        </p:nvGrpSpPr>
        <p:grpSpPr>
          <a:xfrm>
            <a:off x="6861288" y="1548126"/>
            <a:ext cx="2146960" cy="2305050"/>
            <a:chOff x="6861288" y="1548126"/>
            <a:chExt cx="2146960" cy="2305050"/>
          </a:xfrm>
        </p:grpSpPr>
        <p:pic>
          <p:nvPicPr>
            <p:cNvPr id="10" name="Picture 9">
              <a:extLst>
                <a:ext uri="{FF2B5EF4-FFF2-40B4-BE49-F238E27FC236}">
                  <a16:creationId xmlns:a16="http://schemas.microsoft.com/office/drawing/2014/main" id="{54E67A99-C5E4-46F3-972E-4F00A87A47CE}"/>
                </a:ext>
              </a:extLst>
            </p:cNvPr>
            <p:cNvPicPr>
              <a:picLocks noChangeAspect="1"/>
            </p:cNvPicPr>
            <p:nvPr/>
          </p:nvPicPr>
          <p:blipFill>
            <a:blip r:embed="rId4"/>
            <a:stretch>
              <a:fillRect/>
            </a:stretch>
          </p:blipFill>
          <p:spPr>
            <a:xfrm>
              <a:off x="6944168" y="1548126"/>
              <a:ext cx="1981200" cy="2305050"/>
            </a:xfrm>
            <a:prstGeom prst="rect">
              <a:avLst/>
            </a:prstGeom>
          </p:spPr>
        </p:pic>
        <p:sp>
          <p:nvSpPr>
            <p:cNvPr id="11" name="Rectangle 10">
              <a:extLst>
                <a:ext uri="{FF2B5EF4-FFF2-40B4-BE49-F238E27FC236}">
                  <a16:creationId xmlns:a16="http://schemas.microsoft.com/office/drawing/2014/main" id="{6544E351-9365-4095-9FF2-DC7BC31AE7B9}"/>
                </a:ext>
              </a:extLst>
            </p:cNvPr>
            <p:cNvSpPr/>
            <p:nvPr/>
          </p:nvSpPr>
          <p:spPr>
            <a:xfrm>
              <a:off x="6861288" y="2880683"/>
              <a:ext cx="829073"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EU</a:t>
              </a:r>
            </a:p>
          </p:txBody>
        </p:sp>
        <p:sp>
          <p:nvSpPr>
            <p:cNvPr id="12" name="Rectangle 11">
              <a:extLst>
                <a:ext uri="{FF2B5EF4-FFF2-40B4-BE49-F238E27FC236}">
                  <a16:creationId xmlns:a16="http://schemas.microsoft.com/office/drawing/2014/main" id="{7AF4F65F-931F-4F44-8D9A-9DE83E9179F9}"/>
                </a:ext>
              </a:extLst>
            </p:cNvPr>
            <p:cNvSpPr/>
            <p:nvPr/>
          </p:nvSpPr>
          <p:spPr>
            <a:xfrm>
              <a:off x="8188792" y="2315930"/>
              <a:ext cx="819456"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US</a:t>
              </a:r>
            </a:p>
          </p:txBody>
        </p:sp>
      </p:grpSp>
      <p:sp>
        <p:nvSpPr>
          <p:cNvPr id="14" name="TextBox 13">
            <a:extLst>
              <a:ext uri="{FF2B5EF4-FFF2-40B4-BE49-F238E27FC236}">
                <a16:creationId xmlns:a16="http://schemas.microsoft.com/office/drawing/2014/main" id="{96C8BADB-603E-4E91-AD9C-D96207477DE7}"/>
              </a:ext>
            </a:extLst>
          </p:cNvPr>
          <p:cNvSpPr txBox="1"/>
          <p:nvPr/>
        </p:nvSpPr>
        <p:spPr>
          <a:xfrm>
            <a:off x="3937190" y="763974"/>
            <a:ext cx="963341" cy="1200329"/>
          </a:xfrm>
          <a:prstGeom prst="rect">
            <a:avLst/>
          </a:prstGeom>
          <a:solidFill>
            <a:schemeClr val="bg1"/>
          </a:solidFill>
        </p:spPr>
        <p:txBody>
          <a:bodyPr wrap="none" rtlCol="0">
            <a:spAutoFit/>
          </a:bodyPr>
          <a:lstStyle/>
          <a:p>
            <a:r>
              <a:rPr lang="en-US" dirty="0">
                <a:solidFill>
                  <a:srgbClr val="FF0000"/>
                </a:solidFill>
              </a:rPr>
              <a:t>CERN:</a:t>
            </a:r>
          </a:p>
          <a:p>
            <a:r>
              <a:rPr lang="en-US" sz="1600" dirty="0">
                <a:solidFill>
                  <a:srgbClr val="FF0000"/>
                </a:solidFill>
              </a:rPr>
              <a:t>ERMC</a:t>
            </a:r>
          </a:p>
          <a:p>
            <a:r>
              <a:rPr lang="en-US" sz="1600" dirty="0">
                <a:solidFill>
                  <a:srgbClr val="FF0000"/>
                </a:solidFill>
              </a:rPr>
              <a:t>RMM</a:t>
            </a:r>
          </a:p>
          <a:p>
            <a:r>
              <a:rPr lang="en-US" sz="1600" dirty="0">
                <a:solidFill>
                  <a:srgbClr val="FF0000"/>
                </a:solidFill>
              </a:rPr>
              <a:t>FRESCA2 </a:t>
            </a:r>
          </a:p>
        </p:txBody>
      </p:sp>
      <p:pic>
        <p:nvPicPr>
          <p:cNvPr id="15" name="Picture 14">
            <a:extLst>
              <a:ext uri="{FF2B5EF4-FFF2-40B4-BE49-F238E27FC236}">
                <a16:creationId xmlns:a16="http://schemas.microsoft.com/office/drawing/2014/main" id="{74985B16-BB0D-472E-ACBA-F07551D406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4866" y="1717861"/>
            <a:ext cx="1645177" cy="1335457"/>
          </a:xfrm>
          <a:prstGeom prst="rect">
            <a:avLst/>
          </a:prstGeom>
        </p:spPr>
      </p:pic>
      <p:pic>
        <p:nvPicPr>
          <p:cNvPr id="17" name="Picture 16">
            <a:extLst>
              <a:ext uri="{FF2B5EF4-FFF2-40B4-BE49-F238E27FC236}">
                <a16:creationId xmlns:a16="http://schemas.microsoft.com/office/drawing/2014/main" id="{65F3C270-F0DF-4ABA-BA14-C2166BF8C7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1675" y="664592"/>
            <a:ext cx="1422708" cy="1179648"/>
          </a:xfrm>
          <a:prstGeom prst="rect">
            <a:avLst/>
          </a:prstGeom>
        </p:spPr>
      </p:pic>
      <p:cxnSp>
        <p:nvCxnSpPr>
          <p:cNvPr id="19" name="Straight Arrow Connector 18">
            <a:extLst>
              <a:ext uri="{FF2B5EF4-FFF2-40B4-BE49-F238E27FC236}">
                <a16:creationId xmlns:a16="http://schemas.microsoft.com/office/drawing/2014/main" id="{D6CD6E91-EEDE-4BE3-A440-1D084A5FF200}"/>
              </a:ext>
            </a:extLst>
          </p:cNvPr>
          <p:cNvCxnSpPr/>
          <p:nvPr/>
        </p:nvCxnSpPr>
        <p:spPr>
          <a:xfrm>
            <a:off x="4661662" y="1364138"/>
            <a:ext cx="58504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D64CB4A-138B-4CDC-A5D6-1273CFBCEBDE}"/>
              </a:ext>
            </a:extLst>
          </p:cNvPr>
          <p:cNvCxnSpPr>
            <a:cxnSpLocks/>
          </p:cNvCxnSpPr>
          <p:nvPr/>
        </p:nvCxnSpPr>
        <p:spPr>
          <a:xfrm>
            <a:off x="4695189" y="1562830"/>
            <a:ext cx="1097840" cy="5861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E1821FE-C1BF-46A2-893B-DF56CCD715C8}"/>
              </a:ext>
            </a:extLst>
          </p:cNvPr>
          <p:cNvCxnSpPr>
            <a:cxnSpLocks/>
          </p:cNvCxnSpPr>
          <p:nvPr/>
        </p:nvCxnSpPr>
        <p:spPr>
          <a:xfrm>
            <a:off x="4811124" y="1928585"/>
            <a:ext cx="311290" cy="6636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Footer Placeholder 3">
            <a:extLst>
              <a:ext uri="{FF2B5EF4-FFF2-40B4-BE49-F238E27FC236}">
                <a16:creationId xmlns:a16="http://schemas.microsoft.com/office/drawing/2014/main" id="{E3A63CFC-5DBA-864E-BB3C-E12517586B2C}"/>
              </a:ext>
            </a:extLst>
          </p:cNvPr>
          <p:cNvSpPr>
            <a:spLocks noGrp="1"/>
          </p:cNvSpPr>
          <p:nvPr>
            <p:ph type="ftr" sz="quarter" idx="3"/>
          </p:nvPr>
        </p:nvSpPr>
        <p:spPr>
          <a:xfrm>
            <a:off x="1530603" y="6504213"/>
            <a:ext cx="6262118" cy="242873"/>
          </a:xfrm>
        </p:spPr>
        <p:txBody>
          <a:bodyPr/>
          <a:lstStyle/>
          <a:p>
            <a:pPr>
              <a:defRPr/>
            </a:pPr>
            <a:r>
              <a:rPr lang="nl-NL" dirty="0"/>
              <a:t>G. </a:t>
            </a:r>
            <a:r>
              <a:rPr lang="nl-NL" dirty="0" err="1"/>
              <a:t>Ambrosio</a:t>
            </a:r>
            <a:r>
              <a:rPr lang="nl-NL" dirty="0"/>
              <a:t> -FNAL HFM TF @ DOE – </a:t>
            </a:r>
            <a:r>
              <a:rPr lang="nl-NL" dirty="0" err="1"/>
              <a:t>June</a:t>
            </a:r>
            <a:r>
              <a:rPr lang="nl-NL" dirty="0"/>
              <a:t> 7, 2018</a:t>
            </a:r>
            <a:endParaRPr lang="en-US" b="1" dirty="0"/>
          </a:p>
        </p:txBody>
      </p:sp>
    </p:spTree>
    <p:extLst>
      <p:ext uri="{BB962C8B-B14F-4D97-AF65-F5344CB8AC3E}">
        <p14:creationId xmlns:p14="http://schemas.microsoft.com/office/powerpoint/2010/main" val="16001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E95E35-2A3D-4EE1-9ECA-FD63631EA198}"/>
              </a:ext>
            </a:extLst>
          </p:cNvPr>
          <p:cNvSpPr>
            <a:spLocks noGrp="1"/>
          </p:cNvSpPr>
          <p:nvPr>
            <p:ph idx="1"/>
          </p:nvPr>
        </p:nvSpPr>
        <p:spPr>
          <a:xfrm>
            <a:off x="177527" y="1128623"/>
            <a:ext cx="1606288" cy="1063624"/>
          </a:xfrm>
        </p:spPr>
        <p:txBody>
          <a:bodyPr/>
          <a:lstStyle/>
          <a:p>
            <a:pPr marL="0" indent="0">
              <a:buNone/>
            </a:pPr>
            <a:r>
              <a:rPr lang="en-US" dirty="0"/>
              <a:t>HFM R&amp;D in Asia:</a:t>
            </a:r>
          </a:p>
        </p:txBody>
      </p:sp>
      <p:sp>
        <p:nvSpPr>
          <p:cNvPr id="3" name="Title 2">
            <a:extLst>
              <a:ext uri="{FF2B5EF4-FFF2-40B4-BE49-F238E27FC236}">
                <a16:creationId xmlns:a16="http://schemas.microsoft.com/office/drawing/2014/main" id="{C2D9D01B-8C33-4417-949E-20E5E4813BE3}"/>
              </a:ext>
            </a:extLst>
          </p:cNvPr>
          <p:cNvSpPr>
            <a:spLocks noGrp="1"/>
          </p:cNvSpPr>
          <p:nvPr>
            <p:ph type="title"/>
          </p:nvPr>
        </p:nvSpPr>
        <p:spPr>
          <a:xfrm>
            <a:off x="228600" y="216240"/>
            <a:ext cx="8686800" cy="427877"/>
          </a:xfrm>
        </p:spPr>
        <p:txBody>
          <a:bodyPr/>
          <a:lstStyle/>
          <a:p>
            <a:r>
              <a:rPr lang="en-US" dirty="0"/>
              <a:t>The Challenge: The US may fall behind</a:t>
            </a:r>
          </a:p>
        </p:txBody>
      </p:sp>
      <p:sp>
        <p:nvSpPr>
          <p:cNvPr id="5" name="Slide Number Placeholder 4">
            <a:extLst>
              <a:ext uri="{FF2B5EF4-FFF2-40B4-BE49-F238E27FC236}">
                <a16:creationId xmlns:a16="http://schemas.microsoft.com/office/drawing/2014/main" id="{ACC2B969-8308-4C98-9D78-3BC5A5F37B41}"/>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sp>
        <p:nvSpPr>
          <p:cNvPr id="7" name="TextBox 6">
            <a:extLst>
              <a:ext uri="{FF2B5EF4-FFF2-40B4-BE49-F238E27FC236}">
                <a16:creationId xmlns:a16="http://schemas.microsoft.com/office/drawing/2014/main" id="{6B4720E0-98CD-4597-9AE5-EB7978E42885}"/>
              </a:ext>
            </a:extLst>
          </p:cNvPr>
          <p:cNvSpPr txBox="1"/>
          <p:nvPr/>
        </p:nvSpPr>
        <p:spPr>
          <a:xfrm>
            <a:off x="2530557" y="3482978"/>
            <a:ext cx="2448812" cy="338554"/>
          </a:xfrm>
          <a:prstGeom prst="rect">
            <a:avLst/>
          </a:prstGeom>
          <a:noFill/>
          <a:ln>
            <a:solidFill>
              <a:schemeClr val="tx1"/>
            </a:solidFill>
          </a:ln>
        </p:spPr>
        <p:txBody>
          <a:bodyPr wrap="none" rtlCol="0">
            <a:spAutoFit/>
          </a:bodyPr>
          <a:lstStyle/>
          <a:p>
            <a:r>
              <a:rPr lang="en-US" sz="1600" dirty="0" err="1"/>
              <a:t>Qingjin</a:t>
            </a:r>
            <a:r>
              <a:rPr lang="en-US" sz="1600" dirty="0"/>
              <a:t> XU, FCC Week 2017</a:t>
            </a:r>
          </a:p>
        </p:txBody>
      </p:sp>
      <p:sp>
        <p:nvSpPr>
          <p:cNvPr id="9" name="TextBox 8">
            <a:extLst>
              <a:ext uri="{FF2B5EF4-FFF2-40B4-BE49-F238E27FC236}">
                <a16:creationId xmlns:a16="http://schemas.microsoft.com/office/drawing/2014/main" id="{9C18DB3E-D20B-4268-BF4B-F22C86D004D2}"/>
              </a:ext>
            </a:extLst>
          </p:cNvPr>
          <p:cNvSpPr txBox="1"/>
          <p:nvPr/>
        </p:nvSpPr>
        <p:spPr>
          <a:xfrm>
            <a:off x="6464826" y="4356722"/>
            <a:ext cx="2797689" cy="584775"/>
          </a:xfrm>
          <a:prstGeom prst="rect">
            <a:avLst/>
          </a:prstGeom>
          <a:noFill/>
        </p:spPr>
        <p:txBody>
          <a:bodyPr wrap="none" rtlCol="0">
            <a:spAutoFit/>
          </a:bodyPr>
          <a:lstStyle/>
          <a:p>
            <a:r>
              <a:rPr lang="en-US" sz="1600" dirty="0"/>
              <a:t>FRESCA2: </a:t>
            </a:r>
            <a:r>
              <a:rPr lang="en-US" sz="1600" b="1" dirty="0"/>
              <a:t>14.6 T</a:t>
            </a:r>
            <a:r>
              <a:rPr lang="en-US" sz="1600" dirty="0"/>
              <a:t>, 100 mm bore </a:t>
            </a:r>
          </a:p>
          <a:p>
            <a:r>
              <a:rPr lang="en-US" sz="1600" dirty="0"/>
              <a:t>May 2018</a:t>
            </a:r>
          </a:p>
        </p:txBody>
      </p:sp>
      <p:sp>
        <p:nvSpPr>
          <p:cNvPr id="13" name="TextBox 12">
            <a:extLst>
              <a:ext uri="{FF2B5EF4-FFF2-40B4-BE49-F238E27FC236}">
                <a16:creationId xmlns:a16="http://schemas.microsoft.com/office/drawing/2014/main" id="{D74A3691-62D0-4E14-8643-FBEE0F8070D9}"/>
              </a:ext>
            </a:extLst>
          </p:cNvPr>
          <p:cNvSpPr txBox="1"/>
          <p:nvPr/>
        </p:nvSpPr>
        <p:spPr>
          <a:xfrm>
            <a:off x="117752" y="4688669"/>
            <a:ext cx="4972031" cy="646331"/>
          </a:xfrm>
          <a:prstGeom prst="rect">
            <a:avLst/>
          </a:prstGeom>
          <a:noFill/>
        </p:spPr>
        <p:txBody>
          <a:bodyPr wrap="square" rtlCol="0">
            <a:spAutoFit/>
          </a:bodyPr>
          <a:lstStyle/>
          <a:p>
            <a:r>
              <a:rPr lang="en-US" sz="1800" i="1" dirty="0"/>
              <a:t>China may take time to get to SPPC with IBS</a:t>
            </a:r>
          </a:p>
          <a:p>
            <a:r>
              <a:rPr lang="en-US" sz="1800" i="1" dirty="0"/>
              <a:t>Europe is running fast planning to use Nb</a:t>
            </a:r>
            <a:r>
              <a:rPr lang="en-US" sz="1800" i="1" baseline="-25000" dirty="0"/>
              <a:t>3</a:t>
            </a:r>
            <a:r>
              <a:rPr lang="en-US" sz="1800" i="1" dirty="0"/>
              <a:t>Sn:</a:t>
            </a:r>
          </a:p>
        </p:txBody>
      </p:sp>
      <p:pic>
        <p:nvPicPr>
          <p:cNvPr id="18" name="Picture 17">
            <a:extLst>
              <a:ext uri="{FF2B5EF4-FFF2-40B4-BE49-F238E27FC236}">
                <a16:creationId xmlns:a16="http://schemas.microsoft.com/office/drawing/2014/main" id="{A4C87796-5FD1-4490-9F87-8736B9B404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6810" y="823679"/>
            <a:ext cx="6920953" cy="2647201"/>
          </a:xfrm>
          <a:prstGeom prst="rect">
            <a:avLst/>
          </a:prstGeom>
        </p:spPr>
      </p:pic>
      <p:pic>
        <p:nvPicPr>
          <p:cNvPr id="21" name="Picture 20">
            <a:extLst>
              <a:ext uri="{FF2B5EF4-FFF2-40B4-BE49-F238E27FC236}">
                <a16:creationId xmlns:a16="http://schemas.microsoft.com/office/drawing/2014/main" id="{E28644BF-B77A-45EB-A2E5-AC3F11C555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6787" y="3458652"/>
            <a:ext cx="4170977" cy="3209108"/>
          </a:xfrm>
          <a:prstGeom prst="rect">
            <a:avLst/>
          </a:prstGeom>
        </p:spPr>
      </p:pic>
      <p:sp>
        <p:nvSpPr>
          <p:cNvPr id="25" name="TextBox 24">
            <a:extLst>
              <a:ext uri="{FF2B5EF4-FFF2-40B4-BE49-F238E27FC236}">
                <a16:creationId xmlns:a16="http://schemas.microsoft.com/office/drawing/2014/main" id="{2D4BE248-49CB-436F-AA1B-D4C59AEA2FAD}"/>
              </a:ext>
            </a:extLst>
          </p:cNvPr>
          <p:cNvSpPr txBox="1"/>
          <p:nvPr/>
        </p:nvSpPr>
        <p:spPr>
          <a:xfrm>
            <a:off x="126453" y="2042982"/>
            <a:ext cx="2024563" cy="923330"/>
          </a:xfrm>
          <a:prstGeom prst="rect">
            <a:avLst/>
          </a:prstGeom>
          <a:noFill/>
        </p:spPr>
        <p:txBody>
          <a:bodyPr wrap="square" rtlCol="0">
            <a:spAutoFit/>
          </a:bodyPr>
          <a:lstStyle/>
          <a:p>
            <a:r>
              <a:rPr lang="en-US" sz="1800" dirty="0"/>
              <a:t>Japan: </a:t>
            </a:r>
          </a:p>
          <a:p>
            <a:r>
              <a:rPr lang="en-US" sz="1800" dirty="0"/>
              <a:t>- D1 for LHC HiLumi</a:t>
            </a:r>
          </a:p>
          <a:p>
            <a:r>
              <a:rPr lang="en-US" sz="1800" dirty="0"/>
              <a:t>- NbTi 5.6 T</a:t>
            </a:r>
          </a:p>
        </p:txBody>
      </p:sp>
      <p:sp>
        <p:nvSpPr>
          <p:cNvPr id="26" name="TextBox 25">
            <a:extLst>
              <a:ext uri="{FF2B5EF4-FFF2-40B4-BE49-F238E27FC236}">
                <a16:creationId xmlns:a16="http://schemas.microsoft.com/office/drawing/2014/main" id="{2937A817-020C-46CC-9955-BF86CDAA23BF}"/>
              </a:ext>
            </a:extLst>
          </p:cNvPr>
          <p:cNvSpPr txBox="1"/>
          <p:nvPr/>
        </p:nvSpPr>
        <p:spPr>
          <a:xfrm>
            <a:off x="96761" y="3429000"/>
            <a:ext cx="4836542" cy="1200329"/>
          </a:xfrm>
          <a:prstGeom prst="rect">
            <a:avLst/>
          </a:prstGeom>
          <a:noFill/>
        </p:spPr>
        <p:txBody>
          <a:bodyPr wrap="square" rtlCol="0">
            <a:spAutoFit/>
          </a:bodyPr>
          <a:lstStyle/>
          <a:p>
            <a:r>
              <a:rPr lang="en-US" sz="1800" dirty="0"/>
              <a:t>China: </a:t>
            </a:r>
          </a:p>
          <a:p>
            <a:pPr marL="285750" indent="-285750">
              <a:buFontTx/>
              <a:buChar char="-"/>
            </a:pPr>
            <a:r>
              <a:rPr lang="en-US" sz="1800" dirty="0"/>
              <a:t>100 km SPPC ring</a:t>
            </a:r>
          </a:p>
          <a:p>
            <a:pPr marL="285750" indent="-285750">
              <a:buFontTx/>
              <a:buChar char="-"/>
            </a:pPr>
            <a:r>
              <a:rPr lang="en-US" sz="1800" dirty="0"/>
              <a:t>Iron Based Superconductor</a:t>
            </a:r>
          </a:p>
          <a:p>
            <a:pPr marL="285750" indent="-285750">
              <a:buFontTx/>
              <a:buChar char="-"/>
            </a:pPr>
            <a:r>
              <a:rPr lang="en-US" sz="1800" dirty="0"/>
              <a:t>Common-Coil dipoles: 12 T (24 T upgrade)  </a:t>
            </a:r>
          </a:p>
        </p:txBody>
      </p:sp>
      <p:sp>
        <p:nvSpPr>
          <p:cNvPr id="27" name="TextBox 26">
            <a:extLst>
              <a:ext uri="{FF2B5EF4-FFF2-40B4-BE49-F238E27FC236}">
                <a16:creationId xmlns:a16="http://schemas.microsoft.com/office/drawing/2014/main" id="{42C0EDDE-C69E-475D-A276-CD1B1C778D57}"/>
              </a:ext>
            </a:extLst>
          </p:cNvPr>
          <p:cNvSpPr txBox="1"/>
          <p:nvPr/>
        </p:nvSpPr>
        <p:spPr>
          <a:xfrm>
            <a:off x="117752" y="5399480"/>
            <a:ext cx="4972031" cy="1200329"/>
          </a:xfrm>
          <a:prstGeom prst="rect">
            <a:avLst/>
          </a:prstGeom>
          <a:noFill/>
        </p:spPr>
        <p:txBody>
          <a:bodyPr wrap="square" rtlCol="0">
            <a:spAutoFit/>
          </a:bodyPr>
          <a:lstStyle/>
          <a:p>
            <a:r>
              <a:rPr lang="en-US" sz="1800" i="1" dirty="0"/>
              <a:t>“Only if we </a:t>
            </a:r>
            <a:r>
              <a:rPr lang="en-US" sz="1800" b="1" i="1" dirty="0"/>
              <a:t>start now </a:t>
            </a:r>
            <a:r>
              <a:rPr lang="en-US" sz="1800" i="1" dirty="0"/>
              <a:t>a </a:t>
            </a:r>
            <a:r>
              <a:rPr lang="en-US" sz="1800" b="1" i="1" dirty="0"/>
              <a:t>focused R&amp;D </a:t>
            </a:r>
            <a:r>
              <a:rPr lang="en-US" sz="1800" i="1" dirty="0"/>
              <a:t>the</a:t>
            </a:r>
            <a:r>
              <a:rPr lang="en-US" sz="1800" b="1" i="1" dirty="0"/>
              <a:t> </a:t>
            </a:r>
            <a:r>
              <a:rPr lang="en-US" sz="1800" i="1" dirty="0"/>
              <a:t>US will have </a:t>
            </a:r>
            <a:r>
              <a:rPr lang="en-US" sz="1800" b="1" i="1" dirty="0"/>
              <a:t>leadership role </a:t>
            </a:r>
            <a:r>
              <a:rPr lang="en-US" sz="1800" i="1" dirty="0"/>
              <a:t>in</a:t>
            </a:r>
            <a:r>
              <a:rPr lang="en-US" sz="1800" b="1" i="1" dirty="0"/>
              <a:t> </a:t>
            </a:r>
            <a:r>
              <a:rPr lang="en-US" sz="1800" i="1" dirty="0"/>
              <a:t>the design and fabrication of High Field Magnets for next HE Hadron Collider”</a:t>
            </a:r>
          </a:p>
          <a:p>
            <a:endParaRPr lang="en-US" sz="1800" dirty="0"/>
          </a:p>
        </p:txBody>
      </p:sp>
      <p:sp>
        <p:nvSpPr>
          <p:cNvPr id="14" name="Footer Placeholder 3">
            <a:extLst>
              <a:ext uri="{FF2B5EF4-FFF2-40B4-BE49-F238E27FC236}">
                <a16:creationId xmlns:a16="http://schemas.microsoft.com/office/drawing/2014/main" id="{7DDA3A2F-5D08-0C4E-B2BD-C947AC40FF5C}"/>
              </a:ext>
            </a:extLst>
          </p:cNvPr>
          <p:cNvSpPr>
            <a:spLocks noGrp="1"/>
          </p:cNvSpPr>
          <p:nvPr>
            <p:ph type="ftr" sz="quarter" idx="3"/>
          </p:nvPr>
        </p:nvSpPr>
        <p:spPr>
          <a:xfrm>
            <a:off x="1530603" y="6504213"/>
            <a:ext cx="6262118" cy="242873"/>
          </a:xfrm>
        </p:spPr>
        <p:txBody>
          <a:bodyPr/>
          <a:lstStyle/>
          <a:p>
            <a:pPr>
              <a:defRPr/>
            </a:pPr>
            <a:r>
              <a:rPr lang="nl-NL" dirty="0"/>
              <a:t>G. </a:t>
            </a:r>
            <a:r>
              <a:rPr lang="nl-NL" dirty="0" err="1"/>
              <a:t>Ambrosio</a:t>
            </a:r>
            <a:r>
              <a:rPr lang="nl-NL" dirty="0"/>
              <a:t> -FNAL HFM TF @ DOE – </a:t>
            </a:r>
            <a:r>
              <a:rPr lang="nl-NL" dirty="0" err="1"/>
              <a:t>June</a:t>
            </a:r>
            <a:r>
              <a:rPr lang="nl-NL" dirty="0"/>
              <a:t> 7, 2018</a:t>
            </a:r>
            <a:endParaRPr lang="en-US" b="1" dirty="0"/>
          </a:p>
        </p:txBody>
      </p:sp>
    </p:spTree>
    <p:extLst>
      <p:ext uri="{BB962C8B-B14F-4D97-AF65-F5344CB8AC3E}">
        <p14:creationId xmlns:p14="http://schemas.microsoft.com/office/powerpoint/2010/main" val="8811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AE40C-6368-4EE5-86F2-06E76CD3066F}"/>
              </a:ext>
            </a:extLst>
          </p:cNvPr>
          <p:cNvSpPr>
            <a:spLocks noGrp="1"/>
          </p:cNvSpPr>
          <p:nvPr>
            <p:ph idx="1"/>
          </p:nvPr>
        </p:nvSpPr>
        <p:spPr>
          <a:xfrm>
            <a:off x="106532" y="845090"/>
            <a:ext cx="8930936" cy="5059363"/>
          </a:xfrm>
        </p:spPr>
        <p:txBody>
          <a:bodyPr/>
          <a:lstStyle/>
          <a:p>
            <a:r>
              <a:rPr lang="en-US" dirty="0"/>
              <a:t>We have re-assessed and re-structured our HFM R&amp;D program at FNAL </a:t>
            </a:r>
          </a:p>
          <a:p>
            <a:r>
              <a:rPr lang="en-US" dirty="0"/>
              <a:t>We would like you to consider starting ASAP a more </a:t>
            </a:r>
            <a:r>
              <a:rPr lang="en-US" b="1" dirty="0"/>
              <a:t>focused R&amp;D </a:t>
            </a:r>
            <a:r>
              <a:rPr lang="en-US" dirty="0"/>
              <a:t>to support the US contribution/Leadership for next High Energy Hadron Collider</a:t>
            </a:r>
          </a:p>
          <a:p>
            <a:r>
              <a:rPr lang="en-US" dirty="0"/>
              <a:t>This R&amp;D is going to provide </a:t>
            </a:r>
            <a:r>
              <a:rPr lang="en-US" b="1" dirty="0"/>
              <a:t>Knowledge</a:t>
            </a:r>
            <a:r>
              <a:rPr lang="en-US" dirty="0"/>
              <a:t> &amp; </a:t>
            </a:r>
            <a:r>
              <a:rPr lang="en-US" b="1" dirty="0"/>
              <a:t>Toolbox</a:t>
            </a:r>
            <a:r>
              <a:rPr lang="en-US" dirty="0"/>
              <a:t> for US/DOE to make well informed decisions and </a:t>
            </a:r>
            <a:r>
              <a:rPr lang="en-US" u="sng" dirty="0"/>
              <a:t>be leader as soon as plan is clear</a:t>
            </a:r>
          </a:p>
          <a:p>
            <a:r>
              <a:rPr lang="en-US" b="1" dirty="0"/>
              <a:t>Fermilab</a:t>
            </a:r>
            <a:r>
              <a:rPr lang="en-US" dirty="0"/>
              <a:t> has people and expertise to do it in very effective way</a:t>
            </a:r>
          </a:p>
          <a:p>
            <a:pPr lvl="1"/>
            <a:r>
              <a:rPr lang="en-US" dirty="0"/>
              <a:t>Junior scientists/engineers</a:t>
            </a:r>
          </a:p>
          <a:p>
            <a:pPr lvl="1"/>
            <a:r>
              <a:rPr lang="en-US" dirty="0"/>
              <a:t>Senior management with LARP </a:t>
            </a:r>
            <a:r>
              <a:rPr lang="en-US" u="sng" dirty="0"/>
              <a:t>experience</a:t>
            </a:r>
            <a:r>
              <a:rPr lang="en-US" dirty="0"/>
              <a:t> and </a:t>
            </a:r>
            <a:r>
              <a:rPr lang="en-US" u="sng" dirty="0"/>
              <a:t>mindset</a:t>
            </a:r>
          </a:p>
          <a:p>
            <a:pPr lvl="2"/>
            <a:r>
              <a:rPr lang="en-US" dirty="0"/>
              <a:t>Method: thorough exploration, close interaction with all stake-holders, international feed-back &amp; reviews, </a:t>
            </a:r>
            <a:r>
              <a:rPr lang="en-US" b="1" dirty="0"/>
              <a:t>down-select</a:t>
            </a:r>
            <a:r>
              <a:rPr lang="en-US" dirty="0"/>
              <a:t> </a:t>
            </a:r>
          </a:p>
          <a:p>
            <a:pPr marL="457200" lvl="1" indent="0">
              <a:buNone/>
            </a:pPr>
            <a:r>
              <a:rPr lang="en-US" i="1" dirty="0"/>
              <a:t>Note: excellent opportunity for Toohig or similar fellowships</a:t>
            </a:r>
          </a:p>
          <a:p>
            <a:pPr lvl="1"/>
            <a:endParaRPr lang="en-US" dirty="0"/>
          </a:p>
          <a:p>
            <a:pPr marL="0" indent="0">
              <a:buNone/>
            </a:pPr>
            <a:endParaRPr lang="en-US" dirty="0"/>
          </a:p>
        </p:txBody>
      </p:sp>
      <p:sp>
        <p:nvSpPr>
          <p:cNvPr id="3" name="Title 2">
            <a:extLst>
              <a:ext uri="{FF2B5EF4-FFF2-40B4-BE49-F238E27FC236}">
                <a16:creationId xmlns:a16="http://schemas.microsoft.com/office/drawing/2014/main" id="{B36D5465-4C34-458E-9A66-6088922765D3}"/>
              </a:ext>
            </a:extLst>
          </p:cNvPr>
          <p:cNvSpPr>
            <a:spLocks noGrp="1"/>
          </p:cNvSpPr>
          <p:nvPr>
            <p:ph type="title"/>
          </p:nvPr>
        </p:nvSpPr>
        <p:spPr/>
        <p:txBody>
          <a:bodyPr/>
          <a:lstStyle/>
          <a:p>
            <a:r>
              <a:rPr lang="en-US" dirty="0"/>
              <a:t>Conclusions</a:t>
            </a:r>
          </a:p>
        </p:txBody>
      </p:sp>
      <p:sp>
        <p:nvSpPr>
          <p:cNvPr id="5" name="Slide Number Placeholder 4">
            <a:extLst>
              <a:ext uri="{FF2B5EF4-FFF2-40B4-BE49-F238E27FC236}">
                <a16:creationId xmlns:a16="http://schemas.microsoft.com/office/drawing/2014/main" id="{A9809B21-418F-412C-8CA6-0930EE7B50D4}"/>
              </a:ext>
            </a:extLst>
          </p:cNvPr>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sp>
        <p:nvSpPr>
          <p:cNvPr id="6" name="Footer Placeholder 3">
            <a:extLst>
              <a:ext uri="{FF2B5EF4-FFF2-40B4-BE49-F238E27FC236}">
                <a16:creationId xmlns:a16="http://schemas.microsoft.com/office/drawing/2014/main" id="{BBC09547-CBD9-D942-B44D-FFBEB4F1528B}"/>
              </a:ext>
            </a:extLst>
          </p:cNvPr>
          <p:cNvSpPr>
            <a:spLocks noGrp="1"/>
          </p:cNvSpPr>
          <p:nvPr>
            <p:ph type="ftr" sz="quarter" idx="3"/>
          </p:nvPr>
        </p:nvSpPr>
        <p:spPr>
          <a:xfrm>
            <a:off x="1530603" y="6504213"/>
            <a:ext cx="6262118" cy="242873"/>
          </a:xfrm>
        </p:spPr>
        <p:txBody>
          <a:bodyPr/>
          <a:lstStyle/>
          <a:p>
            <a:pPr>
              <a:defRPr/>
            </a:pPr>
            <a:r>
              <a:rPr lang="nl-NL" dirty="0"/>
              <a:t>G. </a:t>
            </a:r>
            <a:r>
              <a:rPr lang="nl-NL" dirty="0" err="1"/>
              <a:t>Ambrosio</a:t>
            </a:r>
            <a:r>
              <a:rPr lang="nl-NL" dirty="0"/>
              <a:t> -FNAL HFM TF @ DOE – </a:t>
            </a:r>
            <a:r>
              <a:rPr lang="nl-NL" dirty="0" err="1"/>
              <a:t>June</a:t>
            </a:r>
            <a:r>
              <a:rPr lang="nl-NL" dirty="0"/>
              <a:t> 7, 2018</a:t>
            </a:r>
            <a:endParaRPr lang="en-US" b="1" dirty="0"/>
          </a:p>
        </p:txBody>
      </p:sp>
    </p:spTree>
    <p:extLst>
      <p:ext uri="{BB962C8B-B14F-4D97-AF65-F5344CB8AC3E}">
        <p14:creationId xmlns:p14="http://schemas.microsoft.com/office/powerpoint/2010/main" val="308606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D520-FEC9-A34F-AD7F-C0D1EB995066}"/>
              </a:ext>
            </a:extLst>
          </p:cNvPr>
          <p:cNvSpPr>
            <a:spLocks noGrp="1"/>
          </p:cNvSpPr>
          <p:nvPr>
            <p:ph type="title"/>
          </p:nvPr>
        </p:nvSpPr>
        <p:spPr>
          <a:xfrm>
            <a:off x="304800" y="-256591"/>
            <a:ext cx="8938260" cy="994172"/>
          </a:xfrm>
        </p:spPr>
        <p:txBody>
          <a:bodyPr/>
          <a:lstStyle/>
          <a:p>
            <a:r>
              <a:rPr lang="en-US" dirty="0"/>
              <a:t>Breakthrough in gradient for Tesla shape SRF cavities</a:t>
            </a:r>
            <a:br>
              <a:rPr lang="en-US" dirty="0"/>
            </a:br>
            <a:r>
              <a:rPr lang="en-US" dirty="0"/>
              <a:t> </a:t>
            </a:r>
            <a:r>
              <a:rPr lang="en-US" dirty="0" err="1"/>
              <a:t>Eacc</a:t>
            </a:r>
            <a:r>
              <a:rPr lang="en-US" dirty="0"/>
              <a:t> ~ 49 MV/m</a:t>
            </a:r>
          </a:p>
        </p:txBody>
      </p:sp>
      <p:pic>
        <p:nvPicPr>
          <p:cNvPr id="4" name="Picture 3">
            <a:extLst>
              <a:ext uri="{FF2B5EF4-FFF2-40B4-BE49-F238E27FC236}">
                <a16:creationId xmlns:a16="http://schemas.microsoft.com/office/drawing/2014/main" id="{72BDA293-3A2A-CE4F-AC41-AB8AC50FA125}"/>
              </a:ext>
            </a:extLst>
          </p:cNvPr>
          <p:cNvPicPr>
            <a:picLocks noChangeAspect="1"/>
          </p:cNvPicPr>
          <p:nvPr/>
        </p:nvPicPr>
        <p:blipFill>
          <a:blip r:embed="rId2"/>
          <a:stretch>
            <a:fillRect/>
          </a:stretch>
        </p:blipFill>
        <p:spPr>
          <a:xfrm>
            <a:off x="3432786" y="1232453"/>
            <a:ext cx="5711214" cy="4543012"/>
          </a:xfrm>
          <a:prstGeom prst="rect">
            <a:avLst/>
          </a:prstGeom>
        </p:spPr>
      </p:pic>
      <p:sp>
        <p:nvSpPr>
          <p:cNvPr id="3" name="TextBox 2">
            <a:extLst>
              <a:ext uri="{FF2B5EF4-FFF2-40B4-BE49-F238E27FC236}">
                <a16:creationId xmlns:a16="http://schemas.microsoft.com/office/drawing/2014/main" id="{5C00CF76-2319-0243-A7CF-109B1DCB96A4}"/>
              </a:ext>
            </a:extLst>
          </p:cNvPr>
          <p:cNvSpPr txBox="1"/>
          <p:nvPr/>
        </p:nvSpPr>
        <p:spPr>
          <a:xfrm>
            <a:off x="106017" y="817094"/>
            <a:ext cx="3567786" cy="6140142"/>
          </a:xfrm>
          <a:prstGeom prst="rect">
            <a:avLst/>
          </a:prstGeom>
          <a:noFill/>
        </p:spPr>
        <p:txBody>
          <a:bodyPr wrap="square" rtlCol="0">
            <a:spAutoFit/>
          </a:bodyPr>
          <a:lstStyle/>
          <a:p>
            <a:pPr marL="214313" indent="-214313">
              <a:buFont typeface="Arial" panose="020B0604020202020204" pitchFamily="34" charset="0"/>
              <a:buChar char="•"/>
            </a:pPr>
            <a:r>
              <a:rPr lang="en-US" sz="1800" dirty="0"/>
              <a:t>New results showing reproducibly </a:t>
            </a:r>
            <a:r>
              <a:rPr lang="en-US" sz="1800" b="1" i="1" dirty="0"/>
              <a:t>unprecedented</a:t>
            </a:r>
            <a:r>
              <a:rPr lang="en-US" sz="1800" dirty="0"/>
              <a:t> accelerating gradients for TESLA shape 1.3 GHz cavities: 49MV/m (</a:t>
            </a:r>
            <a:r>
              <a:rPr lang="en-US" sz="1800" dirty="0" err="1"/>
              <a:t>B</a:t>
            </a:r>
            <a:r>
              <a:rPr lang="en-US" sz="1800" baseline="-25000" dirty="0" err="1"/>
              <a:t>pk</a:t>
            </a:r>
            <a:r>
              <a:rPr lang="en-US" sz="1800" dirty="0"/>
              <a:t>=210 </a:t>
            </a:r>
            <a:r>
              <a:rPr lang="en-US" sz="1800" dirty="0" err="1"/>
              <a:t>mT</a:t>
            </a:r>
            <a:r>
              <a:rPr lang="en-US" sz="1800" dirty="0"/>
              <a:t>), with higher Q</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Highest ever measured for Tesla shape cavities was 45 MV/m (very rare)</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New surface treatment involves slight modification of the low temperature bake (120C bake), no nitrogen </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Q ~1.5e10 @ 40MV/m and ~1e10 at 49 MV/m</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So far obtained in 2/2 single cells; nine cell to be tested soon</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500" dirty="0"/>
          </a:p>
        </p:txBody>
      </p:sp>
    </p:spTree>
    <p:extLst>
      <p:ext uri="{BB962C8B-B14F-4D97-AF65-F5344CB8AC3E}">
        <p14:creationId xmlns:p14="http://schemas.microsoft.com/office/powerpoint/2010/main" val="30422509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5DBF-38A1-0243-90D7-8F89BBEEEEDD}"/>
              </a:ext>
            </a:extLst>
          </p:cNvPr>
          <p:cNvSpPr>
            <a:spLocks noGrp="1"/>
          </p:cNvSpPr>
          <p:nvPr>
            <p:ph type="title"/>
          </p:nvPr>
        </p:nvSpPr>
        <p:spPr/>
        <p:txBody>
          <a:bodyPr/>
          <a:lstStyle/>
          <a:p>
            <a:r>
              <a:rPr lang="en-US" dirty="0"/>
              <a:t>Potential impact for ILC</a:t>
            </a:r>
          </a:p>
        </p:txBody>
      </p:sp>
      <p:sp>
        <p:nvSpPr>
          <p:cNvPr id="3" name="Content Placeholder 2">
            <a:extLst>
              <a:ext uri="{FF2B5EF4-FFF2-40B4-BE49-F238E27FC236}">
                <a16:creationId xmlns:a16="http://schemas.microsoft.com/office/drawing/2014/main" id="{8A6C36F2-908B-8E49-BEDA-E84FD0E3EDDC}"/>
              </a:ext>
            </a:extLst>
          </p:cNvPr>
          <p:cNvSpPr>
            <a:spLocks noGrp="1"/>
          </p:cNvSpPr>
          <p:nvPr>
            <p:ph idx="1"/>
          </p:nvPr>
        </p:nvSpPr>
        <p:spPr>
          <a:xfrm>
            <a:off x="228600" y="1086678"/>
            <a:ext cx="4131365" cy="4982818"/>
          </a:xfrm>
        </p:spPr>
        <p:txBody>
          <a:bodyPr>
            <a:normAutofit/>
          </a:bodyPr>
          <a:lstStyle/>
          <a:p>
            <a:r>
              <a:rPr lang="en-US" dirty="0">
                <a:solidFill>
                  <a:schemeClr val="tx1"/>
                </a:solidFill>
              </a:rPr>
              <a:t>If verified with sufficient statistics, could allow to raise ILC operating point to 40-45 MV/m</a:t>
            </a:r>
          </a:p>
          <a:p>
            <a:endParaRPr lang="en-US" dirty="0">
              <a:solidFill>
                <a:schemeClr val="tx1"/>
              </a:solidFill>
            </a:endParaRPr>
          </a:p>
          <a:p>
            <a:r>
              <a:rPr lang="en-US" dirty="0">
                <a:solidFill>
                  <a:schemeClr val="tx1"/>
                </a:solidFill>
              </a:rPr>
              <a:t>Impact:</a:t>
            </a:r>
          </a:p>
          <a:p>
            <a:pPr lvl="1"/>
            <a:r>
              <a:rPr lang="en-US" dirty="0">
                <a:solidFill>
                  <a:schemeClr val="tx1"/>
                </a:solidFill>
              </a:rPr>
              <a:t>Reach 250 GeV with cost reduction of the SRF </a:t>
            </a:r>
            <a:r>
              <a:rPr lang="en-US" dirty="0" err="1">
                <a:solidFill>
                  <a:schemeClr val="tx1"/>
                </a:solidFill>
              </a:rPr>
              <a:t>linac</a:t>
            </a:r>
            <a:r>
              <a:rPr lang="en-US" dirty="0">
                <a:solidFill>
                  <a:schemeClr val="tx1"/>
                </a:solidFill>
              </a:rPr>
              <a:t> &gt;20%</a:t>
            </a:r>
          </a:p>
          <a:p>
            <a:pPr marL="0" indent="0">
              <a:buNone/>
            </a:pPr>
            <a:r>
              <a:rPr lang="en-US" dirty="0">
                <a:solidFill>
                  <a:schemeClr val="tx1"/>
                </a:solidFill>
              </a:rPr>
              <a:t>                     Or</a:t>
            </a:r>
          </a:p>
          <a:p>
            <a:pPr lvl="1"/>
            <a:r>
              <a:rPr lang="en-US" dirty="0">
                <a:solidFill>
                  <a:schemeClr val="tx1"/>
                </a:solidFill>
              </a:rPr>
              <a:t>Raise energy from 250 GeV to &gt;300GeV</a:t>
            </a:r>
          </a:p>
        </p:txBody>
      </p:sp>
      <p:pic>
        <p:nvPicPr>
          <p:cNvPr id="4" name="Picture 3">
            <a:extLst>
              <a:ext uri="{FF2B5EF4-FFF2-40B4-BE49-F238E27FC236}">
                <a16:creationId xmlns:a16="http://schemas.microsoft.com/office/drawing/2014/main" id="{C565DBA1-2C95-8E47-A452-D52A644853EC}"/>
              </a:ext>
            </a:extLst>
          </p:cNvPr>
          <p:cNvPicPr>
            <a:picLocks noChangeAspect="1"/>
          </p:cNvPicPr>
          <p:nvPr/>
        </p:nvPicPr>
        <p:blipFill>
          <a:blip r:embed="rId2"/>
          <a:stretch>
            <a:fillRect/>
          </a:stretch>
        </p:blipFill>
        <p:spPr>
          <a:xfrm>
            <a:off x="4568146" y="1749286"/>
            <a:ext cx="4452592" cy="3554730"/>
          </a:xfrm>
          <a:prstGeom prst="rect">
            <a:avLst/>
          </a:prstGeom>
        </p:spPr>
      </p:pic>
    </p:spTree>
    <p:extLst>
      <p:ext uri="{BB962C8B-B14F-4D97-AF65-F5344CB8AC3E}">
        <p14:creationId xmlns:p14="http://schemas.microsoft.com/office/powerpoint/2010/main" val="108260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DDE4-7054-8C45-83DF-E48E878CA2E1}"/>
              </a:ext>
            </a:extLst>
          </p:cNvPr>
          <p:cNvSpPr>
            <a:spLocks noGrp="1"/>
          </p:cNvSpPr>
          <p:nvPr>
            <p:ph type="title"/>
          </p:nvPr>
        </p:nvSpPr>
        <p:spPr/>
        <p:txBody>
          <a:bodyPr/>
          <a:lstStyle/>
          <a:p>
            <a:r>
              <a:rPr lang="en-US" dirty="0"/>
              <a:t>Working Groups</a:t>
            </a:r>
          </a:p>
        </p:txBody>
      </p:sp>
      <p:sp>
        <p:nvSpPr>
          <p:cNvPr id="3" name="Content Placeholder 2">
            <a:extLst>
              <a:ext uri="{FF2B5EF4-FFF2-40B4-BE49-F238E27FC236}">
                <a16:creationId xmlns:a16="http://schemas.microsoft.com/office/drawing/2014/main" id="{372C5FEC-3539-8A47-9717-589D009050A0}"/>
              </a:ext>
            </a:extLst>
          </p:cNvPr>
          <p:cNvSpPr>
            <a:spLocks noGrp="1"/>
          </p:cNvSpPr>
          <p:nvPr>
            <p:ph idx="1"/>
          </p:nvPr>
        </p:nvSpPr>
        <p:spPr>
          <a:xfrm>
            <a:off x="87549" y="829038"/>
            <a:ext cx="8968902" cy="4987867"/>
          </a:xfrm>
        </p:spPr>
        <p:txBody>
          <a:bodyPr/>
          <a:lstStyle/>
          <a:p>
            <a:pPr lvl="0"/>
            <a:r>
              <a:rPr lang="en-US" sz="1200" b="1" dirty="0"/>
              <a:t>Nb</a:t>
            </a:r>
            <a:r>
              <a:rPr lang="en-US" sz="1200" b="1" baseline="-25000" dirty="0"/>
              <a:t>3</a:t>
            </a:r>
            <a:r>
              <a:rPr lang="en-US" sz="1200" b="1" dirty="0"/>
              <a:t>Sn Conductor</a:t>
            </a:r>
            <a:r>
              <a:rPr lang="en-US" sz="1200" dirty="0"/>
              <a:t>:</a:t>
            </a:r>
          </a:p>
          <a:p>
            <a:pPr lvl="1"/>
            <a:r>
              <a:rPr lang="en-US" sz="1200" dirty="0"/>
              <a:t>Nb­</a:t>
            </a:r>
            <a:r>
              <a:rPr lang="en-US" sz="1200" baseline="-25000" dirty="0"/>
              <a:t>3</a:t>
            </a:r>
            <a:r>
              <a:rPr lang="en-US" sz="1200" dirty="0"/>
              <a:t>Sn improvement: achieve higher performance through Artificial Pinning Centers; reduce magnet operating margin by using conductor with higher specific heat at 1.9K-4.2K temperature </a:t>
            </a:r>
            <a:r>
              <a:rPr lang="en-US" sz="1200" dirty="0" err="1"/>
              <a:t>wrt</a:t>
            </a:r>
            <a:r>
              <a:rPr lang="en-US" sz="1200" dirty="0"/>
              <a:t> present state-of-the-art Nb</a:t>
            </a:r>
            <a:r>
              <a:rPr lang="en-US" sz="1200" baseline="-25000" dirty="0"/>
              <a:t>3</a:t>
            </a:r>
            <a:r>
              <a:rPr lang="en-US" sz="1200" dirty="0"/>
              <a:t>Sn conductors; …</a:t>
            </a:r>
          </a:p>
          <a:p>
            <a:pPr lvl="0"/>
            <a:r>
              <a:rPr lang="en-US" sz="1200" b="1" dirty="0"/>
              <a:t>Cost assessment and reduction</a:t>
            </a:r>
            <a:r>
              <a:rPr lang="en-US" sz="1200" dirty="0"/>
              <a:t>: </a:t>
            </a:r>
          </a:p>
          <a:p>
            <a:pPr lvl="1"/>
            <a:r>
              <a:rPr lang="en-US" sz="1200" dirty="0"/>
              <a:t>understand cost drivers for high field accelerator magnets, and explore ways to reduce them including industry engagement;</a:t>
            </a:r>
          </a:p>
          <a:p>
            <a:pPr lvl="1"/>
            <a:r>
              <a:rPr lang="en-US" sz="1200" dirty="0"/>
              <a:t>Provide feedback to coil and magnet fabrication technology aiming at cost reduction through industry engagement.</a:t>
            </a:r>
          </a:p>
          <a:p>
            <a:pPr lvl="0"/>
            <a:r>
              <a:rPr lang="en-US" sz="1200" b="1" dirty="0"/>
              <a:t>Nb</a:t>
            </a:r>
            <a:r>
              <a:rPr lang="en-US" sz="1200" b="1" baseline="-25000" dirty="0"/>
              <a:t>3</a:t>
            </a:r>
            <a:r>
              <a:rPr lang="en-US" sz="1200" b="1" dirty="0"/>
              <a:t>Sn Coil &amp; Magnet fabrication technology</a:t>
            </a:r>
            <a:r>
              <a:rPr lang="en-US" sz="1200" dirty="0"/>
              <a:t>: develop Nb</a:t>
            </a:r>
            <a:r>
              <a:rPr lang="en-US" sz="1200" baseline="-25000" dirty="0"/>
              <a:t>3</a:t>
            </a:r>
            <a:r>
              <a:rPr lang="en-US" sz="1200" dirty="0"/>
              <a:t>Sn coils &amp; magnets aiming at:</a:t>
            </a:r>
          </a:p>
          <a:p>
            <a:pPr lvl="1"/>
            <a:r>
              <a:rPr lang="en-US" sz="1200" dirty="0"/>
              <a:t>Reducing magnet operating margin </a:t>
            </a:r>
            <a:r>
              <a:rPr lang="en-US" sz="1200" dirty="0" err="1"/>
              <a:t>wrt</a:t>
            </a:r>
            <a:r>
              <a:rPr lang="en-US" sz="1200" dirty="0"/>
              <a:t> present technology;</a:t>
            </a:r>
          </a:p>
          <a:p>
            <a:pPr lvl="1"/>
            <a:r>
              <a:rPr lang="en-US" sz="1200" dirty="0"/>
              <a:t>Fewer fabrication steps and/or less labor intense</a:t>
            </a:r>
          </a:p>
          <a:p>
            <a:pPr lvl="1"/>
            <a:r>
              <a:rPr lang="en-US" sz="1200" dirty="0"/>
              <a:t>Explore possibilities for faster training </a:t>
            </a:r>
          </a:p>
          <a:p>
            <a:pPr lvl="1"/>
            <a:r>
              <a:rPr lang="en-US" sz="1200" dirty="0"/>
              <a:t>Explore possibilities for cheaper and faster (sub-scale) testing</a:t>
            </a:r>
          </a:p>
          <a:p>
            <a:pPr lvl="0"/>
            <a:r>
              <a:rPr lang="en-US" sz="1200" b="1" dirty="0"/>
              <a:t>HTS Conductors &amp; fabrication technology</a:t>
            </a:r>
            <a:r>
              <a:rPr lang="en-US" sz="1200" dirty="0"/>
              <a:t>:</a:t>
            </a:r>
          </a:p>
          <a:p>
            <a:pPr lvl="1"/>
            <a:r>
              <a:rPr lang="en-US" sz="1200" dirty="0"/>
              <a:t>Study other conductors (</a:t>
            </a:r>
            <a:r>
              <a:rPr lang="en-US" sz="1200" dirty="0" err="1"/>
              <a:t>ReBCO</a:t>
            </a:r>
            <a:r>
              <a:rPr lang="en-US" sz="1200" dirty="0"/>
              <a:t>, </a:t>
            </a:r>
            <a:r>
              <a:rPr lang="en-US" sz="1200" dirty="0" err="1"/>
              <a:t>BiSCCO</a:t>
            </a:r>
            <a:r>
              <a:rPr lang="en-US" sz="1200" dirty="0"/>
              <a:t>, Iron based, …) and assess best candidate(s) for FNAL HFM R&amp;D.</a:t>
            </a:r>
          </a:p>
          <a:p>
            <a:pPr lvl="1"/>
            <a:r>
              <a:rPr lang="en-US" sz="1200" dirty="0"/>
              <a:t>Develop technology for HTS coil fabrication</a:t>
            </a:r>
          </a:p>
          <a:p>
            <a:pPr lvl="1"/>
            <a:r>
              <a:rPr lang="en-US" sz="1200" dirty="0"/>
              <a:t>Develop technology for HTS magnet assembly</a:t>
            </a:r>
          </a:p>
          <a:p>
            <a:pPr lvl="1"/>
            <a:r>
              <a:rPr lang="en-US" sz="1200" dirty="0"/>
              <a:t>Explore possibilities for cheaper and faster (sub-scale/insert) testing</a:t>
            </a:r>
          </a:p>
          <a:p>
            <a:pPr lvl="0"/>
            <a:r>
              <a:rPr lang="en-US" sz="1200" b="1" dirty="0"/>
              <a:t>Understanding of training and Improved instrumentation</a:t>
            </a:r>
            <a:r>
              <a:rPr lang="en-US" sz="1200" dirty="0"/>
              <a:t>:</a:t>
            </a:r>
          </a:p>
          <a:p>
            <a:pPr lvl="1"/>
            <a:r>
              <a:rPr lang="en-US" sz="1200" dirty="0"/>
              <a:t>Develop and implement instrumentation providing better understanding of quench start mechanism in order to give feedback to the effort of reducing HFM operating margin;</a:t>
            </a:r>
          </a:p>
          <a:p>
            <a:pPr lvl="1"/>
            <a:r>
              <a:rPr lang="en-US" sz="1200" dirty="0"/>
              <a:t>Assess state-of-the art and develop magnet protection techniques suited for HTS and hybrid (Nb</a:t>
            </a:r>
            <a:r>
              <a:rPr lang="en-US" sz="1200" baseline="-25000" dirty="0"/>
              <a:t>3</a:t>
            </a:r>
            <a:r>
              <a:rPr lang="en-US" sz="1200" dirty="0"/>
              <a:t>Sn-HTS) magnets. </a:t>
            </a:r>
          </a:p>
          <a:p>
            <a:pPr lvl="0"/>
            <a:r>
              <a:rPr lang="en-US" sz="1200" b="1" dirty="0"/>
              <a:t>High Field Magnet design</a:t>
            </a:r>
            <a:r>
              <a:rPr lang="en-US" sz="1200" dirty="0"/>
              <a:t>:  develop HFM dipoles aiming at:</a:t>
            </a:r>
          </a:p>
          <a:p>
            <a:pPr lvl="1"/>
            <a:r>
              <a:rPr lang="en-US" sz="1200" dirty="0"/>
              <a:t>16+ T aiming at cost reduction </a:t>
            </a:r>
            <a:r>
              <a:rPr lang="en-US" sz="1200" dirty="0" err="1"/>
              <a:t>wrt</a:t>
            </a:r>
            <a:r>
              <a:rPr lang="en-US" sz="1200" dirty="0"/>
              <a:t> designs presently under development</a:t>
            </a:r>
          </a:p>
          <a:p>
            <a:pPr lvl="1"/>
            <a:r>
              <a:rPr lang="en-US" sz="1200" dirty="0"/>
              <a:t>20+ T aiming at Nb</a:t>
            </a:r>
            <a:r>
              <a:rPr lang="en-US" sz="1200" baseline="-25000" dirty="0"/>
              <a:t>3</a:t>
            </a:r>
            <a:r>
              <a:rPr lang="en-US" sz="1200" dirty="0"/>
              <a:t>Sn and HTS integration</a:t>
            </a:r>
          </a:p>
          <a:p>
            <a:pPr lvl="0"/>
            <a:r>
              <a:rPr lang="en-US" sz="1200" b="1" dirty="0"/>
              <a:t>Other superconducting magnets</a:t>
            </a:r>
            <a:endParaRPr lang="en-US" sz="1200" dirty="0"/>
          </a:p>
          <a:p>
            <a:pPr lvl="0"/>
            <a:r>
              <a:rPr lang="en-US" sz="1200" b="1" dirty="0"/>
              <a:t>Equipment and test facilities</a:t>
            </a:r>
            <a:r>
              <a:rPr lang="en-US" sz="1200" dirty="0"/>
              <a:t>: Explore options for improving equipment and test facilities in support of the HFM R&amp;D at FNAL</a:t>
            </a:r>
          </a:p>
          <a:p>
            <a:endParaRPr lang="en-US" sz="1200" dirty="0"/>
          </a:p>
          <a:p>
            <a:endParaRPr lang="en-US" dirty="0"/>
          </a:p>
        </p:txBody>
      </p:sp>
      <p:sp>
        <p:nvSpPr>
          <p:cNvPr id="4" name="Date Placeholder 3">
            <a:extLst>
              <a:ext uri="{FF2B5EF4-FFF2-40B4-BE49-F238E27FC236}">
                <a16:creationId xmlns:a16="http://schemas.microsoft.com/office/drawing/2014/main" id="{EEE545FD-1BFB-F04F-846A-5DE297A94ABB}"/>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7792F885-4436-5C40-853B-0062B15699CB}"/>
              </a:ext>
            </a:extLst>
          </p:cNvPr>
          <p:cNvSpPr>
            <a:spLocks noGrp="1"/>
          </p:cNvSpPr>
          <p:nvPr>
            <p:ph type="sldNum" sz="quarter" idx="12"/>
          </p:nvPr>
        </p:nvSpPr>
        <p:spPr/>
        <p:txBody>
          <a:bodyPr/>
          <a:lstStyle/>
          <a:p>
            <a:fld id="{52E9C158-AEF1-41A2-A6CE-6F0BAB305EFD}" type="slidenum">
              <a:rPr lang="en-US" altLang="en-US" smtClean="0"/>
              <a:pPr/>
              <a:t>6</a:t>
            </a:fld>
            <a:endParaRPr lang="en-US" altLang="en-US"/>
          </a:p>
        </p:txBody>
      </p:sp>
      <p:sp>
        <p:nvSpPr>
          <p:cNvPr id="7" name="Footer Placeholder 4">
            <a:extLst>
              <a:ext uri="{FF2B5EF4-FFF2-40B4-BE49-F238E27FC236}">
                <a16:creationId xmlns:a16="http://schemas.microsoft.com/office/drawing/2014/main" id="{A0FB47CB-182F-4E49-9F26-5C3DBC5581DB}"/>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197376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49F8-8F19-0746-AC58-F0F6A757D0F2}"/>
              </a:ext>
            </a:extLst>
          </p:cNvPr>
          <p:cNvSpPr>
            <a:spLocks noGrp="1"/>
          </p:cNvSpPr>
          <p:nvPr>
            <p:ph type="title"/>
          </p:nvPr>
        </p:nvSpPr>
        <p:spPr/>
        <p:txBody>
          <a:bodyPr/>
          <a:lstStyle/>
          <a:p>
            <a:r>
              <a:rPr lang="en-US" dirty="0"/>
              <a:t>General Findings – 1/2</a:t>
            </a:r>
          </a:p>
        </p:txBody>
      </p:sp>
      <p:sp>
        <p:nvSpPr>
          <p:cNvPr id="3" name="Content Placeholder 2">
            <a:extLst>
              <a:ext uri="{FF2B5EF4-FFF2-40B4-BE49-F238E27FC236}">
                <a16:creationId xmlns:a16="http://schemas.microsoft.com/office/drawing/2014/main" id="{1C6387DA-02AB-A44E-A8D1-2011F0DBE29E}"/>
              </a:ext>
            </a:extLst>
          </p:cNvPr>
          <p:cNvSpPr>
            <a:spLocks noGrp="1"/>
          </p:cNvSpPr>
          <p:nvPr>
            <p:ph idx="1"/>
          </p:nvPr>
        </p:nvSpPr>
        <p:spPr>
          <a:xfrm>
            <a:off x="228600" y="877675"/>
            <a:ext cx="8672513" cy="4987867"/>
          </a:xfrm>
        </p:spPr>
        <p:txBody>
          <a:bodyPr/>
          <a:lstStyle/>
          <a:p>
            <a:r>
              <a:rPr lang="en-US" sz="2000" dirty="0"/>
              <a:t>We recognize that our magnet R&amp;D program needed re-assessment</a:t>
            </a:r>
          </a:p>
          <a:p>
            <a:endParaRPr lang="en-US" sz="2000" dirty="0"/>
          </a:p>
          <a:p>
            <a:r>
              <a:rPr lang="en-US" sz="2000" dirty="0"/>
              <a:t>It had stronger emphasis on design, fabrication and test of large, accelerator quality magnets, causing long time constants for results</a:t>
            </a:r>
          </a:p>
          <a:p>
            <a:endParaRPr lang="en-US" sz="2000" dirty="0"/>
          </a:p>
          <a:p>
            <a:r>
              <a:rPr lang="en-US" sz="2000" dirty="0"/>
              <a:t>Should be strengthened in areas like more fundamental understanding of performance limiting mechanisms, short turnaround experiments to learn important lessons quickly (</a:t>
            </a:r>
            <a:r>
              <a:rPr lang="en-US" sz="2000" dirty="0" err="1"/>
              <a:t>eg</a:t>
            </a:r>
            <a:r>
              <a:rPr lang="en-US" sz="2000" dirty="0"/>
              <a:t> analogous of single cell cavity experiments in SRF)</a:t>
            </a:r>
          </a:p>
          <a:p>
            <a:endParaRPr lang="en-US" sz="2000" dirty="0"/>
          </a:p>
          <a:p>
            <a:r>
              <a:rPr lang="en-US" sz="2000" dirty="0"/>
              <a:t>Should be strengthened in involvement of young PIs, postdocs, students</a:t>
            </a:r>
          </a:p>
          <a:p>
            <a:endParaRPr lang="en-US" sz="2000" dirty="0"/>
          </a:p>
          <a:p>
            <a:r>
              <a:rPr lang="en-US" sz="2000" dirty="0"/>
              <a:t>From advanced instrumentation, to devising new small scale experiments, to plan for new facilities to support evolving R&amp;D, we have agreed that the new R&amp;D program will be more scientific and less engineering oriented</a:t>
            </a:r>
          </a:p>
        </p:txBody>
      </p:sp>
      <p:sp>
        <p:nvSpPr>
          <p:cNvPr id="4" name="Date Placeholder 3">
            <a:extLst>
              <a:ext uri="{FF2B5EF4-FFF2-40B4-BE49-F238E27FC236}">
                <a16:creationId xmlns:a16="http://schemas.microsoft.com/office/drawing/2014/main" id="{55871F9D-BE8A-CC4C-96CB-470101BFDD94}"/>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A1CB6509-3AEF-4C4F-9141-D58E46A62960}"/>
              </a:ext>
            </a:extLst>
          </p:cNvPr>
          <p:cNvSpPr>
            <a:spLocks noGrp="1"/>
          </p:cNvSpPr>
          <p:nvPr>
            <p:ph type="sldNum" sz="quarter" idx="12"/>
          </p:nvPr>
        </p:nvSpPr>
        <p:spPr/>
        <p:txBody>
          <a:bodyPr/>
          <a:lstStyle/>
          <a:p>
            <a:fld id="{52E9C158-AEF1-41A2-A6CE-6F0BAB305EFD}" type="slidenum">
              <a:rPr lang="en-US" altLang="en-US" smtClean="0"/>
              <a:pPr/>
              <a:t>7</a:t>
            </a:fld>
            <a:endParaRPr lang="en-US" altLang="en-US"/>
          </a:p>
        </p:txBody>
      </p:sp>
      <p:sp>
        <p:nvSpPr>
          <p:cNvPr id="7" name="Footer Placeholder 4">
            <a:extLst>
              <a:ext uri="{FF2B5EF4-FFF2-40B4-BE49-F238E27FC236}">
                <a16:creationId xmlns:a16="http://schemas.microsoft.com/office/drawing/2014/main" id="{81E1AA06-9EB6-FF46-A592-6C61C40908E8}"/>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2517017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49F8-8F19-0746-AC58-F0F6A757D0F2}"/>
              </a:ext>
            </a:extLst>
          </p:cNvPr>
          <p:cNvSpPr>
            <a:spLocks noGrp="1"/>
          </p:cNvSpPr>
          <p:nvPr>
            <p:ph type="title"/>
          </p:nvPr>
        </p:nvSpPr>
        <p:spPr/>
        <p:txBody>
          <a:bodyPr/>
          <a:lstStyle/>
          <a:p>
            <a:r>
              <a:rPr lang="en-US" dirty="0"/>
              <a:t>General Findings – 2/2</a:t>
            </a:r>
          </a:p>
        </p:txBody>
      </p:sp>
      <p:sp>
        <p:nvSpPr>
          <p:cNvPr id="3" name="Content Placeholder 2">
            <a:extLst>
              <a:ext uri="{FF2B5EF4-FFF2-40B4-BE49-F238E27FC236}">
                <a16:creationId xmlns:a16="http://schemas.microsoft.com/office/drawing/2014/main" id="{1C6387DA-02AB-A44E-A8D1-2011F0DBE29E}"/>
              </a:ext>
            </a:extLst>
          </p:cNvPr>
          <p:cNvSpPr>
            <a:spLocks noGrp="1"/>
          </p:cNvSpPr>
          <p:nvPr>
            <p:ph idx="1"/>
          </p:nvPr>
        </p:nvSpPr>
        <p:spPr/>
        <p:txBody>
          <a:bodyPr/>
          <a:lstStyle/>
          <a:p>
            <a:r>
              <a:rPr lang="en-US" sz="2000" dirty="0"/>
              <a:t>However, there was general consensus that the healthiest program would be pursuing fast turnaround studies in parallel with (and feeding to) demonstrating improved performance and cost reduction in an accelerator quality magnet</a:t>
            </a:r>
          </a:p>
          <a:p>
            <a:endParaRPr lang="en-US" sz="2000" dirty="0"/>
          </a:p>
          <a:p>
            <a:r>
              <a:rPr lang="en-US" sz="2000" dirty="0"/>
              <a:t>We have therefore identified 6 key areas and six corresponding PIs who possess unique expertise and ideas which, combined with FNAL unique infrastructure, have produced a strong and unique roadmap towards the successful demonstration of high field magnets for energy frontier colliders </a:t>
            </a:r>
          </a:p>
          <a:p>
            <a:endParaRPr lang="en-US" sz="2000" dirty="0"/>
          </a:p>
          <a:p>
            <a:r>
              <a:rPr lang="en-US" sz="2000" dirty="0"/>
              <a:t>While we recognize the importance of HTS, and have a proposal for HTS technology development, our program has a stronger focus on Nb</a:t>
            </a:r>
            <a:r>
              <a:rPr lang="en-US" sz="2000" baseline="-25000" dirty="0"/>
              <a:t>3</a:t>
            </a:r>
            <a:r>
              <a:rPr lang="en-US" sz="2000" dirty="0"/>
              <a:t>Sn since it is our in house strength (from conductor to large scale magnets)</a:t>
            </a:r>
          </a:p>
          <a:p>
            <a:endParaRPr lang="en-US" sz="2000" dirty="0"/>
          </a:p>
          <a:p>
            <a:pPr marL="0" indent="0">
              <a:buNone/>
            </a:pPr>
            <a:endParaRPr lang="en-US" sz="2000" dirty="0"/>
          </a:p>
        </p:txBody>
      </p:sp>
      <p:sp>
        <p:nvSpPr>
          <p:cNvPr id="4" name="Date Placeholder 3">
            <a:extLst>
              <a:ext uri="{FF2B5EF4-FFF2-40B4-BE49-F238E27FC236}">
                <a16:creationId xmlns:a16="http://schemas.microsoft.com/office/drawing/2014/main" id="{55871F9D-BE8A-CC4C-96CB-470101BFDD94}"/>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A1CB6509-3AEF-4C4F-9141-D58E46A62960}"/>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sp>
        <p:nvSpPr>
          <p:cNvPr id="7" name="Footer Placeholder 4">
            <a:extLst>
              <a:ext uri="{FF2B5EF4-FFF2-40B4-BE49-F238E27FC236}">
                <a16:creationId xmlns:a16="http://schemas.microsoft.com/office/drawing/2014/main" id="{0528AA00-2E22-F644-AB59-8A10BB80B340}"/>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3667030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9516-0783-454A-8116-112D5CFFB9C9}"/>
              </a:ext>
            </a:extLst>
          </p:cNvPr>
          <p:cNvSpPr>
            <a:spLocks noGrp="1"/>
          </p:cNvSpPr>
          <p:nvPr>
            <p:ph type="title"/>
          </p:nvPr>
        </p:nvSpPr>
        <p:spPr/>
        <p:txBody>
          <a:bodyPr/>
          <a:lstStyle/>
          <a:p>
            <a:r>
              <a:rPr lang="en-US" dirty="0"/>
              <a:t>Nb</a:t>
            </a:r>
            <a:r>
              <a:rPr lang="en-US" baseline="-25000" dirty="0"/>
              <a:t>3</a:t>
            </a:r>
            <a:r>
              <a:rPr lang="en-US" dirty="0"/>
              <a:t>Sn High Field Magnet Cost Analysis</a:t>
            </a:r>
          </a:p>
        </p:txBody>
      </p:sp>
      <p:sp>
        <p:nvSpPr>
          <p:cNvPr id="4" name="Date Placeholder 3">
            <a:extLst>
              <a:ext uri="{FF2B5EF4-FFF2-40B4-BE49-F238E27FC236}">
                <a16:creationId xmlns:a16="http://schemas.microsoft.com/office/drawing/2014/main" id="{20CFD0EA-2C80-C14E-88CD-DCE0867A8C7D}"/>
              </a:ext>
            </a:extLst>
          </p:cNvPr>
          <p:cNvSpPr>
            <a:spLocks noGrp="1"/>
          </p:cNvSpPr>
          <p:nvPr>
            <p:ph type="dt" sz="half" idx="10"/>
          </p:nvPr>
        </p:nvSpPr>
        <p:spPr/>
        <p:txBody>
          <a:bodyPr/>
          <a:lstStyle/>
          <a:p>
            <a:fld id="{50889BEA-2B91-403F-ADA4-053DEE04721E}" type="datetime1">
              <a:rPr lang="en-US" altLang="en-US" smtClean="0"/>
              <a:pPr/>
              <a:t>7/17/18</a:t>
            </a:fld>
            <a:endParaRPr lang="en-US" altLang="en-US"/>
          </a:p>
        </p:txBody>
      </p:sp>
      <p:sp>
        <p:nvSpPr>
          <p:cNvPr id="6" name="Slide Number Placeholder 5">
            <a:extLst>
              <a:ext uri="{FF2B5EF4-FFF2-40B4-BE49-F238E27FC236}">
                <a16:creationId xmlns:a16="http://schemas.microsoft.com/office/drawing/2014/main" id="{E5B94757-70B6-1D43-99EC-CE6519DAE377}"/>
              </a:ext>
            </a:extLst>
          </p:cNvPr>
          <p:cNvSpPr>
            <a:spLocks noGrp="1"/>
          </p:cNvSpPr>
          <p:nvPr>
            <p:ph type="sldNum" sz="quarter" idx="12"/>
          </p:nvPr>
        </p:nvSpPr>
        <p:spPr/>
        <p:txBody>
          <a:bodyPr/>
          <a:lstStyle/>
          <a:p>
            <a:fld id="{52E9C158-AEF1-41A2-A6CE-6F0BAB305EFD}" type="slidenum">
              <a:rPr lang="en-US" altLang="en-US" smtClean="0"/>
              <a:pPr/>
              <a:t>9</a:t>
            </a:fld>
            <a:endParaRPr lang="en-US" altLang="en-US"/>
          </a:p>
        </p:txBody>
      </p:sp>
      <p:graphicFrame>
        <p:nvGraphicFramePr>
          <p:cNvPr id="7" name="Table 6">
            <a:extLst>
              <a:ext uri="{FF2B5EF4-FFF2-40B4-BE49-F238E27FC236}">
                <a16:creationId xmlns:a16="http://schemas.microsoft.com/office/drawing/2014/main" id="{BCCDB5B3-B5FD-0047-B4D4-950503DDD873}"/>
              </a:ext>
            </a:extLst>
          </p:cNvPr>
          <p:cNvGraphicFramePr>
            <a:graphicFrameLocks noGrp="1"/>
          </p:cNvGraphicFramePr>
          <p:nvPr>
            <p:extLst/>
          </p:nvPr>
        </p:nvGraphicFramePr>
        <p:xfrm>
          <a:off x="321733" y="895091"/>
          <a:ext cx="5599288" cy="2079218"/>
        </p:xfrm>
        <a:graphic>
          <a:graphicData uri="http://schemas.openxmlformats.org/drawingml/2006/table">
            <a:tbl>
              <a:tblPr firstRow="1" firstCol="1" bandRow="1">
                <a:tableStyleId>{5C22544A-7EE6-4342-B048-85BDC9FD1C3A}</a:tableStyleId>
              </a:tblPr>
              <a:tblGrid>
                <a:gridCol w="3047036">
                  <a:extLst>
                    <a:ext uri="{9D8B030D-6E8A-4147-A177-3AD203B41FA5}">
                      <a16:colId xmlns:a16="http://schemas.microsoft.com/office/drawing/2014/main" val="1567930360"/>
                    </a:ext>
                  </a:extLst>
                </a:gridCol>
                <a:gridCol w="855424">
                  <a:extLst>
                    <a:ext uri="{9D8B030D-6E8A-4147-A177-3AD203B41FA5}">
                      <a16:colId xmlns:a16="http://schemas.microsoft.com/office/drawing/2014/main" val="2874055348"/>
                    </a:ext>
                  </a:extLst>
                </a:gridCol>
                <a:gridCol w="827379">
                  <a:extLst>
                    <a:ext uri="{9D8B030D-6E8A-4147-A177-3AD203B41FA5}">
                      <a16:colId xmlns:a16="http://schemas.microsoft.com/office/drawing/2014/main" val="2299981539"/>
                    </a:ext>
                  </a:extLst>
                </a:gridCol>
                <a:gridCol w="869449">
                  <a:extLst>
                    <a:ext uri="{9D8B030D-6E8A-4147-A177-3AD203B41FA5}">
                      <a16:colId xmlns:a16="http://schemas.microsoft.com/office/drawing/2014/main" val="1572650977"/>
                    </a:ext>
                  </a:extLst>
                </a:gridCol>
              </a:tblGrid>
              <a:tr h="530795">
                <a:tc>
                  <a:txBody>
                    <a:bodyPr/>
                    <a:lstStyle/>
                    <a:p>
                      <a:pPr marL="0" marR="0">
                        <a:lnSpc>
                          <a:spcPct val="135000"/>
                        </a:lnSpc>
                        <a:spcBef>
                          <a:spcPts val="0"/>
                        </a:spcBef>
                        <a:spcAft>
                          <a:spcPts val="0"/>
                        </a:spcAft>
                        <a:tabLst>
                          <a:tab pos="1088390" algn="l"/>
                          <a:tab pos="457200" algn="l"/>
                        </a:tabLst>
                      </a:pPr>
                      <a:r>
                        <a:rPr lang="en-US" sz="1100" dirty="0">
                          <a:effectLst/>
                        </a:rPr>
                        <a:t>Part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Labor (k$)</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M&amp;S (k$)</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Total (k$)</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692136982"/>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Four insulated cables</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120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840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960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4278905270"/>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Four coils fabrication (w/o cables cost)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840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240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1,080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325733739"/>
                  </a:ext>
                </a:extLst>
              </a:tr>
              <a:tr h="265878">
                <a:tc>
                  <a:txBody>
                    <a:bodyPr/>
                    <a:lstStyle/>
                    <a:p>
                      <a:pPr marL="0" marR="0">
                        <a:lnSpc>
                          <a:spcPct val="135000"/>
                        </a:lnSpc>
                        <a:spcBef>
                          <a:spcPts val="0"/>
                        </a:spcBef>
                        <a:spcAft>
                          <a:spcPts val="0"/>
                        </a:spcAft>
                        <a:tabLst>
                          <a:tab pos="1088390" algn="l"/>
                          <a:tab pos="457200" algn="l"/>
                        </a:tabLst>
                      </a:pPr>
                      <a:r>
                        <a:rPr lang="en-US" sz="1100" dirty="0">
                          <a:effectLst/>
                        </a:rPr>
                        <a:t>Structure procurement &amp; Magnet assembly</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220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820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1,040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370965618"/>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Magnet Vertical test at BNL</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290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a:effectLst/>
                        </a:rPr>
                        <a:t>110</a:t>
                      </a:r>
                      <a:endParaRPr lang="en-US" sz="100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400</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595812230"/>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Yield assumptions (cost per magnet)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 </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 </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519</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679521055"/>
                  </a:ext>
                </a:extLst>
              </a:tr>
              <a:tr h="256509">
                <a:tc>
                  <a:txBody>
                    <a:bodyPr/>
                    <a:lstStyle/>
                    <a:p>
                      <a:pPr marL="0" marR="0">
                        <a:lnSpc>
                          <a:spcPct val="135000"/>
                        </a:lnSpc>
                        <a:spcBef>
                          <a:spcPts val="0"/>
                        </a:spcBef>
                        <a:spcAft>
                          <a:spcPts val="0"/>
                        </a:spcAft>
                        <a:tabLst>
                          <a:tab pos="1088390" algn="l"/>
                          <a:tab pos="457200" algn="l"/>
                        </a:tabLst>
                      </a:pPr>
                      <a:r>
                        <a:rPr lang="en-US" sz="1100" dirty="0">
                          <a:effectLst/>
                        </a:rPr>
                        <a:t>TOTAL per MQXFA magnet</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tc>
                  <a:txBody>
                    <a:bodyPr/>
                    <a:lstStyle/>
                    <a:p>
                      <a:endParaRPr lang="en-US" sz="1000" dirty="0">
                        <a:effectLst/>
                        <a:latin typeface="Cambria" panose="02040503050406030204" pitchFamily="18" charset="0"/>
                      </a:endParaRPr>
                    </a:p>
                  </a:txBody>
                  <a:tcPr marL="68580" marR="68580" marT="0" marB="0" anchor="b"/>
                </a:tc>
                <a:tc>
                  <a:txBody>
                    <a:bodyPr/>
                    <a:lstStyle/>
                    <a:p>
                      <a:endParaRPr lang="en-US" sz="1000" dirty="0">
                        <a:effectLst/>
                        <a:latin typeface="Cambria" panose="02040503050406030204" pitchFamily="18" charset="0"/>
                      </a:endParaRPr>
                    </a:p>
                  </a:txBody>
                  <a:tcPr marL="68580" marR="68580" marT="0" marB="0" anchor="b"/>
                </a:tc>
                <a:tc>
                  <a:txBody>
                    <a:bodyPr/>
                    <a:lstStyle/>
                    <a:p>
                      <a:pPr marL="0" marR="0" algn="ctr">
                        <a:lnSpc>
                          <a:spcPct val="135000"/>
                        </a:lnSpc>
                        <a:spcBef>
                          <a:spcPts val="0"/>
                        </a:spcBef>
                        <a:spcAft>
                          <a:spcPts val="0"/>
                        </a:spcAft>
                        <a:tabLst>
                          <a:tab pos="1088390" algn="l"/>
                          <a:tab pos="457200" algn="l"/>
                        </a:tabLst>
                      </a:pPr>
                      <a:r>
                        <a:rPr lang="en-US" sz="1100" dirty="0">
                          <a:effectLst/>
                        </a:rPr>
                        <a:t>3,999 </a:t>
                      </a:r>
                      <a:endParaRPr lang="en-US" sz="1000" dirty="0">
                        <a:effectLst/>
                        <a:latin typeface="Palatino" pitchFamily="2" charset="77"/>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503974968"/>
                  </a:ext>
                </a:extLst>
              </a:tr>
            </a:tbl>
          </a:graphicData>
        </a:graphic>
      </p:graphicFrame>
      <p:sp>
        <p:nvSpPr>
          <p:cNvPr id="8" name="Rectangle 7">
            <a:extLst>
              <a:ext uri="{FF2B5EF4-FFF2-40B4-BE49-F238E27FC236}">
                <a16:creationId xmlns:a16="http://schemas.microsoft.com/office/drawing/2014/main" id="{FD18633A-E810-1D46-AA6B-71775EE6B0B1}"/>
              </a:ext>
            </a:extLst>
          </p:cNvPr>
          <p:cNvSpPr/>
          <p:nvPr/>
        </p:nvSpPr>
        <p:spPr>
          <a:xfrm>
            <a:off x="321733" y="3045476"/>
            <a:ext cx="4165601" cy="584775"/>
          </a:xfrm>
          <a:prstGeom prst="rect">
            <a:avLst/>
          </a:prstGeom>
        </p:spPr>
        <p:txBody>
          <a:bodyPr wrap="square">
            <a:spAutoFit/>
          </a:bodyPr>
          <a:lstStyle/>
          <a:p>
            <a:pPr marL="0" marR="0">
              <a:spcBef>
                <a:spcPts val="0"/>
              </a:spcBef>
              <a:spcAft>
                <a:spcPts val="1000"/>
              </a:spcAft>
            </a:pPr>
            <a:r>
              <a:rPr lang="en-US" sz="1600" i="1" dirty="0">
                <a:solidFill>
                  <a:srgbClr val="1F497D"/>
                </a:solidFill>
                <a:latin typeface="Cambria" panose="02040503050406030204" pitchFamily="18" charset="0"/>
                <a:ea typeface="Cambria" panose="02040503050406030204" pitchFamily="18" charset="0"/>
                <a:cs typeface="Times New Roman" panose="02020603050405020304" pitchFamily="18" charset="0"/>
              </a:rPr>
              <a:t>Table 1: Cost analysis of MQXFA magnets by US LHC Accelerator Upgrade Project (CD-1 data)</a:t>
            </a:r>
            <a:endParaRPr lang="en-US" sz="1600" i="1" dirty="0">
              <a:solidFill>
                <a:srgbClr val="1F497D"/>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C71FEF7-2C7A-3F4E-81BC-2EAB4736906E}"/>
              </a:ext>
            </a:extLst>
          </p:cNvPr>
          <p:cNvSpPr txBox="1"/>
          <p:nvPr/>
        </p:nvSpPr>
        <p:spPr>
          <a:xfrm>
            <a:off x="321733" y="3701418"/>
            <a:ext cx="8015817" cy="2923877"/>
          </a:xfrm>
          <a:prstGeom prst="rect">
            <a:avLst/>
          </a:prstGeom>
          <a:noFill/>
        </p:spPr>
        <p:txBody>
          <a:bodyPr wrap="square" rtlCol="0">
            <a:spAutoFit/>
          </a:bodyPr>
          <a:lstStyle/>
          <a:p>
            <a:r>
              <a:rPr lang="en-US" sz="2000" b="1" dirty="0"/>
              <a:t>Cost has several main drivers: conductor, coil fabrication, magnet structure, risk mitigation features (vertical test &amp; yield assumptions):</a:t>
            </a:r>
          </a:p>
          <a:p>
            <a:endParaRPr lang="en-US" sz="2000" b="1" dirty="0"/>
          </a:p>
          <a:p>
            <a:r>
              <a:rPr lang="en-US" sz="2000" b="1" dirty="0"/>
              <a:t>Our R&amp;D program therefore focuses on delivering accelerator quality magnets with higher field and reduced cost, by tackling all drivers:	 double </a:t>
            </a:r>
            <a:r>
              <a:rPr lang="en-US" sz="2000" b="1" dirty="0" err="1"/>
              <a:t>Jc</a:t>
            </a:r>
            <a:r>
              <a:rPr lang="en-US" sz="2000" b="1" dirty="0"/>
              <a:t> of the conductor, simplify/optimize/eliminate coil fabrication steps, simplify/reduce structure cost, reduce or eliminate quench training </a:t>
            </a:r>
          </a:p>
          <a:p>
            <a:endParaRPr lang="en-US" sz="2000" b="1" dirty="0"/>
          </a:p>
          <a:p>
            <a:pPr marL="342900" indent="-342900">
              <a:buFont typeface="Arial" panose="020B0604020202020204" pitchFamily="34" charset="0"/>
              <a:buChar char="•"/>
            </a:pPr>
            <a:endParaRPr lang="en-US" b="1" dirty="0"/>
          </a:p>
        </p:txBody>
      </p:sp>
      <p:sp>
        <p:nvSpPr>
          <p:cNvPr id="3" name="Oval 2">
            <a:extLst>
              <a:ext uri="{FF2B5EF4-FFF2-40B4-BE49-F238E27FC236}">
                <a16:creationId xmlns:a16="http://schemas.microsoft.com/office/drawing/2014/main" id="{904797AE-86B7-4B4B-9356-048A4892A59D}"/>
              </a:ext>
            </a:extLst>
          </p:cNvPr>
          <p:cNvSpPr/>
          <p:nvPr/>
        </p:nvSpPr>
        <p:spPr>
          <a:xfrm>
            <a:off x="4394200" y="1473200"/>
            <a:ext cx="491067" cy="215674"/>
          </a:xfrm>
          <a:prstGeom prst="ellipse">
            <a:avLst/>
          </a:prstGeom>
          <a:noFill/>
          <a:ln w="28575">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399BE5-F360-4DCD-9BC8-DEFD3F93E488}"/>
              </a:ext>
            </a:extLst>
          </p:cNvPr>
          <p:cNvSpPr/>
          <p:nvPr/>
        </p:nvSpPr>
        <p:spPr>
          <a:xfrm>
            <a:off x="3564467" y="1719026"/>
            <a:ext cx="491067" cy="215674"/>
          </a:xfrm>
          <a:prstGeom prst="ellipse">
            <a:avLst/>
          </a:prstGeom>
          <a:noFill/>
          <a:ln w="28575">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7F45DD-F9F6-452F-8BF0-49BE2B9B41BE}"/>
              </a:ext>
            </a:extLst>
          </p:cNvPr>
          <p:cNvSpPr/>
          <p:nvPr/>
        </p:nvSpPr>
        <p:spPr>
          <a:xfrm>
            <a:off x="4394199" y="1998219"/>
            <a:ext cx="491067" cy="215674"/>
          </a:xfrm>
          <a:prstGeom prst="ellipse">
            <a:avLst/>
          </a:prstGeom>
          <a:noFill/>
          <a:ln w="28575">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4FCED6-54A1-4748-9A0F-50960FFAB887}"/>
              </a:ext>
            </a:extLst>
          </p:cNvPr>
          <p:cNvSpPr/>
          <p:nvPr/>
        </p:nvSpPr>
        <p:spPr>
          <a:xfrm>
            <a:off x="5240866" y="2213893"/>
            <a:ext cx="491067" cy="520840"/>
          </a:xfrm>
          <a:prstGeom prst="ellipse">
            <a:avLst/>
          </a:prstGeom>
          <a:noFill/>
          <a:ln w="28575">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BCA670-50A1-428D-A929-A1B06DECC86F}"/>
              </a:ext>
            </a:extLst>
          </p:cNvPr>
          <p:cNvSpPr/>
          <p:nvPr/>
        </p:nvSpPr>
        <p:spPr>
          <a:xfrm>
            <a:off x="5731934" y="3029865"/>
            <a:ext cx="3412066" cy="646331"/>
          </a:xfrm>
          <a:prstGeom prst="rect">
            <a:avLst/>
          </a:prstGeom>
        </p:spPr>
        <p:txBody>
          <a:bodyPr wrap="square">
            <a:spAutoFit/>
          </a:bodyPr>
          <a:lstStyle/>
          <a:p>
            <a:pPr marL="0" marR="0">
              <a:spcBef>
                <a:spcPts val="0"/>
              </a:spcBef>
              <a:spcAft>
                <a:spcPts val="1000"/>
              </a:spcAft>
            </a:pPr>
            <a:r>
              <a:rPr lang="en-US" sz="1800" i="1" dirty="0">
                <a:solidFill>
                  <a:srgbClr val="1F497D"/>
                </a:solidFill>
                <a:latin typeface="Cambria" panose="02040503050406030204" pitchFamily="18" charset="0"/>
                <a:ea typeface="Cambria" panose="02040503050406030204" pitchFamily="18" charset="0"/>
                <a:cs typeface="Times New Roman" panose="02020603050405020304" pitchFamily="18" charset="0"/>
              </a:rPr>
              <a:t>MQXFA magnet =  magnetic element w/o cold mass &amp; cryostat</a:t>
            </a:r>
            <a:endParaRPr lang="en-US" sz="1800" i="1" dirty="0">
              <a:solidFill>
                <a:srgbClr val="1F497D"/>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84A2E69-7C69-43C6-BB41-510D7B5A12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302872">
            <a:off x="6184054" y="1236152"/>
            <a:ext cx="2926860" cy="1124650"/>
          </a:xfrm>
          <a:prstGeom prst="rect">
            <a:avLst/>
          </a:prstGeom>
        </p:spPr>
      </p:pic>
      <p:pic>
        <p:nvPicPr>
          <p:cNvPr id="16" name="Picture 15">
            <a:extLst>
              <a:ext uri="{FF2B5EF4-FFF2-40B4-BE49-F238E27FC236}">
                <a16:creationId xmlns:a16="http://schemas.microsoft.com/office/drawing/2014/main" id="{97CEE57A-A243-4F78-949F-33985E535DB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6273" t="7285" r="3922" b="47060"/>
          <a:stretch/>
        </p:blipFill>
        <p:spPr>
          <a:xfrm>
            <a:off x="6006517" y="2171104"/>
            <a:ext cx="3198503" cy="955630"/>
          </a:xfrm>
          <a:prstGeom prst="rect">
            <a:avLst/>
          </a:prstGeom>
        </p:spPr>
      </p:pic>
      <p:sp>
        <p:nvSpPr>
          <p:cNvPr id="17" name="Arrow: Down 16">
            <a:extLst>
              <a:ext uri="{FF2B5EF4-FFF2-40B4-BE49-F238E27FC236}">
                <a16:creationId xmlns:a16="http://schemas.microsoft.com/office/drawing/2014/main" id="{F211D986-A4FA-4831-97D4-E03959C0020F}"/>
              </a:ext>
            </a:extLst>
          </p:cNvPr>
          <p:cNvSpPr/>
          <p:nvPr/>
        </p:nvSpPr>
        <p:spPr>
          <a:xfrm rot="1028302">
            <a:off x="7579017" y="2089870"/>
            <a:ext cx="176198" cy="3840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1308E272-1386-4670-B0DF-5BAC9C6050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472" y="378922"/>
            <a:ext cx="1255298" cy="830525"/>
          </a:xfrm>
          <a:prstGeom prst="rect">
            <a:avLst/>
          </a:prstGeom>
        </p:spPr>
      </p:pic>
      <p:pic>
        <p:nvPicPr>
          <p:cNvPr id="19" name="Picture 18">
            <a:extLst>
              <a:ext uri="{FF2B5EF4-FFF2-40B4-BE49-F238E27FC236}">
                <a16:creationId xmlns:a16="http://schemas.microsoft.com/office/drawing/2014/main" id="{5A968994-9473-47F8-9B5E-009A07F88C9B}"/>
              </a:ext>
            </a:extLst>
          </p:cNvPr>
          <p:cNvPicPr>
            <a:picLocks noChangeAspect="1"/>
          </p:cNvPicPr>
          <p:nvPr/>
        </p:nvPicPr>
        <p:blipFill>
          <a:blip r:embed="rId5"/>
          <a:stretch>
            <a:fillRect/>
          </a:stretch>
        </p:blipFill>
        <p:spPr>
          <a:xfrm>
            <a:off x="7667116" y="498032"/>
            <a:ext cx="1255885" cy="829128"/>
          </a:xfrm>
          <a:prstGeom prst="rect">
            <a:avLst/>
          </a:prstGeom>
        </p:spPr>
      </p:pic>
      <p:sp>
        <p:nvSpPr>
          <p:cNvPr id="20" name="Arrow: Down 19">
            <a:extLst>
              <a:ext uri="{FF2B5EF4-FFF2-40B4-BE49-F238E27FC236}">
                <a16:creationId xmlns:a16="http://schemas.microsoft.com/office/drawing/2014/main" id="{5C35FE47-A3A1-4023-AAEE-A569BEE04902}"/>
              </a:ext>
            </a:extLst>
          </p:cNvPr>
          <p:cNvSpPr/>
          <p:nvPr/>
        </p:nvSpPr>
        <p:spPr>
          <a:xfrm rot="1028302">
            <a:off x="6923023" y="1069450"/>
            <a:ext cx="176198" cy="3840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Arrow: Down 20">
            <a:extLst>
              <a:ext uri="{FF2B5EF4-FFF2-40B4-BE49-F238E27FC236}">
                <a16:creationId xmlns:a16="http://schemas.microsoft.com/office/drawing/2014/main" id="{91B4D62E-2E83-462B-97C8-EB30BC205C43}"/>
              </a:ext>
            </a:extLst>
          </p:cNvPr>
          <p:cNvSpPr/>
          <p:nvPr/>
        </p:nvSpPr>
        <p:spPr>
          <a:xfrm rot="1028302">
            <a:off x="8108675" y="1226881"/>
            <a:ext cx="176198" cy="3840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390F3EFC-63AC-B942-B60C-4E48F978FFE2}"/>
              </a:ext>
            </a:extLst>
          </p:cNvPr>
          <p:cNvSpPr txBox="1"/>
          <p:nvPr/>
        </p:nvSpPr>
        <p:spPr>
          <a:xfrm>
            <a:off x="1305171" y="5960658"/>
            <a:ext cx="6105518" cy="461665"/>
          </a:xfrm>
          <a:prstGeom prst="rect">
            <a:avLst/>
          </a:prstGeom>
          <a:noFill/>
        </p:spPr>
        <p:txBody>
          <a:bodyPr wrap="none" rtlCol="0">
            <a:spAutoFit/>
          </a:bodyPr>
          <a:lstStyle/>
          <a:p>
            <a:r>
              <a:rPr lang="en-US" b="1" dirty="0"/>
              <a:t>TARGET COST REDUCTION PER MAGNET: ~30%</a:t>
            </a:r>
          </a:p>
        </p:txBody>
      </p:sp>
      <p:sp>
        <p:nvSpPr>
          <p:cNvPr id="22" name="Footer Placeholder 4">
            <a:extLst>
              <a:ext uri="{FF2B5EF4-FFF2-40B4-BE49-F238E27FC236}">
                <a16:creationId xmlns:a16="http://schemas.microsoft.com/office/drawing/2014/main" id="{6FE25121-3DAF-2F43-8922-83B57DC8A795}"/>
              </a:ext>
            </a:extLst>
          </p:cNvPr>
          <p:cNvSpPr>
            <a:spLocks noGrp="1"/>
          </p:cNvSpPr>
          <p:nvPr>
            <p:ph type="ftr" sz="quarter" idx="11"/>
          </p:nvPr>
        </p:nvSpPr>
        <p:spPr>
          <a:xfrm>
            <a:off x="806450" y="6515100"/>
            <a:ext cx="5373688" cy="241300"/>
          </a:xfrm>
        </p:spPr>
        <p:txBody>
          <a:bodyPr/>
          <a:lstStyle/>
          <a:p>
            <a:pPr>
              <a:defRPr/>
            </a:pPr>
            <a:r>
              <a:rPr lang="en-US" dirty="0"/>
              <a:t>A. Grassellino | Intro to HFM taskforce</a:t>
            </a:r>
            <a:endParaRPr lang="en-US" b="1" dirty="0"/>
          </a:p>
        </p:txBody>
      </p:sp>
    </p:spTree>
    <p:extLst>
      <p:ext uri="{BB962C8B-B14F-4D97-AF65-F5344CB8AC3E}">
        <p14:creationId xmlns:p14="http://schemas.microsoft.com/office/powerpoint/2010/main" val="2674569140"/>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9336</TotalTime>
  <Words>6254</Words>
  <Application>Microsoft Macintosh PowerPoint</Application>
  <PresentationFormat>On-screen Show (4:3)</PresentationFormat>
  <Paragraphs>931</Paragraphs>
  <Slides>58</Slides>
  <Notes>3</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58</vt:i4>
      </vt:variant>
    </vt:vector>
  </HeadingPairs>
  <TitlesOfParts>
    <vt:vector size="74" baseType="lpstr">
      <vt:lpstr>DengXian</vt:lpstr>
      <vt:lpstr>MS Mincho</vt:lpstr>
      <vt:lpstr>ＭＳ Ｐゴシック</vt:lpstr>
      <vt:lpstr>ＭＳ Ｐゴシック</vt:lpstr>
      <vt:lpstr>Arial</vt:lpstr>
      <vt:lpstr>Calibri</vt:lpstr>
      <vt:lpstr>Cambria</vt:lpstr>
      <vt:lpstr>Geneva</vt:lpstr>
      <vt:lpstr>Helvetica</vt:lpstr>
      <vt:lpstr>Neue Helvetica W01</vt:lpstr>
      <vt:lpstr>Palatino</vt:lpstr>
      <vt:lpstr>Times New Roman</vt:lpstr>
      <vt:lpstr>Wingdings</vt:lpstr>
      <vt:lpstr>FNAL_TemplateMac_060514</vt:lpstr>
      <vt:lpstr>Fermilab: Footer Only</vt:lpstr>
      <vt:lpstr>Graph</vt:lpstr>
      <vt:lpstr>FNAL High Field Magnets taskforce report</vt:lpstr>
      <vt:lpstr>Introduction A. Grassellino</vt:lpstr>
      <vt:lpstr>Magnet Task Force Goals – Charge Letter</vt:lpstr>
      <vt:lpstr>PowerPoint Presentation</vt:lpstr>
      <vt:lpstr>Task Force format</vt:lpstr>
      <vt:lpstr>Working Groups</vt:lpstr>
      <vt:lpstr>General Findings – 1/2</vt:lpstr>
      <vt:lpstr>General Findings – 2/2</vt:lpstr>
      <vt:lpstr>Nb3Sn High Field Magnet Cost Analysis</vt:lpstr>
      <vt:lpstr>Nb3Sn High Field Magnet Cost Analysis</vt:lpstr>
      <vt:lpstr>Fermilab HFM R&amp;D Roadmap</vt:lpstr>
      <vt:lpstr>Magnet Sector Organization </vt:lpstr>
      <vt:lpstr>PIs and new organization to strengthen emphasis on R&amp;D</vt:lpstr>
      <vt:lpstr>CAPST – FNAL-Northwestern University Partnership</vt:lpstr>
      <vt:lpstr>Conductor R&amp;D PI: X. Xu</vt:lpstr>
      <vt:lpstr>Xingchen</vt:lpstr>
      <vt:lpstr>Overall problem statement for Nb3Sn conductors</vt:lpstr>
      <vt:lpstr>Task I – to further improve Nb3Sn Jc: APC conductors</vt:lpstr>
      <vt:lpstr>Task II – to reduce magnet training: high-Cp conductors</vt:lpstr>
      <vt:lpstr>Timeline and Milestones</vt:lpstr>
      <vt:lpstr>Fast Turnaround R&amp;D, advanced instrumentation PI: Stoyan Stoynev</vt:lpstr>
      <vt:lpstr>Stoyan</vt:lpstr>
      <vt:lpstr>Magnet science - main development goals and tools </vt:lpstr>
      <vt:lpstr>Fast turn-around R&amp;D with subscale models (in external magnetic field) </vt:lpstr>
      <vt:lpstr>Example 1: Novel instrumentation map for quench understanding Quench antenna (QA) on a “trace” and EM-map</vt:lpstr>
      <vt:lpstr> Example 2: Improve training by a capacitor discharge through the coil</vt:lpstr>
      <vt:lpstr>PowerPoint Presentation</vt:lpstr>
      <vt:lpstr>Nb3Sn Coil And Magnet Fabrication Performance Improvement and Cost Reduction  PI: S. Krave</vt:lpstr>
      <vt:lpstr>Steve!</vt:lpstr>
      <vt:lpstr>Building Training Resistant Magnets</vt:lpstr>
      <vt:lpstr>Reduce fabrication steps and/or reduce labor intensity</vt:lpstr>
      <vt:lpstr>Timeline and Milestones</vt:lpstr>
      <vt:lpstr>Magnet Design and Integration  PI: V. Kashikin</vt:lpstr>
      <vt:lpstr>Vadim</vt:lpstr>
      <vt:lpstr>Motivation</vt:lpstr>
      <vt:lpstr>High-field accelerator magnet demonstration</vt:lpstr>
      <vt:lpstr>Performance/cost improvement studies</vt:lpstr>
      <vt:lpstr>Timeline and Milestones</vt:lpstr>
      <vt:lpstr>Facilities to support R&amp;D P. Li</vt:lpstr>
      <vt:lpstr>Pei Li</vt:lpstr>
      <vt:lpstr>FNAL Magnets facilities:</vt:lpstr>
      <vt:lpstr>PowerPoint Presentation</vt:lpstr>
      <vt:lpstr>New Facility - HFVMTF  for Conductor, Cable  and Magnet R&amp;D</vt:lpstr>
      <vt:lpstr>HFVMTF  test stand  </vt:lpstr>
      <vt:lpstr>Existing FNAL R&amp;D Facility(useful to both magnet and SRF) – Material Science Lab</vt:lpstr>
      <vt:lpstr>PowerPoint Presentation</vt:lpstr>
      <vt:lpstr>Timeline and Milestones</vt:lpstr>
      <vt:lpstr>Conclusions and Outlook G. Ambrosio</vt:lpstr>
      <vt:lpstr>Outline</vt:lpstr>
      <vt:lpstr>Opportunity 1: the Team</vt:lpstr>
      <vt:lpstr>Opportunity 2: Nb3Sn Magnets re/evolution</vt:lpstr>
      <vt:lpstr>Accelerator Timelines from Design to Physics</vt:lpstr>
      <vt:lpstr>HE-LHC Timeline &amp; This Plan</vt:lpstr>
      <vt:lpstr>The Challenge: The US may fall behind</vt:lpstr>
      <vt:lpstr>The Challenge: The US may fall behind</vt:lpstr>
      <vt:lpstr>Conclusions</vt:lpstr>
      <vt:lpstr>Breakthrough in gradient for Tesla shape SRF cavities  Eacc ~ 49 MV/m</vt:lpstr>
      <vt:lpstr>Potential impact for ILC</vt:lpstr>
    </vt:vector>
  </TitlesOfParts>
  <Company>Sandbox Studio</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 training, quench protection and characterization</dc:title>
  <dc:creator>Stoyan E. Stoynev x 30907N</dc:creator>
  <cp:lastModifiedBy>Anna  Grassellino</cp:lastModifiedBy>
  <cp:revision>225</cp:revision>
  <cp:lastPrinted>2014-01-20T19:40:21Z</cp:lastPrinted>
  <dcterms:created xsi:type="dcterms:W3CDTF">2017-12-04T18:44:43Z</dcterms:created>
  <dcterms:modified xsi:type="dcterms:W3CDTF">2018-07-17T14:39:14Z</dcterms:modified>
</cp:coreProperties>
</file>