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ov" ContentType="video/unknown"/>
  <Override PartName="/ppt/media/media1.avi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5A5F5E"/>
        </a:fontRef>
        <a:srgbClr val="5A5F5E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aj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5A5F5E"/>
              </a:solidFill>
              <a:prstDash val="solid"/>
              <a:miter lim="400000"/>
            </a:ln>
          </a:right>
          <a:top>
            <a:ln w="3175" cap="flat">
              <a:solidFill>
                <a:srgbClr val="C8C8C8"/>
              </a:solidFill>
              <a:prstDash val="solid"/>
              <a:miter lim="400000"/>
            </a:ln>
          </a:top>
          <a:bottom>
            <a:ln w="3175" cap="flat">
              <a:solidFill>
                <a:srgbClr val="C8C8C8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5A5F5E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5F7579"/>
        </a:fontRef>
        <a:srgbClr val="5F7579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5F7579"/>
        </a:fontRef>
        <a:srgbClr val="5F7579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"/>
          <a:ea typeface="Times"/>
          <a:cs typeface="Times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" name="Shape 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White">
    <p:bg>
      <p:bgPr>
        <a:solidFill>
          <a:srgbClr val="ECEC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xfrm>
            <a:off x="6346190" y="8141546"/>
            <a:ext cx="298874" cy="311574"/>
          </a:xfrm>
          <a:prstGeom prst="rect">
            <a:avLst/>
          </a:prstGeom>
        </p:spPr>
        <p:txBody>
          <a:bodyPr lIns="54186" tIns="54186" rIns="54186" bIns="54186" anchor="t"/>
          <a:lstStyle>
            <a:lvl1pPr algn="ctr" defTabSz="406400">
              <a:defRPr sz="1400">
                <a:solidFill>
                  <a:srgbClr val="232323"/>
                </a:solidFill>
                <a:latin typeface="+mj-lt"/>
                <a:ea typeface="+mj-ea"/>
                <a:cs typeface="+mj-cs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Gre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6346190" y="8141546"/>
            <a:ext cx="298874" cy="311574"/>
          </a:xfrm>
          <a:prstGeom prst="rect">
            <a:avLst/>
          </a:prstGeom>
        </p:spPr>
        <p:txBody>
          <a:bodyPr lIns="54186" tIns="54186" rIns="54186" bIns="54186" anchor="t"/>
          <a:lstStyle>
            <a:lvl1pPr algn="ctr" defTabSz="406400">
              <a:defRPr sz="1400">
                <a:solidFill>
                  <a:srgbClr val="232323"/>
                </a:solidFill>
                <a:latin typeface="+mj-lt"/>
                <a:ea typeface="+mj-ea"/>
                <a:cs typeface="+mj-cs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703" y="160302"/>
            <a:ext cx="13159203" cy="1465298"/>
          </a:xfrm>
          <a:prstGeom prst="rect">
            <a:avLst/>
          </a:prstGeom>
          <a:ln w="3175">
            <a:miter lim="400000"/>
          </a:ln>
        </p:spPr>
      </p:pic>
      <p:sp>
        <p:nvSpPr>
          <p:cNvPr id="26" name="Picture Placeholder 26"/>
          <p:cNvSpPr/>
          <p:nvPr>
            <p:ph type="pic" idx="13"/>
          </p:nvPr>
        </p:nvSpPr>
        <p:spPr>
          <a:xfrm>
            <a:off x="-1" y="1478970"/>
            <a:ext cx="13004801" cy="8284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" name="Title Text"/>
          <p:cNvSpPr txBox="1"/>
          <p:nvPr>
            <p:ph type="title"/>
          </p:nvPr>
        </p:nvSpPr>
        <p:spPr>
          <a:xfrm>
            <a:off x="-453" y="1909759"/>
            <a:ext cx="6707202" cy="2355202"/>
          </a:xfrm>
          <a:prstGeom prst="rect">
            <a:avLst/>
          </a:prstGeom>
          <a:solidFill>
            <a:srgbClr val="86A20B">
              <a:alpha val="89804"/>
            </a:srgbClr>
          </a:solidFill>
        </p:spPr>
        <p:txBody>
          <a:bodyPr lIns="0" tIns="0" rIns="0" bIns="0"/>
          <a:lstStyle>
            <a:lvl1pPr indent="444500" algn="l"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sz="quarter" idx="1"/>
          </p:nvPr>
        </p:nvSpPr>
        <p:spPr>
          <a:xfrm>
            <a:off x="717704" y="3855360"/>
            <a:ext cx="5990401" cy="40960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lIns="0" tIns="0" rIns="0" bIns="0" anchor="ctr"/>
          <a:lstStyle>
            <a:lvl1pPr marL="0" indent="104775">
              <a:spcBef>
                <a:spcPts val="20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lvl1pPr>
            <a:lvl2pPr marL="0" indent="457200">
              <a:spcBef>
                <a:spcPts val="20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lvl2pPr>
            <a:lvl3pPr marL="0" indent="914400">
              <a:spcBef>
                <a:spcPts val="20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lvl3pPr>
            <a:lvl4pPr marL="0" indent="1371600">
              <a:spcBef>
                <a:spcPts val="20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lvl4pPr>
            <a:lvl5pPr marL="0" indent="1828800">
              <a:spcBef>
                <a:spcPts val="20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Text Placeholder 13"/>
          <p:cNvSpPr/>
          <p:nvPr>
            <p:ph type="body" sz="quarter" idx="14"/>
          </p:nvPr>
        </p:nvSpPr>
        <p:spPr>
          <a:xfrm>
            <a:off x="-1" y="1474801"/>
            <a:ext cx="13004801" cy="435201"/>
          </a:xfrm>
          <a:prstGeom prst="rect">
            <a:avLst/>
          </a:prstGeom>
          <a:solidFill>
            <a:srgbClr val="86A20B">
              <a:alpha val="89804"/>
            </a:srgbClr>
          </a:solidFill>
        </p:spPr>
        <p:txBody>
          <a:bodyPr anchor="ctr"/>
          <a:lstStyle/>
          <a:p>
            <a:pPr marL="0" indent="476250" defTabSz="1300480">
              <a:spcBef>
                <a:spcPts val="0"/>
              </a:spcBef>
              <a:buSzTx/>
              <a:buFontTx/>
              <a:buNone/>
              <a:defRPr cap="all" sz="1100">
                <a:solidFill>
                  <a:srgbClr val="FFFFFF"/>
                </a:solidFill>
              </a:defRPr>
            </a:pP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85791" y="9123786"/>
            <a:ext cx="368769" cy="352001"/>
          </a:xfrm>
          <a:prstGeom prst="rect">
            <a:avLst/>
          </a:prstGeom>
          <a:ln w="3175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650240">
              <a:defRPr sz="1600">
                <a:solidFill>
                  <a:srgbClr val="88888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71487" marR="0" indent="-471487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06235" marR="0" indent="-449035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33500" marR="0" indent="-4191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745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3317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889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461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7033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605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video" Target="../media/media1.avi"/><Relationship Id="rId4" Type="http://schemas.microsoft.com/office/2007/relationships/media" Target="../media/media1.avi"/><Relationship Id="rId5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33.png"/><Relationship Id="rId7" Type="http://schemas.openxmlformats.org/officeDocument/2006/relationships/image" Target="../media/image5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49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69.png"/><Relationship Id="rId5" Type="http://schemas.openxmlformats.org/officeDocument/2006/relationships/image" Target="../media/image3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4.jpeg"/><Relationship Id="rId10" Type="http://schemas.openxmlformats.org/officeDocument/2006/relationships/image" Target="../media/image5.jpeg"/><Relationship Id="rId11" Type="http://schemas.openxmlformats.org/officeDocument/2006/relationships/image" Target="../media/image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85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8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99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9.png"/><Relationship Id="rId6" Type="http://schemas.openxmlformats.org/officeDocument/2006/relationships/video" Target="../media/media1.avi"/><Relationship Id="rId7" Type="http://schemas.microsoft.com/office/2007/relationships/media" Target="../media/media1.avi"/><Relationship Id="rId8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062"/>
            <a:ext cx="13004801" cy="9701719"/>
          </a:xfrm>
          <a:prstGeom prst="rect">
            <a:avLst/>
          </a:prstGeom>
          <a:ln w="3175">
            <a:miter lim="400000"/>
          </a:ln>
        </p:spPr>
      </p:pic>
      <p:sp>
        <p:nvSpPr>
          <p:cNvPr id="49" name="Title 1"/>
          <p:cNvSpPr txBox="1"/>
          <p:nvPr>
            <p:ph type="title"/>
          </p:nvPr>
        </p:nvSpPr>
        <p:spPr>
          <a:xfrm>
            <a:off x="1" y="62837"/>
            <a:ext cx="13004801" cy="1178783"/>
          </a:xfrm>
          <a:prstGeom prst="rect">
            <a:avLst/>
          </a:prstGeom>
        </p:spPr>
        <p:txBody>
          <a:bodyPr/>
          <a:lstStyle>
            <a:lvl1pPr>
              <a:defRPr sz="3400">
                <a:ln w="17991">
                  <a:solidFill>
                    <a:srgbClr val="E68738"/>
                  </a:solidFill>
                </a:ln>
                <a:solidFill>
                  <a:srgbClr val="FFFEFE"/>
                </a:solidFill>
              </a:defRPr>
            </a:lvl1pPr>
          </a:lstStyle>
          <a:p>
            <a:pPr/>
            <a:r>
              <a:t>Frequency and Quantum Metrology Research Group</a:t>
            </a:r>
          </a:p>
        </p:txBody>
      </p:sp>
      <p:sp>
        <p:nvSpPr>
          <p:cNvPr id="50" name="Content Placeholder 2"/>
          <p:cNvSpPr txBox="1"/>
          <p:nvPr>
            <p:ph type="body" idx="1"/>
          </p:nvPr>
        </p:nvSpPr>
        <p:spPr>
          <a:xfrm>
            <a:off x="315292" y="2689031"/>
            <a:ext cx="11704321" cy="7064570"/>
          </a:xfrm>
          <a:prstGeom prst="rect">
            <a:avLst/>
          </a:prstGeom>
        </p:spPr>
        <p:txBody>
          <a:bodyPr/>
          <a:lstStyle/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FFCC"/>
                </a:solidFill>
              </a:defRPr>
            </a:pPr>
            <a:r>
              <a:t>Research Staff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Michael Tobar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Eugene Ivanov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John McFerran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Alexey Veryaskin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Sascha Schediwy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Maxim Goryachev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Jeremy Bourhill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SzTx/>
              <a:buNone/>
              <a:defRPr sz="2800">
                <a:solidFill>
                  <a:srgbClr val="CCFFCC"/>
                </a:solidFill>
              </a:defRPr>
            </a:pP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FFCC"/>
                </a:solidFill>
              </a:defRPr>
            </a:pPr>
            <a:r>
              <a:t>Students</a:t>
            </a:r>
            <a:endParaRPr>
              <a:solidFill>
                <a:srgbClr val="FFFF00"/>
              </a:solidFill>
            </a:endParaRP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Ben McAllister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Akhter Hoissan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Graeme Flower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Scott Hardie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Lewis Teixeira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Catriona Thomas</a:t>
            </a:r>
          </a:p>
        </p:txBody>
      </p:sp>
      <p:sp>
        <p:nvSpPr>
          <p:cNvPr id="51" name="Slide Number Placeholder 3"/>
          <p:cNvSpPr txBox="1"/>
          <p:nvPr>
            <p:ph type="sldNum" sz="quarter" idx="4294967295"/>
          </p:nvPr>
        </p:nvSpPr>
        <p:spPr>
          <a:xfrm>
            <a:off x="12019612" y="9336874"/>
            <a:ext cx="244349" cy="333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fld id="{86CB4B4D-7CA3-9044-876B-883B54F8677D}" type="slidenum">
              <a:rPr>
                <a:latin typeface="Symbol"/>
                <a:ea typeface="Symbol"/>
                <a:cs typeface="Symbol"/>
                <a:sym typeface="Symbol"/>
              </a:rPr>
            </a:fld>
          </a:p>
        </p:txBody>
      </p:sp>
      <p:pic>
        <p:nvPicPr>
          <p:cNvPr id="5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9109" y="848119"/>
            <a:ext cx="2625692" cy="2730719"/>
          </a:xfrm>
          <a:prstGeom prst="rect">
            <a:avLst/>
          </a:prstGeom>
          <a:ln w="3175">
            <a:miter lim="400000"/>
          </a:ln>
        </p:spPr>
      </p:pic>
      <p:pic>
        <p:nvPicPr>
          <p:cNvPr id="5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620" y="1047608"/>
            <a:ext cx="5840409" cy="1923628"/>
          </a:xfrm>
          <a:prstGeom prst="rect">
            <a:avLst/>
          </a:prstGeom>
          <a:ln w="3175">
            <a:miter lim="400000"/>
          </a:ln>
        </p:spPr>
      </p:pic>
      <p:pic>
        <p:nvPicPr>
          <p:cNvPr id="5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68426" y="4022849"/>
            <a:ext cx="7707028" cy="52576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xion-Photon Interaction as Oscillating Vacuum Polarization and Magnetization Fields"/>
          <p:cNvSpPr txBox="1"/>
          <p:nvPr/>
        </p:nvSpPr>
        <p:spPr>
          <a:xfrm>
            <a:off x="6518" y="27218"/>
            <a:ext cx="12941301" cy="16450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Axion-Photon Interaction as Oscillating Vacuum Polarization and Magnetization Fields</a:t>
            </a:r>
          </a:p>
        </p:txBody>
      </p:sp>
      <p:pic>
        <p:nvPicPr>
          <p:cNvPr id="129" name="Screen Shot 2018-08-22 at 8.39.06 pm.png" descr="Screen Shot 2018-08-22 at 8.39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44" y="3860086"/>
            <a:ext cx="4291019" cy="4222908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33" name="Group"/>
          <p:cNvGrpSpPr/>
          <p:nvPr/>
        </p:nvGrpSpPr>
        <p:grpSpPr>
          <a:xfrm>
            <a:off x="421164" y="1884062"/>
            <a:ext cx="12857075" cy="2420605"/>
            <a:chOff x="0" y="0"/>
            <a:chExt cx="12857073" cy="2420604"/>
          </a:xfrm>
        </p:grpSpPr>
        <p:sp>
          <p:nvSpPr>
            <p:cNvPr id="130" name="*Vacuum polarizations and magnetisation cause running of the fine structure constant…"/>
            <p:cNvSpPr txBox="1"/>
            <p:nvPr/>
          </p:nvSpPr>
          <p:spPr>
            <a:xfrm>
              <a:off x="0" y="-1"/>
              <a:ext cx="12857074" cy="242060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ctr">
              <a:spAutoFit/>
            </a:bodyPr>
            <a:lstStyle/>
            <a:p>
              <a:pPr>
                <a:defRPr sz="3000"/>
              </a:pPr>
              <a:r>
                <a:t>*Vacuum polarizations and magnetisation cause running of the fine structure constant </a:t>
              </a:r>
            </a:p>
            <a:p>
              <a:pPr>
                <a:defRPr sz="3000"/>
              </a:pPr>
              <a:r>
                <a:t>* Magnetic anti-screening and Electric screening gives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     </a:t>
              </a:r>
              <a:r>
                <a:t>=1/137 at low energy and 1/128 at 90 GeV</a:t>
              </a:r>
            </a:p>
          </p:txBody>
        </p:sp>
        <p:sp>
          <p:nvSpPr>
            <p:cNvPr id="131" name="Equation"/>
            <p:cNvSpPr txBox="1"/>
            <p:nvPr/>
          </p:nvSpPr>
          <p:spPr>
            <a:xfrm>
              <a:off x="3227456" y="671892"/>
              <a:ext cx="265685" cy="230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m:oMathPara>
              </a14:m>
              <a:endParaRPr sz="4000"/>
            </a:p>
          </p:txBody>
        </p:sp>
        <p:sp>
          <p:nvSpPr>
            <p:cNvPr id="132" name="Equation"/>
            <p:cNvSpPr txBox="1"/>
            <p:nvPr/>
          </p:nvSpPr>
          <p:spPr>
            <a:xfrm>
              <a:off x="9433522" y="1095240"/>
              <a:ext cx="265685" cy="230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m:oMathPara>
              </a14:m>
              <a:endParaRPr sz="4000"/>
            </a:p>
          </p:txBody>
        </p:sp>
      </p:grpSp>
      <p:pic>
        <p:nvPicPr>
          <p:cNvPr id="134" name="bumblebee.avi" descr="bumblebee.avi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075769" y="3796506"/>
            <a:ext cx="5800090" cy="435006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*Tiny oscillating refractive index or fine structure constant…"/>
          <p:cNvSpPr txBox="1"/>
          <p:nvPr/>
        </p:nvSpPr>
        <p:spPr>
          <a:xfrm>
            <a:off x="421164" y="7671444"/>
            <a:ext cx="12112008" cy="28515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/>
          <a:p>
            <a:pPr>
              <a:defRPr sz="3000"/>
            </a:pPr>
          </a:p>
          <a:p>
            <a:pPr>
              <a:defRPr sz="3000"/>
            </a:pPr>
            <a:r>
              <a:t>*Tiny oscillating refractive index or fine structure constant</a:t>
            </a:r>
          </a:p>
          <a:p>
            <a:pPr>
              <a:defRPr sz="3000"/>
            </a:pPr>
            <a:r>
              <a:t>* Similar to Brillouin scattering in media nonlinear -&gt; Frequency Shift Goryachev (Tomorrow)</a:t>
            </a:r>
          </a:p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0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  <p:bldLst>
      <p:bldP build="whole" bldLvl="1" animBg="1" rev="0" advAuto="0" spid="134" grpId="3"/>
      <p:bldP build="whole" bldLvl="1" animBg="1" rev="0" advAuto="0" spid="129" grpId="2"/>
      <p:bldP build="p" bldLvl="5" animBg="1" rev="0" advAuto="0" spid="135" grpId="5"/>
      <p:bldP build="whole" bldLvl="1" animBg="1" rev="0" advAuto="0" spid="1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203" y="1596677"/>
            <a:ext cx="3071691" cy="1110440"/>
          </a:xfrm>
          <a:prstGeom prst="rect">
            <a:avLst/>
          </a:prstGeom>
          <a:ln w="3175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5150932" y="1627113"/>
            <a:ext cx="3071691" cy="1049568"/>
          </a:xfrm>
          <a:prstGeom prst="rect">
            <a:avLst/>
          </a:prstGeom>
          <a:ln w="3175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244765" y="3315185"/>
            <a:ext cx="2836334" cy="1330439"/>
          </a:xfrm>
          <a:prstGeom prst="rect">
            <a:avLst/>
          </a:prstGeom>
          <a:ln w="3175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35323" y="1815012"/>
            <a:ext cx="1482326" cy="523957"/>
          </a:xfrm>
          <a:prstGeom prst="rect">
            <a:avLst/>
          </a:prstGeom>
          <a:ln w="3175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6648" y="4586385"/>
            <a:ext cx="5239313" cy="971974"/>
          </a:xfrm>
          <a:prstGeom prst="rect">
            <a:avLst/>
          </a:prstGeom>
          <a:ln w="3175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08205" y="7940024"/>
            <a:ext cx="1661898" cy="673771"/>
          </a:xfrm>
          <a:prstGeom prst="rect">
            <a:avLst/>
          </a:prstGeom>
          <a:ln w="3175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60194" y="8026860"/>
            <a:ext cx="2107737" cy="673770"/>
          </a:xfrm>
          <a:prstGeom prst="rect">
            <a:avLst/>
          </a:prstGeom>
          <a:ln w="3175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01823" y="8925492"/>
            <a:ext cx="1661899" cy="467048"/>
          </a:xfrm>
          <a:prstGeom prst="rect">
            <a:avLst/>
          </a:prstGeom>
          <a:ln w="3175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34982" y="8878897"/>
            <a:ext cx="1958161" cy="573377"/>
          </a:xfrm>
          <a:prstGeom prst="rect">
            <a:avLst/>
          </a:prstGeom>
          <a:ln w="3175">
            <a:miter lim="400000"/>
          </a:ln>
        </p:spPr>
      </p:pic>
      <p:sp>
        <p:nvSpPr>
          <p:cNvPr id="146" name="Axion Induced Virtual Bound Charges and Currents"/>
          <p:cNvSpPr txBox="1"/>
          <p:nvPr/>
        </p:nvSpPr>
        <p:spPr>
          <a:xfrm>
            <a:off x="-14323" y="17130"/>
            <a:ext cx="13033446" cy="164507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Axion Induced Virtual Bound Charges and Currents</a:t>
            </a:r>
          </a:p>
        </p:txBody>
      </p:sp>
      <p:sp>
        <p:nvSpPr>
          <p:cNvPr id="147" name="Virtual Particle Bound Charge"/>
          <p:cNvSpPr txBox="1"/>
          <p:nvPr/>
        </p:nvSpPr>
        <p:spPr>
          <a:xfrm>
            <a:off x="1051801" y="2621126"/>
            <a:ext cx="3796931" cy="4385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2200"/>
            </a:lvl1pPr>
          </a:lstStyle>
          <a:p>
            <a:pPr/>
            <a:r>
              <a:t>Virtual Particle Bound Charge</a:t>
            </a:r>
          </a:p>
        </p:txBody>
      </p:sp>
      <p:sp>
        <p:nvSpPr>
          <p:cNvPr id="148" name="Virtual Particle Polarizarion Current"/>
          <p:cNvSpPr txBox="1"/>
          <p:nvPr/>
        </p:nvSpPr>
        <p:spPr>
          <a:xfrm>
            <a:off x="5339472" y="2621126"/>
            <a:ext cx="4479606" cy="4385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2200"/>
            </a:lvl1pPr>
          </a:lstStyle>
          <a:p>
            <a:pPr/>
            <a:r>
              <a:t>Virtual Particle Polarizarion Current</a:t>
            </a:r>
          </a:p>
        </p:txBody>
      </p:sp>
      <p:sp>
        <p:nvSpPr>
          <p:cNvPr id="149" name="Satisfies the Continuity Equation"/>
          <p:cNvSpPr txBox="1"/>
          <p:nvPr/>
        </p:nvSpPr>
        <p:spPr>
          <a:xfrm>
            <a:off x="6617939" y="3758272"/>
            <a:ext cx="4143725" cy="4385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2200"/>
            </a:lvl1pPr>
          </a:lstStyle>
          <a:p>
            <a:pPr/>
            <a:r>
              <a:t>Satisfies the Continuity Equation</a:t>
            </a:r>
          </a:p>
        </p:txBody>
      </p:sp>
      <p:sp>
        <p:nvSpPr>
          <p:cNvPr id="150" name="Virtual Particle Bound Current"/>
          <p:cNvSpPr txBox="1"/>
          <p:nvPr/>
        </p:nvSpPr>
        <p:spPr>
          <a:xfrm>
            <a:off x="8631728" y="4911513"/>
            <a:ext cx="3812210" cy="4385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2200"/>
            </a:lvl1pPr>
          </a:lstStyle>
          <a:p>
            <a:pPr/>
            <a:r>
              <a:t>Virtual Particle Bound Current</a:t>
            </a:r>
          </a:p>
        </p:txBody>
      </p:sp>
      <p:sp>
        <p:nvSpPr>
          <p:cNvPr id="151" name="Boundary Conditions"/>
          <p:cNvSpPr txBox="1"/>
          <p:nvPr/>
        </p:nvSpPr>
        <p:spPr>
          <a:xfrm>
            <a:off x="3343377" y="5876631"/>
            <a:ext cx="5843912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Boundary Conditions</a:t>
            </a:r>
          </a:p>
        </p:txBody>
      </p:sp>
      <p:sp>
        <p:nvSpPr>
          <p:cNvPr id="152" name="Calculate from integral form of modified Maxwell’s equations…"/>
          <p:cNvSpPr txBox="1"/>
          <p:nvPr/>
        </p:nvSpPr>
        <p:spPr>
          <a:xfrm>
            <a:off x="2756184" y="7024652"/>
            <a:ext cx="7725311" cy="768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/>
          <a:p>
            <a:pPr>
              <a:defRPr sz="2200"/>
            </a:pPr>
            <a:r>
              <a:t>Calculate from integral form of modified Maxwell’s equations </a:t>
            </a:r>
          </a:p>
          <a:p>
            <a:pPr algn="ctr">
              <a:defRPr sz="2200"/>
            </a:pPr>
            <a:r>
              <a:t>(no free charges and currents)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3"/>
      <p:bldP build="whole" bldLvl="1" animBg="1" rev="0" advAuto="0" spid="142" grpId="12"/>
      <p:bldP build="whole" bldLvl="1" animBg="1" rev="0" advAuto="0" spid="147" grpId="2"/>
      <p:bldP build="whole" bldLvl="1" animBg="1" rev="0" advAuto="0" spid="137" grpId="1"/>
      <p:bldP build="whole" bldLvl="1" animBg="1" rev="0" advAuto="0" spid="141" grpId="8"/>
      <p:bldP build="whole" bldLvl="1" animBg="1" rev="0" advAuto="0" spid="149" grpId="7"/>
      <p:bldP build="whole" bldLvl="1" animBg="1" rev="0" advAuto="0" spid="143" grpId="13"/>
      <p:bldP build="whole" bldLvl="1" animBg="1" rev="0" advAuto="0" spid="151" grpId="10"/>
      <p:bldP build="whole" bldLvl="1" animBg="1" rev="0" advAuto="0" spid="140" grpId="4"/>
      <p:bldP build="whole" bldLvl="1" animBg="1" rev="0" advAuto="0" spid="144" grpId="14"/>
      <p:bldP build="whole" bldLvl="1" animBg="1" rev="0" advAuto="0" spid="148" grpId="5"/>
      <p:bldP build="whole" bldLvl="1" animBg="1" rev="0" advAuto="0" spid="139" grpId="6"/>
      <p:bldP build="whole" bldLvl="1" animBg="1" rev="0" advAuto="0" spid="150" grpId="9"/>
      <p:bldP build="whole" bldLvl="1" animBg="1" rev="0" advAuto="0" spid="145" grpId="15"/>
      <p:bldP build="whole" bldLvl="1" animBg="1" rev="0" advAuto="0" spid="152" grpId="1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5999556" y="1876718"/>
            <a:ext cx="3148678" cy="7917586"/>
            <a:chOff x="0" y="0"/>
            <a:chExt cx="3148676" cy="7917584"/>
          </a:xfrm>
        </p:grpSpPr>
        <p:grpSp>
          <p:nvGrpSpPr>
            <p:cNvPr id="164" name="Group"/>
            <p:cNvGrpSpPr/>
            <p:nvPr/>
          </p:nvGrpSpPr>
          <p:grpSpPr>
            <a:xfrm>
              <a:off x="0" y="-1"/>
              <a:ext cx="3148677" cy="7917586"/>
              <a:chOff x="0" y="0"/>
              <a:chExt cx="3148676" cy="7917584"/>
            </a:xfrm>
          </p:grpSpPr>
          <p:grpSp>
            <p:nvGrpSpPr>
              <p:cNvPr id="157" name="Group"/>
              <p:cNvGrpSpPr/>
              <p:nvPr/>
            </p:nvGrpSpPr>
            <p:grpSpPr>
              <a:xfrm>
                <a:off x="0" y="0"/>
                <a:ext cx="3148677" cy="7917585"/>
                <a:chOff x="0" y="0"/>
                <a:chExt cx="3148676" cy="7917584"/>
              </a:xfrm>
            </p:grpSpPr>
            <p:sp>
              <p:nvSpPr>
                <p:cNvPr id="154" name="Oval"/>
                <p:cNvSpPr/>
                <p:nvPr/>
              </p:nvSpPr>
              <p:spPr>
                <a:xfrm>
                  <a:off x="0" y="0"/>
                  <a:ext cx="3148677" cy="1101918"/>
                </a:xfrm>
                <a:prstGeom prst="ellipse">
                  <a:avLst/>
                </a:prstGeom>
                <a:solidFill>
                  <a:srgbClr val="80878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ctr" defTabSz="406400">
                    <a:defRPr sz="32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Gill Sans Light"/>
                    </a:defRPr>
                  </a:pPr>
                </a:p>
              </p:txBody>
            </p:sp>
            <p:sp>
              <p:nvSpPr>
                <p:cNvPr id="155" name="Rectangle"/>
                <p:cNvSpPr/>
                <p:nvPr/>
              </p:nvSpPr>
              <p:spPr>
                <a:xfrm>
                  <a:off x="13622" y="519347"/>
                  <a:ext cx="3121432" cy="6822944"/>
                </a:xfrm>
                <a:prstGeom prst="rect">
                  <a:avLst/>
                </a:prstGeom>
                <a:noFill/>
                <a:ln w="50800" cap="flat">
                  <a:solidFill>
                    <a:srgbClr val="808785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ctr" defTabSz="406400">
                    <a:defRPr sz="32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Gill Sans Light"/>
                    </a:defRPr>
                  </a:pPr>
                </a:p>
              </p:txBody>
            </p:sp>
            <p:sp>
              <p:nvSpPr>
                <p:cNvPr id="156" name="Oval"/>
                <p:cNvSpPr/>
                <p:nvPr/>
              </p:nvSpPr>
              <p:spPr>
                <a:xfrm>
                  <a:off x="0" y="6815666"/>
                  <a:ext cx="3148677" cy="1101919"/>
                </a:xfrm>
                <a:prstGeom prst="ellipse">
                  <a:avLst/>
                </a:prstGeom>
                <a:solidFill>
                  <a:srgbClr val="80878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ctr" defTabSz="406400">
                    <a:defRPr sz="32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Gill Sans Light"/>
                    </a:defRPr>
                  </a:pPr>
                </a:p>
              </p:txBody>
            </p:sp>
          </p:grpSp>
          <p:sp>
            <p:nvSpPr>
              <p:cNvPr id="159" name="Line"/>
              <p:cNvSpPr/>
              <p:nvPr/>
            </p:nvSpPr>
            <p:spPr>
              <a:xfrm flipV="1">
                <a:off x="714510" y="1547452"/>
                <a:ext cx="1" cy="5155686"/>
              </a:xfrm>
              <a:prstGeom prst="line">
                <a:avLst/>
              </a:prstGeom>
              <a:noFill/>
              <a:ln>
                <a:noFill/>
                <a:tailEnd type="triangle" w="med" len="med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  <p:sp>
            <p:nvSpPr>
              <p:cNvPr id="161" name="Line"/>
              <p:cNvSpPr/>
              <p:nvPr/>
            </p:nvSpPr>
            <p:spPr>
              <a:xfrm flipV="1">
                <a:off x="1425710" y="1547452"/>
                <a:ext cx="1" cy="5155686"/>
              </a:xfrm>
              <a:prstGeom prst="line">
                <a:avLst/>
              </a:prstGeom>
              <a:noFill/>
              <a:ln>
                <a:noFill/>
                <a:tailEnd type="triangle" w="med" len="med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2163975" y="1547452"/>
                <a:ext cx="1" cy="5155686"/>
              </a:xfrm>
              <a:prstGeom prst="line">
                <a:avLst/>
              </a:prstGeom>
              <a:noFill/>
              <a:ln>
                <a:noFill/>
                <a:tailEnd type="triangle" w="med" len="med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</p:grpSp>
        <p:sp>
          <p:nvSpPr>
            <p:cNvPr id="165" name="Line"/>
            <p:cNvSpPr/>
            <p:nvPr/>
          </p:nvSpPr>
          <p:spPr>
            <a:xfrm>
              <a:off x="1544243" y="502414"/>
              <a:ext cx="158567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68637" y="6484"/>
              <a:ext cx="436421" cy="64234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68" name="Axion induced Polarization and Magnetization Fields under DC Magnetic Field"/>
          <p:cNvSpPr txBox="1"/>
          <p:nvPr/>
        </p:nvSpPr>
        <p:spPr>
          <a:xfrm>
            <a:off x="7163" y="27218"/>
            <a:ext cx="12990473" cy="16450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Axion induced Polarization and Magnetization Fields under DC Magnetic Field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922" y="3866441"/>
            <a:ext cx="2597137" cy="824034"/>
          </a:xfrm>
          <a:prstGeom prst="rect">
            <a:avLst/>
          </a:prstGeom>
          <a:ln w="3175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8477" r="0" b="0"/>
          <a:stretch>
            <a:fillRect/>
          </a:stretch>
        </p:blipFill>
        <p:spPr>
          <a:xfrm>
            <a:off x="421883" y="2730419"/>
            <a:ext cx="2248021" cy="982641"/>
          </a:xfrm>
          <a:prstGeom prst="rect">
            <a:avLst/>
          </a:prstGeom>
          <a:ln w="3175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08030" y="3461582"/>
            <a:ext cx="3672061" cy="855828"/>
          </a:xfrm>
          <a:prstGeom prst="rect">
            <a:avLst/>
          </a:prstGeom>
          <a:ln w="3175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125003" y="7103265"/>
            <a:ext cx="5106165" cy="805257"/>
          </a:xfrm>
          <a:prstGeom prst="rect">
            <a:avLst/>
          </a:prstGeom>
          <a:ln w="3175">
            <a:miter lim="400000"/>
          </a:ln>
        </p:spPr>
      </p:pic>
      <p:sp>
        <p:nvSpPr>
          <p:cNvPr id="173" name="Assume Infinite Solenoid"/>
          <p:cNvSpPr txBox="1"/>
          <p:nvPr/>
        </p:nvSpPr>
        <p:spPr>
          <a:xfrm>
            <a:off x="26172" y="1850835"/>
            <a:ext cx="5631830" cy="6417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 marL="618434" indent="-618434">
              <a:buSzPct val="100000"/>
              <a:buAutoNum type="arabicParenR" startAt="1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lvl1pPr>
          </a:lstStyle>
          <a:p>
            <a:pPr/>
            <a:r>
              <a:t>Assume Infinite Solenoid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800" y="6122272"/>
            <a:ext cx="4871546" cy="82403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77" name="Group"/>
          <p:cNvGrpSpPr/>
          <p:nvPr/>
        </p:nvGrpSpPr>
        <p:grpSpPr>
          <a:xfrm>
            <a:off x="6016237" y="4187463"/>
            <a:ext cx="3115316" cy="843128"/>
            <a:chOff x="21913" y="0"/>
            <a:chExt cx="3115315" cy="843126"/>
          </a:xfrm>
        </p:grpSpPr>
        <p:sp>
          <p:nvSpPr>
            <p:cNvPr id="175" name="Rectangle"/>
            <p:cNvSpPr/>
            <p:nvPr/>
          </p:nvSpPr>
          <p:spPr>
            <a:xfrm>
              <a:off x="21913" y="0"/>
              <a:ext cx="3115317" cy="84312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6761" r="0" b="6761"/>
            <a:stretch>
              <a:fillRect/>
            </a:stretch>
          </p:blipFill>
          <p:spPr>
            <a:xfrm>
              <a:off x="32908" y="81578"/>
              <a:ext cx="2795570" cy="7600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0" stPos="0" endA="0" endPos="40000" dist="0" dir="5400000" fadeDir="5400000" sx="100000" sy="-100000" kx="0" ky="0" algn="bl" rotWithShape="0"/>
            </a:effectLst>
          </p:spPr>
        </p:pic>
      </p:grpSp>
      <p:grpSp>
        <p:nvGrpSpPr>
          <p:cNvPr id="180" name="Group"/>
          <p:cNvGrpSpPr/>
          <p:nvPr/>
        </p:nvGrpSpPr>
        <p:grpSpPr>
          <a:xfrm>
            <a:off x="6071185" y="6244649"/>
            <a:ext cx="3036951" cy="931195"/>
            <a:chOff x="0" y="0"/>
            <a:chExt cx="3036950" cy="931194"/>
          </a:xfrm>
        </p:grpSpPr>
        <p:sp>
          <p:nvSpPr>
            <p:cNvPr id="178" name="Rectangle"/>
            <p:cNvSpPr/>
            <p:nvPr/>
          </p:nvSpPr>
          <p:spPr>
            <a:xfrm>
              <a:off x="7630" y="26877"/>
              <a:ext cx="2990158" cy="82403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036951" cy="93119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81" name="Effective/Pseudo Fields"/>
          <p:cNvSpPr txBox="1"/>
          <p:nvPr/>
        </p:nvSpPr>
        <p:spPr>
          <a:xfrm>
            <a:off x="292964" y="5260400"/>
            <a:ext cx="4360691" cy="5909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3200"/>
            </a:lvl1pPr>
          </a:lstStyle>
          <a:p>
            <a:pPr/>
            <a:r>
              <a:t>Effective/Pseudo Fields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77337" y="7122961"/>
            <a:ext cx="3533276" cy="765866"/>
          </a:xfrm>
          <a:prstGeom prst="rect">
            <a:avLst/>
          </a:prstGeom>
          <a:ln w="3175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28515" y="7996191"/>
            <a:ext cx="3495127" cy="747560"/>
          </a:xfrm>
          <a:prstGeom prst="rect">
            <a:avLst/>
          </a:prstGeom>
          <a:ln w="3175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05445" y="5667313"/>
            <a:ext cx="1592247" cy="64177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90" name="Group"/>
          <p:cNvGrpSpPr/>
          <p:nvPr/>
        </p:nvGrpSpPr>
        <p:grpSpPr>
          <a:xfrm>
            <a:off x="9995864" y="6132795"/>
            <a:ext cx="1536338" cy="843128"/>
            <a:chOff x="0" y="0"/>
            <a:chExt cx="1536337" cy="843126"/>
          </a:xfrm>
        </p:grpSpPr>
        <p:sp>
          <p:nvSpPr>
            <p:cNvPr id="185" name="= -"/>
            <p:cNvSpPr txBox="1"/>
            <p:nvPr/>
          </p:nvSpPr>
          <p:spPr>
            <a:xfrm>
              <a:off x="563075" y="134064"/>
              <a:ext cx="485257" cy="4766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= -</a:t>
              </a:r>
            </a:p>
          </p:txBody>
        </p:sp>
        <p:grpSp>
          <p:nvGrpSpPr>
            <p:cNvPr id="188" name="Group"/>
            <p:cNvGrpSpPr/>
            <p:nvPr/>
          </p:nvGrpSpPr>
          <p:grpSpPr>
            <a:xfrm>
              <a:off x="0" y="0"/>
              <a:ext cx="588665" cy="843127"/>
              <a:chOff x="0" y="0"/>
              <a:chExt cx="588664" cy="843126"/>
            </a:xfrm>
          </p:grpSpPr>
          <p:pic>
            <p:nvPicPr>
              <p:cNvPr id="186" name="Image" descr="Image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588665" cy="58197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187" name="Image" descr="Image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50635" y="431900"/>
                <a:ext cx="332291" cy="41122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051081" y="150385"/>
              <a:ext cx="485257" cy="5202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91" name="Match Boundary Conditions"/>
          <p:cNvSpPr txBox="1"/>
          <p:nvPr/>
        </p:nvSpPr>
        <p:spPr>
          <a:xfrm>
            <a:off x="9189946" y="4736237"/>
            <a:ext cx="3530258" cy="870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Match Boundary Conditions</a:t>
            </a:r>
          </a:p>
        </p:txBody>
      </p:sp>
      <p:sp>
        <p:nvSpPr>
          <p:cNvPr id="192" name="Calculate Vacuum Magnetization"/>
          <p:cNvSpPr txBox="1"/>
          <p:nvPr/>
        </p:nvSpPr>
        <p:spPr>
          <a:xfrm>
            <a:off x="9405846" y="2628037"/>
            <a:ext cx="3530258" cy="870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Calculate Vacuum Magnetization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9"/>
      <p:bldP build="whole" bldLvl="1" animBg="1" rev="0" advAuto="0" spid="172" grpId="11"/>
      <p:bldP build="whole" bldLvl="1" animBg="1" rev="0" advAuto="0" spid="167" grpId="4"/>
      <p:bldP build="whole" bldLvl="1" animBg="1" rev="0" advAuto="0" spid="192" grpId="6"/>
      <p:bldP build="whole" bldLvl="1" animBg="1" rev="0" advAuto="0" spid="177" grpId="5"/>
      <p:bldP build="whole" bldLvl="1" animBg="1" rev="0" advAuto="0" spid="184" grpId="13"/>
      <p:bldP build="whole" bldLvl="1" animBg="1" rev="0" advAuto="0" spid="190" grpId="14"/>
      <p:bldP build="whole" bldLvl="1" animBg="1" rev="0" advAuto="0" spid="171" grpId="7"/>
      <p:bldP build="whole" bldLvl="1" animBg="1" rev="0" advAuto="0" spid="170" grpId="2"/>
      <p:bldP build="whole" bldLvl="1" animBg="1" rev="0" advAuto="0" spid="182" grpId="15"/>
      <p:bldP build="whole" bldLvl="1" animBg="1" rev="0" advAuto="0" spid="173" grpId="1"/>
      <p:bldP build="whole" bldLvl="1" animBg="1" rev="0" advAuto="0" spid="183" grpId="16"/>
      <p:bldP build="whole" bldLvl="1" animBg="1" rev="0" advAuto="0" spid="169" grpId="3"/>
      <p:bldP build="whole" bldLvl="1" animBg="1" rev="0" advAuto="0" spid="191" grpId="12"/>
      <p:bldP build="whole" bldLvl="1" animBg="1" rev="0" advAuto="0" spid="180" grpId="8"/>
      <p:bldP build="whole" bldLvl="1" animBg="1" rev="0" advAuto="0" spid="174" grpId="1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DC Solenoid of Finite Length"/>
          <p:cNvSpPr txBox="1"/>
          <p:nvPr/>
        </p:nvSpPr>
        <p:spPr>
          <a:xfrm>
            <a:off x="7163" y="14518"/>
            <a:ext cx="12990473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DC Solenoid of Finite Length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10" y="3520585"/>
            <a:ext cx="6586244" cy="5719834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2541" y="3123264"/>
            <a:ext cx="6586243" cy="6255729"/>
          </a:xfrm>
          <a:prstGeom prst="rect">
            <a:avLst/>
          </a:prstGeom>
          <a:ln w="3175">
            <a:miter lim="400000"/>
          </a:ln>
        </p:spPr>
      </p:pic>
      <p:sp>
        <p:nvSpPr>
          <p:cNvPr id="197" name="Finite Solenoid-&gt;Dipole Field"/>
          <p:cNvSpPr txBox="1"/>
          <p:nvPr/>
        </p:nvSpPr>
        <p:spPr>
          <a:xfrm>
            <a:off x="26172" y="1584135"/>
            <a:ext cx="6434665" cy="1175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/>
          <a:p>
            <a:pPr marL="618434" indent="-618434">
              <a:buSzPct val="100000"/>
              <a:buAutoNum type="arabicParenR" startAt="1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pPr>
          </a:p>
          <a:p>
            <a:pPr marL="618434" indent="-618434">
              <a:buSzPct val="100000"/>
              <a:buAutoNum type="arabicParenR" startAt="2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pPr>
            <a:r>
              <a:t>Finite Solenoid-&gt;Dipole Field</a:t>
            </a:r>
          </a:p>
        </p:txBody>
      </p:sp>
      <p:sp>
        <p:nvSpPr>
          <p:cNvPr id="198" name="Finite Solenoid with ideal Field Cancelation Above and Below"/>
          <p:cNvSpPr txBox="1"/>
          <p:nvPr/>
        </p:nvSpPr>
        <p:spPr>
          <a:xfrm>
            <a:off x="6738947" y="479235"/>
            <a:ext cx="6217918" cy="27753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/>
          <a:p>
            <a:pPr marL="618434" indent="-618434">
              <a:buSzPct val="100000"/>
              <a:buAutoNum type="arabicParenR" startAt="1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pPr>
          </a:p>
          <a:p>
            <a:pPr marL="618434" indent="-618434">
              <a:buSzPct val="100000"/>
              <a:buAutoNum type="arabicParenR" startAt="2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pPr>
          </a:p>
          <a:p>
            <a:pPr marL="618434" indent="-618434">
              <a:buSzPct val="100000"/>
              <a:buAutoNum type="arabicParenR" startAt="3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pPr>
            <a:r>
              <a:t>Finite Solenoid with ideal Field Cancelation Above and Below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3"/>
      <p:bldP build="whole" bldLvl="1" animBg="1" rev="0" advAuto="0" spid="196" grpId="4"/>
      <p:bldP build="whole" bldLvl="1" animBg="1" rev="0" advAuto="0" spid="197" grpId="1"/>
      <p:bldP build="whole" bldLvl="1" animBg="1" rev="0" advAuto="0" spid="19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Axion induced Magnetization and Polarization Fields under DC Electric Field"/>
          <p:cNvSpPr txBox="1"/>
          <p:nvPr/>
        </p:nvSpPr>
        <p:spPr>
          <a:xfrm>
            <a:off x="7163" y="27218"/>
            <a:ext cx="12990473" cy="16450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Axion induced Magnetization and Polarization Fields under DC Electric Field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5999556" y="1876718"/>
            <a:ext cx="3148678" cy="7917586"/>
            <a:chOff x="0" y="0"/>
            <a:chExt cx="3148676" cy="7917584"/>
          </a:xfrm>
        </p:grpSpPr>
        <p:grpSp>
          <p:nvGrpSpPr>
            <p:cNvPr id="204" name="Group"/>
            <p:cNvGrpSpPr/>
            <p:nvPr/>
          </p:nvGrpSpPr>
          <p:grpSpPr>
            <a:xfrm>
              <a:off x="0" y="0"/>
              <a:ext cx="3148677" cy="7917585"/>
              <a:chOff x="0" y="0"/>
              <a:chExt cx="3148676" cy="7917584"/>
            </a:xfrm>
          </p:grpSpPr>
          <p:sp>
            <p:nvSpPr>
              <p:cNvPr id="201" name="Oval"/>
              <p:cNvSpPr/>
              <p:nvPr/>
            </p:nvSpPr>
            <p:spPr>
              <a:xfrm>
                <a:off x="0" y="0"/>
                <a:ext cx="3148677" cy="1101918"/>
              </a:xfrm>
              <a:prstGeom prst="ellipse">
                <a:avLst/>
              </a:prstGeom>
              <a:solidFill>
                <a:srgbClr val="808785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  <p:sp>
            <p:nvSpPr>
              <p:cNvPr id="202" name="Rectangle"/>
              <p:cNvSpPr/>
              <p:nvPr/>
            </p:nvSpPr>
            <p:spPr>
              <a:xfrm>
                <a:off x="13622" y="519347"/>
                <a:ext cx="3121432" cy="6822944"/>
              </a:xfrm>
              <a:prstGeom prst="rect">
                <a:avLst/>
              </a:prstGeom>
              <a:noFill/>
              <a:ln w="508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  <p:sp>
            <p:nvSpPr>
              <p:cNvPr id="203" name="Oval"/>
              <p:cNvSpPr/>
              <p:nvPr/>
            </p:nvSpPr>
            <p:spPr>
              <a:xfrm>
                <a:off x="0" y="6815666"/>
                <a:ext cx="3148677" cy="1101919"/>
              </a:xfrm>
              <a:prstGeom prst="ellipse">
                <a:avLst/>
              </a:prstGeom>
              <a:solidFill>
                <a:srgbClr val="808785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ctr" defTabSz="406400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pPr>
              </a:p>
            </p:txBody>
          </p:sp>
        </p:grpSp>
        <p:sp>
          <p:nvSpPr>
            <p:cNvPr id="206" name="Line"/>
            <p:cNvSpPr/>
            <p:nvPr/>
          </p:nvSpPr>
          <p:spPr>
            <a:xfrm flipV="1">
              <a:off x="714510" y="1547452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1425710" y="1547452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sp>
          <p:nvSpPr>
            <p:cNvPr id="210" name="Line"/>
            <p:cNvSpPr/>
            <p:nvPr/>
          </p:nvSpPr>
          <p:spPr>
            <a:xfrm flipV="1">
              <a:off x="2163975" y="1547452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</p:grp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603" y="3441169"/>
            <a:ext cx="1789846" cy="878763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Assume Infinite Capacitor no Fringing Field"/>
          <p:cNvSpPr txBox="1"/>
          <p:nvPr/>
        </p:nvSpPr>
        <p:spPr>
          <a:xfrm>
            <a:off x="26172" y="1761935"/>
            <a:ext cx="5834768" cy="1175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marL="618434" indent="-618434">
              <a:buSzPct val="100000"/>
              <a:buAutoNum type="arabicParenR" startAt="1"/>
              <a:defRPr sz="3500">
                <a:solidFill>
                  <a:schemeClr val="accent5">
                    <a:hueOff val="-379513"/>
                    <a:satOff val="-6951"/>
                    <a:lumOff val="-17345"/>
                  </a:schemeClr>
                </a:solidFill>
              </a:defRPr>
            </a:lvl1pPr>
          </a:lstStyle>
          <a:p>
            <a:pPr/>
            <a:r>
              <a:t>Assume Infinite Capacitor no Fringing Field</a:t>
            </a:r>
          </a:p>
        </p:txBody>
      </p:sp>
      <p:grpSp>
        <p:nvGrpSpPr>
          <p:cNvPr id="216" name="Group"/>
          <p:cNvGrpSpPr/>
          <p:nvPr/>
        </p:nvGrpSpPr>
        <p:grpSpPr>
          <a:xfrm>
            <a:off x="950138" y="4603859"/>
            <a:ext cx="2151986" cy="883176"/>
            <a:chOff x="0" y="0"/>
            <a:chExt cx="2151985" cy="883174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79385" cy="87876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8799" b="0"/>
            <a:stretch>
              <a:fillRect/>
            </a:stretch>
          </p:blipFill>
          <p:spPr>
            <a:xfrm>
              <a:off x="1076383" y="55033"/>
              <a:ext cx="1075603" cy="82814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615" y="5770962"/>
            <a:ext cx="5201883" cy="1351967"/>
          </a:xfrm>
          <a:prstGeom prst="rect">
            <a:avLst/>
          </a:prstGeom>
          <a:ln w="3175">
            <a:miter lim="400000"/>
          </a:ln>
        </p:spPr>
      </p:pic>
      <p:sp>
        <p:nvSpPr>
          <p:cNvPr id="218" name="Line"/>
          <p:cNvSpPr/>
          <p:nvPr/>
        </p:nvSpPr>
        <p:spPr>
          <a:xfrm>
            <a:off x="7543800" y="2379133"/>
            <a:ext cx="158567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4186" tIns="54186" rIns="54186" bIns="54186" anchor="ctr"/>
          <a:lstStyle/>
          <a:p>
            <a:pPr algn="ctr" defTabSz="406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Light"/>
              </a:defRPr>
            </a:pP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68193" y="1883203"/>
            <a:ext cx="436421" cy="642344"/>
          </a:xfrm>
          <a:prstGeom prst="rect">
            <a:avLst/>
          </a:prstGeom>
          <a:ln w="3175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20577" y="4611463"/>
            <a:ext cx="3666406" cy="1062442"/>
          </a:xfrm>
          <a:prstGeom prst="rect">
            <a:avLst/>
          </a:prstGeom>
          <a:ln w="3175">
            <a:miter lim="400000"/>
          </a:ln>
        </p:spPr>
      </p:pic>
      <p:sp>
        <p:nvSpPr>
          <p:cNvPr id="221" name="At boundary r=R"/>
          <p:cNvSpPr txBox="1"/>
          <p:nvPr/>
        </p:nvSpPr>
        <p:spPr>
          <a:xfrm>
            <a:off x="9416722" y="3754397"/>
            <a:ext cx="3530258" cy="4893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At boundary r=R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6" grpId="3"/>
      <p:bldP build="whole" bldLvl="1" animBg="1" rev="0" advAuto="0" spid="220" grpId="9"/>
      <p:bldP build="whole" bldLvl="1" animBg="1" rev="0" advAuto="0" spid="219" grpId="5"/>
      <p:bldP build="whole" bldLvl="1" animBg="1" rev="0" advAuto="0" spid="217" grpId="7"/>
      <p:bldP build="whole" bldLvl="1" animBg="1" rev="0" advAuto="0" spid="211" grpId="4"/>
      <p:bldP build="whole" bldLvl="1" animBg="1" rev="0" advAuto="0" spid="212" grpId="2"/>
      <p:bldP build="whole" bldLvl="1" animBg="1" rev="0" advAuto="0" spid="218" grpId="6"/>
      <p:bldP build="whole" bldLvl="1" animBg="1" rev="0" advAuto="0" spid="221" grpId="8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749" y="3238515"/>
            <a:ext cx="6425302" cy="5453105"/>
          </a:xfrm>
          <a:prstGeom prst="rect">
            <a:avLst/>
          </a:prstGeom>
          <a:ln w="3175">
            <a:miter lim="400000"/>
          </a:ln>
        </p:spPr>
      </p:pic>
      <p:sp>
        <p:nvSpPr>
          <p:cNvPr id="224" name="DC E-field from Finite Length Capacitor"/>
          <p:cNvSpPr txBox="1"/>
          <p:nvPr/>
        </p:nvSpPr>
        <p:spPr>
          <a:xfrm>
            <a:off x="7163" y="14518"/>
            <a:ext cx="12990473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DC E-field from Finite Length Capacitor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8495" y="1862348"/>
            <a:ext cx="4517007" cy="925595"/>
          </a:xfrm>
          <a:prstGeom prst="rect">
            <a:avLst/>
          </a:prstGeom>
          <a:ln w="3175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047" y="1889540"/>
            <a:ext cx="5226458" cy="87121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Inductor in a DC Electric Field"/>
          <p:cNvSpPr txBox="1"/>
          <p:nvPr/>
        </p:nvSpPr>
        <p:spPr>
          <a:xfrm>
            <a:off x="7163" y="14518"/>
            <a:ext cx="12990473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Inductor in a DC Electric Field</a:t>
            </a:r>
          </a:p>
        </p:txBody>
      </p:sp>
      <p:grpSp>
        <p:nvGrpSpPr>
          <p:cNvPr id="241" name="Group"/>
          <p:cNvGrpSpPr/>
          <p:nvPr/>
        </p:nvGrpSpPr>
        <p:grpSpPr>
          <a:xfrm>
            <a:off x="6513624" y="1488125"/>
            <a:ext cx="5580481" cy="6164631"/>
            <a:chOff x="0" y="0"/>
            <a:chExt cx="5580479" cy="6164630"/>
          </a:xfrm>
        </p:grpSpPr>
        <p:grpSp>
          <p:nvGrpSpPr>
            <p:cNvPr id="231" name="Group"/>
            <p:cNvGrpSpPr/>
            <p:nvPr/>
          </p:nvGrpSpPr>
          <p:grpSpPr>
            <a:xfrm>
              <a:off x="2725380" y="0"/>
              <a:ext cx="2151987" cy="883175"/>
              <a:chOff x="0" y="0"/>
              <a:chExt cx="2151985" cy="883174"/>
            </a:xfrm>
          </p:grpSpPr>
          <p:pic>
            <p:nvPicPr>
              <p:cNvPr id="22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179385" cy="87876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3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8799" b="0"/>
              <a:stretch>
                <a:fillRect/>
              </a:stretch>
            </p:blipFill>
            <p:spPr>
              <a:xfrm>
                <a:off x="1076383" y="55033"/>
                <a:ext cx="1075603" cy="828142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pic>
          <p:nvPicPr>
            <p:cNvPr id="232" name="Screen Shot 2018-08-23 at 2.54.40 am.png" descr="Screen Shot 2018-08-23 at 2.54.40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99506"/>
              <a:ext cx="5580480" cy="371563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34" name="Line"/>
            <p:cNvSpPr/>
            <p:nvPr/>
          </p:nvSpPr>
          <p:spPr>
            <a:xfrm flipV="1">
              <a:off x="2765842" y="996245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sp>
          <p:nvSpPr>
            <p:cNvPr id="236" name="Line"/>
            <p:cNvSpPr/>
            <p:nvPr/>
          </p:nvSpPr>
          <p:spPr>
            <a:xfrm flipV="1">
              <a:off x="3477042" y="996245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sp>
          <p:nvSpPr>
            <p:cNvPr id="238" name="Line"/>
            <p:cNvSpPr/>
            <p:nvPr/>
          </p:nvSpPr>
          <p:spPr>
            <a:xfrm flipV="1">
              <a:off x="4215308" y="996245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  <p:sp>
          <p:nvSpPr>
            <p:cNvPr id="240" name="Line"/>
            <p:cNvSpPr/>
            <p:nvPr/>
          </p:nvSpPr>
          <p:spPr>
            <a:xfrm flipV="1">
              <a:off x="4951908" y="1008945"/>
              <a:ext cx="1" cy="5155686"/>
            </a:xfrm>
            <a:prstGeom prst="line">
              <a:avLst/>
            </a:prstGeom>
            <a:noFill/>
            <a:ln>
              <a:noFill/>
              <a:tailEnd type="triangle" w="med" len="med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ctr" defTabSz="406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Gill Sans Light"/>
                </a:defRPr>
              </a:pPr>
            </a:p>
          </p:txBody>
        </p:sp>
      </p:grpSp>
      <p:grpSp>
        <p:nvGrpSpPr>
          <p:cNvPr id="244" name="Group"/>
          <p:cNvGrpSpPr/>
          <p:nvPr/>
        </p:nvGrpSpPr>
        <p:grpSpPr>
          <a:xfrm>
            <a:off x="535045" y="1379554"/>
            <a:ext cx="3853944" cy="694874"/>
            <a:chOff x="0" y="0"/>
            <a:chExt cx="3853943" cy="694872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320393" y="0"/>
              <a:ext cx="2533551" cy="69487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22399"/>
              <a:ext cx="1169171" cy="45220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4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433651" y="2499240"/>
            <a:ext cx="4440251" cy="748076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9626349" y="8186140"/>
            <a:ext cx="1472033" cy="722726"/>
          </a:xfrm>
          <a:prstGeom prst="rect">
            <a:avLst/>
          </a:prstGeom>
          <a:ln w="3175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0520" y="3589939"/>
            <a:ext cx="4006501" cy="1039255"/>
          </a:xfrm>
          <a:prstGeom prst="rect">
            <a:avLst/>
          </a:prstGeom>
          <a:ln w="3175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9887" y="4835478"/>
            <a:ext cx="3294327" cy="859151"/>
          </a:xfrm>
          <a:prstGeom prst="rect">
            <a:avLst/>
          </a:prstGeom>
          <a:ln w="3175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5937" y="5981691"/>
            <a:ext cx="2589710" cy="510068"/>
          </a:xfrm>
          <a:prstGeom prst="rect">
            <a:avLst/>
          </a:prstGeom>
          <a:ln w="3175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16991" y="5870543"/>
            <a:ext cx="2004321" cy="722711"/>
          </a:xfrm>
          <a:prstGeom prst="rect">
            <a:avLst/>
          </a:prstGeom>
          <a:ln w="3175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02620" y="6814353"/>
            <a:ext cx="3573444" cy="637239"/>
          </a:xfrm>
          <a:prstGeom prst="rect">
            <a:avLst/>
          </a:prstGeom>
          <a:ln w="3175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91892" y="8608079"/>
            <a:ext cx="4150035" cy="748111"/>
          </a:xfrm>
          <a:prstGeom prst="rect">
            <a:avLst/>
          </a:prstGeom>
          <a:ln w="3175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394003" y="7652756"/>
            <a:ext cx="1801522" cy="50998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6"/>
      <p:bldP build="whole" bldLvl="1" animBg="1" rev="0" advAuto="0" spid="250" grpId="5"/>
      <p:bldP build="whole" bldLvl="1" animBg="1" rev="0" advAuto="0" spid="244" grpId="1"/>
      <p:bldP build="whole" bldLvl="1" animBg="1" rev="0" advAuto="0" spid="251" grpId="7"/>
      <p:bldP build="whole" bldLvl="1" animBg="1" rev="0" advAuto="0" spid="253" grpId="8"/>
      <p:bldP build="whole" bldLvl="1" animBg="1" rev="0" advAuto="0" spid="247" grpId="3"/>
      <p:bldP build="whole" bldLvl="1" animBg="1" rev="0" advAuto="0" spid="248" grpId="4"/>
      <p:bldP build="whole" bldLvl="1" animBg="1" rev="0" advAuto="0" spid="245" grpId="2"/>
      <p:bldP build="whole" bldLvl="1" animBg="1" rev="0" advAuto="0" spid="252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928" y="1869637"/>
            <a:ext cx="12153056" cy="7407972"/>
          </a:xfrm>
          <a:prstGeom prst="rect">
            <a:avLst/>
          </a:prstGeom>
          <a:ln w="3175">
            <a:miter lim="400000"/>
          </a:ln>
        </p:spPr>
      </p:pic>
      <p:sp>
        <p:nvSpPr>
          <p:cNvPr id="256" name="Paper to be Posted on ArXiv Very Soon"/>
          <p:cNvSpPr txBox="1"/>
          <p:nvPr/>
        </p:nvSpPr>
        <p:spPr>
          <a:xfrm>
            <a:off x="7163" y="14518"/>
            <a:ext cx="12990473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Paper to be Posted on ArXiv Very Soon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Picture Placeholder 1"/>
          <p:cNvGrpSpPr/>
          <p:nvPr/>
        </p:nvGrpSpPr>
        <p:grpSpPr>
          <a:xfrm>
            <a:off x="-1" y="1508195"/>
            <a:ext cx="13004801" cy="8283788"/>
            <a:chOff x="0" y="0"/>
            <a:chExt cx="13004800" cy="8283787"/>
          </a:xfrm>
        </p:grpSpPr>
        <p:sp>
          <p:nvSpPr>
            <p:cNvPr id="258" name="Rectangle"/>
            <p:cNvSpPr/>
            <p:nvPr/>
          </p:nvSpPr>
          <p:spPr>
            <a:xfrm>
              <a:off x="0" y="0"/>
              <a:ext cx="13004800" cy="8283788"/>
            </a:xfrm>
            <a:prstGeom prst="rect">
              <a:avLst/>
            </a:prstGeom>
            <a:solidFill>
              <a:srgbClr val="BFBFBF"/>
            </a:solidFill>
            <a:ln w="3175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59" name="image2.jpeg" descr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7" r="0" b="2226"/>
            <a:stretch>
              <a:fillRect/>
            </a:stretch>
          </p:blipFill>
          <p:spPr>
            <a:xfrm>
              <a:off x="0" y="0"/>
              <a:ext cx="13004800" cy="82837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61" name="Text Placeholder 4"/>
          <p:cNvSpPr txBox="1"/>
          <p:nvPr>
            <p:ph type="body" sz="quarter" idx="1"/>
          </p:nvPr>
        </p:nvSpPr>
        <p:spPr>
          <a:xfrm>
            <a:off x="-1" y="1474329"/>
            <a:ext cx="13004801" cy="435751"/>
          </a:xfrm>
          <a:prstGeom prst="rect">
            <a:avLst/>
          </a:prstGeom>
          <a:solidFill>
            <a:srgbClr val="86A20B">
              <a:alpha val="89804"/>
            </a:srgbClr>
          </a:solidFill>
        </p:spPr>
        <p:txBody>
          <a:bodyPr lIns="65023" tIns="65023" rIns="65023" bIns="65023"/>
          <a:lstStyle>
            <a:lvl1pPr indent="476250" defTabSz="1300480">
              <a:spcBef>
                <a:spcPts val="0"/>
              </a:spcBef>
            </a:lvl1pPr>
          </a:lstStyle>
          <a:p>
            <a:pPr/>
            <a:r>
              <a:t>Faculty of science</a:t>
            </a:r>
          </a:p>
        </p:txBody>
      </p:sp>
      <p:sp>
        <p:nvSpPr>
          <p:cNvPr id="262" name="TextBox 1"/>
          <p:cNvSpPr txBox="1"/>
          <p:nvPr/>
        </p:nvSpPr>
        <p:spPr>
          <a:xfrm>
            <a:off x="1688817" y="3237653"/>
            <a:ext cx="2209674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Perth, Australia</a:t>
            </a:r>
          </a:p>
        </p:txBody>
      </p:sp>
      <p:sp>
        <p:nvSpPr>
          <p:cNvPr id="263" name="Title 6"/>
          <p:cNvSpPr txBox="1"/>
          <p:nvPr>
            <p:ph type="title"/>
          </p:nvPr>
        </p:nvSpPr>
        <p:spPr>
          <a:xfrm>
            <a:off x="29428" y="1513180"/>
            <a:ext cx="13004803" cy="2354861"/>
          </a:xfrm>
          <a:prstGeom prst="rect">
            <a:avLst/>
          </a:prstGeom>
        </p:spPr>
        <p:txBody>
          <a:bodyPr/>
          <a:lstStyle/>
          <a:p>
            <a:pPr algn="ctr">
              <a:defRPr sz="3800"/>
            </a:pPr>
            <a:r>
              <a:t> </a:t>
            </a:r>
            <a:r>
              <a:rPr sz="4400"/>
              <a:t>Broadband Electric-field Axion Sensing Technique</a:t>
            </a:r>
            <a:br>
              <a:rPr sz="4400"/>
            </a:br>
            <a:r>
              <a:rPr sz="4400"/>
              <a:t>(BEAST)</a:t>
            </a:r>
            <a:br>
              <a:rPr sz="4400"/>
            </a:br>
            <a:r>
              <a:rPr sz="3400"/>
              <a:t> BT McAllister,   M Goryachev,  J Bourhill,  EN Ivanov, ME Tobar</a:t>
            </a:r>
          </a:p>
        </p:txBody>
      </p:sp>
      <p:pic>
        <p:nvPicPr>
          <p:cNvPr id="26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06820" y="6652923"/>
            <a:ext cx="3189177" cy="3316743"/>
          </a:xfrm>
          <a:prstGeom prst="rect">
            <a:avLst/>
          </a:prstGeom>
          <a:ln w="3175">
            <a:miter lim="400000"/>
          </a:ln>
        </p:spPr>
      </p:pic>
      <p:pic>
        <p:nvPicPr>
          <p:cNvPr id="26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748" y="3619218"/>
            <a:ext cx="1774204" cy="2432375"/>
          </a:xfrm>
          <a:prstGeom prst="rect">
            <a:avLst/>
          </a:prstGeom>
          <a:ln w="3175">
            <a:miter lim="400000"/>
          </a:ln>
        </p:spPr>
      </p:pic>
      <p:sp>
        <p:nvSpPr>
          <p:cNvPr id="266" name="Rectangle 11"/>
          <p:cNvSpPr/>
          <p:nvPr/>
        </p:nvSpPr>
        <p:spPr>
          <a:xfrm>
            <a:off x="-1" y="387435"/>
            <a:ext cx="4045939" cy="103270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67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428" y="262230"/>
            <a:ext cx="3709452" cy="1221764"/>
          </a:xfrm>
          <a:prstGeom prst="rect">
            <a:avLst/>
          </a:prstGeom>
          <a:ln w="3175">
            <a:miter lim="400000"/>
          </a:ln>
        </p:spPr>
      </p:pic>
      <p:pic>
        <p:nvPicPr>
          <p:cNvPr id="268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888" y="3619218"/>
            <a:ext cx="1858065" cy="2432375"/>
          </a:xfrm>
          <a:prstGeom prst="rect">
            <a:avLst/>
          </a:prstGeom>
          <a:ln w="3175">
            <a:miter lim="400000"/>
          </a:ln>
        </p:spPr>
      </p:pic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7868" y="3619218"/>
            <a:ext cx="1899439" cy="2432375"/>
          </a:xfrm>
          <a:prstGeom prst="rect">
            <a:avLst/>
          </a:prstGeom>
          <a:ln w="3175">
            <a:miter lim="400000"/>
          </a:ln>
        </p:spPr>
      </p:pic>
      <p:pic>
        <p:nvPicPr>
          <p:cNvPr id="270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21422" y="3619218"/>
            <a:ext cx="1499164" cy="2443518"/>
          </a:xfrm>
          <a:prstGeom prst="rect">
            <a:avLst/>
          </a:prstGeom>
          <a:ln w="3175">
            <a:miter lim="400000"/>
          </a:ln>
        </p:spPr>
      </p:pic>
      <p:pic>
        <p:nvPicPr>
          <p:cNvPr id="271" name="Picture 12" descr="Picture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000458" y="3619218"/>
            <a:ext cx="2004341" cy="2432375"/>
          </a:xfrm>
          <a:prstGeom prst="rect">
            <a:avLst/>
          </a:prstGeom>
          <a:ln w="3175">
            <a:miter lim="400000"/>
          </a:ln>
        </p:spPr>
      </p:pic>
      <p:pic>
        <p:nvPicPr>
          <p:cNvPr id="272" name="Picture 47" descr="Picture 4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67901" y="6591413"/>
            <a:ext cx="2565961" cy="2366152"/>
          </a:xfrm>
          <a:prstGeom prst="rect">
            <a:avLst/>
          </a:prstGeom>
          <a:ln w="3175">
            <a:miter lim="400000"/>
          </a:ln>
        </p:spPr>
      </p:pic>
      <p:pic>
        <p:nvPicPr>
          <p:cNvPr id="273" name="Picture 14" descr="Picture 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1508" y="3020385"/>
            <a:ext cx="13086675" cy="67394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6"/>
      <p:bldP build="whole" bldLvl="1" animBg="1" rev="0" advAuto="0" spid="265" grpId="1"/>
      <p:bldP build="whole" bldLvl="1" animBg="1" rev="0" advAuto="0" spid="269" grpId="3"/>
      <p:bldP build="whole" bldLvl="1" animBg="1" rev="0" advAuto="0" spid="273" grpId="7"/>
      <p:bldP build="whole" bldLvl="1" animBg="1" rev="0" advAuto="0" spid="270" grpId="4"/>
      <p:bldP build="whole" bldLvl="1" animBg="1" rev="0" advAuto="0" spid="268" grpId="2"/>
      <p:bldP build="whole" bldLvl="1" animBg="1" rev="0" advAuto="0" spid="271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46" y="109770"/>
            <a:ext cx="11911171" cy="6451304"/>
          </a:xfrm>
          <a:prstGeom prst="rect">
            <a:avLst/>
          </a:prstGeom>
          <a:ln w="3175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1411" y="7421905"/>
            <a:ext cx="4871546" cy="824034"/>
          </a:xfrm>
          <a:prstGeom prst="rect">
            <a:avLst/>
          </a:prstGeom>
          <a:ln w="3175">
            <a:miter lim="400000"/>
          </a:ln>
        </p:spPr>
      </p:pic>
      <p:sp>
        <p:nvSpPr>
          <p:cNvPr id="277" name="Paper rewritten with respect to Axion Modified Electrodynamics as discussed previously"/>
          <p:cNvSpPr txBox="1"/>
          <p:nvPr/>
        </p:nvSpPr>
        <p:spPr>
          <a:xfrm>
            <a:off x="47268" y="6814804"/>
            <a:ext cx="12724133" cy="489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Paper rewritten with respect to Axion Modified Electrodynamics as discussed previously</a:t>
            </a:r>
          </a:p>
        </p:txBody>
      </p:sp>
      <p:sp>
        <p:nvSpPr>
          <p:cNvPr id="278" name="Vacuum polarisation term, not E-field, so low-mass signals not suppressed"/>
          <p:cNvSpPr txBox="1"/>
          <p:nvPr/>
        </p:nvSpPr>
        <p:spPr>
          <a:xfrm>
            <a:off x="157466" y="8271071"/>
            <a:ext cx="12724133" cy="489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Vacuum polarisation term, not E-field, so low-mass signals not suppressed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3"/>
      <p:bldP build="whole" bldLvl="1" animBg="1" rev="0" advAuto="0" spid="276" grpId="2"/>
      <p:bldP build="whole" bldLvl="1" animBg="1" rev="0" advAuto="0" spid="27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Modified Axion Electrodynamics and the BEAST 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3196">
              <a:defRPr sz="5084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Modified Axion Electrodynamics and the BEAST Experiment </a:t>
            </a:r>
          </a:p>
        </p:txBody>
      </p:sp>
      <p:sp>
        <p:nvSpPr>
          <p:cNvPr id="57" name="Axion modified electrodynamics as a magnetization and polarization of the vacuum…"/>
          <p:cNvSpPr txBox="1"/>
          <p:nvPr>
            <p:ph type="body" idx="1"/>
          </p:nvPr>
        </p:nvSpPr>
        <p:spPr>
          <a:xfrm>
            <a:off x="245096" y="2275839"/>
            <a:ext cx="12645642" cy="7331880"/>
          </a:xfrm>
          <a:prstGeom prst="rect">
            <a:avLst/>
          </a:prstGeom>
        </p:spPr>
        <p:txBody>
          <a:bodyPr/>
          <a:lstStyle/>
          <a:p>
            <a:pPr marL="429053" indent="-429053" defTabSz="591718">
              <a:spcBef>
                <a:spcPts val="900"/>
              </a:spcBef>
              <a:defRPr sz="4004"/>
            </a:pPr>
            <a:r>
              <a:t>Axion modified electrodynamics as a magnetization and polarization of the vacuum</a:t>
            </a:r>
          </a:p>
          <a:p>
            <a:pPr marL="429053" indent="-429053" defTabSz="591718">
              <a:spcBef>
                <a:spcPts val="900"/>
              </a:spcBef>
              <a:defRPr sz="4004"/>
            </a:pPr>
            <a:r>
              <a:t>Polarizations and magnetisations induced by a DC Magnetic Field</a:t>
            </a:r>
          </a:p>
          <a:p>
            <a:pPr marL="429053" indent="-429053" defTabSz="591718">
              <a:spcBef>
                <a:spcPts val="900"/>
              </a:spcBef>
              <a:defRPr sz="4004"/>
            </a:pPr>
            <a:r>
              <a:t>Magnetizations and polarizations induced by a DC Electric Field</a:t>
            </a:r>
          </a:p>
          <a:p>
            <a:pPr marL="429053" indent="-429053" defTabSz="591718">
              <a:spcBef>
                <a:spcPts val="900"/>
              </a:spcBef>
              <a:defRPr sz="4004"/>
            </a:pPr>
            <a:r>
              <a:t>Broadband low-mass experiments</a:t>
            </a:r>
          </a:p>
          <a:p>
            <a:pPr lvl="1" marL="824674" indent="-408622" defTabSz="591718">
              <a:spcBef>
                <a:spcPts val="900"/>
              </a:spcBef>
              <a:buChar char="•"/>
              <a:defRPr sz="4004"/>
            </a:pPr>
            <a:r>
              <a:t>Inductor in DC Electric Field</a:t>
            </a:r>
          </a:p>
          <a:p>
            <a:pPr lvl="1" marL="824674" indent="-408622" defTabSz="591718">
              <a:spcBef>
                <a:spcPts val="900"/>
              </a:spcBef>
              <a:buChar char="•"/>
              <a:defRPr sz="4004"/>
            </a:pPr>
            <a:r>
              <a:t>Capacitor in DC Magnetic Field</a:t>
            </a:r>
          </a:p>
          <a:p>
            <a:pPr lvl="1" marL="824674" indent="-408622" defTabSz="591718">
              <a:spcBef>
                <a:spcPts val="900"/>
              </a:spcBef>
              <a:buChar char="•"/>
              <a:defRPr sz="4004"/>
            </a:pPr>
            <a:r>
              <a:t>Broadband Electric Axion Sensing Technique (BEAST)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1142" y="2218749"/>
            <a:ext cx="4228306" cy="3009560"/>
          </a:xfrm>
          <a:prstGeom prst="rect">
            <a:avLst/>
          </a:prstGeom>
          <a:ln w="3175">
            <a:miter lim="400000"/>
          </a:ln>
        </p:spPr>
      </p:pic>
      <p:sp>
        <p:nvSpPr>
          <p:cNvPr id="281" name="TextBox 42"/>
          <p:cNvSpPr txBox="1"/>
          <p:nvPr/>
        </p:nvSpPr>
        <p:spPr>
          <a:xfrm>
            <a:off x="1065671" y="-126436"/>
            <a:ext cx="11260358" cy="746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44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Geometry Comparison with ABRACADABRA</a:t>
            </a:r>
          </a:p>
        </p:txBody>
      </p:sp>
      <p:sp>
        <p:nvSpPr>
          <p:cNvPr id="282" name="TextBox 46"/>
          <p:cNvSpPr txBox="1"/>
          <p:nvPr/>
        </p:nvSpPr>
        <p:spPr>
          <a:xfrm>
            <a:off x="-43762" y="733465"/>
            <a:ext cx="5749849" cy="475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650240"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ABRACADABRA (Axion Magnetic Dipole)</a:t>
            </a:r>
          </a:p>
        </p:txBody>
      </p:sp>
      <p:sp>
        <p:nvSpPr>
          <p:cNvPr id="283" name="TextBox 47"/>
          <p:cNvSpPr txBox="1"/>
          <p:nvPr/>
        </p:nvSpPr>
        <p:spPr>
          <a:xfrm>
            <a:off x="8274411" y="698160"/>
            <a:ext cx="4219449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650240"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BEAST (Axion Electric Dipole)</a:t>
            </a:r>
          </a:p>
        </p:txBody>
      </p:sp>
      <p:sp>
        <p:nvSpPr>
          <p:cNvPr id="284" name="TextBox 51"/>
          <p:cNvSpPr txBox="1"/>
          <p:nvPr/>
        </p:nvSpPr>
        <p:spPr>
          <a:xfrm>
            <a:off x="4247271" y="5494161"/>
            <a:ext cx="5650827" cy="4230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What causes the Axion induced </a:t>
            </a:r>
            <a:r>
              <a:t>J</a:t>
            </a:r>
            <a:r>
              <a:rPr baseline="-19571"/>
              <a:t>eff</a:t>
            </a:r>
            <a:r>
              <a:t>?</a:t>
            </a:r>
            <a:endParaRPr baseline="-19571"/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  <a:r>
              <a:t> </a:t>
            </a:r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-&gt; No conduction electrons</a:t>
            </a:r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-&gt; Caused by small oscillations of vacuum polarization</a:t>
            </a:r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650240">
              <a:defRPr sz="2800">
                <a:latin typeface="+mn-lt"/>
                <a:ea typeface="+mn-ea"/>
                <a:cs typeface="+mn-cs"/>
                <a:sym typeface="Arial"/>
              </a:defRPr>
            </a:pPr>
            <a:r>
              <a:t>-&gt; Bound Displacement Current</a:t>
            </a:r>
          </a:p>
        </p:txBody>
      </p:sp>
      <p:sp>
        <p:nvSpPr>
          <p:cNvPr id="285" name="TextBox 6"/>
          <p:cNvSpPr txBox="1"/>
          <p:nvPr/>
        </p:nvSpPr>
        <p:spPr>
          <a:xfrm>
            <a:off x="3365657" y="2672561"/>
            <a:ext cx="5075486" cy="15689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E</a:t>
            </a:r>
            <a:r>
              <a:t> fields inside antenna conductors are due to oscillating free currents:    </a:t>
            </a:r>
            <a:r>
              <a:t>J </a:t>
            </a:r>
            <a:r>
              <a:t>=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 </a:t>
            </a:r>
            <a:r>
              <a:t>E</a:t>
            </a:r>
          </a:p>
          <a:p>
            <a:pPr marL="457200" indent="-457200" defTabSz="650240">
              <a:buSzPct val="100000"/>
              <a:buFont typeface="Symbol"/>
              <a:buChar char="s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(metal conductivity)</a:t>
            </a:r>
          </a:p>
        </p:txBody>
      </p:sp>
      <p:grpSp>
        <p:nvGrpSpPr>
          <p:cNvPr id="302" name="Group 15"/>
          <p:cNvGrpSpPr/>
          <p:nvPr/>
        </p:nvGrpSpPr>
        <p:grpSpPr>
          <a:xfrm>
            <a:off x="9717475" y="4543058"/>
            <a:ext cx="3189409" cy="5135643"/>
            <a:chOff x="0" y="0"/>
            <a:chExt cx="3189407" cy="5135641"/>
          </a:xfrm>
        </p:grpSpPr>
        <p:grpSp>
          <p:nvGrpSpPr>
            <p:cNvPr id="300" name="Group 13"/>
            <p:cNvGrpSpPr/>
            <p:nvPr/>
          </p:nvGrpSpPr>
          <p:grpSpPr>
            <a:xfrm>
              <a:off x="0" y="0"/>
              <a:ext cx="3189408" cy="5135642"/>
              <a:chOff x="0" y="0"/>
              <a:chExt cx="3189407" cy="5135641"/>
            </a:xfrm>
          </p:grpSpPr>
          <p:pic>
            <p:nvPicPr>
              <p:cNvPr id="286" name="Picture 10" descr="Picture 1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189408" cy="231627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grpSp>
            <p:nvGrpSpPr>
              <p:cNvPr id="299" name="Group 8"/>
              <p:cNvGrpSpPr/>
              <p:nvPr/>
            </p:nvGrpSpPr>
            <p:grpSpPr>
              <a:xfrm>
                <a:off x="921173" y="1594958"/>
                <a:ext cx="1398298" cy="3540684"/>
                <a:chOff x="0" y="0"/>
                <a:chExt cx="1398297" cy="3540683"/>
              </a:xfrm>
            </p:grpSpPr>
            <p:sp>
              <p:nvSpPr>
                <p:cNvPr id="287" name="Straight Arrow Connector 25"/>
                <p:cNvSpPr/>
                <p:nvPr/>
              </p:nvSpPr>
              <p:spPr>
                <a:xfrm flipV="1">
                  <a:off x="829107" y="190670"/>
                  <a:ext cx="1" cy="219131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40">
                    <a:defRPr sz="2400"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88" name="Straight Arrow Connector 26"/>
                <p:cNvSpPr/>
                <p:nvPr/>
              </p:nvSpPr>
              <p:spPr>
                <a:xfrm flipV="1">
                  <a:off x="506928" y="190670"/>
                  <a:ext cx="1" cy="2191314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40">
                    <a:defRPr sz="2400"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grpSp>
              <p:nvGrpSpPr>
                <p:cNvPr id="292" name="Can 7"/>
                <p:cNvGrpSpPr/>
                <p:nvPr/>
              </p:nvGrpSpPr>
              <p:grpSpPr>
                <a:xfrm>
                  <a:off x="-1" y="0"/>
                  <a:ext cx="1385371" cy="3540684"/>
                  <a:chOff x="0" y="0"/>
                  <a:chExt cx="1385369" cy="3540683"/>
                </a:xfrm>
              </p:grpSpPr>
              <p:sp>
                <p:nvSpPr>
                  <p:cNvPr id="289" name="Shape"/>
                  <p:cNvSpPr/>
                  <p:nvPr/>
                </p:nvSpPr>
                <p:spPr>
                  <a:xfrm>
                    <a:off x="-1" y="-1"/>
                    <a:ext cx="1385371" cy="35406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3092"/>
                        </a:moveTo>
                        <a:cubicBezTo>
                          <a:pt x="0" y="1384"/>
                          <a:pt x="4835" y="0"/>
                          <a:pt x="10800" y="0"/>
                        </a:cubicBezTo>
                        <a:cubicBezTo>
                          <a:pt x="16765" y="0"/>
                          <a:pt x="21600" y="1384"/>
                          <a:pt x="21600" y="3092"/>
                        </a:cubicBezTo>
                        <a:lnTo>
                          <a:pt x="21600" y="18508"/>
                        </a:lnTo>
                        <a:cubicBezTo>
                          <a:pt x="21600" y="20216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216"/>
                          <a:pt x="0" y="1850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F80CE">
                          <a:alpha val="0"/>
                        </a:srgbClr>
                      </a:gs>
                      <a:gs pos="100000">
                        <a:srgbClr val="A2C3FF">
                          <a:alpha val="0"/>
                        </a:srgbClr>
                      </a:gs>
                    </a:gsLst>
                    <a:lin ang="16200000" scaled="0"/>
                  </a:gradFill>
                  <a:ln w="3175" cap="flat">
                    <a:noFill/>
                    <a:miter lim="400000"/>
                  </a:ln>
                  <a:effectLst>
                    <a:outerShdw sx="100000" sy="100000" kx="0" ky="0" algn="b" rotWithShape="0" blurRad="50800" dist="254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ctr" defTabSz="650240">
                      <a:defRPr sz="2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90" name="Oval"/>
                  <p:cNvSpPr/>
                  <p:nvPr/>
                </p:nvSpPr>
                <p:spPr>
                  <a:xfrm>
                    <a:off x="-1" y="-1"/>
                    <a:ext cx="1385371" cy="1013565"/>
                  </a:xfrm>
                  <a:prstGeom prst="ellipse">
                    <a:avLst/>
                  </a:prstGeom>
                  <a:solidFill>
                    <a:srgbClr val="FFFFFF">
                      <a:alpha val="40000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ctr" defTabSz="650240">
                      <a:defRPr sz="2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291" name="Line"/>
                  <p:cNvSpPr/>
                  <p:nvPr/>
                </p:nvSpPr>
                <p:spPr>
                  <a:xfrm>
                    <a:off x="-1" y="-1"/>
                    <a:ext cx="1385371" cy="35406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3092"/>
                        </a:moveTo>
                        <a:cubicBezTo>
                          <a:pt x="21600" y="4799"/>
                          <a:pt x="16765" y="6183"/>
                          <a:pt x="10800" y="6183"/>
                        </a:cubicBezTo>
                        <a:cubicBezTo>
                          <a:pt x="4835" y="6183"/>
                          <a:pt x="0" y="4799"/>
                          <a:pt x="0" y="3092"/>
                        </a:cubicBezTo>
                        <a:cubicBezTo>
                          <a:pt x="0" y="1384"/>
                          <a:pt x="4835" y="0"/>
                          <a:pt x="10800" y="0"/>
                        </a:cubicBezTo>
                        <a:cubicBezTo>
                          <a:pt x="16765" y="0"/>
                          <a:pt x="21600" y="1384"/>
                          <a:pt x="21600" y="3092"/>
                        </a:cubicBezTo>
                        <a:lnTo>
                          <a:pt x="21600" y="18508"/>
                        </a:lnTo>
                        <a:cubicBezTo>
                          <a:pt x="21600" y="20216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216"/>
                          <a:pt x="0" y="18508"/>
                        </a:cubicBezTo>
                        <a:lnTo>
                          <a:pt x="0" y="3092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ctr" defTabSz="650240">
                      <a:defRPr sz="2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93" name="Straight Arrow Connector 14"/>
                <p:cNvSpPr/>
                <p:nvPr/>
              </p:nvSpPr>
              <p:spPr>
                <a:xfrm flipV="1">
                  <a:off x="678757" y="1193492"/>
                  <a:ext cx="1" cy="219131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40">
                    <a:defRPr sz="2400"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94" name="Straight Arrow Connector 16"/>
                <p:cNvSpPr/>
                <p:nvPr/>
              </p:nvSpPr>
              <p:spPr>
                <a:xfrm flipV="1">
                  <a:off x="1000941" y="1099954"/>
                  <a:ext cx="1" cy="219131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40">
                    <a:defRPr sz="2400"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95" name="Straight Arrow Connector 17"/>
                <p:cNvSpPr/>
                <p:nvPr/>
              </p:nvSpPr>
              <p:spPr>
                <a:xfrm flipV="1">
                  <a:off x="356558" y="1110346"/>
                  <a:ext cx="1" cy="219131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40">
                    <a:defRPr sz="2400"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pic>
              <p:nvPicPr>
                <p:cNvPr id="296" name="Object 18" descr="Object 18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000941" y="1885012"/>
                  <a:ext cx="397356" cy="429737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297" name="Oval 23"/>
                <p:cNvSpPr/>
                <p:nvPr/>
              </p:nvSpPr>
              <p:spPr>
                <a:xfrm>
                  <a:off x="0" y="2556502"/>
                  <a:ext cx="1398298" cy="98077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3F80CE">
                        <a:alpha val="0"/>
                      </a:srgbClr>
                    </a:gs>
                    <a:gs pos="100000">
                      <a:srgbClr val="A2C3FF">
                        <a:alpha val="0"/>
                      </a:srgbClr>
                    </a:gs>
                  </a:gsLst>
                  <a:lin ang="16200000" scaled="0"/>
                </a:gradFill>
                <a:ln w="38100" cap="flat">
                  <a:solidFill>
                    <a:srgbClr val="000000"/>
                  </a:solidFill>
                  <a:prstDash val="dash"/>
                  <a:round/>
                </a:ln>
                <a:effectLst>
                  <a:outerShdw sx="100000" sy="100000" kx="0" ky="0" algn="b" rotWithShape="0" blurRad="50800" dist="254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 defTabSz="650240">
                    <a:defRPr sz="2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98" name="TextBox 31"/>
                <p:cNvSpPr txBox="1"/>
                <p:nvPr/>
              </p:nvSpPr>
              <p:spPr>
                <a:xfrm>
                  <a:off x="746609" y="164118"/>
                  <a:ext cx="579493" cy="610109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defTabSz="650240">
                    <a:defRPr b="1" i="1" sz="2800">
                      <a:solidFill>
                        <a:srgbClr val="FF0000"/>
                      </a:solidFill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t>J</a:t>
                  </a:r>
                  <a:r>
                    <a:rPr baseline="-19571"/>
                    <a:t>eff</a:t>
                  </a:r>
                </a:p>
              </p:txBody>
            </p:sp>
          </p:grpSp>
        </p:grpSp>
        <p:sp>
          <p:nvSpPr>
            <p:cNvPr id="301" name="TextBox 11"/>
            <p:cNvSpPr txBox="1"/>
            <p:nvPr/>
          </p:nvSpPr>
          <p:spPr>
            <a:xfrm>
              <a:off x="1354666" y="893670"/>
              <a:ext cx="422240" cy="52425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50240">
                <a:defRPr b="1" sz="2200">
                  <a:solidFill>
                    <a:srgbClr val="FF0000"/>
                  </a:solidFill>
                  <a:latin typeface="Times"/>
                  <a:ea typeface="Times"/>
                  <a:cs typeface="Times"/>
                  <a:sym typeface="Times"/>
                </a:defRPr>
              </a:pPr>
              <a:r>
                <a:t>E</a:t>
              </a:r>
              <a:r>
                <a:rPr baseline="-19818"/>
                <a:t>a</a:t>
              </a:r>
            </a:p>
          </p:txBody>
        </p:sp>
      </p:grpSp>
      <p:grpSp>
        <p:nvGrpSpPr>
          <p:cNvPr id="305" name="Group 22"/>
          <p:cNvGrpSpPr/>
          <p:nvPr/>
        </p:nvGrpSpPr>
        <p:grpSpPr>
          <a:xfrm>
            <a:off x="-1" y="1490446"/>
            <a:ext cx="3016391" cy="3992136"/>
            <a:chOff x="0" y="0"/>
            <a:chExt cx="3016389" cy="3992135"/>
          </a:xfrm>
        </p:grpSpPr>
        <p:pic>
          <p:nvPicPr>
            <p:cNvPr id="303" name="Picture 20" descr="Picture 2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16390" cy="399213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04" name="Rectangle 21"/>
            <p:cNvSpPr txBox="1"/>
            <p:nvPr/>
          </p:nvSpPr>
          <p:spPr>
            <a:xfrm>
              <a:off x="2197993" y="3258479"/>
              <a:ext cx="295149" cy="4756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J</a:t>
              </a:r>
            </a:p>
          </p:txBody>
        </p:sp>
      </p:grpSp>
      <p:sp>
        <p:nvSpPr>
          <p:cNvPr id="306" name="Rectangle 24"/>
          <p:cNvSpPr txBox="1"/>
          <p:nvPr/>
        </p:nvSpPr>
        <p:spPr>
          <a:xfrm>
            <a:off x="170162" y="1212848"/>
            <a:ext cx="3633364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Similar to a Loop Antenna</a:t>
            </a:r>
          </a:p>
        </p:txBody>
      </p:sp>
      <p:sp>
        <p:nvSpPr>
          <p:cNvPr id="307" name="Rectangle 27"/>
          <p:cNvSpPr txBox="1"/>
          <p:nvPr/>
        </p:nvSpPr>
        <p:spPr>
          <a:xfrm>
            <a:off x="8026797" y="1204551"/>
            <a:ext cx="4784847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Similar to Hertzian Dipole Antenna</a:t>
            </a:r>
          </a:p>
        </p:txBody>
      </p:sp>
      <p:pic>
        <p:nvPicPr>
          <p:cNvPr id="308" name="Picture 44" descr="Picture 4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" y="5494161"/>
            <a:ext cx="4066651" cy="425943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ntr" nodeType="with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8"/>
      <p:bldP build="whole" bldLvl="1" animBg="1" rev="0" advAuto="0" spid="302" grpId="6"/>
      <p:bldP build="whole" bldLvl="1" animBg="1" rev="0" advAuto="0" spid="282" grpId="1"/>
      <p:bldP build="whole" bldLvl="1" animBg="1" rev="0" advAuto="0" spid="283" grpId="5"/>
      <p:bldP build="whole" bldLvl="1" animBg="1" rev="0" advAuto="0" spid="308" grpId="2"/>
      <p:bldP build="whole" bldLvl="1" animBg="1" rev="0" advAuto="0" spid="306" grpId="4"/>
      <p:bldP build="whole" bldLvl="1" animBg="1" rev="0" advAuto="0" spid="307" grpId="7"/>
      <p:bldP build="whole" bldLvl="1" animBg="1" rev="0" advAuto="0" spid="305" grpId="3"/>
      <p:bldP build="whole" bldLvl="1" animBg="1" rev="0" advAuto="0" spid="285" grpId="9"/>
      <p:bldP build="p" bldLvl="5" animBg="1" rev="0" advAuto="0" spid="284" grpId="1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18478" b="0"/>
          <a:stretch>
            <a:fillRect/>
          </a:stretch>
        </p:blipFill>
        <p:spPr>
          <a:xfrm>
            <a:off x="16933" y="274424"/>
            <a:ext cx="4023203" cy="400981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4" name="Group 20"/>
          <p:cNvGrpSpPr/>
          <p:nvPr/>
        </p:nvGrpSpPr>
        <p:grpSpPr>
          <a:xfrm>
            <a:off x="1239068" y="2229693"/>
            <a:ext cx="3095827" cy="1838773"/>
            <a:chOff x="0" y="245145"/>
            <a:chExt cx="3095826" cy="1838772"/>
          </a:xfrm>
        </p:grpSpPr>
        <p:sp>
          <p:nvSpPr>
            <p:cNvPr id="311" name="Oval 6"/>
            <p:cNvSpPr/>
            <p:nvPr/>
          </p:nvSpPr>
          <p:spPr>
            <a:xfrm>
              <a:off x="0" y="245145"/>
              <a:ext cx="2680435" cy="776677"/>
            </a:xfrm>
            <a:prstGeom prst="ellipse">
              <a:avLst/>
            </a:prstGeom>
            <a:gradFill flip="none" rotWithShape="1">
              <a:gsLst>
                <a:gs pos="0">
                  <a:srgbClr val="3F80CE">
                    <a:alpha val="0"/>
                  </a:srgbClr>
                </a:gs>
                <a:gs pos="100000">
                  <a:srgbClr val="A2C3FF">
                    <a:alpha val="0"/>
                  </a:srgbClr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" name="Straight Arrow Connector 13"/>
            <p:cNvSpPr/>
            <p:nvPr/>
          </p:nvSpPr>
          <p:spPr>
            <a:xfrm>
              <a:off x="2867037" y="545925"/>
              <a:ext cx="228790" cy="1"/>
            </a:xfrm>
            <a:prstGeom prst="line">
              <a:avLst/>
            </a:prstGeom>
            <a:noFill/>
            <a:ln w="3175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" name="TextBox 18"/>
            <p:cNvSpPr txBox="1"/>
            <p:nvPr/>
          </p:nvSpPr>
          <p:spPr>
            <a:xfrm>
              <a:off x="1903758" y="1581750"/>
              <a:ext cx="1024456" cy="5021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  <a:r>
                <a:t>A=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t>R</a:t>
              </a:r>
              <a:r>
                <a:rPr baseline="30500"/>
                <a:t>2</a:t>
              </a:r>
            </a:p>
          </p:txBody>
        </p:sp>
      </p:grpSp>
      <p:sp>
        <p:nvSpPr>
          <p:cNvPr id="315" name="Straight Arrow Connector 23"/>
          <p:cNvSpPr/>
          <p:nvPr/>
        </p:nvSpPr>
        <p:spPr>
          <a:xfrm flipV="1">
            <a:off x="4727204" y="1066214"/>
            <a:ext cx="1" cy="269273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6" name="Straight Arrow Connector 24"/>
          <p:cNvSpPr/>
          <p:nvPr/>
        </p:nvSpPr>
        <p:spPr>
          <a:xfrm flipV="1">
            <a:off x="4524352" y="1066214"/>
            <a:ext cx="1" cy="269273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7" name="Straight Arrow Connector 25"/>
          <p:cNvSpPr/>
          <p:nvPr/>
        </p:nvSpPr>
        <p:spPr>
          <a:xfrm flipV="1">
            <a:off x="4930673" y="1066214"/>
            <a:ext cx="1" cy="269273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8" name="TextBox 19"/>
          <p:cNvSpPr txBox="1"/>
          <p:nvPr/>
        </p:nvSpPr>
        <p:spPr>
          <a:xfrm>
            <a:off x="4228920" y="3808561"/>
            <a:ext cx="1960425" cy="475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(DC field)</a:t>
            </a:r>
          </a:p>
        </p:txBody>
      </p:sp>
      <p:grpSp>
        <p:nvGrpSpPr>
          <p:cNvPr id="321" name="Group 28"/>
          <p:cNvGrpSpPr/>
          <p:nvPr/>
        </p:nvGrpSpPr>
        <p:grpSpPr>
          <a:xfrm flipH="1" rot="10800000">
            <a:off x="2024504" y="1754044"/>
            <a:ext cx="320748" cy="1864202"/>
            <a:chOff x="0" y="0"/>
            <a:chExt cx="320746" cy="1864200"/>
          </a:xfrm>
        </p:grpSpPr>
        <p:sp>
          <p:nvSpPr>
            <p:cNvPr id="319" name="TextBox 2"/>
            <p:cNvSpPr txBox="1"/>
            <p:nvPr/>
          </p:nvSpPr>
          <p:spPr>
            <a:xfrm>
              <a:off x="0" y="1388524"/>
              <a:ext cx="320747" cy="4756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20" name="TextBox 7"/>
            <p:cNvSpPr txBox="1"/>
            <p:nvPr/>
          </p:nvSpPr>
          <p:spPr>
            <a:xfrm>
              <a:off x="47476" y="0"/>
              <a:ext cx="244250" cy="4756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</p:grpSp>
      <p:sp>
        <p:nvSpPr>
          <p:cNvPr id="322" name="TextBox 16"/>
          <p:cNvSpPr txBox="1"/>
          <p:nvPr/>
        </p:nvSpPr>
        <p:spPr>
          <a:xfrm>
            <a:off x="4482781" y="16595"/>
            <a:ext cx="5256943" cy="6603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38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The BEAST Experiment</a:t>
            </a:r>
          </a:p>
        </p:txBody>
      </p:sp>
      <p:sp>
        <p:nvSpPr>
          <p:cNvPr id="323" name="TextBox 27"/>
          <p:cNvSpPr txBox="1"/>
          <p:nvPr/>
        </p:nvSpPr>
        <p:spPr>
          <a:xfrm>
            <a:off x="1239068" y="6431675"/>
            <a:ext cx="10757859" cy="475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Measure with SQUID (current)   or    High Impedance Amplifier (HIA) (voltage)</a:t>
            </a:r>
          </a:p>
        </p:txBody>
      </p:sp>
      <p:sp>
        <p:nvSpPr>
          <p:cNvPr id="324" name="TextBox 34"/>
          <p:cNvSpPr txBox="1"/>
          <p:nvPr/>
        </p:nvSpPr>
        <p:spPr>
          <a:xfrm>
            <a:off x="6931563" y="4774394"/>
            <a:ext cx="4513980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Measure Currents and Voltages </a:t>
            </a:r>
          </a:p>
        </p:txBody>
      </p:sp>
      <p:sp>
        <p:nvSpPr>
          <p:cNvPr id="325" name="TextBox 38"/>
          <p:cNvSpPr txBox="1"/>
          <p:nvPr/>
        </p:nvSpPr>
        <p:spPr>
          <a:xfrm>
            <a:off x="1909683" y="2481096"/>
            <a:ext cx="295149" cy="475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326" name="Straight Connector 39"/>
          <p:cNvSpPr/>
          <p:nvPr/>
        </p:nvSpPr>
        <p:spPr>
          <a:xfrm flipH="1">
            <a:off x="2246940" y="2155147"/>
            <a:ext cx="1" cy="1170433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7" name="TextBox 41"/>
          <p:cNvSpPr txBox="1"/>
          <p:nvPr/>
        </p:nvSpPr>
        <p:spPr>
          <a:xfrm>
            <a:off x="957297" y="6956948"/>
            <a:ext cx="5164805" cy="831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To improve sensitivity with SQUID -&gt;</a:t>
            </a: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Large Plate Area</a:t>
            </a:r>
          </a:p>
        </p:txBody>
      </p:sp>
      <p:sp>
        <p:nvSpPr>
          <p:cNvPr id="328" name="TextBox 42"/>
          <p:cNvSpPr txBox="1"/>
          <p:nvPr/>
        </p:nvSpPr>
        <p:spPr>
          <a:xfrm>
            <a:off x="6992338" y="6993072"/>
            <a:ext cx="4690787" cy="831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To improve sensitivity with HIA -&gt;</a:t>
            </a: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Large Plate Separation</a:t>
            </a:r>
          </a:p>
        </p:txBody>
      </p:sp>
      <p:pic>
        <p:nvPicPr>
          <p:cNvPr id="329" name="Picture 44" descr="Picture 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653" y="7912298"/>
            <a:ext cx="6183929" cy="1317498"/>
          </a:xfrm>
          <a:prstGeom prst="rect">
            <a:avLst/>
          </a:prstGeom>
          <a:ln w="3175">
            <a:miter lim="400000"/>
          </a:ln>
        </p:spPr>
      </p:pic>
      <p:pic>
        <p:nvPicPr>
          <p:cNvPr id="330" name="Picture 45" descr="Picture 4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4187" y="7939869"/>
            <a:ext cx="6434372" cy="1398302"/>
          </a:xfrm>
          <a:prstGeom prst="rect">
            <a:avLst/>
          </a:prstGeom>
          <a:ln w="3175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3872" y="957041"/>
            <a:ext cx="3711292" cy="800244"/>
          </a:xfrm>
          <a:prstGeom prst="rect">
            <a:avLst/>
          </a:prstGeom>
          <a:ln w="3175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90938" y="1972070"/>
            <a:ext cx="4595230" cy="831278"/>
          </a:xfrm>
          <a:prstGeom prst="rect">
            <a:avLst/>
          </a:prstGeom>
          <a:ln w="3175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92338" y="5322551"/>
            <a:ext cx="4690787" cy="1037915"/>
          </a:xfrm>
          <a:prstGeom prst="rect">
            <a:avLst/>
          </a:prstGeom>
          <a:ln w="3175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1733879" y="5559986"/>
            <a:ext cx="3885194" cy="831277"/>
          </a:xfrm>
          <a:prstGeom prst="rect">
            <a:avLst/>
          </a:prstGeom>
          <a:ln w="3175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47621" y="4247463"/>
            <a:ext cx="1516337" cy="481112"/>
          </a:xfrm>
          <a:prstGeom prst="rect">
            <a:avLst/>
          </a:prstGeom>
          <a:ln w="3175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0" t="8477" r="0" b="0"/>
          <a:stretch>
            <a:fillRect/>
          </a:stretch>
        </p:blipFill>
        <p:spPr>
          <a:xfrm>
            <a:off x="1159230" y="4221123"/>
            <a:ext cx="1312276" cy="573615"/>
          </a:xfrm>
          <a:prstGeom prst="rect">
            <a:avLst/>
          </a:prstGeom>
          <a:ln w="3175">
            <a:miter lim="400000"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99185" y="3103787"/>
            <a:ext cx="4487314" cy="729659"/>
          </a:xfrm>
          <a:prstGeom prst="rect">
            <a:avLst/>
          </a:prstGeom>
          <a:ln w="3175">
            <a:miter lim="400000"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840561" y="4016808"/>
            <a:ext cx="2442386" cy="481051"/>
          </a:xfrm>
          <a:prstGeom prst="rect">
            <a:avLst/>
          </a:prstGeom>
          <a:ln w="3175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254291" y="3876643"/>
            <a:ext cx="2004321" cy="72271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2"/>
      <p:bldP build="whole" bldLvl="1" animBg="1" rev="0" advAuto="0" spid="331" grpId="1"/>
      <p:bldP build="whole" bldLvl="1" animBg="1" rev="0" advAuto="0" spid="333" grpId="8"/>
      <p:bldP build="whole" bldLvl="1" animBg="1" rev="0" advAuto="0" spid="323" grpId="9"/>
      <p:bldP build="whole" bldLvl="1" animBg="1" rev="0" advAuto="0" spid="328" grpId="11"/>
      <p:bldP build="whole" bldLvl="1" animBg="1" rev="0" advAuto="0" spid="324" grpId="6"/>
      <p:bldP build="whole" bldLvl="1" animBg="1" rev="0" advAuto="0" spid="339" grpId="5"/>
      <p:bldP build="whole" bldLvl="1" animBg="1" rev="0" advAuto="0" spid="338" grpId="4"/>
      <p:bldP build="whole" bldLvl="1" animBg="1" rev="0" advAuto="0" spid="327" grpId="10"/>
      <p:bldP build="whole" bldLvl="1" animBg="1" rev="0" advAuto="0" spid="329" grpId="12"/>
      <p:bldP build="whole" bldLvl="1" animBg="1" rev="0" advAuto="0" spid="337" grpId="3"/>
      <p:bldP build="whole" bldLvl="1" animBg="1" rev="0" advAuto="0" spid="330" grpId="13"/>
      <p:bldP build="whole" bldLvl="1" animBg="1" rev="0" advAuto="0" spid="334" grpId="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/>
          <p:nvPr>
            <p:ph type="title"/>
          </p:nvPr>
        </p:nvSpPr>
        <p:spPr>
          <a:xfrm>
            <a:off x="650239" y="155787"/>
            <a:ext cx="11704322" cy="964071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Built Experiment With a SQUID</a:t>
            </a:r>
          </a:p>
        </p:txBody>
      </p:sp>
      <p:pic>
        <p:nvPicPr>
          <p:cNvPr id="34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85609" y="2714978"/>
            <a:ext cx="4436535" cy="3323450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Rectangle 4"/>
          <p:cNvSpPr txBox="1"/>
          <p:nvPr/>
        </p:nvSpPr>
        <p:spPr>
          <a:xfrm>
            <a:off x="650239" y="7252956"/>
            <a:ext cx="3781779" cy="15424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DC SQUID in a copper holder to be attached to the “cold finger” of the pulse-tube dilution fridge</a:t>
            </a:r>
          </a:p>
        </p:txBody>
      </p:sp>
      <p:sp>
        <p:nvSpPr>
          <p:cNvPr id="344" name="Rectangle 7"/>
          <p:cNvSpPr txBox="1"/>
          <p:nvPr/>
        </p:nvSpPr>
        <p:spPr>
          <a:xfrm>
            <a:off x="5585232" y="7849009"/>
            <a:ext cx="6502401" cy="12133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Calibration: Use resistors instead of capacitors -&gt; Derive SQUID transimpedance ~ 1.2 M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W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  <a:r>
              <a:t>-</a:t>
            </a:r>
            <a:r>
              <a:t>3</a:t>
            </a:r>
            <a:r>
              <a:t>dB low pass bandwidth of 2.1 MHz</a:t>
            </a:r>
          </a:p>
        </p:txBody>
      </p:sp>
      <p:pic>
        <p:nvPicPr>
          <p:cNvPr id="34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4542" y="1346609"/>
            <a:ext cx="6910019" cy="641209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48" name="Group 11"/>
          <p:cNvGrpSpPr/>
          <p:nvPr/>
        </p:nvGrpSpPr>
        <p:grpSpPr>
          <a:xfrm>
            <a:off x="5816035" y="9125930"/>
            <a:ext cx="7008144" cy="507346"/>
            <a:chOff x="0" y="0"/>
            <a:chExt cx="7008142" cy="507345"/>
          </a:xfrm>
        </p:grpSpPr>
        <p:sp>
          <p:nvSpPr>
            <p:cNvPr id="346" name="TextBox 9"/>
            <p:cNvSpPr txBox="1"/>
            <p:nvPr/>
          </p:nvSpPr>
          <p:spPr>
            <a:xfrm>
              <a:off x="0" y="18197"/>
              <a:ext cx="7008143" cy="4756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 SQUID RMS current spectral density, ~ </a:t>
              </a:r>
            </a:p>
          </p:txBody>
        </p:sp>
        <p:pic>
          <p:nvPicPr>
            <p:cNvPr id="347" name="Object 10" descr="Object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54791" y="0"/>
              <a:ext cx="1268362" cy="50734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2"/>
      <p:bldP build="whole" bldLvl="1" animBg="1" rev="0" advAuto="0" spid="345" grpId="3"/>
      <p:bldP build="whole" bldLvl="1" animBg="1" rev="0" advAuto="0" spid="342" grpId="1"/>
      <p:bldP build="whole" bldLvl="1" animBg="1" rev="0" advAuto="0" spid="344" grpId="4"/>
      <p:bldP build="whole" bldLvl="1" animBg="1" rev="0" advAuto="0" spid="348" grpId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15"/>
          <p:cNvGrpSpPr/>
          <p:nvPr/>
        </p:nvGrpSpPr>
        <p:grpSpPr>
          <a:xfrm>
            <a:off x="5743786" y="82077"/>
            <a:ext cx="4808882" cy="4195284"/>
            <a:chOff x="0" y="0"/>
            <a:chExt cx="4808880" cy="4195282"/>
          </a:xfrm>
        </p:grpSpPr>
        <p:pic>
          <p:nvPicPr>
            <p:cNvPr id="350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6740"/>
              <a:ext cx="4808881" cy="38585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51" name="TextBox 4"/>
            <p:cNvSpPr txBox="1"/>
            <p:nvPr/>
          </p:nvSpPr>
          <p:spPr>
            <a:xfrm>
              <a:off x="250613" y="-1"/>
              <a:ext cx="3485876" cy="4756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7 T Magnet (10 cm bore)</a:t>
              </a:r>
            </a:p>
          </p:txBody>
        </p:sp>
      </p:grpSp>
      <p:grpSp>
        <p:nvGrpSpPr>
          <p:cNvPr id="355" name="Group 13"/>
          <p:cNvGrpSpPr/>
          <p:nvPr/>
        </p:nvGrpSpPr>
        <p:grpSpPr>
          <a:xfrm>
            <a:off x="-1" y="2"/>
            <a:ext cx="4768428" cy="3576321"/>
            <a:chOff x="0" y="1"/>
            <a:chExt cx="4768426" cy="3576320"/>
          </a:xfrm>
        </p:grpSpPr>
        <p:pic>
          <p:nvPicPr>
            <p:cNvPr id="353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"/>
              <a:ext cx="4768427" cy="357632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54" name="TextBox 11"/>
            <p:cNvSpPr txBox="1"/>
            <p:nvPr/>
          </p:nvSpPr>
          <p:spPr>
            <a:xfrm>
              <a:off x="3088640" y="52718"/>
              <a:ext cx="1108048" cy="4756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SQUID</a:t>
              </a:r>
            </a:p>
          </p:txBody>
        </p:sp>
      </p:grpSp>
      <p:grpSp>
        <p:nvGrpSpPr>
          <p:cNvPr id="359" name="Group 14"/>
          <p:cNvGrpSpPr/>
          <p:nvPr/>
        </p:nvGrpSpPr>
        <p:grpSpPr>
          <a:xfrm>
            <a:off x="-1" y="3585354"/>
            <a:ext cx="11019732" cy="6168247"/>
            <a:chOff x="0" y="0"/>
            <a:chExt cx="11019730" cy="6168246"/>
          </a:xfrm>
        </p:grpSpPr>
        <p:pic>
          <p:nvPicPr>
            <p:cNvPr id="356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01063" y="2104246"/>
              <a:ext cx="5418668" cy="4064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57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601064" cy="475036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58" name="TextBox 12"/>
            <p:cNvSpPr txBox="1"/>
            <p:nvPr/>
          </p:nvSpPr>
          <p:spPr>
            <a:xfrm>
              <a:off x="242265" y="4956609"/>
              <a:ext cx="4056631" cy="118687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ctr"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  <a:r>
                <a:t>Large Area Capacitor Plate </a:t>
              </a:r>
              <a:r>
                <a:t> </a:t>
              </a:r>
            </a:p>
            <a:p>
              <a:pPr algn="ctr" defTabSz="65024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  <a:r>
                <a:t>7</a:t>
              </a:r>
              <a:r>
                <a:t>.</a:t>
              </a:r>
              <a:r>
                <a:t>5 </a:t>
              </a:r>
              <a:r>
                <a:t>x </a:t>
              </a:r>
              <a:r>
                <a:t>7 cm</a:t>
              </a:r>
            </a:p>
          </p:txBody>
        </p:sp>
      </p:grpSp>
      <p:sp>
        <p:nvSpPr>
          <p:cNvPr id="360" name="TextBox 17"/>
          <p:cNvSpPr txBox="1"/>
          <p:nvPr/>
        </p:nvSpPr>
        <p:spPr>
          <a:xfrm>
            <a:off x="8299322" y="3755502"/>
            <a:ext cx="4705478" cy="8312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 7 T field at 4 K for 8 days of observation time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3"/>
      <p:bldP build="whole" bldLvl="1" animBg="1" rev="0" advAuto="0" spid="359" grpId="2"/>
      <p:bldP build="whole" bldLvl="1" animBg="1" rev="0" advAuto="0" spid="360" grpId="4"/>
      <p:bldP build="whole" bldLvl="1" animBg="1" rev="0" advAuto="0" spid="35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7395" y="812798"/>
            <a:ext cx="8380872" cy="6762249"/>
          </a:xfrm>
          <a:prstGeom prst="rect">
            <a:avLst/>
          </a:prstGeom>
          <a:ln w="3175">
            <a:miter lim="400000"/>
          </a:ln>
        </p:spPr>
      </p:pic>
      <p:sp>
        <p:nvSpPr>
          <p:cNvPr id="363" name="Rectangle 7"/>
          <p:cNvSpPr txBox="1"/>
          <p:nvPr/>
        </p:nvSpPr>
        <p:spPr>
          <a:xfrm>
            <a:off x="-1" y="7565135"/>
            <a:ext cx="13004801" cy="8312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Possible to discriminate against these spurious signals with the flux line, which is susceptible to spurious RF signals in the lab.</a:t>
            </a:r>
          </a:p>
        </p:txBody>
      </p:sp>
      <p:sp>
        <p:nvSpPr>
          <p:cNvPr id="364" name="TextBox 8"/>
          <p:cNvSpPr txBox="1"/>
          <p:nvPr/>
        </p:nvSpPr>
        <p:spPr>
          <a:xfrm>
            <a:off x="-1" y="8625684"/>
            <a:ext cx="13004801" cy="8747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 This spectra do not have the requisite to resolution to resolve axion signals with an effective line width of 10</a:t>
            </a:r>
            <a:r>
              <a:rPr baseline="30500"/>
              <a:t>-6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baseline="-20250"/>
              <a:t>a</a:t>
            </a:r>
            <a:r>
              <a:t>  </a:t>
            </a:r>
          </a:p>
        </p:txBody>
      </p:sp>
      <p:sp>
        <p:nvSpPr>
          <p:cNvPr id="365" name="TextBox 9"/>
          <p:cNvSpPr txBox="1"/>
          <p:nvPr/>
        </p:nvSpPr>
        <p:spPr>
          <a:xfrm>
            <a:off x="3973689" y="-14479"/>
            <a:ext cx="5024596" cy="6603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3800">
                <a:solidFill>
                  <a:srgbClr val="00009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Beast Spectral Density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2"/>
      <p:bldP build="whole" bldLvl="1" animBg="1" rev="0" advAuto="0" spid="362" grpId="1"/>
      <p:bldP build="whole" bldLvl="1" animBg="1" rev="0" advAuto="0" spid="364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1"/>
          <p:cNvSpPr txBox="1"/>
          <p:nvPr>
            <p:ph type="title"/>
          </p:nvPr>
        </p:nvSpPr>
        <p:spPr>
          <a:xfrm>
            <a:off x="650239" y="11289"/>
            <a:ext cx="11704322" cy="837636"/>
          </a:xfrm>
          <a:prstGeom prst="rect">
            <a:avLst/>
          </a:prstGeom>
        </p:spPr>
        <p:txBody>
          <a:bodyPr/>
          <a:lstStyle>
            <a:lvl1pPr defTabSz="591718">
              <a:defRPr sz="4914">
                <a:solidFill>
                  <a:srgbClr val="0000FF"/>
                </a:solidFill>
              </a:defRPr>
            </a:lvl1pPr>
          </a:lstStyle>
          <a:p>
            <a:pPr/>
            <a:r>
              <a:t>BEAST: First Limits</a:t>
            </a:r>
          </a:p>
        </p:txBody>
      </p:sp>
      <p:sp>
        <p:nvSpPr>
          <p:cNvPr id="368" name="TextBox 3"/>
          <p:cNvSpPr txBox="1"/>
          <p:nvPr/>
        </p:nvSpPr>
        <p:spPr>
          <a:xfrm>
            <a:off x="-1" y="848924"/>
            <a:ext cx="13004801" cy="22790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Higher resolution search was conducted around 5 kHz, with the minimal spectral resolution of 4.5 mHz (increasing at higher frequencies)</a:t>
            </a:r>
            <a:endParaRPr sz="1200"/>
          </a:p>
          <a:p>
            <a:pPr defTabSz="650240">
              <a:defRPr sz="12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All sharp peaks greater than  4.4 standard deviations from the mean originating from the SQUID were able to be excluded, due to a similar signal appearing in the flux line</a:t>
            </a:r>
            <a:endParaRPr sz="1400"/>
          </a:p>
          <a:p>
            <a:pPr defTabSz="650240">
              <a:defRPr sz="14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Using this data, we may place the 95 % confidence exclusion limits on axion-photon coupling</a:t>
            </a:r>
          </a:p>
        </p:txBody>
      </p:sp>
      <p:pic>
        <p:nvPicPr>
          <p:cNvPr id="369" name="InsetLimitsSimplified.png" descr="InsetLimitsSimplifi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1097" y="3533848"/>
            <a:ext cx="8028191" cy="56506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8" grpId="1"/>
      <p:bldP build="whole" bldLvl="1" animBg="1" rev="0" advAuto="0" spid="36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335" y="1465981"/>
            <a:ext cx="7900218" cy="8287619"/>
          </a:xfrm>
          <a:prstGeom prst="rect">
            <a:avLst/>
          </a:prstGeom>
          <a:ln w="3175">
            <a:miter lim="400000"/>
          </a:ln>
        </p:spPr>
      </p:pic>
      <p:sp>
        <p:nvSpPr>
          <p:cNvPr id="372" name="TextBox 4"/>
          <p:cNvSpPr txBox="1"/>
          <p:nvPr/>
        </p:nvSpPr>
        <p:spPr>
          <a:xfrm>
            <a:off x="1" y="-1"/>
            <a:ext cx="5032335" cy="9847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04812" indent="-404812" defTabSz="650240">
              <a:buSzPct val="100000"/>
              <a:buChar char="•"/>
              <a:defRPr b="1" sz="34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HIA </a:t>
            </a:r>
            <a:r>
              <a:rPr i="1"/>
              <a:t>V</a:t>
            </a:r>
            <a:r>
              <a:rPr baseline="-19411" i="1"/>
              <a:t>RM</a:t>
            </a:r>
            <a:r>
              <a:rPr baseline="-19411"/>
              <a:t>S</a:t>
            </a:r>
            <a:r>
              <a:t> readout</a:t>
            </a:r>
            <a:r>
              <a:rPr b="0">
                <a:solidFill>
                  <a:srgbClr val="000000"/>
                </a:solidFill>
              </a:rPr>
              <a:t> </a:t>
            </a:r>
            <a:endParaRPr b="0">
              <a:solidFill>
                <a:srgbClr val="000000"/>
              </a:solidFill>
            </a:endParaRPr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	-&gt; </a:t>
            </a:r>
            <a:r>
              <a:rPr i="1"/>
              <a:t>A</a:t>
            </a:r>
            <a:r>
              <a:t> unimportant</a:t>
            </a:r>
          </a:p>
          <a:p>
            <a:pPr defTabSz="650240">
              <a:defRPr i="1" sz="3400">
                <a:latin typeface="Times"/>
                <a:ea typeface="Times"/>
                <a:cs typeface="Times"/>
                <a:sym typeface="Times"/>
              </a:defRPr>
            </a:pPr>
            <a:r>
              <a:t>	-&gt; d</a:t>
            </a:r>
            <a:r>
              <a:rPr i="0"/>
              <a:t> important</a:t>
            </a:r>
            <a:endParaRPr i="0"/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Suggests many long and skinny “noodle” capacitors to improve sensitivity</a:t>
            </a:r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</a:p>
          <a:p>
            <a:pPr marL="404812" indent="-404812" defTabSz="650240">
              <a:buSzPct val="100000"/>
              <a:buChar char="•"/>
              <a:defRPr b="1" sz="34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SQUID </a:t>
            </a:r>
            <a:r>
              <a:rPr i="1"/>
              <a:t>I</a:t>
            </a:r>
            <a:r>
              <a:rPr baseline="-19411" i="1"/>
              <a:t>RMS</a:t>
            </a:r>
            <a:r>
              <a:t> readout </a:t>
            </a:r>
          </a:p>
          <a:p>
            <a:pPr defTabSz="650240">
              <a:defRPr sz="34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	-&gt; A important</a:t>
            </a:r>
          </a:p>
          <a:p>
            <a:pPr defTabSz="650240">
              <a:defRPr sz="34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	-&gt; d unimportant</a:t>
            </a:r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Suggests many long flat “pan cake” capacitors to improve sensitivity</a:t>
            </a:r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</a:p>
          <a:p>
            <a:pPr defTabSz="650240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Element cross capacitance stray capacitance and grounding needs to be modeled carefully</a:t>
            </a:r>
          </a:p>
        </p:txBody>
      </p:sp>
      <p:sp>
        <p:nvSpPr>
          <p:cNvPr id="373" name="TextBox 19"/>
          <p:cNvSpPr txBox="1"/>
          <p:nvPr/>
        </p:nvSpPr>
        <p:spPr>
          <a:xfrm>
            <a:off x="6050844" y="97550"/>
            <a:ext cx="6742346" cy="845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5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Possible Improvements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2" grpId="1"/>
      <p:bldP build="whole" bldLvl="1" animBg="1" rev="0" advAuto="0" spid="37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Box 6"/>
          <p:cNvSpPr txBox="1"/>
          <p:nvPr/>
        </p:nvSpPr>
        <p:spPr>
          <a:xfrm>
            <a:off x="144733" y="144497"/>
            <a:ext cx="13032021" cy="11065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34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Long “Noodle” Capacitors not likely: Wire dipole antennas instead?</a:t>
            </a:r>
          </a:p>
          <a:p>
            <a:pPr defTabSz="650240">
              <a:defRPr sz="3400">
                <a:solidFill>
                  <a:srgbClr val="0000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Response of a Conductor to Axion Conversion?</a:t>
            </a:r>
          </a:p>
        </p:txBody>
      </p:sp>
      <p:grpSp>
        <p:nvGrpSpPr>
          <p:cNvPr id="379" name="Can 17"/>
          <p:cNvGrpSpPr/>
          <p:nvPr/>
        </p:nvGrpSpPr>
        <p:grpSpPr>
          <a:xfrm>
            <a:off x="5129670" y="3938479"/>
            <a:ext cx="830864" cy="5473771"/>
            <a:chOff x="0" y="0"/>
            <a:chExt cx="830862" cy="5473769"/>
          </a:xfrm>
        </p:grpSpPr>
        <p:sp>
          <p:nvSpPr>
            <p:cNvPr id="376" name="Shape"/>
            <p:cNvSpPr/>
            <p:nvPr/>
          </p:nvSpPr>
          <p:spPr>
            <a:xfrm>
              <a:off x="0" y="-1"/>
              <a:ext cx="830863" cy="5473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10"/>
                  </a:moveTo>
                  <a:cubicBezTo>
                    <a:pt x="0" y="183"/>
                    <a:pt x="4835" y="0"/>
                    <a:pt x="10800" y="0"/>
                  </a:cubicBezTo>
                  <a:cubicBezTo>
                    <a:pt x="16765" y="0"/>
                    <a:pt x="21600" y="183"/>
                    <a:pt x="21600" y="410"/>
                  </a:cubicBezTo>
                  <a:lnTo>
                    <a:pt x="21600" y="21190"/>
                  </a:lnTo>
                  <a:cubicBezTo>
                    <a:pt x="21600" y="21417"/>
                    <a:pt x="16765" y="21600"/>
                    <a:pt x="10800" y="21600"/>
                  </a:cubicBezTo>
                  <a:cubicBezTo>
                    <a:pt x="4835" y="21600"/>
                    <a:pt x="0" y="21417"/>
                    <a:pt x="0" y="21190"/>
                  </a:cubicBezTo>
                  <a:close/>
                </a:path>
              </a:pathLst>
            </a:custGeom>
            <a:solidFill>
              <a:srgbClr val="FAC090">
                <a:alpha val="14000"/>
              </a:srgbClr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Oval"/>
            <p:cNvSpPr/>
            <p:nvPr/>
          </p:nvSpPr>
          <p:spPr>
            <a:xfrm>
              <a:off x="0" y="-1"/>
              <a:ext cx="830863" cy="207717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Line"/>
            <p:cNvSpPr/>
            <p:nvPr/>
          </p:nvSpPr>
          <p:spPr>
            <a:xfrm>
              <a:off x="0" y="-1"/>
              <a:ext cx="830863" cy="5473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10"/>
                  </a:moveTo>
                  <a:cubicBezTo>
                    <a:pt x="21600" y="636"/>
                    <a:pt x="16765" y="820"/>
                    <a:pt x="10800" y="820"/>
                  </a:cubicBezTo>
                  <a:cubicBezTo>
                    <a:pt x="4835" y="820"/>
                    <a:pt x="0" y="636"/>
                    <a:pt x="0" y="410"/>
                  </a:cubicBezTo>
                  <a:cubicBezTo>
                    <a:pt x="0" y="183"/>
                    <a:pt x="4835" y="0"/>
                    <a:pt x="10800" y="0"/>
                  </a:cubicBezTo>
                  <a:cubicBezTo>
                    <a:pt x="16765" y="0"/>
                    <a:pt x="21600" y="183"/>
                    <a:pt x="21600" y="410"/>
                  </a:cubicBezTo>
                  <a:lnTo>
                    <a:pt x="21600" y="21190"/>
                  </a:lnTo>
                  <a:cubicBezTo>
                    <a:pt x="21600" y="21417"/>
                    <a:pt x="16765" y="21600"/>
                    <a:pt x="10800" y="21600"/>
                  </a:cubicBezTo>
                  <a:cubicBezTo>
                    <a:pt x="4835" y="21600"/>
                    <a:pt x="0" y="21417"/>
                    <a:pt x="0" y="21190"/>
                  </a:cubicBezTo>
                  <a:lnTo>
                    <a:pt x="0" y="410"/>
                  </a:lnTo>
                </a:path>
              </a:pathLst>
            </a:custGeom>
            <a:noFill/>
            <a:ln w="12700" cap="flat">
              <a:solidFill>
                <a:srgbClr val="E46C0A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65024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80" name="TextBox 19"/>
          <p:cNvSpPr txBox="1"/>
          <p:nvPr/>
        </p:nvSpPr>
        <p:spPr>
          <a:xfrm>
            <a:off x="4058880" y="6015636"/>
            <a:ext cx="411148" cy="6603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81" name="Straight Connector 20"/>
          <p:cNvSpPr/>
          <p:nvPr/>
        </p:nvSpPr>
        <p:spPr>
          <a:xfrm flipH="1">
            <a:off x="4837062" y="4008479"/>
            <a:ext cx="1" cy="5165797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2" name="TextBox 24"/>
          <p:cNvSpPr txBox="1"/>
          <p:nvPr/>
        </p:nvSpPr>
        <p:spPr>
          <a:xfrm>
            <a:off x="5258394" y="3264344"/>
            <a:ext cx="464640" cy="660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83" name="Straight Arrow Connector 27"/>
          <p:cNvSpPr/>
          <p:nvPr/>
        </p:nvSpPr>
        <p:spPr>
          <a:xfrm flipV="1">
            <a:off x="6535228" y="3500011"/>
            <a:ext cx="1" cy="5691611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4" name="Straight Arrow Connector 28"/>
          <p:cNvSpPr/>
          <p:nvPr/>
        </p:nvSpPr>
        <p:spPr>
          <a:xfrm flipV="1">
            <a:off x="6332375" y="3500011"/>
            <a:ext cx="1" cy="5691611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5" name="Straight Arrow Connector 29"/>
          <p:cNvSpPr/>
          <p:nvPr/>
        </p:nvSpPr>
        <p:spPr>
          <a:xfrm flipV="1">
            <a:off x="6738697" y="3500010"/>
            <a:ext cx="1" cy="5691611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6" name="TextBox 30"/>
          <p:cNvSpPr txBox="1"/>
          <p:nvPr/>
        </p:nvSpPr>
        <p:spPr>
          <a:xfrm>
            <a:off x="6189344" y="9227229"/>
            <a:ext cx="1960425" cy="4756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Bo </a:t>
            </a:r>
            <a:r>
              <a:t>(DC field)</a:t>
            </a:r>
          </a:p>
        </p:txBody>
      </p:sp>
      <p:sp>
        <p:nvSpPr>
          <p:cNvPr id="387" name="TextBox 40"/>
          <p:cNvSpPr txBox="1"/>
          <p:nvPr/>
        </p:nvSpPr>
        <p:spPr>
          <a:xfrm>
            <a:off x="7434862" y="1429046"/>
            <a:ext cx="5669280" cy="15424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Basically governed by Ohms law with current and voltage in phase</a:t>
            </a: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Minimizes stray capacitances</a:t>
            </a:r>
          </a:p>
        </p:txBody>
      </p:sp>
      <p:pic>
        <p:nvPicPr>
          <p:cNvPr id="388" name="Picture 47" descr="Picture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9768" y="7206826"/>
            <a:ext cx="2565960" cy="2366152"/>
          </a:xfrm>
          <a:prstGeom prst="rect">
            <a:avLst/>
          </a:prstGeom>
          <a:ln w="3175">
            <a:miter lim="400000"/>
          </a:ln>
        </p:spPr>
      </p:pic>
      <p:sp>
        <p:nvSpPr>
          <p:cNvPr id="389" name="TextBox 48"/>
          <p:cNvSpPr txBox="1"/>
          <p:nvPr/>
        </p:nvSpPr>
        <p:spPr>
          <a:xfrm>
            <a:off x="11072141" y="7513884"/>
            <a:ext cx="1193327" cy="8312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Noodle</a:t>
            </a:r>
          </a:p>
          <a:p>
            <a:pPr defTabSz="650240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t>BEAST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427007" y="2748883"/>
            <a:ext cx="3720328" cy="1151893"/>
          </a:xfrm>
          <a:prstGeom prst="rect">
            <a:avLst/>
          </a:prstGeom>
          <a:ln w="3175">
            <a:miter lim="400000"/>
          </a:ln>
        </p:spPr>
      </p:pic>
      <p:sp>
        <p:nvSpPr>
          <p:cNvPr id="391" name="Free current density induced in a conductor due to axion"/>
          <p:cNvSpPr txBox="1"/>
          <p:nvPr/>
        </p:nvSpPr>
        <p:spPr>
          <a:xfrm>
            <a:off x="20395" y="1615564"/>
            <a:ext cx="5669281" cy="7687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>
              <a:defRPr sz="2200"/>
            </a:lvl1pPr>
          </a:lstStyle>
          <a:p>
            <a:pPr/>
            <a:r>
              <a:t>Free current density induced in a conductor due to axion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03" y="4685927"/>
            <a:ext cx="3802063" cy="964700"/>
          </a:xfrm>
          <a:prstGeom prst="rect">
            <a:avLst/>
          </a:prstGeom>
          <a:ln w="3175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0037" y="3578543"/>
            <a:ext cx="4034103" cy="867276"/>
          </a:xfrm>
          <a:prstGeom prst="rect">
            <a:avLst/>
          </a:prstGeom>
          <a:ln w="3175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2673" y="4675989"/>
            <a:ext cx="4034103" cy="942711"/>
          </a:xfrm>
          <a:prstGeom prst="rect">
            <a:avLst/>
          </a:prstGeom>
          <a:ln w="3175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9682" y="6435939"/>
            <a:ext cx="2295418" cy="546062"/>
          </a:xfrm>
          <a:prstGeom prst="rect">
            <a:avLst/>
          </a:prstGeom>
          <a:ln w="3175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0" r="0" b="20966"/>
          <a:stretch>
            <a:fillRect/>
          </a:stretch>
        </p:blipFill>
        <p:spPr>
          <a:xfrm>
            <a:off x="7921864" y="5958404"/>
            <a:ext cx="4515873" cy="4582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3" grpId="6"/>
      <p:bldP build="whole" bldLvl="1" animBg="1" rev="0" advAuto="0" spid="394" grpId="7"/>
      <p:bldP build="whole" bldLvl="1" animBg="1" rev="0" advAuto="0" spid="388" grpId="9"/>
      <p:bldP build="whole" bldLvl="1" animBg="1" rev="0" advAuto="0" spid="392" grpId="3"/>
      <p:bldP build="p" bldLvl="5" animBg="1" rev="0" advAuto="0" spid="387" grpId="5"/>
      <p:bldP build="whole" bldLvl="1" animBg="1" rev="0" advAuto="0" spid="395" grpId="4"/>
      <p:bldP build="whole" bldLvl="1" animBg="1" rev="0" advAuto="0" spid="396" grpId="8"/>
      <p:bldP build="whole" bldLvl="1" animBg="1" rev="0" advAuto="0" spid="391" grpId="1"/>
      <p:bldP build="whole" bldLvl="1" animBg="1" rev="0" advAuto="0" spid="389" grpId="10"/>
      <p:bldP build="whole" bldLvl="1" animBg="1" rev="0" advAuto="0" spid="39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062"/>
            <a:ext cx="13004801" cy="9701719"/>
          </a:xfrm>
          <a:prstGeom prst="rect">
            <a:avLst/>
          </a:prstGeom>
          <a:ln w="3175">
            <a:miter lim="400000"/>
          </a:ln>
        </p:spPr>
      </p:pic>
      <p:sp>
        <p:nvSpPr>
          <p:cNvPr id="399" name="Title 1"/>
          <p:cNvSpPr txBox="1"/>
          <p:nvPr>
            <p:ph type="title"/>
          </p:nvPr>
        </p:nvSpPr>
        <p:spPr>
          <a:xfrm>
            <a:off x="1" y="62837"/>
            <a:ext cx="13004801" cy="1178783"/>
          </a:xfrm>
          <a:prstGeom prst="rect">
            <a:avLst/>
          </a:prstGeom>
        </p:spPr>
        <p:txBody>
          <a:bodyPr/>
          <a:lstStyle>
            <a:lvl1pPr>
              <a:defRPr sz="3400">
                <a:ln w="17991">
                  <a:solidFill>
                    <a:srgbClr val="E68738"/>
                  </a:solidFill>
                </a:ln>
                <a:solidFill>
                  <a:srgbClr val="FFFEFE"/>
                </a:solidFill>
              </a:defRPr>
            </a:lvl1pPr>
          </a:lstStyle>
          <a:p>
            <a:pPr/>
            <a:r>
              <a:t>Frequency and Quantum Metrology Research Group</a:t>
            </a:r>
          </a:p>
        </p:txBody>
      </p:sp>
      <p:sp>
        <p:nvSpPr>
          <p:cNvPr id="400" name="Content Placeholder 2"/>
          <p:cNvSpPr txBox="1"/>
          <p:nvPr>
            <p:ph type="body" idx="1"/>
          </p:nvPr>
        </p:nvSpPr>
        <p:spPr>
          <a:xfrm>
            <a:off x="315292" y="2689031"/>
            <a:ext cx="11704321" cy="7064570"/>
          </a:xfrm>
          <a:prstGeom prst="rect">
            <a:avLst/>
          </a:prstGeom>
        </p:spPr>
        <p:txBody>
          <a:bodyPr/>
          <a:lstStyle/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FFCC"/>
                </a:solidFill>
              </a:defRPr>
            </a:pPr>
            <a:r>
              <a:t>Research Staff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00FFFF"/>
                </a:solidFill>
              </a:defRPr>
            </a:pPr>
            <a:r>
              <a:t>Michael Tobar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00FFFF"/>
                </a:solidFill>
              </a:defRPr>
            </a:pPr>
            <a:r>
              <a:t>Eugene Ivanov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John McFerran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Alexey Veryaskin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C1DA"/>
                </a:solidFill>
              </a:defRPr>
            </a:pPr>
            <a:r>
              <a:t>Sascha Schediwy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00FFFF"/>
                </a:solidFill>
              </a:defRPr>
            </a:pPr>
            <a:r>
              <a:t>Maxim Goryachev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00FFFF"/>
                </a:solidFill>
              </a:defRPr>
            </a:pPr>
            <a:r>
              <a:t>Jeremy Bourhill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SzTx/>
              <a:buNone/>
              <a:defRPr sz="2800">
                <a:solidFill>
                  <a:srgbClr val="CCFFCC"/>
                </a:solidFill>
              </a:defRPr>
            </a:pP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CCFFCC"/>
                </a:solidFill>
              </a:defRPr>
            </a:pPr>
            <a:r>
              <a:t>Students</a:t>
            </a:r>
            <a:endParaRPr>
              <a:solidFill>
                <a:srgbClr val="FFFF00"/>
              </a:solidFill>
            </a:endParaRP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00FFFF"/>
                </a:solidFill>
              </a:defRPr>
            </a:pPr>
            <a:r>
              <a:t>Ben McAllister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Akhter Hoissan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Graeme Flower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Scott Hardie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Lewis Teixeira</a:t>
            </a:r>
          </a:p>
          <a:p>
            <a:pPr marL="480059" indent="-480059">
              <a:lnSpc>
                <a:spcPct val="80000"/>
              </a:lnSpc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Catriona Thomas</a:t>
            </a:r>
          </a:p>
        </p:txBody>
      </p:sp>
      <p:sp>
        <p:nvSpPr>
          <p:cNvPr id="401" name="Slide Number Placeholder 3"/>
          <p:cNvSpPr txBox="1"/>
          <p:nvPr>
            <p:ph type="sldNum" sz="quarter" idx="4294967295"/>
          </p:nvPr>
        </p:nvSpPr>
        <p:spPr>
          <a:xfrm>
            <a:off x="12019612" y="9336874"/>
            <a:ext cx="345949" cy="333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fld id="{86CB4B4D-7CA3-9044-876B-883B54F8677D}" type="slidenum">
              <a:rPr>
                <a:latin typeface="Symbol"/>
                <a:ea typeface="Symbol"/>
                <a:cs typeface="Symbol"/>
                <a:sym typeface="Symbol"/>
              </a:rPr>
            </a:fld>
          </a:p>
        </p:txBody>
      </p:sp>
      <p:pic>
        <p:nvPicPr>
          <p:cNvPr id="40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6559" y="3578837"/>
            <a:ext cx="8778241" cy="5880517"/>
          </a:xfrm>
          <a:prstGeom prst="rect">
            <a:avLst/>
          </a:prstGeom>
          <a:ln w="3175">
            <a:miter lim="400000"/>
          </a:ln>
        </p:spPr>
      </p:pic>
      <p:pic>
        <p:nvPicPr>
          <p:cNvPr id="40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9109" y="848119"/>
            <a:ext cx="2625692" cy="2730719"/>
          </a:xfrm>
          <a:prstGeom prst="rect">
            <a:avLst/>
          </a:prstGeom>
          <a:ln w="3175">
            <a:miter lim="400000"/>
          </a:ln>
        </p:spPr>
      </p:pic>
      <p:pic>
        <p:nvPicPr>
          <p:cNvPr id="40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4620" y="1047608"/>
            <a:ext cx="5840409" cy="19236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"/>
          <p:cNvGrpSpPr/>
          <p:nvPr/>
        </p:nvGrpSpPr>
        <p:grpSpPr>
          <a:xfrm>
            <a:off x="-2427750" y="-79216"/>
            <a:ext cx="18927100" cy="10264696"/>
            <a:chOff x="0" y="123984"/>
            <a:chExt cx="18927098" cy="10264695"/>
          </a:xfrm>
        </p:grpSpPr>
        <p:sp>
          <p:nvSpPr>
            <p:cNvPr id="59" name="Rectangle"/>
            <p:cNvSpPr/>
            <p:nvPr/>
          </p:nvSpPr>
          <p:spPr>
            <a:xfrm flipH="1">
              <a:off x="2433134" y="139700"/>
              <a:ext cx="6509810" cy="9753600"/>
            </a:xfrm>
            <a:prstGeom prst="rect">
              <a:avLst/>
            </a:prstGeom>
            <a:solidFill>
              <a:srgbClr val="005572"/>
            </a:solidFill>
            <a:ln w="3175" cap="flat">
              <a:noFill/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 algn="ctr" defTabSz="584200"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0" name="Rectangle"/>
            <p:cNvSpPr/>
            <p:nvPr/>
          </p:nvSpPr>
          <p:spPr>
            <a:xfrm>
              <a:off x="8942754" y="152400"/>
              <a:ext cx="6509811" cy="9753600"/>
            </a:xfrm>
            <a:prstGeom prst="rect">
              <a:avLst/>
            </a:prstGeom>
            <a:solidFill>
              <a:srgbClr val="005572"/>
            </a:solidFill>
            <a:ln w="3175" cap="flat">
              <a:noFill/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 algn="ctr" defTabSz="584200"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64" name="Group"/>
            <p:cNvGrpSpPr/>
            <p:nvPr/>
          </p:nvGrpSpPr>
          <p:grpSpPr>
            <a:xfrm>
              <a:off x="0" y="1914790"/>
              <a:ext cx="18927099" cy="6825250"/>
              <a:chOff x="0" y="0"/>
              <a:chExt cx="18927098" cy="6825248"/>
            </a:xfrm>
          </p:grpSpPr>
          <p:pic>
            <p:nvPicPr>
              <p:cNvPr id="61" name="QTM11126 - Quantum Logo_FA__Reverse.png" descr="QTM11126 - Quantum Logo_FA__Reverse.png"/>
              <p:cNvPicPr>
                <a:picLocks noChangeAspect="1"/>
              </p:cNvPicPr>
              <p:nvPr/>
            </p:nvPicPr>
            <p:blipFill>
              <a:blip r:embed="rId2">
                <a:alphaModFix amt="10058"/>
                <a:extLst/>
              </a:blip>
              <a:srcRect l="14279" t="18336" r="58724" b="18336"/>
              <a:stretch>
                <a:fillRect/>
              </a:stretch>
            </p:blipFill>
            <p:spPr>
              <a:xfrm>
                <a:off x="6383701" y="17075"/>
                <a:ext cx="6175192" cy="680817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62" name="QTM11126 - Quantum Logo_FA__Reverse.png" descr="QTM11126 - Quantum Logo_FA__Reverse.png"/>
              <p:cNvPicPr>
                <a:picLocks noChangeAspect="1"/>
              </p:cNvPicPr>
              <p:nvPr/>
            </p:nvPicPr>
            <p:blipFill>
              <a:blip r:embed="rId2">
                <a:alphaModFix amt="5058"/>
                <a:extLst/>
              </a:blip>
              <a:srcRect l="14279" t="18336" r="58724" b="18336"/>
              <a:stretch>
                <a:fillRect/>
              </a:stretch>
            </p:blipFill>
            <p:spPr>
              <a:xfrm>
                <a:off x="12751907" y="0"/>
                <a:ext cx="6175192" cy="680817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63" name="QTM11126 - Quantum Logo_FA__Reverse.png" descr="QTM11126 - Quantum Logo_FA__Reverse.png"/>
              <p:cNvPicPr>
                <a:picLocks noChangeAspect="1"/>
              </p:cNvPicPr>
              <p:nvPr/>
            </p:nvPicPr>
            <p:blipFill>
              <a:blip r:embed="rId2">
                <a:alphaModFix amt="5058"/>
                <a:extLst/>
              </a:blip>
              <a:srcRect l="14279" t="18336" r="58724" b="18336"/>
              <a:stretch>
                <a:fillRect/>
              </a:stretch>
            </p:blipFill>
            <p:spPr>
              <a:xfrm>
                <a:off x="0" y="10301"/>
                <a:ext cx="6175191" cy="680817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65" name="Modified Axion Electrodynamics"/>
            <p:cNvSpPr txBox="1"/>
            <p:nvPr/>
          </p:nvSpPr>
          <p:spPr>
            <a:xfrm>
              <a:off x="2455372" y="123984"/>
              <a:ext cx="12935332" cy="10989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ctr">
              <a:spAutoFit/>
            </a:bodyPr>
            <a:lstStyle>
              <a:lvl1pPr algn="ctr" defTabSz="584200">
                <a:defRPr sz="6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>
                <a:defRPr>
                  <a:uFillTx/>
                </a:defRPr>
              </a:pPr>
              <a:r>
                <a:rPr>
                  <a:uFill>
                    <a:solidFill>
                      <a:srgbClr val="FFFFFF"/>
                    </a:solidFill>
                  </a:uFill>
                </a:rPr>
                <a:t>Modified Axion Electrodynamics</a:t>
              </a:r>
            </a:p>
          </p:txBody>
        </p:sp>
        <p:grpSp>
          <p:nvGrpSpPr>
            <p:cNvPr id="68" name="Image Gallery"/>
            <p:cNvGrpSpPr/>
            <p:nvPr/>
          </p:nvGrpSpPr>
          <p:grpSpPr>
            <a:xfrm>
              <a:off x="12207753" y="8484230"/>
              <a:ext cx="3113618" cy="1904450"/>
              <a:chOff x="0" y="75065"/>
              <a:chExt cx="3113616" cy="1904448"/>
            </a:xfrm>
          </p:grpSpPr>
          <p:pic>
            <p:nvPicPr>
              <p:cNvPr id="66" name="QTM11126 - Quantum Logo_FA__Reverse.png" descr="QTM11126 - Quantum Logo_FA__Revers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492" t="0" r="1492" b="0"/>
              <a:stretch>
                <a:fillRect/>
              </a:stretch>
            </p:blipFill>
            <p:spPr>
              <a:xfrm>
                <a:off x="0" y="75065"/>
                <a:ext cx="3113617" cy="1308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" name="Type to enter a caption."/>
              <p:cNvSpPr/>
              <p:nvPr/>
            </p:nvSpPr>
            <p:spPr>
              <a:xfrm>
                <a:off x="0" y="1535013"/>
                <a:ext cx="3113617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t">
                <a:noAutofit/>
              </a:bodyPr>
              <a:lstStyle>
                <a:lvl1pPr algn="ctr" defTabSz="406400">
                  <a:defRPr sz="2000">
                    <a:solidFill>
                      <a:srgbClr val="535353"/>
                    </a:solidFill>
                    <a:latin typeface="+mj-lt"/>
                    <a:ea typeface="+mj-ea"/>
                    <a:cs typeface="+mj-cs"/>
                    <a:sym typeface="Gill Sans Light"/>
                  </a:defRPr>
                </a:lvl1pPr>
              </a:lstStyle>
              <a:p>
                <a:pPr/>
                <a:r>
                  <a:t>Type to enter a caption.</a:t>
                </a:r>
              </a:p>
            </p:txBody>
          </p:sp>
        </p:grpSp>
        <p:pic>
          <p:nvPicPr>
            <p:cNvPr id="6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025206" y="8608744"/>
              <a:ext cx="3386163" cy="110669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71" name="Equation"/>
          <p:cNvSpPr txBox="1"/>
          <p:nvPr/>
        </p:nvSpPr>
        <p:spPr>
          <a:xfrm>
            <a:off x="3283641" y="1428380"/>
            <a:ext cx="6549810" cy="13121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a</m:t>
                  </m:r>
                </m:oMath>
              </m:oMathPara>
            </a14:m>
            <a:endParaRPr sz="4200">
              <a:solidFill>
                <a:srgbClr val="FFCE57"/>
              </a:solidFill>
            </a:endParaRPr>
          </a:p>
        </p:txBody>
      </p:sp>
      <p:sp>
        <p:nvSpPr>
          <p:cNvPr id="72" name="Equation"/>
          <p:cNvSpPr txBox="1"/>
          <p:nvPr/>
        </p:nvSpPr>
        <p:spPr>
          <a:xfrm>
            <a:off x="760575" y="2812680"/>
            <a:ext cx="11083920" cy="14995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FFCD5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d>
                    <m:dPr>
                      <m:ctrl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m:rPr>
                              <m:sty m:val="p"/>
                            </m:rP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</m:d>
                </m:oMath>
              </m:oMathPara>
            </a14:m>
            <a:endParaRPr sz="4200">
              <a:solidFill>
                <a:srgbClr val="FFCE57"/>
              </a:solidFill>
            </a:endParaRPr>
          </a:p>
        </p:txBody>
      </p:sp>
      <p:sp>
        <p:nvSpPr>
          <p:cNvPr id="73" name="Equation"/>
          <p:cNvSpPr txBox="1"/>
          <p:nvPr/>
        </p:nvSpPr>
        <p:spPr>
          <a:xfrm>
            <a:off x="5373192" y="4688046"/>
            <a:ext cx="2258416" cy="54020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200">
              <a:solidFill>
                <a:srgbClr val="FFCE57"/>
              </a:solidFill>
            </a:endParaRPr>
          </a:p>
        </p:txBody>
      </p:sp>
      <p:sp>
        <p:nvSpPr>
          <p:cNvPr id="74" name="Equation"/>
          <p:cNvSpPr txBox="1"/>
          <p:nvPr/>
        </p:nvSpPr>
        <p:spPr>
          <a:xfrm>
            <a:off x="4733586" y="5348303"/>
            <a:ext cx="3537628" cy="130990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FFCD56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CD56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FFCD5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</m:oMath>
              </m:oMathPara>
            </a14:m>
            <a:endParaRPr sz="4200">
              <a:solidFill>
                <a:srgbClr val="FFCE57"/>
              </a:solidFill>
            </a:endParaRPr>
          </a:p>
        </p:txBody>
      </p:sp>
      <p:sp>
        <p:nvSpPr>
          <p:cNvPr id="75" name="Equation"/>
          <p:cNvSpPr txBox="1"/>
          <p:nvPr/>
        </p:nvSpPr>
        <p:spPr>
          <a:xfrm>
            <a:off x="4984797" y="7175755"/>
            <a:ext cx="3147498" cy="6664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A254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A254"/>
                      </a:solidFill>
                      <a:latin typeface="Cambria Math" panose="02040503050406030204" pitchFamily="18" charset="0"/>
                    </a:rPr>
                    <m:t>+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</m:oMath>
              </m:oMathPara>
            </a14:m>
            <a:endParaRPr sz="4200">
              <a:solidFill>
                <a:srgbClr val="FFA254"/>
              </a:solidFill>
            </a:endParaRPr>
          </a:p>
        </p:txBody>
      </p:sp>
      <p:sp>
        <p:nvSpPr>
          <p:cNvPr id="76" name="Equation"/>
          <p:cNvSpPr txBox="1"/>
          <p:nvPr/>
        </p:nvSpPr>
        <p:spPr>
          <a:xfrm>
            <a:off x="5132354" y="8115555"/>
            <a:ext cx="2740093" cy="9685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FFA254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FFA254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FFA254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FFA254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FFA25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r>
                    <a:rPr xmlns:a="http://schemas.openxmlformats.org/drawingml/2006/main" sz="4200" i="1">
                      <a:solidFill>
                        <a:srgbClr val="FFA254"/>
                      </a:solidFill>
                      <a:latin typeface="Cambria Math" panose="02040503050406030204" pitchFamily="18" charset="0"/>
                    </a:rPr>
                    <m:t>-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FFA254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</m:oMath>
              </m:oMathPara>
            </a14:m>
            <a:endParaRPr sz="4200">
              <a:solidFill>
                <a:srgbClr val="FFA254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730" y="-5455"/>
            <a:ext cx="10370087" cy="3832367"/>
          </a:xfrm>
          <a:prstGeom prst="rect">
            <a:avLst/>
          </a:prstGeom>
          <a:ln w="3175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5589" y="3845855"/>
            <a:ext cx="6784287" cy="3233861"/>
          </a:xfrm>
          <a:prstGeom prst="rect">
            <a:avLst/>
          </a:prstGeom>
          <a:ln w="3175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0130" y="7221218"/>
            <a:ext cx="8375205" cy="242244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" grpId="1"/>
      <p:bldP build="whole" bldLvl="1" animBg="1" rev="0" advAuto="0" spid="8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Equation"/>
          <p:cNvSpPr txBox="1"/>
          <p:nvPr/>
        </p:nvSpPr>
        <p:spPr>
          <a:xfrm>
            <a:off x="370532" y="1521513"/>
            <a:ext cx="6866993" cy="62715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200"/>
          </a:p>
        </p:txBody>
      </p:sp>
      <p:sp>
        <p:nvSpPr>
          <p:cNvPr id="83" name="Equation"/>
          <p:cNvSpPr txBox="1"/>
          <p:nvPr/>
        </p:nvSpPr>
        <p:spPr>
          <a:xfrm>
            <a:off x="150975" y="2710057"/>
            <a:ext cx="8044803" cy="7258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200"/>
          </a:p>
        </p:txBody>
      </p:sp>
      <p:sp>
        <p:nvSpPr>
          <p:cNvPr id="84" name="Vector Identities"/>
          <p:cNvSpPr txBox="1"/>
          <p:nvPr/>
        </p:nvSpPr>
        <p:spPr>
          <a:xfrm>
            <a:off x="3704955" y="189230"/>
            <a:ext cx="4522319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Vector Identities</a:t>
            </a:r>
          </a:p>
        </p:txBody>
      </p:sp>
      <p:sp>
        <p:nvSpPr>
          <p:cNvPr id="85" name="Modified Gauss’ Law and Ampere’s Law"/>
          <p:cNvSpPr txBox="1"/>
          <p:nvPr/>
        </p:nvSpPr>
        <p:spPr>
          <a:xfrm>
            <a:off x="1067332" y="3947284"/>
            <a:ext cx="10994854" cy="90847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Modified Gauss’ Law and Ampere’s Law</a:t>
            </a:r>
          </a:p>
        </p:txBody>
      </p:sp>
      <p:sp>
        <p:nvSpPr>
          <p:cNvPr id="86" name="Equation"/>
          <p:cNvSpPr txBox="1"/>
          <p:nvPr/>
        </p:nvSpPr>
        <p:spPr>
          <a:xfrm>
            <a:off x="2749664" y="5465834"/>
            <a:ext cx="6870518" cy="13121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200"/>
          </a:p>
        </p:txBody>
      </p:sp>
      <p:sp>
        <p:nvSpPr>
          <p:cNvPr id="87" name="Equation"/>
          <p:cNvSpPr txBox="1"/>
          <p:nvPr/>
        </p:nvSpPr>
        <p:spPr>
          <a:xfrm>
            <a:off x="451058" y="7150701"/>
            <a:ext cx="11805351" cy="16407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d>
                    <m: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m:rPr>
                              <m:sty m:val="p"/>
                            </m:r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</m:d>
                </m:oMath>
              </m:oMathPara>
            </a14:m>
            <a:endParaRPr sz="4200"/>
          </a:p>
        </p:txBody>
      </p:sp>
      <p:sp>
        <p:nvSpPr>
          <p:cNvPr id="88" name="Equation"/>
          <p:cNvSpPr txBox="1"/>
          <p:nvPr/>
        </p:nvSpPr>
        <p:spPr>
          <a:xfrm>
            <a:off x="8421192" y="1564985"/>
            <a:ext cx="2258416" cy="54020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200">
              <a:solidFill>
                <a:srgbClr val="A61702"/>
              </a:solidFill>
            </a:endParaRPr>
          </a:p>
        </p:txBody>
      </p:sp>
      <p:sp>
        <p:nvSpPr>
          <p:cNvPr id="89" name="Equation"/>
          <p:cNvSpPr txBox="1"/>
          <p:nvPr/>
        </p:nvSpPr>
        <p:spPr>
          <a:xfrm>
            <a:off x="8526653" y="2355412"/>
            <a:ext cx="3537628" cy="130990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A51601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A5160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A51601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A5160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</m:oMath>
              </m:oMathPara>
            </a14:m>
            <a:endParaRPr sz="4200">
              <a:solidFill>
                <a:srgbClr val="A6170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" grpId="1"/>
      <p:bldP build="whole" bldLvl="1" animBg="1" rev="0" advAuto="0" spid="89" grpId="4"/>
      <p:bldP build="whole" bldLvl="1" animBg="1" rev="0" advAuto="0" spid="85" grpId="5"/>
      <p:bldP build="whole" bldLvl="1" animBg="1" rev="0" advAuto="0" spid="86" grpId="6"/>
      <p:bldP build="whole" bldLvl="1" animBg="1" rev="0" advAuto="0" spid="83" grpId="3"/>
      <p:bldP build="whole" bldLvl="1" animBg="1" rev="0" advAuto="0" spid="87" grpId="7"/>
      <p:bldP build="whole" bldLvl="1" animBg="1" rev="0" advAuto="0" spid="8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formulate Modified Electrodynamics"/>
          <p:cNvSpPr txBox="1"/>
          <p:nvPr/>
        </p:nvSpPr>
        <p:spPr>
          <a:xfrm>
            <a:off x="1192496" y="22984"/>
            <a:ext cx="10619808" cy="90847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Reformulate Modified Electrodynamics</a:t>
            </a:r>
          </a:p>
        </p:txBody>
      </p:sp>
      <p:sp>
        <p:nvSpPr>
          <p:cNvPr id="92" name="Equation"/>
          <p:cNvSpPr txBox="1"/>
          <p:nvPr/>
        </p:nvSpPr>
        <p:spPr>
          <a:xfrm>
            <a:off x="4650805" y="1098180"/>
            <a:ext cx="2644392" cy="7443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sub>
                  </m:sSub>
                </m:oMath>
              </m:oMathPara>
            </a14:m>
            <a:endParaRPr sz="4200"/>
          </a:p>
        </p:txBody>
      </p:sp>
      <p:sp>
        <p:nvSpPr>
          <p:cNvPr id="93" name="Equation"/>
          <p:cNvSpPr txBox="1"/>
          <p:nvPr/>
        </p:nvSpPr>
        <p:spPr>
          <a:xfrm>
            <a:off x="3677395" y="1829313"/>
            <a:ext cx="4591212" cy="13309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</m:oMath>
              </m:oMathPara>
            </a14:m>
            <a:endParaRPr sz="4200"/>
          </a:p>
        </p:txBody>
      </p:sp>
      <p:sp>
        <p:nvSpPr>
          <p:cNvPr id="94" name="Equation"/>
          <p:cNvSpPr txBox="1"/>
          <p:nvPr/>
        </p:nvSpPr>
        <p:spPr>
          <a:xfrm>
            <a:off x="4843793" y="3168267"/>
            <a:ext cx="2258416" cy="54020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200"/>
          </a:p>
        </p:txBody>
      </p:sp>
      <p:sp>
        <p:nvSpPr>
          <p:cNvPr id="95" name="Equation"/>
          <p:cNvSpPr txBox="1"/>
          <p:nvPr/>
        </p:nvSpPr>
        <p:spPr>
          <a:xfrm>
            <a:off x="4339654" y="3828148"/>
            <a:ext cx="3537628" cy="13099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</m:oMath>
              </m:oMathPara>
            </a14:m>
            <a:endParaRPr sz="4200"/>
          </a:p>
        </p:txBody>
      </p:sp>
      <p:sp>
        <p:nvSpPr>
          <p:cNvPr id="96" name="Modification in the Constitutive Relations"/>
          <p:cNvSpPr txBox="1"/>
          <p:nvPr/>
        </p:nvSpPr>
        <p:spPr>
          <a:xfrm>
            <a:off x="764930" y="5301951"/>
            <a:ext cx="11163030" cy="90847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4800">
                <a:solidFill>
                  <a:schemeClr val="accent4">
                    <a:hueOff val="-97363"/>
                    <a:satOff val="5290"/>
                    <a:lumOff val="-16717"/>
                  </a:schemeClr>
                </a:solidFill>
              </a:defRPr>
            </a:lvl1pPr>
          </a:lstStyle>
          <a:p>
            <a:pPr/>
            <a:r>
              <a:t>Modification in the Constitutive Relations</a:t>
            </a:r>
          </a:p>
        </p:txBody>
      </p:sp>
      <p:sp>
        <p:nvSpPr>
          <p:cNvPr id="97" name="Equation"/>
          <p:cNvSpPr txBox="1"/>
          <p:nvPr/>
        </p:nvSpPr>
        <p:spPr>
          <a:xfrm>
            <a:off x="993020" y="6366957"/>
            <a:ext cx="10686821" cy="13121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sSub>
                    <m:e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200"/>
          </a:p>
        </p:txBody>
      </p:sp>
      <p:sp>
        <p:nvSpPr>
          <p:cNvPr id="98" name="Equation"/>
          <p:cNvSpPr txBox="1"/>
          <p:nvPr/>
        </p:nvSpPr>
        <p:spPr>
          <a:xfrm>
            <a:off x="707810" y="7829302"/>
            <a:ext cx="10566702" cy="133276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/>
            <a14:m>
              <m:oMathPara>
                <m:oMathParaPr>
                  <m:jc m:val="centerGroup"/>
                </m:oMathParaPr>
                <m:oMath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limUpp>
                    <m:e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sSub>
                    <m:e>
                      <m:limUpp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lim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b>
                  </m:sSub>
                  <m:rad>
                    <m:ra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limUp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200"/>
          </a:p>
        </p:txBody>
      </p:sp>
      <p:sp>
        <p:nvSpPr>
          <p:cNvPr id="99" name="Similar to Standard Model Extension Modifications for Lorentz Invariance Violations"/>
          <p:cNvSpPr txBox="1"/>
          <p:nvPr/>
        </p:nvSpPr>
        <p:spPr>
          <a:xfrm>
            <a:off x="8844633" y="2700246"/>
            <a:ext cx="3976471" cy="2457874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 algn="ctr" defTabSz="406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Light"/>
              </a:defRPr>
            </a:lvl1pPr>
          </a:lstStyle>
          <a:p>
            <a:pPr/>
            <a:r>
              <a:t>Similar to Standard Model Extension Modifications for Lorentz Invariance Violations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2"/>
      <p:bldP build="whole" bldLvl="1" animBg="1" rev="0" advAuto="0" spid="96" grpId="5"/>
      <p:bldP build="whole" bldLvl="1" animBg="1" rev="0" advAuto="0" spid="99" grpId="8"/>
      <p:bldP build="whole" bldLvl="1" animBg="1" rev="0" advAuto="0" spid="97" grpId="6"/>
      <p:bldP build="whole" bldLvl="1" animBg="1" rev="0" advAuto="0" spid="95" grpId="4"/>
      <p:bldP build="whole" bldLvl="1" animBg="1" rev="0" advAuto="0" spid="94" grpId="3"/>
      <p:bldP build="whole" bldLvl="1" animBg="1" rev="0" advAuto="0" spid="98" grpId="7"/>
      <p:bldP build="whole" bldLvl="1" animBg="1" rev="0" advAuto="0" spid="9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1271" y="5517"/>
            <a:ext cx="5819979" cy="2071766"/>
          </a:xfrm>
          <a:prstGeom prst="rect">
            <a:avLst/>
          </a:prstGeom>
          <a:ln w="3175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332" y="1824062"/>
            <a:ext cx="5214665" cy="2001555"/>
          </a:xfrm>
          <a:prstGeom prst="rect">
            <a:avLst/>
          </a:prstGeom>
          <a:ln w="3175">
            <a:miter lim="400000"/>
          </a:ln>
        </p:spPr>
      </p:pic>
      <p:pic>
        <p:nvPicPr>
          <p:cNvPr id="10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710" r="0" b="0"/>
          <a:stretch>
            <a:fillRect/>
          </a:stretch>
        </p:blipFill>
        <p:spPr>
          <a:xfrm>
            <a:off x="6494293" y="1994119"/>
            <a:ext cx="6001438" cy="1775741"/>
          </a:xfrm>
          <a:prstGeom prst="rect">
            <a:avLst/>
          </a:prstGeom>
          <a:ln w="3175">
            <a:miter lim="400000"/>
          </a:ln>
        </p:spPr>
      </p:pic>
      <p:pic>
        <p:nvPicPr>
          <p:cNvPr id="1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8753" y="3971287"/>
            <a:ext cx="8161847" cy="1969893"/>
          </a:xfrm>
          <a:prstGeom prst="rect">
            <a:avLst/>
          </a:prstGeom>
          <a:ln w="3175">
            <a:miter lim="400000"/>
          </a:ln>
        </p:spPr>
      </p:pic>
      <p:pic>
        <p:nvPicPr>
          <p:cNvPr id="105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3011461" y="6071947"/>
            <a:ext cx="7636431" cy="144948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10" name="Group"/>
          <p:cNvGrpSpPr/>
          <p:nvPr/>
        </p:nvGrpSpPr>
        <p:grpSpPr>
          <a:xfrm>
            <a:off x="455752" y="8018626"/>
            <a:ext cx="4215055" cy="637616"/>
            <a:chOff x="0" y="0"/>
            <a:chExt cx="4215054" cy="637615"/>
          </a:xfrm>
        </p:grpSpPr>
        <p:pic>
          <p:nvPicPr>
            <p:cNvPr id="10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327625" cy="63761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90009" y="35727"/>
              <a:ext cx="993638" cy="56616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265030" y="10327"/>
              <a:ext cx="950025" cy="56616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09" name="~"/>
            <p:cNvSpPr txBox="1"/>
            <p:nvPr/>
          </p:nvSpPr>
          <p:spPr>
            <a:xfrm>
              <a:off x="1605597" y="99521"/>
              <a:ext cx="284239" cy="43857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~</a:t>
              </a:r>
            </a:p>
          </p:txBody>
        </p:sp>
      </p:grpSp>
      <p:sp>
        <p:nvSpPr>
          <p:cNvPr id="111" name="Axion Interaction similar to odd parity Lorentz Invariance Violation"/>
          <p:cNvSpPr txBox="1"/>
          <p:nvPr/>
        </p:nvSpPr>
        <p:spPr>
          <a:xfrm>
            <a:off x="5995172" y="7730797"/>
            <a:ext cx="6864216" cy="1213274"/>
          </a:xfrm>
          <a:prstGeom prst="rect">
            <a:avLst/>
          </a:prstGeom>
          <a:ln w="63500">
            <a:solidFill>
              <a:schemeClr val="accent4">
                <a:hueOff val="-97363"/>
                <a:satOff val="5290"/>
                <a:lumOff val="-1671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 anchor="ctr">
            <a:spAutoFit/>
          </a:bodyPr>
          <a:lstStyle>
            <a:lvl1pPr>
              <a:defRPr sz="3400"/>
            </a:lvl1pPr>
          </a:lstStyle>
          <a:p>
            <a:pPr/>
            <a:r>
              <a:t>Axion Interaction similar to odd parity Lorentz Invariance Violation</a:t>
            </a:r>
          </a:p>
        </p:txBody>
      </p:sp>
      <p:sp>
        <p:nvSpPr>
          <p:cNvPr id="112" name="Oval"/>
          <p:cNvSpPr/>
          <p:nvPr/>
        </p:nvSpPr>
        <p:spPr>
          <a:xfrm>
            <a:off x="7676753" y="5947171"/>
            <a:ext cx="1153981" cy="1032273"/>
          </a:xfrm>
          <a:prstGeom prst="ellipse">
            <a:avLst/>
          </a:prstGeom>
          <a:ln w="50800">
            <a:solidFill>
              <a:srgbClr val="808785"/>
            </a:solidFill>
            <a:miter lim="400000"/>
          </a:ln>
        </p:spPr>
        <p:txBody>
          <a:bodyPr lIns="54186" tIns="54186" rIns="54186" bIns="54186" anchor="ctr"/>
          <a:lstStyle/>
          <a:p>
            <a:pPr algn="ctr" defTabSz="406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Light"/>
              </a:defRPr>
            </a:pPr>
          </a:p>
        </p:txBody>
      </p:sp>
      <p:sp>
        <p:nvSpPr>
          <p:cNvPr id="113" name="Oval"/>
          <p:cNvSpPr/>
          <p:nvPr/>
        </p:nvSpPr>
        <p:spPr>
          <a:xfrm>
            <a:off x="5052086" y="6717638"/>
            <a:ext cx="1153981" cy="1032273"/>
          </a:xfrm>
          <a:prstGeom prst="ellipse">
            <a:avLst/>
          </a:prstGeom>
          <a:ln w="50800">
            <a:solidFill>
              <a:srgbClr val="808785"/>
            </a:solidFill>
            <a:miter lim="400000"/>
          </a:ln>
        </p:spPr>
        <p:txBody>
          <a:bodyPr lIns="54186" tIns="54186" rIns="54186" bIns="54186" anchor="ctr"/>
          <a:lstStyle/>
          <a:p>
            <a:pPr algn="ctr" defTabSz="406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2"/>
      <p:bldP build="whole" bldLvl="1" animBg="1" rev="0" advAuto="0" spid="102" grpId="1"/>
      <p:bldP build="whole" bldLvl="1" animBg="1" rev="0" advAuto="0" spid="105" grpId="4"/>
      <p:bldP build="whole" bldLvl="1" animBg="1" rev="0" advAuto="0" spid="111" grpId="6"/>
      <p:bldP build="whole" bldLvl="1" animBg="1" rev="0" advAuto="0" spid="110" grpId="5"/>
      <p:bldP build="whole" bldLvl="1" animBg="1" rev="0" advAuto="0" spid="104" grpId="3"/>
      <p:bldP build="whole" bldLvl="1" animBg="1" rev="0" advAuto="0" spid="112" grpId="7"/>
      <p:bldP build="whole" bldLvl="1" animBg="1" rev="0" advAuto="0" spid="113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www.physics.indiana.edu/~kostelec/"/>
          <p:cNvSpPr txBox="1"/>
          <p:nvPr/>
        </p:nvSpPr>
        <p:spPr>
          <a:xfrm>
            <a:off x="22282" y="3589866"/>
            <a:ext cx="4439370" cy="406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www.physics.indiana.edu/~kostelec/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548" y="21166"/>
            <a:ext cx="4191001" cy="3378201"/>
          </a:xfrm>
          <a:prstGeom prst="rect">
            <a:avLst/>
          </a:prstGeom>
          <a:ln w="3175">
            <a:miter lim="400000"/>
          </a:ln>
        </p:spPr>
      </p:pic>
      <p:pic>
        <p:nvPicPr>
          <p:cNvPr id="117" name="cc.mov" descr="cc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89838" y="1072656"/>
            <a:ext cx="8699154" cy="323689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idereal Modulations of Constant Background Fields"/>
          <p:cNvSpPr txBox="1"/>
          <p:nvPr/>
        </p:nvSpPr>
        <p:spPr>
          <a:xfrm>
            <a:off x="4999191" y="212513"/>
            <a:ext cx="7515972" cy="4893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2500"/>
            </a:lvl1pPr>
          </a:lstStyle>
          <a:p>
            <a:pPr/>
            <a:r>
              <a:t>Sidereal Modulations of Constant Background Fields</a:t>
            </a:r>
          </a:p>
        </p:txBody>
      </p:sp>
      <p:pic>
        <p:nvPicPr>
          <p:cNvPr id="119" name="bumblebee.avi" descr="bumblebee.avi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470835" y="4503472"/>
            <a:ext cx="5800091" cy="435006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Oscillating Background Fields Create EM Radiation"/>
          <p:cNvSpPr txBox="1"/>
          <p:nvPr/>
        </p:nvSpPr>
        <p:spPr>
          <a:xfrm>
            <a:off x="17705" y="9008533"/>
            <a:ext cx="6754584" cy="457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Oscillating Background Fields Create EM Radiation</a:t>
            </a:r>
          </a:p>
        </p:txBody>
      </p:sp>
      <p:sp>
        <p:nvSpPr>
          <p:cNvPr id="121" name="Axion is similar to an oscillating odd parity background SME Lorentz invariance violation field.…"/>
          <p:cNvSpPr txBox="1"/>
          <p:nvPr/>
        </p:nvSpPr>
        <p:spPr>
          <a:xfrm>
            <a:off x="6757172" y="5291666"/>
            <a:ext cx="6062921" cy="238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/>
            </a:pPr>
            <a:r>
              <a:t>Axion is similar to an oscillating odd parity background SME Lorentz invariance violation field.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Cannot shield against these type of violations -&gt; Source Terms.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9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  <p:video fullScrn="0">
              <p:cMediaNode mute="0" showWhenStopped="1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  <p:bldLst>
      <p:bldP build="p" bldLvl="5" animBg="1" rev="0" advAuto="0" spid="121" grpId="7"/>
      <p:bldP build="whole" bldLvl="1" animBg="1" rev="0" advAuto="0" spid="120" grpId="4"/>
      <p:bldP build="whole" bldLvl="1" animBg="1" rev="0" advAuto="0" spid="117" grpId="2"/>
      <p:bldP build="whole" bldLvl="1" animBg="1" rev="0" advAuto="0" spid="119" grpId="5"/>
      <p:bldP build="whole" bldLvl="1" animBg="1" rev="0" advAuto="0" spid="1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rXiv:hep-th/9609099 v1 11 Sep 1996"/>
          <p:cNvSpPr txBox="1"/>
          <p:nvPr/>
        </p:nvSpPr>
        <p:spPr>
          <a:xfrm>
            <a:off x="3442414" y="390313"/>
            <a:ext cx="5442639" cy="8449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lnSpc>
                <a:spcPts val="6300"/>
              </a:lnSpc>
              <a:spcBef>
                <a:spcPts val="1200"/>
              </a:spcBef>
              <a:defRPr sz="2666">
                <a:solidFill>
                  <a:srgbClr val="4C4C4C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arXiv:hep-th/9609099 v1 11 Sep 1996 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7" y="727056"/>
            <a:ext cx="4554944" cy="7000531"/>
          </a:xfrm>
          <a:prstGeom prst="rect">
            <a:avLst/>
          </a:prstGeom>
          <a:ln w="3175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823" y="2727731"/>
            <a:ext cx="10853154" cy="741480"/>
          </a:xfrm>
          <a:prstGeom prst="rect">
            <a:avLst/>
          </a:prstGeom>
          <a:ln w="3175">
            <a:miter lim="400000"/>
          </a:ln>
        </p:spPr>
      </p:pic>
      <p:sp>
        <p:nvSpPr>
          <p:cNvPr id="126" name="Vacuum acts as Dielectric and Paramagnet!"/>
          <p:cNvSpPr txBox="1"/>
          <p:nvPr/>
        </p:nvSpPr>
        <p:spPr>
          <a:xfrm>
            <a:off x="5179303" y="6084146"/>
            <a:ext cx="7504810" cy="5655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 anchor="ctr">
            <a:spAutoFit/>
          </a:bodyPr>
          <a:lstStyle>
            <a:lvl1pPr>
              <a:defRPr sz="3000"/>
            </a:lvl1pPr>
          </a:lstStyle>
          <a:p>
            <a:pPr/>
            <a:r>
              <a:t>Vacuum acts as Dielectric and Paramagnet!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3"/>
      <p:bldP build="whole" bldLvl="1" animBg="1" rev="0" advAuto="0" spid="124" grpId="1"/>
      <p:bldP build="whole" bldLvl="1" animBg="1" rev="0" advAuto="0" spid="125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Arial"/>
        <a:ea typeface="Arial"/>
        <a:cs typeface="Arial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4186" tIns="54186" rIns="54186" bIns="54186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4186" tIns="54186" rIns="54186" bIns="54186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Arial"/>
        <a:ea typeface="Arial"/>
        <a:cs typeface="Arial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4186" tIns="54186" rIns="54186" bIns="54186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4186" tIns="54186" rIns="54186" bIns="54186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