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  <p:sldMasterId id="2147483828" r:id="rId2"/>
    <p:sldMasterId id="2147483840" r:id="rId3"/>
    <p:sldMasterId id="2147483852" r:id="rId4"/>
    <p:sldMasterId id="2147483864" r:id="rId5"/>
    <p:sldMasterId id="2147483876" r:id="rId6"/>
    <p:sldMasterId id="2147483888" r:id="rId7"/>
    <p:sldMasterId id="2147483900" r:id="rId8"/>
  </p:sldMasterIdLst>
  <p:notesMasterIdLst>
    <p:notesMasterId r:id="rId37"/>
  </p:notesMasterIdLst>
  <p:sldIdLst>
    <p:sldId id="256" r:id="rId9"/>
    <p:sldId id="324" r:id="rId10"/>
    <p:sldId id="327" r:id="rId11"/>
    <p:sldId id="271" r:id="rId12"/>
    <p:sldId id="328" r:id="rId13"/>
    <p:sldId id="302" r:id="rId14"/>
    <p:sldId id="318" r:id="rId15"/>
    <p:sldId id="289" r:id="rId16"/>
    <p:sldId id="285" r:id="rId17"/>
    <p:sldId id="321" r:id="rId18"/>
    <p:sldId id="322" r:id="rId19"/>
    <p:sldId id="325" r:id="rId20"/>
    <p:sldId id="326" r:id="rId21"/>
    <p:sldId id="329" r:id="rId22"/>
    <p:sldId id="274" r:id="rId23"/>
    <p:sldId id="300" r:id="rId24"/>
    <p:sldId id="275" r:id="rId25"/>
    <p:sldId id="296" r:id="rId26"/>
    <p:sldId id="297" r:id="rId27"/>
    <p:sldId id="298" r:id="rId28"/>
    <p:sldId id="299" r:id="rId29"/>
    <p:sldId id="323" r:id="rId30"/>
    <p:sldId id="281" r:id="rId31"/>
    <p:sldId id="282" r:id="rId32"/>
    <p:sldId id="330" r:id="rId33"/>
    <p:sldId id="331" r:id="rId34"/>
    <p:sldId id="332" r:id="rId35"/>
    <p:sldId id="31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4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/>
    <p:restoredTop sz="93508"/>
  </p:normalViewPr>
  <p:slideViewPr>
    <p:cSldViewPr snapToGrid="0" snapToObjects="1" showGuides="1">
      <p:cViewPr varScale="1">
        <p:scale>
          <a:sx n="113" d="100"/>
          <a:sy n="113" d="100"/>
        </p:scale>
        <p:origin x="1488" y="176"/>
      </p:cViewPr>
      <p:guideLst>
        <p:guide pos="24"/>
        <p:guide orient="horz" pos="43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4E68C-9BFF-8441-A6AE-B1399ACB41AE}" type="datetimeFigureOut">
              <a:rPr lang="en-US" smtClean="0"/>
              <a:t>8/26/18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7ECC4-8E8E-C545-A177-3ED139DAD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9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7ECC4-8E8E-C545-A177-3ED139DADE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458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D1FBF-CEA8-B943-9D02-3DC8088B51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127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FA68-53CB-B647-BEF5-FBF7C5161F17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  <a:endParaRPr lang="en-US" dirty="0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C711-AEBE-4F4C-954C-2D5A9087139B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D2F08-9B87-5C4E-A53E-CCE56D5C059F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70281-ABF1-BC40-8EBE-72356EF3BBBF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6"/>
          <a:stretch>
            <a:fillRect/>
          </a:stretch>
        </p:blipFill>
        <p:spPr bwMode="auto">
          <a:xfrm>
            <a:off x="204788" y="6307138"/>
            <a:ext cx="87566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946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86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  <a:latin typeface="Times"/>
              </a:rPr>
              <a:t>Aaron S. Chou (FNAL), LLNL cavity workshop 8/23/18</a:t>
            </a:r>
            <a:endParaRPr lang="en-US" dirty="0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31716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4621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  <a:latin typeface="Times"/>
              </a:rPr>
              <a:t>Aaron S. Chou (FNAL), LLNL cavity workshop 8/23/18</a:t>
            </a:r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8679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911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  <a:latin typeface="Times"/>
              </a:rPr>
              <a:t>Aaron S. Chou (FNAL), LLNL cavity workshop 8/23/18</a:t>
            </a:r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88336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  <a:latin typeface="Times"/>
              </a:rPr>
              <a:t>Aaron S. Chou (FNAL), LLNL cavity workshop 8/23/18</a:t>
            </a:r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71463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0662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151517"/>
                </a:solidFill>
              </a:defRPr>
            </a:lvl1pPr>
            <a:lvl2pPr>
              <a:defRPr>
                <a:solidFill>
                  <a:srgbClr val="151517"/>
                </a:solidFill>
              </a:defRPr>
            </a:lvl2pPr>
            <a:lvl3pPr>
              <a:defRPr>
                <a:solidFill>
                  <a:srgbClr val="151517"/>
                </a:solidFill>
              </a:defRPr>
            </a:lvl3pPr>
            <a:lvl4pPr>
              <a:defRPr>
                <a:solidFill>
                  <a:srgbClr val="151517"/>
                </a:solidFill>
              </a:defRPr>
            </a:lvl4pPr>
            <a:lvl5pPr>
              <a:defRPr>
                <a:solidFill>
                  <a:srgbClr val="15151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 baseline="0">
                <a:solidFill>
                  <a:srgbClr val="151517"/>
                </a:solidFill>
              </a:defRPr>
            </a:lvl1pPr>
          </a:lstStyle>
          <a:p>
            <a:fld id="{0A28F306-7642-444F-8899-B1046A26139D}" type="datetime1">
              <a:rPr lang="en-US" smtClean="0"/>
              <a:t>8/26/18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569075"/>
            <a:ext cx="2895600" cy="365125"/>
          </a:xfrm>
        </p:spPr>
        <p:txBody>
          <a:bodyPr/>
          <a:lstStyle/>
          <a:p>
            <a:r>
              <a:rPr lang="en-US">
                <a:solidFill>
                  <a:srgbClr val="151517"/>
                </a:solidFill>
              </a:rPr>
              <a:t>Aaron S. Chou (FNAL), LLNL cavity workshop 8/23/18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69075"/>
            <a:ext cx="2133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6F3AE956-26F0-4794-8F4C-97BAC66ADD21}" type="slidenum">
              <a:rPr lang="en-US" smtClean="0">
                <a:solidFill>
                  <a:srgbClr val="000030"/>
                </a:solidFill>
              </a:rPr>
              <a:pPr/>
              <a:t>‹#›</a:t>
            </a:fld>
            <a:endParaRPr lang="en-US" dirty="0">
              <a:solidFill>
                <a:srgbClr val="00003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541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9552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2725" y="165100"/>
            <a:ext cx="2124075" cy="59610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" y="165100"/>
            <a:ext cx="6219825" cy="59610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422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3A246-FEE0-5A4B-9E19-0C278F529AD8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  <a:endParaRPr lang="en-US" dirty="0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C711-AEBE-4F4C-954C-2D5A9087139B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369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151517"/>
                </a:solidFill>
              </a:defRPr>
            </a:lvl1pPr>
            <a:lvl2pPr>
              <a:defRPr>
                <a:solidFill>
                  <a:srgbClr val="151517"/>
                </a:solidFill>
              </a:defRPr>
            </a:lvl2pPr>
            <a:lvl3pPr>
              <a:defRPr>
                <a:solidFill>
                  <a:srgbClr val="151517"/>
                </a:solidFill>
              </a:defRPr>
            </a:lvl3pPr>
            <a:lvl4pPr>
              <a:defRPr>
                <a:solidFill>
                  <a:srgbClr val="151517"/>
                </a:solidFill>
              </a:defRPr>
            </a:lvl4pPr>
            <a:lvl5pPr>
              <a:defRPr>
                <a:solidFill>
                  <a:srgbClr val="15151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 baseline="0">
                <a:solidFill>
                  <a:srgbClr val="151517"/>
                </a:solidFill>
              </a:defRPr>
            </a:lvl1pPr>
          </a:lstStyle>
          <a:p>
            <a:fld id="{B586388F-A6F9-6D44-9BBC-B313531AC794}" type="datetime1">
              <a:rPr lang="en-US" smtClean="0"/>
              <a:t>8/26/18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569075"/>
            <a:ext cx="2895600" cy="365125"/>
          </a:xfrm>
        </p:spPr>
        <p:txBody>
          <a:bodyPr/>
          <a:lstStyle/>
          <a:p>
            <a:r>
              <a:rPr lang="en-US">
                <a:solidFill>
                  <a:srgbClr val="151517"/>
                </a:solidFill>
              </a:rPr>
              <a:t>Aaron S. Chou (FNAL), LLNL cavity workshop 8/23/18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69075"/>
            <a:ext cx="2133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6F3AE956-26F0-4794-8F4C-97BAC66ADD21}" type="slidenum">
              <a:rPr lang="en-US" smtClean="0">
                <a:solidFill>
                  <a:srgbClr val="000030"/>
                </a:solidFill>
              </a:rPr>
              <a:pPr/>
              <a:t>‹#›</a:t>
            </a:fld>
            <a:endParaRPr lang="en-US" dirty="0">
              <a:solidFill>
                <a:srgbClr val="000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41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38B9-EE8F-0F4A-9785-A793B0C83F1C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81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9EC0-4848-9544-B2A4-E51B9681AE71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63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7487-9258-EE45-B7DA-CCDAE6ADB159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316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BDE-62F2-474B-BE59-DE79AFBA1095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  <a:endParaRPr lang="en-US" dirty="0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98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F00F-331E-5D49-AD27-461718928A2C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1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1534-2273-964D-A0CC-86B6331B0212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6578-9C9C-4342-A9FA-1F4F0917F25E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60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FA93-AEC7-7B42-A5E4-DD4448DBDD9A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94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7725-9748-6346-AB28-D79EB66A20EA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75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B2351-2D68-4C41-B508-06D802C80999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569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3B53-0352-C247-807A-C667F448B3AD}" type="datetime1">
              <a:rPr lang="en-US" smtClean="0"/>
              <a:t>8/26/18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2B4C-3EA2-D547-89C3-10ABBF7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091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BFD7A-F125-9149-B98A-81EDED51E07B}" type="datetime1">
              <a:rPr lang="en-US" smtClean="0"/>
              <a:t>8/26/18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2B4C-3EA2-D547-89C3-10ABBF7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819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94DD-B4E5-E047-890E-48189DA854E4}" type="datetime1">
              <a:rPr lang="en-US" smtClean="0"/>
              <a:t>8/26/18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2B4C-3EA2-D547-89C3-10ABBF7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09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2CE6-5E13-F24E-BB88-509C58EE69CC}" type="datetime1">
              <a:rPr lang="en-US" smtClean="0"/>
              <a:t>8/26/18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Aaron S. Chou (FNAL), LLNL cavity workshop 8/23/18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2B4C-3EA2-D547-89C3-10ABBF7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79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B92A-EDA0-BA43-B793-C3B9D65C8D48}" type="datetime1">
              <a:rPr lang="en-US" smtClean="0"/>
              <a:t>8/26/18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Aaron S. Chou (FNAL), LLNL cavity workshop 8/23/18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2B4C-3EA2-D547-89C3-10ABBF7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96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2FAC4-6EC9-1B49-831B-16DD5EA6AA91}" type="datetime1">
              <a:rPr lang="en-US" smtClean="0"/>
              <a:t>8/26/18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Aaron S. Chou (FNAL), LLNL cavity workshop 8/23/18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2B4C-3EA2-D547-89C3-10ABBF7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6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8F0F-9304-2D43-A8BE-9BECE153021A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41DE-46AB-F442-A2D9-A23AF7B1C87E}" type="datetime1">
              <a:rPr lang="en-US" smtClean="0"/>
              <a:t>8/26/18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Aaron S. Chou (FNAL), LLNL cavity workshop 8/23/18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2B4C-3EA2-D547-89C3-10ABBF7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844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DFE1-F291-5344-B50C-0426F8B021C6}" type="datetime1">
              <a:rPr lang="en-US" smtClean="0"/>
              <a:t>8/26/18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Aaron S. Chou (FNAL), LLNL cavity workshop 8/23/18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2B4C-3EA2-D547-89C3-10ABBF7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27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CD24-B47F-4C4D-B4FC-F31B57D4C654}" type="datetime1">
              <a:rPr lang="en-US" smtClean="0"/>
              <a:t>8/26/18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Aaron S. Chou (FNAL), LLNL cavity workshop 8/23/18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2B4C-3EA2-D547-89C3-10ABBF7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59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69C8A-5BF5-A944-981B-525E867A2B61}" type="datetime1">
              <a:rPr lang="en-US" smtClean="0"/>
              <a:t>8/26/18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2B4C-3EA2-D547-89C3-10ABBF7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579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22F83-26CF-A843-A6FD-C03E0DF1CB94}" type="datetime1">
              <a:rPr lang="en-US" smtClean="0"/>
              <a:t>8/26/18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2B4C-3EA2-D547-89C3-10ABBF7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3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9FEC-5CAE-904E-9B05-9FA1E40267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 (FNAL), LLNL cavity workshop 8/23/18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029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6163-7ECD-FE44-9A59-144FBD863F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 (FNAL), LLNL cavity workshop 8/23/18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94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346AD-35A7-E64E-AF5E-7C9AB9E73E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 (FNAL), LLNL cavity workshop 8/23/18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632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E5205-F91D-424A-BBE9-3FDBE3E9F8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 (FNAL), LLNL cavity workshop 8/23/18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91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0AFB-D816-4C40-BC75-86DC991F38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 (FNAL), LLNL cavity workshop 8/23/18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6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378D-5DF0-9247-B0B4-75036A038852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4691A-3B20-AE47-975E-45BC2D7DC6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 (FNAL), LLNL cavity workshop 8/23/18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07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FA44-25CD-5247-9A1E-B07B8F80FA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 (FNAL), LLNL cavity workshop 8/23/18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126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7CF8-AE34-414A-B666-370F992A72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 (FNAL), LLNL cavity workshop 8/23/18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610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7B36F-DB24-6349-A8C4-2D16FED681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 (FNAL), LLNL cavity workshop 8/23/18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185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9B7CA-9B64-814A-8DEE-4C9612AE44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 (FNAL), LLNL cavity workshop 8/23/18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097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32C1-2C86-DE46-8761-ADE351C405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 (FNAL), LLNL cavity workshop 8/23/18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332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C0AA2C-A5D2-F44E-8508-BC2BAFA168B6}" type="datetime1">
              <a:rPr lang="en-US" smtClean="0"/>
              <a:t>8/26/18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 (FNAL), LLNL cavity workshop 8/23/18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B409B-71ED-4545-8F70-B5E5BD93E4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974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AD2DED-5FB0-1A46-A252-CDEE1D0588D5}" type="datetime1">
              <a:rPr lang="en-US" smtClean="0"/>
              <a:t>8/26/18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 (FNAL), LLNL cavity workshop 8/23/18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987D3-C84C-1B43-ACDC-64E0C8D0B1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686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AEA9F0-2C99-5D48-9C0C-971666C0503E}" type="datetime1">
              <a:rPr lang="en-US" smtClean="0"/>
              <a:t>8/26/18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 (FNAL), LLNL cavity workshop 8/23/18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125CB-BABB-0647-82EC-72A42E8D8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756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AAB521-8EFA-F94E-BEEB-B72D745FE9DC}" type="datetime1">
              <a:rPr lang="en-US" smtClean="0"/>
              <a:t>8/26/18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 (FNAL), LLNL cavity workshop 8/23/18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73D13-93A6-E047-91D2-B8658A3117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7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C6EEC-D182-EC49-A360-72191621363B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  <a:endParaRPr lang="en-US" dirty="0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49" indent="0">
              <a:buNone/>
              <a:defRPr sz="1800" b="1"/>
            </a:lvl3pPr>
            <a:lvl4pPr marL="1371375" indent="0">
              <a:buNone/>
              <a:defRPr sz="1600" b="1"/>
            </a:lvl4pPr>
            <a:lvl5pPr marL="1828499" indent="0">
              <a:buNone/>
              <a:defRPr sz="1600" b="1"/>
            </a:lvl5pPr>
            <a:lvl6pPr marL="2285624" indent="0">
              <a:buNone/>
              <a:defRPr sz="1600" b="1"/>
            </a:lvl6pPr>
            <a:lvl7pPr marL="2742747" indent="0">
              <a:buNone/>
              <a:defRPr sz="1600" b="1"/>
            </a:lvl7pPr>
            <a:lvl8pPr marL="3199872" indent="0">
              <a:buNone/>
              <a:defRPr sz="1600" b="1"/>
            </a:lvl8pPr>
            <a:lvl9pPr marL="36569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49" indent="0">
              <a:buNone/>
              <a:defRPr sz="1800" b="1"/>
            </a:lvl3pPr>
            <a:lvl4pPr marL="1371375" indent="0">
              <a:buNone/>
              <a:defRPr sz="1600" b="1"/>
            </a:lvl4pPr>
            <a:lvl5pPr marL="1828499" indent="0">
              <a:buNone/>
              <a:defRPr sz="1600" b="1"/>
            </a:lvl5pPr>
            <a:lvl6pPr marL="2285624" indent="0">
              <a:buNone/>
              <a:defRPr sz="1600" b="1"/>
            </a:lvl6pPr>
            <a:lvl7pPr marL="2742747" indent="0">
              <a:buNone/>
              <a:defRPr sz="1600" b="1"/>
            </a:lvl7pPr>
            <a:lvl8pPr marL="3199872" indent="0">
              <a:buNone/>
              <a:defRPr sz="1600" b="1"/>
            </a:lvl8pPr>
            <a:lvl9pPr marL="36569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62EC2-2A6C-3D43-8741-7B2D2CC328F8}" type="datetime1">
              <a:rPr lang="en-US" smtClean="0"/>
              <a:t>8/26/18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 (FNAL), LLNL cavity workshop 8/23/18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CEC79-641D-7F43-9A59-2CE59EFD25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44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390901-2589-D341-9737-0A36FBE44E9D}" type="datetime1">
              <a:rPr lang="en-US" smtClean="0"/>
              <a:t>8/26/18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 (FNAL), LLNL cavity workshop 8/23/18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C918-9776-9A4E-8537-62BB08031C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794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91053F-7F0F-4C4C-9052-49077FF1F97C}" type="datetime1">
              <a:rPr lang="en-US" smtClean="0"/>
              <a:t>8/26/18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 (FNAL), LLNL cavity workshop 8/23/18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8421C-9C7B-D94A-8400-C3AD7BE3CD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52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49" indent="0">
              <a:buNone/>
              <a:defRPr sz="1000"/>
            </a:lvl3pPr>
            <a:lvl4pPr marL="1371375" indent="0">
              <a:buNone/>
              <a:defRPr sz="900"/>
            </a:lvl4pPr>
            <a:lvl5pPr marL="1828499" indent="0">
              <a:buNone/>
              <a:defRPr sz="900"/>
            </a:lvl5pPr>
            <a:lvl6pPr marL="2285624" indent="0">
              <a:buNone/>
              <a:defRPr sz="900"/>
            </a:lvl6pPr>
            <a:lvl7pPr marL="2742747" indent="0">
              <a:buNone/>
              <a:defRPr sz="900"/>
            </a:lvl7pPr>
            <a:lvl8pPr marL="3199872" indent="0">
              <a:buNone/>
              <a:defRPr sz="900"/>
            </a:lvl8pPr>
            <a:lvl9pPr marL="36569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D4E350-CA66-B04B-BCC1-1C188861515C}" type="datetime1">
              <a:rPr lang="en-US" smtClean="0"/>
              <a:t>8/26/18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 (FNAL), LLNL cavity workshop 8/23/18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1F361-2E5D-C048-8F2C-57E10CE662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161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49" indent="0">
              <a:buNone/>
              <a:defRPr sz="2400"/>
            </a:lvl3pPr>
            <a:lvl4pPr marL="1371375" indent="0">
              <a:buNone/>
              <a:defRPr sz="2000"/>
            </a:lvl4pPr>
            <a:lvl5pPr marL="1828499" indent="0">
              <a:buNone/>
              <a:defRPr sz="2000"/>
            </a:lvl5pPr>
            <a:lvl6pPr marL="2285624" indent="0">
              <a:buNone/>
              <a:defRPr sz="2000"/>
            </a:lvl6pPr>
            <a:lvl7pPr marL="2742747" indent="0">
              <a:buNone/>
              <a:defRPr sz="2000"/>
            </a:lvl7pPr>
            <a:lvl8pPr marL="3199872" indent="0">
              <a:buNone/>
              <a:defRPr sz="2000"/>
            </a:lvl8pPr>
            <a:lvl9pPr marL="365699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49" indent="0">
              <a:buNone/>
              <a:defRPr sz="1000"/>
            </a:lvl3pPr>
            <a:lvl4pPr marL="1371375" indent="0">
              <a:buNone/>
              <a:defRPr sz="900"/>
            </a:lvl4pPr>
            <a:lvl5pPr marL="1828499" indent="0">
              <a:buNone/>
              <a:defRPr sz="900"/>
            </a:lvl5pPr>
            <a:lvl6pPr marL="2285624" indent="0">
              <a:buNone/>
              <a:defRPr sz="900"/>
            </a:lvl6pPr>
            <a:lvl7pPr marL="2742747" indent="0">
              <a:buNone/>
              <a:defRPr sz="900"/>
            </a:lvl7pPr>
            <a:lvl8pPr marL="3199872" indent="0">
              <a:buNone/>
              <a:defRPr sz="900"/>
            </a:lvl8pPr>
            <a:lvl9pPr marL="36569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99F6D3-67C7-324B-9457-C62CA6DFE800}" type="datetime1">
              <a:rPr lang="en-US" smtClean="0"/>
              <a:t>8/26/18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 (FNAL), LLNL cavity workshop 8/23/18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00809-5D5C-EB40-BE60-0EB044B2B1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86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D22CA5-BDC8-C541-946D-D5982A18D01B}" type="datetime1">
              <a:rPr lang="en-US" smtClean="0"/>
              <a:t>8/26/18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 (FNAL), LLNL cavity workshop 8/23/18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2BA5D-4627-484A-AD63-A664874D05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470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CC8F5D-5F4A-BE44-A384-018594604660}" type="datetime1">
              <a:rPr lang="en-US" smtClean="0"/>
              <a:t>8/26/18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 (FNAL), LLNL cavity workshop 8/23/18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A9706-DAFD-E947-91F9-02A2520971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900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3482-97B9-F44F-8D07-A49AA91A268B}" type="datetime1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 (FNAL), LLNL cavity workshop 8/23/18</a:t>
            </a:r>
            <a:endParaRPr lang="en-US" dirty="0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C711-AEBE-4F4C-954C-2D5A9087139B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2950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151517"/>
                </a:solidFill>
              </a:defRPr>
            </a:lvl1pPr>
            <a:lvl2pPr>
              <a:defRPr>
                <a:solidFill>
                  <a:srgbClr val="151517"/>
                </a:solidFill>
              </a:defRPr>
            </a:lvl2pPr>
            <a:lvl3pPr>
              <a:defRPr>
                <a:solidFill>
                  <a:srgbClr val="151517"/>
                </a:solidFill>
              </a:defRPr>
            </a:lvl3pPr>
            <a:lvl4pPr>
              <a:defRPr>
                <a:solidFill>
                  <a:srgbClr val="151517"/>
                </a:solidFill>
              </a:defRPr>
            </a:lvl4pPr>
            <a:lvl5pPr>
              <a:defRPr>
                <a:solidFill>
                  <a:srgbClr val="15151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 baseline="0">
                <a:solidFill>
                  <a:srgbClr val="151517"/>
                </a:solidFill>
              </a:defRPr>
            </a:lvl1pPr>
          </a:lstStyle>
          <a:p>
            <a:fld id="{3121A967-6AEC-1143-B4DB-000F921A87A1}" type="datetime1">
              <a:rPr lang="en-US" smtClean="0">
                <a:latin typeface="Calibri"/>
              </a:rPr>
              <a:t>8/26/18</a:t>
            </a:fld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569075"/>
            <a:ext cx="2895600" cy="365125"/>
          </a:xfrm>
        </p:spPr>
        <p:txBody>
          <a:bodyPr/>
          <a:lstStyle/>
          <a:p>
            <a:r>
              <a:rPr lang="en-US">
                <a:solidFill>
                  <a:srgbClr val="151517"/>
                </a:solidFill>
                <a:latin typeface="Calibri"/>
              </a:rPr>
              <a:t>Aaron S. Chou (FNAL), LLNL cavity workshop 8/23/18</a:t>
            </a:r>
            <a:endParaRPr lang="en-US" dirty="0">
              <a:solidFill>
                <a:srgbClr val="151517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69075"/>
            <a:ext cx="2133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6F3AE956-26F0-4794-8F4C-97BAC66ADD21}" type="slidenum">
              <a:rPr lang="en-US" smtClean="0">
                <a:solidFill>
                  <a:srgbClr val="000030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003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0117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98E2-2817-C642-8431-C4F7DADE1EF7}" type="datetime1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21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120B5-A50C-6C4F-8B3E-3B48CA557F2E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FD484-4FA5-9047-B3C6-31C6738FEB09}" type="datetime1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 (FNAL), LLNL cavity workshop 8/23/18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0073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07E8-9688-DC4F-8015-CE50DD179787}" type="datetime1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 (FNAL), LLNL cavity workshop 8/23/18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98437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9A3B-A524-0A4F-98D3-E6DFCC20353B}" type="datetime1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 (FNAL), LLNL cavity workshop 8/23/18</a:t>
            </a:r>
            <a:endParaRPr lang="en-US" dirty="0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03487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AD7C-D9A7-634B-9BB3-958250283A89}" type="datetime1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 (FNAL), LLNL cavity workshop 8/23/18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76351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99BC-E3A2-2645-BCB2-C15A0B399C9D}" type="datetime1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 (FNAL), LLNL cavity workshop 8/23/18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177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9C29F-B7C4-DF4C-9231-AA3AE8819935}" type="datetime1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 (FNAL), LLNL cavity workshop 8/23/18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98709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F690-8561-A04C-AAB9-3614A54A6D20}" type="datetime1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89704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E6952-A142-A14F-8289-4D0E8A9B975E}" type="datetime1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61085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F83C5-E1CE-3A4D-8945-1273CEB1BE3D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  <a:endParaRPr lang="en-US" dirty="0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C711-AEBE-4F4C-954C-2D5A9087139B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888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151517"/>
                </a:solidFill>
              </a:defRPr>
            </a:lvl1pPr>
            <a:lvl2pPr>
              <a:defRPr>
                <a:solidFill>
                  <a:srgbClr val="151517"/>
                </a:solidFill>
              </a:defRPr>
            </a:lvl2pPr>
            <a:lvl3pPr>
              <a:defRPr>
                <a:solidFill>
                  <a:srgbClr val="151517"/>
                </a:solidFill>
              </a:defRPr>
            </a:lvl3pPr>
            <a:lvl4pPr>
              <a:defRPr>
                <a:solidFill>
                  <a:srgbClr val="151517"/>
                </a:solidFill>
              </a:defRPr>
            </a:lvl4pPr>
            <a:lvl5pPr>
              <a:defRPr>
                <a:solidFill>
                  <a:srgbClr val="15151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 baseline="0">
                <a:solidFill>
                  <a:srgbClr val="151517"/>
                </a:solidFill>
              </a:defRPr>
            </a:lvl1pPr>
          </a:lstStyle>
          <a:p>
            <a:fld id="{8DC3906C-51E3-EB4D-8B57-0C2F556356BD}" type="datetime1">
              <a:rPr lang="en-US" smtClean="0"/>
              <a:t>8/26/18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569075"/>
            <a:ext cx="2895600" cy="365125"/>
          </a:xfrm>
        </p:spPr>
        <p:txBody>
          <a:bodyPr/>
          <a:lstStyle/>
          <a:p>
            <a:r>
              <a:rPr lang="en-US">
                <a:solidFill>
                  <a:srgbClr val="151517"/>
                </a:solidFill>
              </a:rPr>
              <a:t>Aaron S. Chou (FNAL), LLNL cavity workshop 8/23/18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69075"/>
            <a:ext cx="2133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6F3AE956-26F0-4794-8F4C-97BAC66ADD21}" type="slidenum">
              <a:rPr lang="en-US" smtClean="0">
                <a:solidFill>
                  <a:srgbClr val="000030"/>
                </a:solidFill>
              </a:rPr>
              <a:pPr/>
              <a:t>‹#›</a:t>
            </a:fld>
            <a:endParaRPr lang="en-US" dirty="0">
              <a:solidFill>
                <a:srgbClr val="000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325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0366-C348-E743-8533-F510B99E14A7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4636-2E48-8F4D-8C52-E508C94596AF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648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DA78-0902-784B-9616-EF0B00CFD169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420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9124-D77B-094C-B344-CBCAF180619F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036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BF99B-B695-E048-92F4-DFA3D2449F56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  <a:endParaRPr lang="en-US" dirty="0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28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21BEA-ABF3-1445-82FB-E3967139993D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759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B701F-8B49-1B45-BC6B-BEAD21267BD2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060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B8984-C033-024D-B4B4-BB54308967D1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924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4872-EF98-2E4F-AB1C-5ACBDC6A31C8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834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9CDC-8521-0649-BFED-F1BC88F9E47A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24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0A9F-6AFE-5D43-99B2-9462A5B535D1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0C08C7D-C275-C74D-B19C-1FC18A66F627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8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165100"/>
            <a:ext cx="653222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" charset="0"/>
                <a:ea typeface="ＭＳ Ｐゴシック" charset="-128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>
                <a:solidFill>
                  <a:srgbClr val="000000">
                    <a:tint val="75000"/>
                  </a:srgbClr>
                </a:solidFill>
                <a:latin typeface="Times" charset="0"/>
                <a:ea typeface="ＭＳ Ｐゴシック" charset="-128"/>
              </a:rPr>
              <a:t>Aaron S. Chou (FNAL), LLNL cavity workshop 8/23/18</a:t>
            </a:r>
            <a:endParaRPr lang="en-US" dirty="0">
              <a:solidFill>
                <a:srgbClr val="000000">
                  <a:tint val="75000"/>
                </a:srgbClr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606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D25881C-5A87-9D48-8D47-51A2F7151BF2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7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29633-C353-D146-B6D1-CA407EA6D57C}" type="datetime1">
              <a:rPr lang="en-US" smtClean="0"/>
              <a:t>8/26/18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62B4C-3EA2-D547-89C3-10ABBF7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1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846E9-94FC-2548-B947-589C3EFB4F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 (FNAL), LLNL cavity workshop 8/23/18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6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077200" cy="4111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14400"/>
            <a:ext cx="8229600" cy="5441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567" fontAlgn="base">
              <a:spcBef>
                <a:spcPct val="0"/>
              </a:spcBef>
              <a:spcAft>
                <a:spcPct val="0"/>
              </a:spcAft>
            </a:pPr>
            <a:fld id="{8BA66453-91C0-DB4A-B894-DA09A1390707}" type="datetime1">
              <a:rPr lang="en-US" smtClean="0">
                <a:ea typeface="ＭＳ Ｐゴシック" charset="0"/>
              </a:rPr>
              <a:t>8/26/18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ctr" defTabSz="457125">
              <a:defRPr sz="1200"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>
                <a:solidFill>
                  <a:prstClr val="black"/>
                </a:solidFill>
              </a:rPr>
              <a:t>Aaron S. Chou (FNAL), LLNL cavity workshop 8/23/18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567" fontAlgn="base">
              <a:spcBef>
                <a:spcPct val="0"/>
              </a:spcBef>
              <a:spcAft>
                <a:spcPct val="0"/>
              </a:spcAft>
            </a:pPr>
            <a:fld id="{1DA55670-9CE0-2F44-8417-EAFC0E09788B}" type="slidenum">
              <a:rPr lang="en-US" smtClean="0">
                <a:ea typeface="ＭＳ Ｐゴシック" charset="0"/>
                <a:cs typeface="ＭＳ Ｐゴシック" charset="0"/>
              </a:rPr>
              <a:pPr defTabSz="45556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71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dt="0"/>
  <p:txStyles>
    <p:titleStyle>
      <a:lvl1pPr algn="ctr" defTabSz="455567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Garamond"/>
          <a:ea typeface="ＭＳ Ｐゴシック" pitchFamily="-106" charset="-128"/>
          <a:cs typeface="Garamond"/>
        </a:defRPr>
      </a:lvl1pPr>
      <a:lvl2pPr algn="ctr" defTabSz="455567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55567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55567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55567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125" algn="ctr" defTabSz="457125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249" algn="ctr" defTabSz="457125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375" algn="ctr" defTabSz="457125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499" algn="ctr" defTabSz="457125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1278" indent="-341278" algn="l" defTabSz="45556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1287" indent="-284135" algn="l" defTabSz="45556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1297" indent="-226990" algn="l" defTabSz="45556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598449" indent="-226990" algn="l" defTabSz="45556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5603" indent="-226990" algn="l" defTabSz="45556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185" indent="-228562" algn="l" defTabSz="45712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0" indent="-228562" algn="l" defTabSz="45712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34" indent="-228562" algn="l" defTabSz="45712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59" indent="-228562" algn="l" defTabSz="45712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9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5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9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4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7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2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7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E95FEB1-55AA-9D49-90F1-AD2A21F79083}" type="datetime1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027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B82F84-52CB-7749-8177-8FB18125D391}" type="datetime1">
              <a:rPr lang="en-US" smtClean="0">
                <a:solidFill>
                  <a:srgbClr val="000030">
                    <a:tint val="75000"/>
                  </a:srgbClr>
                </a:solidFill>
              </a:rPr>
              <a:t>8/26/18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2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(null)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tiff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7.png"/><Relationship Id="rId4" Type="http://schemas.openxmlformats.org/officeDocument/2006/relationships/image" Target="../media/image3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4.pn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5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9.png"/><Relationship Id="rId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20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1.tiff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8.png"/><Relationship Id="rId7" Type="http://schemas.openxmlformats.org/officeDocument/2006/relationships/image" Target="../media/image22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6454" y="1666532"/>
            <a:ext cx="7995356" cy="2189339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Quantum Metrology Techniques for Axion DM above 10 GHz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0152" y="3422358"/>
            <a:ext cx="6917961" cy="1752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Aaron S. Chou (FNAL)</a:t>
            </a:r>
          </a:p>
          <a:p>
            <a:r>
              <a:rPr lang="en-US" sz="1600" dirty="0"/>
              <a:t>LLNL Microwave Cavity Workshop</a:t>
            </a:r>
          </a:p>
          <a:p>
            <a:r>
              <a:rPr lang="en-US" sz="1600" dirty="0"/>
              <a:t>8/23/2018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62B4C-3EA2-D547-89C3-10ABBF7924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7177E-8AE8-464B-A11F-0FA35C76A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164" y="22577"/>
            <a:ext cx="2105161" cy="21051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A9CFF6-BCB0-9349-BA28-4AC688933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89" y="1128373"/>
            <a:ext cx="2492620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90476E-B002-8F45-8E4B-A49A3B648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04" y="359534"/>
            <a:ext cx="3479800" cy="58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6666A2-A8C5-D744-98F2-D691CEBB6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123" y="379806"/>
            <a:ext cx="1492018" cy="1174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FA6B35-2EFB-4940-BF4A-61833EDBDE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918" t="21538" r="6722" b="16985"/>
          <a:stretch/>
        </p:blipFill>
        <p:spPr>
          <a:xfrm>
            <a:off x="29981" y="4696474"/>
            <a:ext cx="3858304" cy="2134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DCEE89-46EE-734C-BB0B-6731A4CA16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57" t="40986" r="9104"/>
          <a:stretch/>
        </p:blipFill>
        <p:spPr>
          <a:xfrm>
            <a:off x="5396459" y="4668696"/>
            <a:ext cx="3777518" cy="222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77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234D4A9-055C-5E49-A1E5-4783F9D99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49714" y="-79023"/>
            <a:ext cx="464457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9F45CE-6F5D-834B-8459-3899D4EB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99" y="165100"/>
            <a:ext cx="8442863" cy="685800"/>
          </a:xfrm>
        </p:spPr>
        <p:txBody>
          <a:bodyPr/>
          <a:lstStyle/>
          <a:p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Multi-qubit sensors can achieve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vanishing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background rates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DACBA-676D-C947-B2FC-A67C50CC63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70316-1D41-584E-85E6-3B22E96A4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0282B-A824-CF4F-AC0C-0C74AAC879FF}"/>
              </a:ext>
            </a:extLst>
          </p:cNvPr>
          <p:cNvSpPr txBox="1"/>
          <p:nvPr/>
        </p:nvSpPr>
        <p:spPr>
          <a:xfrm>
            <a:off x="1546917" y="1098267"/>
            <a:ext cx="6105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DFSZ, 0.3 GeV/cc, 14T, C=1/2, Q=5x10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@1GHz, 1𝜆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crit.coup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F40C6E-397C-254C-9DE2-DA318CC2870F}"/>
              </a:ext>
            </a:extLst>
          </p:cNvPr>
          <p:cNvSpPr txBox="1"/>
          <p:nvPr/>
        </p:nvSpPr>
        <p:spPr>
          <a:xfrm rot="1200000">
            <a:off x="1885950" y="2652747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Axion signal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0B181-A51D-A448-B08C-91B12340583A}"/>
              </a:ext>
            </a:extLst>
          </p:cNvPr>
          <p:cNvSpPr txBox="1"/>
          <p:nvPr/>
        </p:nvSpPr>
        <p:spPr>
          <a:xfrm rot="-360000">
            <a:off x="4411980" y="1601187"/>
            <a:ext cx="974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SQL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bkgd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4663B4-0D9C-FD49-9837-A18EE4FE8680}"/>
              </a:ext>
            </a:extLst>
          </p:cNvPr>
          <p:cNvSpPr txBox="1"/>
          <p:nvPr/>
        </p:nvSpPr>
        <p:spPr>
          <a:xfrm>
            <a:off x="1899573" y="4169126"/>
            <a:ext cx="2836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Signal shot noise limit 3σ, t=10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914E51-D8EC-9540-9400-504E78ADEBBA}"/>
              </a:ext>
            </a:extLst>
          </p:cNvPr>
          <p:cNvSpPr txBox="1"/>
          <p:nvPr/>
        </p:nvSpPr>
        <p:spPr>
          <a:xfrm>
            <a:off x="7289669" y="3959576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 qubit 3σ sensitivity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8C78E3-55E5-7141-964B-A1FAA1DB36F6}"/>
              </a:ext>
            </a:extLst>
          </p:cNvPr>
          <p:cNvSpPr txBox="1"/>
          <p:nvPr/>
        </p:nvSpPr>
        <p:spPr>
          <a:xfrm rot="-600000">
            <a:off x="5617067" y="3666208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 qubit dark rate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4BED00-6447-124F-A838-67F1D8CFA28C}"/>
              </a:ext>
            </a:extLst>
          </p:cNvPr>
          <p:cNvSpPr txBox="1"/>
          <p:nvPr/>
        </p:nvSpPr>
        <p:spPr>
          <a:xfrm>
            <a:off x="7293479" y="4249136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 qubit 3σ sensitivity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E86A4D-A40C-6E4F-9960-9210E0D4BD84}"/>
              </a:ext>
            </a:extLst>
          </p:cNvPr>
          <p:cNvSpPr txBox="1"/>
          <p:nvPr/>
        </p:nvSpPr>
        <p:spPr>
          <a:xfrm rot="-600000">
            <a:off x="5712317" y="4652998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 qubit dark rate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EAF618-66F4-8F4C-B06F-60FD5F1937EC}"/>
              </a:ext>
            </a:extLst>
          </p:cNvPr>
          <p:cNvSpPr txBox="1"/>
          <p:nvPr/>
        </p:nvSpPr>
        <p:spPr>
          <a:xfrm rot="1800000">
            <a:off x="3382645" y="2381545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blackbody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22396D-0D85-694E-9978-D41CEEABE535}"/>
                  </a:ext>
                </a:extLst>
              </p:cNvPr>
              <p:cNvSpPr txBox="1"/>
              <p:nvPr/>
            </p:nvSpPr>
            <p:spPr>
              <a:xfrm>
                <a:off x="6486916" y="5602121"/>
                <a:ext cx="1566454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 GHz = 80 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𝜇</m:t>
                    </m:r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eV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22396D-0D85-694E-9978-D41CEEABE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916" y="5602121"/>
                <a:ext cx="1566454" cy="307777"/>
              </a:xfrm>
              <a:prstGeom prst="rect">
                <a:avLst/>
              </a:prstGeom>
              <a:blipFill>
                <a:blip r:embed="rId3"/>
                <a:stretch>
                  <a:fillRect l="-80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4F5B72A0-F40D-FD40-A123-2C2D4951C5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569075"/>
            <a:ext cx="35941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Aaron S. Chou (FNAL), LLNL cavity workshop 8/23/18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081C6923-7522-3348-B530-7EB3D860DEAD}"/>
              </a:ext>
            </a:extLst>
          </p:cNvPr>
          <p:cNvSpPr/>
          <p:nvPr/>
        </p:nvSpPr>
        <p:spPr bwMode="auto">
          <a:xfrm>
            <a:off x="5574824" y="2172351"/>
            <a:ext cx="271254" cy="1368517"/>
          </a:xfrm>
          <a:prstGeom prst="downArrow">
            <a:avLst/>
          </a:prstGeom>
          <a:solidFill>
            <a:srgbClr val="66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3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2E1B99-A0ED-FA42-9B52-FF4B2D56C557}"/>
              </a:ext>
            </a:extLst>
          </p:cNvPr>
          <p:cNvSpPr txBox="1"/>
          <p:nvPr/>
        </p:nvSpPr>
        <p:spPr>
          <a:xfrm>
            <a:off x="5883068" y="2272003"/>
            <a:ext cx="138171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Potential background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1A5F45-1FC4-5D48-9E37-7158583CD0C8}"/>
              </a:ext>
            </a:extLst>
          </p:cNvPr>
          <p:cNvSpPr txBox="1"/>
          <p:nvPr/>
        </p:nvSpPr>
        <p:spPr>
          <a:xfrm>
            <a:off x="285009" y="5961414"/>
            <a:ext cx="8395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Sensitivity is only limited by 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signal shot noise. 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Signal rate can be increased with: 1) higher B field; 2) power-combined cavities; 3)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higher Q cavities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379881AD-EDCA-8941-9AC8-55EC0FA4F493}"/>
              </a:ext>
            </a:extLst>
          </p:cNvPr>
          <p:cNvSpPr/>
          <p:nvPr/>
        </p:nvSpPr>
        <p:spPr bwMode="auto">
          <a:xfrm rot="10800000">
            <a:off x="6578929" y="5264873"/>
            <a:ext cx="130629" cy="32063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1A519F-5284-F241-8282-4329103FE4F5}"/>
              </a:ext>
            </a:extLst>
          </p:cNvPr>
          <p:cNvSpPr txBox="1"/>
          <p:nvPr/>
        </p:nvSpPr>
        <p:spPr>
          <a:xfrm>
            <a:off x="7486970" y="2395310"/>
            <a:ext cx="16112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Error prob. for </a:t>
            </a:r>
          </a:p>
          <a:p>
            <a:r>
              <a:rPr lang="en-US" sz="1800" dirty="0">
                <a:latin typeface="Arial"/>
                <a:cs typeface="Arial"/>
              </a:rPr>
              <a:t>n-qubit coincidence counting =</a:t>
            </a:r>
          </a:p>
          <a:p>
            <a:r>
              <a:rPr lang="en-US" dirty="0">
                <a:latin typeface="Arial"/>
                <a:cs typeface="Arial"/>
              </a:rPr>
              <a:t>(10</a:t>
            </a:r>
            <a:r>
              <a:rPr lang="en-US" baseline="30000" dirty="0">
                <a:latin typeface="Arial"/>
                <a:cs typeface="Arial"/>
              </a:rPr>
              <a:t>-2</a:t>
            </a:r>
            <a:r>
              <a:rPr lang="en-US" dirty="0">
                <a:latin typeface="Arial"/>
                <a:cs typeface="Arial"/>
              </a:rPr>
              <a:t>)</a:t>
            </a:r>
            <a:r>
              <a:rPr lang="en-US" baseline="30000" dirty="0">
                <a:latin typeface="Arial"/>
                <a:cs typeface="Arial"/>
              </a:rPr>
              <a:t>n</a:t>
            </a:r>
            <a:endParaRPr lang="en-US" sz="1800" baseline="30000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13B7C5-EC90-274B-8A43-11B22C33CFB6}"/>
              </a:ext>
            </a:extLst>
          </p:cNvPr>
          <p:cNvSpPr txBox="1"/>
          <p:nvPr/>
        </p:nvSpPr>
        <p:spPr>
          <a:xfrm>
            <a:off x="7536345" y="1795675"/>
            <a:ext cx="165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latin typeface="Arial"/>
                <a:cs typeface="Arial"/>
              </a:rPr>
              <a:t>P</a:t>
            </a:r>
            <a:r>
              <a:rPr lang="en-US" sz="1800" b="1" baseline="-25000" dirty="0" err="1">
                <a:latin typeface="Arial"/>
                <a:cs typeface="Arial"/>
              </a:rPr>
              <a:t>err</a:t>
            </a:r>
            <a:r>
              <a:rPr lang="en-US" sz="1800" b="1" dirty="0">
                <a:latin typeface="Arial"/>
                <a:cs typeface="Arial"/>
              </a:rPr>
              <a:t> = 10</a:t>
            </a:r>
            <a:r>
              <a:rPr lang="en-US" sz="1800" b="1" baseline="30000" dirty="0">
                <a:latin typeface="Arial"/>
                <a:cs typeface="Arial"/>
              </a:rPr>
              <a:t>-2</a:t>
            </a:r>
          </a:p>
          <a:p>
            <a:r>
              <a:rPr lang="en-US" dirty="0">
                <a:latin typeface="Arial"/>
                <a:cs typeface="Arial"/>
                <a:sym typeface="Wingdings" pitchFamily="2" charset="2"/>
              </a:rPr>
              <a:t> </a:t>
            </a:r>
            <a:r>
              <a:rPr lang="en-US" dirty="0">
                <a:latin typeface="Arial"/>
                <a:cs typeface="Arial"/>
              </a:rPr>
              <a:t>1% of SQL.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544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24CA49-C5D6-954B-8A0B-B41628151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3121" y="6400680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 (FNAL), LLNL cavity workshop 8/23/18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BA526-02EB-9343-B74A-3639EFD30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1426" y="630802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1D690-9A84-7143-87DF-1DC7EAD3E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43" y="891549"/>
            <a:ext cx="4358620" cy="4269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F08C52-A7A9-5F4E-9F27-75AC7CFC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91631" y="2191737"/>
            <a:ext cx="2628900" cy="2356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418A1C-53D6-E544-9CA4-E0B85576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8193"/>
            <a:ext cx="8418504" cy="549451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Use high-Q</a:t>
            </a:r>
            <a:r>
              <a:rPr lang="en-US" sz="2400" b="1" baseline="-25000" dirty="0"/>
              <a:t>c</a:t>
            </a:r>
            <a:r>
              <a:rPr lang="en-US" sz="2400" b="1" dirty="0"/>
              <a:t> cavity (Q</a:t>
            </a:r>
            <a:r>
              <a:rPr lang="en-US" sz="2400" b="1" baseline="-25000" dirty="0"/>
              <a:t>c</a:t>
            </a:r>
            <a:r>
              <a:rPr lang="en-US" sz="2400" b="1" dirty="0"/>
              <a:t>&gt; </a:t>
            </a:r>
            <a:r>
              <a:rPr lang="en-US" sz="2400" b="1" dirty="0" err="1"/>
              <a:t>Q</a:t>
            </a:r>
            <a:r>
              <a:rPr lang="en-US" sz="2400" b="1" baseline="-25000" dirty="0" err="1"/>
              <a:t>a</a:t>
            </a:r>
            <a:r>
              <a:rPr lang="en-US" sz="2400" b="1" baseline="-25000" dirty="0"/>
              <a:t> </a:t>
            </a:r>
            <a:r>
              <a:rPr lang="en-US" sz="2400" b="1" dirty="0"/>
              <a:t>=10</a:t>
            </a:r>
            <a:r>
              <a:rPr lang="en-US" sz="2400" b="1" baseline="30000" dirty="0"/>
              <a:t>6</a:t>
            </a:r>
            <a:r>
              <a:rPr lang="en-US" sz="2400" b="1" dirty="0"/>
              <a:t>) as signal integrator to match noisy readout rate to the expected signal rate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D552A6-7E93-2F46-B39E-46A837F43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806" y="2231233"/>
            <a:ext cx="4222320" cy="580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6B2AD8-98DF-F548-8AE5-AE85799B28D3}"/>
                  </a:ext>
                </a:extLst>
              </p:cNvPr>
              <p:cNvSpPr txBox="1"/>
              <p:nvPr/>
            </p:nvSpPr>
            <p:spPr>
              <a:xfrm>
                <a:off x="4457367" y="2998285"/>
                <a:ext cx="4732738" cy="2884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→ </m:t>
                          </m:r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Π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𝑖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𝐷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(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∆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𝛼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𝑖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)=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𝐷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(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∆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𝛼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𝑖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)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(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𝑝h𝑎𝑠𝑒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6B2AD8-98DF-F548-8AE5-AE85799B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367" y="2998285"/>
                <a:ext cx="4732738" cy="288477"/>
              </a:xfrm>
              <a:prstGeom prst="rect">
                <a:avLst/>
              </a:prstGeom>
              <a:blipFill>
                <a:blip r:embed="rId5"/>
                <a:stretch>
                  <a:fillRect t="-33333" b="-4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A3E23DE-BE0E-3945-A24D-1AD20469A615}"/>
                  </a:ext>
                </a:extLst>
              </p:cNvPr>
              <p:cNvSpPr txBox="1"/>
              <p:nvPr/>
            </p:nvSpPr>
            <p:spPr>
              <a:xfrm>
                <a:off x="6866145" y="3566926"/>
                <a:ext cx="1299523" cy="344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DADA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DADA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DADA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  <m:t>𝑠𝑡𝑒𝑝𝑠</m:t>
                              </m:r>
                            </m:sub>
                          </m:sSub>
                        </m:e>
                      </m:ra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∆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𝛼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A3E23DE-BE0E-3945-A24D-1AD20469A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6145" y="3566926"/>
                <a:ext cx="1299523" cy="344005"/>
              </a:xfrm>
              <a:prstGeom prst="rect">
                <a:avLst/>
              </a:prstGeom>
              <a:blipFill>
                <a:blip r:embed="rId6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Brace 19">
            <a:extLst>
              <a:ext uri="{FF2B5EF4-FFF2-40B4-BE49-F238E27FC236}">
                <a16:creationId xmlns:a16="http://schemas.microsoft.com/office/drawing/2014/main" id="{9D473690-ED82-4F4C-95F5-D0B976A21CA8}"/>
              </a:ext>
            </a:extLst>
          </p:cNvPr>
          <p:cNvSpPr/>
          <p:nvPr/>
        </p:nvSpPr>
        <p:spPr>
          <a:xfrm rot="-5400000">
            <a:off x="7367403" y="3070980"/>
            <a:ext cx="180946" cy="718066"/>
          </a:xfrm>
          <a:prstGeom prst="leftBrace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E0439C-C33D-D94D-865F-9FA4452BBE7D}"/>
              </a:ext>
            </a:extLst>
          </p:cNvPr>
          <p:cNvSpPr txBox="1"/>
          <p:nvPr/>
        </p:nvSpPr>
        <p:spPr>
          <a:xfrm>
            <a:off x="4678360" y="1465656"/>
            <a:ext cx="4375570" cy="646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Displacement operator product gives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random walk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accumulation of signal amplitude (1 step per signal coherence time):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53AF3B-25D6-1C49-8D25-C149C048C5FE}"/>
              </a:ext>
            </a:extLst>
          </p:cNvPr>
          <p:cNvSpPr txBox="1"/>
          <p:nvPr/>
        </p:nvSpPr>
        <p:spPr>
          <a:xfrm>
            <a:off x="2014421" y="882314"/>
            <a:ext cx="5825066" cy="300660"/>
          </a:xfrm>
          <a:prstGeom prst="rect">
            <a:avLst/>
          </a:prstGeom>
          <a:solidFill>
            <a:srgbClr val="FFFF00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Why read out at 10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 Hz when the signal rate is 10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-2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 Hz?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7EEE28-8581-4A4C-9A95-9A5F4F610D9F}"/>
              </a:ext>
            </a:extLst>
          </p:cNvPr>
          <p:cNvSpPr/>
          <p:nvPr/>
        </p:nvSpPr>
        <p:spPr>
          <a:xfrm>
            <a:off x="5051133" y="4807487"/>
            <a:ext cx="3609119" cy="1122624"/>
          </a:xfrm>
          <a:prstGeom prst="rect">
            <a:avLst/>
          </a:prstGeom>
          <a:solidFill>
            <a:srgbClr val="92D050">
              <a:alpha val="24000"/>
            </a:srgbClr>
          </a:solidFill>
          <a:ln w="28575">
            <a:solidFill>
              <a:srgbClr val="C0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A8950A8-81C9-DF4C-AE06-FF38D1260D93}"/>
                  </a:ext>
                </a:extLst>
              </p:cNvPr>
              <p:cNvSpPr txBox="1"/>
              <p:nvPr/>
            </p:nvSpPr>
            <p:spPr>
              <a:xfrm>
                <a:off x="5162352" y="4922799"/>
                <a:ext cx="3609119" cy="5088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75000"/>
                  </a:lnSpc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𝐸</m:t>
                    </m:r>
                    <m:r>
                      <a:rPr lang="en-US" sz="2000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DADADA">
                                    <a:lumMod val="1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DADADA">
                                    <a:lumMod val="1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DADADA">
                                    <a:lumMod val="1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  <m:t>𝑠𝑡𝑒𝑝𝑠</m:t>
                            </m:r>
                          </m:sub>
                        </m:sSub>
                      </m:e>
                    </m:rad>
                    <m:r>
                      <a:rPr lang="en-US" sz="2000" i="1" smtClean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∙</m:t>
                    </m:r>
                    <m:r>
                      <a:rPr lang="en-US" sz="2000" i="1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∆</m:t>
                    </m:r>
                    <m:r>
                      <a:rPr lang="en-US" sz="2000" i="1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𝛼</m:t>
                    </m:r>
                  </m:oMath>
                </a14:m>
                <a:r>
                  <a:rPr lang="en-US" sz="2000" dirty="0">
                    <a:solidFill>
                      <a:srgbClr val="DADADA">
                        <a:lumMod val="10000"/>
                      </a:srgbClr>
                    </a:solidFill>
                    <a:latin typeface="Arial" charset="0"/>
                    <a:ea typeface="Arial" charset="0"/>
                    <a:cs typeface="Arial" charset="0"/>
                  </a:rPr>
                  <a:t>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radPr>
                      <m:deg/>
                      <m:e>
                        <m:box>
                          <m:boxPr>
                            <m:ctrlPr>
                              <a:rPr lang="en-US" sz="2000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2000" b="0" i="1" smtClean="0">
                                    <a:solidFill>
                                      <a:schemeClr val="accent4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accent4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accent4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accent4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𝑐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accent4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accent4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accent4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𝑎</m:t>
                                    </m:r>
                                  </m:sub>
                                </m:sSub>
                              </m:den>
                            </m:f>
                          </m:e>
                        </m:box>
                      </m:e>
                    </m:rad>
                    <m:r>
                      <a:rPr lang="en-US" sz="2000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∙</m:t>
                    </m:r>
                    <m:r>
                      <a:rPr lang="en-US" sz="2000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𝑔</m:t>
                    </m:r>
                    <m:r>
                      <a:rPr lang="en-US" sz="2000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𝜃</m:t>
                    </m:r>
                    <m:r>
                      <a:rPr lang="en-US" sz="2000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𝐵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2000" b="0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  <a:ea typeface="Cambria Math" panose="02040503050406030204" pitchFamily="18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A8950A8-81C9-DF4C-AE06-FF38D1260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352" y="4922799"/>
                <a:ext cx="3609119" cy="508857"/>
              </a:xfrm>
              <a:prstGeom prst="rect">
                <a:avLst/>
              </a:prstGeom>
              <a:blipFill>
                <a:blip r:embed="rId7"/>
                <a:stretch>
                  <a:fillRect l="-2098" t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B65A295-BE5D-C249-98F9-29C7C1F9D0F7}"/>
                  </a:ext>
                </a:extLst>
              </p:cNvPr>
              <p:cNvSpPr txBox="1"/>
              <p:nvPr/>
            </p:nvSpPr>
            <p:spPr>
              <a:xfrm>
                <a:off x="5416519" y="5546121"/>
                <a:ext cx="2975751" cy="287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7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→ 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𝑠𝑖𝑔𝑛𝑎𝑙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𝐸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𝑉</m:t>
                      </m:r>
                      <m:box>
                        <m:boxPr>
                          <m:ctrlP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r>
                            <m:rPr>
                              <m:brk m:alnAt="63"/>
                            </m:rP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∙</m:t>
                          </m:r>
                          <m: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box>
                      <m:r>
                        <a:rPr lang="en-US" sz="20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 ∝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B65A295-BE5D-C249-98F9-29C7C1F9D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519" y="5546121"/>
                <a:ext cx="2975751" cy="287899"/>
              </a:xfrm>
              <a:prstGeom prst="rect">
                <a:avLst/>
              </a:prstGeom>
              <a:blipFill>
                <a:blip r:embed="rId8"/>
                <a:stretch>
                  <a:fillRect t="-26087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481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7A604-986D-504D-BDDE-B4955EA1D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10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Can also view as detecting the power in a small but highly coherent fraction of the axion broadcast bandwidth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2F0CF8-4B5E-F04C-8E0D-1B3AD09D8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9827" y="6467785"/>
            <a:ext cx="5336894" cy="365125"/>
          </a:xfrm>
        </p:spPr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  <a:endParaRPr lang="en-US" dirty="0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7191-F4E3-5A41-88FE-4B8736996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12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12929-C5B4-FD46-99BF-535919782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6944"/>
            <a:ext cx="9144000" cy="192741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1A32C3-429B-D543-908B-E1B5B6CD156A}"/>
              </a:ext>
            </a:extLst>
          </p:cNvPr>
          <p:cNvCxnSpPr>
            <a:cxnSpLocks/>
          </p:cNvCxnSpPr>
          <p:nvPr/>
        </p:nvCxnSpPr>
        <p:spPr>
          <a:xfrm>
            <a:off x="4109013" y="1562578"/>
            <a:ext cx="92597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7A13B5-FAD9-F743-9DAE-37071F419921}"/>
              </a:ext>
            </a:extLst>
          </p:cNvPr>
          <p:cNvCxnSpPr/>
          <p:nvPr/>
        </p:nvCxnSpPr>
        <p:spPr>
          <a:xfrm>
            <a:off x="1794076" y="2073796"/>
            <a:ext cx="556742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866DFE-C4CD-D648-A690-4558A7661CC7}"/>
              </a:ext>
            </a:extLst>
          </p:cNvPr>
          <p:cNvSpPr txBox="1"/>
          <p:nvPr/>
        </p:nvSpPr>
        <p:spPr>
          <a:xfrm>
            <a:off x="4268070" y="1283644"/>
            <a:ext cx="569387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f/Q</a:t>
            </a:r>
            <a:r>
              <a:rPr lang="en-US" baseline="-250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64F8E-C96B-4E43-8FE3-93521BE86B4C}"/>
              </a:ext>
            </a:extLst>
          </p:cNvPr>
          <p:cNvSpPr txBox="1"/>
          <p:nvPr/>
        </p:nvSpPr>
        <p:spPr>
          <a:xfrm>
            <a:off x="4268070" y="1795967"/>
            <a:ext cx="577402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f/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Q</a:t>
            </a:r>
            <a:r>
              <a:rPr lang="en-US" baseline="-250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a</a:t>
            </a:r>
            <a:endParaRPr lang="en-US" baseline="-25000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F1B82B-DF79-5948-8FEB-B5626704B70F}"/>
                  </a:ext>
                </a:extLst>
              </p:cNvPr>
              <p:cNvSpPr txBox="1"/>
              <p:nvPr/>
            </p:nvSpPr>
            <p:spPr>
              <a:xfrm>
                <a:off x="3258274" y="4439513"/>
                <a:ext cx="2225738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7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𝑓𝑟𝑎𝑐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radPr>
                        <m:deg/>
                        <m:e>
                          <m:box>
                            <m:boxPr>
                              <m:ctrlPr>
                                <a:rPr lang="en-US" sz="2400" b="0" i="1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accent4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4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4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accent4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4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4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b="0" i="1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∙  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2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𝜌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accent4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4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4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b="0" i="1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 </m:t>
                              </m:r>
                            </m:e>
                          </m:box>
                        </m:e>
                      </m:rad>
                    </m:oMath>
                  </m:oMathPara>
                </a14:m>
                <a:endParaRPr lang="en-US" sz="2400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F1B82B-DF79-5948-8FEB-B5626704B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274" y="4439513"/>
                <a:ext cx="2225738" cy="563680"/>
              </a:xfrm>
              <a:prstGeom prst="rect">
                <a:avLst/>
              </a:prstGeom>
              <a:blipFill>
                <a:blip r:embed="rId3"/>
                <a:stretch>
                  <a:fillRect l="-2273" t="-13333" r="-227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41714AA-7BCF-D14B-B1A5-095C4DDCE12B}"/>
                  </a:ext>
                </a:extLst>
              </p:cNvPr>
              <p:cNvSpPr txBox="1"/>
              <p:nvPr/>
            </p:nvSpPr>
            <p:spPr>
              <a:xfrm>
                <a:off x="2545695" y="5258351"/>
                <a:ext cx="6550831" cy="3453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7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→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𝑠𝑖𝑔𝑛𝑎𝑙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~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𝑉</m:t>
                      </m:r>
                      <m:box>
                        <m:boxPr>
                          <m:ctrlP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r>
                            <m:rPr>
                              <m:brk m:alnAt="63"/>
                            </m:rP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∙</m:t>
                          </m:r>
                          <m: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box>
                      <m:r>
                        <a:rPr lang="en-US" sz="24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=(</m:t>
                          </m:r>
                          <m:r>
                            <a:rPr lang="en-US" sz="2400" i="1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𝑔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𝑓𝑟𝑎𝑐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𝐵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400" i="1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)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2 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𝑉</m:t>
                      </m:r>
                      <m:box>
                        <m:boxPr>
                          <m:ctrlPr>
                            <a:rPr lang="en-US" sz="2400" i="1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r>
                            <m:rPr>
                              <m:brk m:alnAt="63"/>
                            </m:rPr>
                            <a:rPr lang="en-US" sz="2400" i="1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∙</m:t>
                          </m:r>
                          <m:r>
                            <a:rPr lang="en-US" sz="2400" i="1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box>
                      <m:r>
                        <a:rPr lang="en-US" sz="24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 ∝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41714AA-7BCF-D14B-B1A5-095C4DDCE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695" y="5258351"/>
                <a:ext cx="6550831" cy="345351"/>
              </a:xfrm>
              <a:prstGeom prst="rect">
                <a:avLst/>
              </a:prstGeom>
              <a:blipFill>
                <a:blip r:embed="rId4"/>
                <a:stretch>
                  <a:fillRect t="-35714" b="-3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9E9839F-63DA-F641-8370-D42158A22775}"/>
              </a:ext>
            </a:extLst>
          </p:cNvPr>
          <p:cNvSpPr txBox="1"/>
          <p:nvPr/>
        </p:nvSpPr>
        <p:spPr>
          <a:xfrm>
            <a:off x="442731" y="4220801"/>
            <a:ext cx="2702689" cy="716158"/>
          </a:xfrm>
          <a:prstGeom prst="rect">
            <a:avLst/>
          </a:prstGeom>
          <a:solidFill>
            <a:schemeClr val="accent1">
              <a:lumMod val="20000"/>
              <a:lumOff val="80000"/>
              <a:alpha val="69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Sideband components decohere with the cavity during the random walk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FC75D9-954D-7246-A8E5-98028FCFB006}"/>
              </a:ext>
            </a:extLst>
          </p:cNvPr>
          <p:cNvCxnSpPr>
            <a:cxnSpLocks/>
          </p:cNvCxnSpPr>
          <p:nvPr/>
        </p:nvCxnSpPr>
        <p:spPr>
          <a:xfrm flipV="1">
            <a:off x="4132163" y="3116475"/>
            <a:ext cx="170632" cy="132476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916AEF9-6CF2-9549-913C-508A6A5FE1E0}"/>
              </a:ext>
            </a:extLst>
          </p:cNvPr>
          <p:cNvSpPr txBox="1"/>
          <p:nvPr/>
        </p:nvSpPr>
        <p:spPr>
          <a:xfrm>
            <a:off x="457201" y="5891730"/>
            <a:ext cx="8229600" cy="716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Require cavity coherence time T2 &gt; axion coherence time T</a:t>
            </a:r>
            <a:r>
              <a:rPr lang="en-US" baseline="-250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Cavity frequency can drift as long as it stays within the axion signal band on the time scale of the accumulation time = cavity lifetime T1.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97B6E3-410F-744A-80EC-123F38CF77A6}"/>
              </a:ext>
            </a:extLst>
          </p:cNvPr>
          <p:cNvSpPr txBox="1"/>
          <p:nvPr/>
        </p:nvSpPr>
        <p:spPr>
          <a:xfrm>
            <a:off x="6949168" y="1155637"/>
            <a:ext cx="1587294" cy="415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Chaudhuri, </a:t>
            </a:r>
            <a:r>
              <a:rPr lang="en-US" sz="14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et.al</a:t>
            </a:r>
            <a:endParaRPr lang="en-US" sz="1400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75000"/>
              </a:lnSpc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arXiv:1803.01627</a:t>
            </a:r>
          </a:p>
        </p:txBody>
      </p:sp>
    </p:spTree>
    <p:extLst>
      <p:ext uri="{BB962C8B-B14F-4D97-AF65-F5344CB8AC3E}">
        <p14:creationId xmlns:p14="http://schemas.microsoft.com/office/powerpoint/2010/main" val="688549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24CA49-C5D6-954B-8A0B-B41628151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3121" y="6400680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 (FNAL), LLNL cavity workshop 8/23/18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BA526-02EB-9343-B74A-3639EFD30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1426" y="630802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18A1C-53D6-E544-9CA4-E0B85576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8193"/>
            <a:ext cx="8418504" cy="549451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Accumulate signal at the resulting constant power plateau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60BC16-F037-F54E-85AD-D47AFA24D0BB}"/>
              </a:ext>
            </a:extLst>
          </p:cNvPr>
          <p:cNvCxnSpPr/>
          <p:nvPr/>
        </p:nvCxnSpPr>
        <p:spPr>
          <a:xfrm flipV="1">
            <a:off x="5170316" y="950148"/>
            <a:ext cx="0" cy="14318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A6F5ED-061F-DF40-8183-BAD3F715BE63}"/>
              </a:ext>
            </a:extLst>
          </p:cNvPr>
          <p:cNvCxnSpPr/>
          <p:nvPr/>
        </p:nvCxnSpPr>
        <p:spPr>
          <a:xfrm>
            <a:off x="5192893" y="2381949"/>
            <a:ext cx="27770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079A3A-24CA-3640-8898-91276ED619BD}"/>
              </a:ext>
            </a:extLst>
          </p:cNvPr>
          <p:cNvCxnSpPr>
            <a:cxnSpLocks/>
          </p:cNvCxnSpPr>
          <p:nvPr/>
        </p:nvCxnSpPr>
        <p:spPr>
          <a:xfrm flipV="1">
            <a:off x="5170316" y="1275638"/>
            <a:ext cx="1095022" cy="1106312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E6F40F-DEDF-F542-B720-691D44736F72}"/>
              </a:ext>
            </a:extLst>
          </p:cNvPr>
          <p:cNvCxnSpPr>
            <a:cxnSpLocks/>
          </p:cNvCxnSpPr>
          <p:nvPr/>
        </p:nvCxnSpPr>
        <p:spPr>
          <a:xfrm flipV="1">
            <a:off x="6265338" y="1275638"/>
            <a:ext cx="1704622" cy="6934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ECD44C3-6450-9848-8254-0BF1305129DA}"/>
              </a:ext>
            </a:extLst>
          </p:cNvPr>
          <p:cNvSpPr txBox="1"/>
          <p:nvPr/>
        </p:nvSpPr>
        <p:spPr>
          <a:xfrm rot="-5400000">
            <a:off x="4249515" y="1547711"/>
            <a:ext cx="1518364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Signal power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6AD8BC-7FCB-D24D-9D7B-E1C7A20E0EFF}"/>
              </a:ext>
            </a:extLst>
          </p:cNvPr>
          <p:cNvSpPr txBox="1"/>
          <p:nvPr/>
        </p:nvSpPr>
        <p:spPr>
          <a:xfrm>
            <a:off x="7725401" y="2480682"/>
            <a:ext cx="441146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Q</a:t>
            </a:r>
            <a:r>
              <a:rPr lang="en-US" baseline="-250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F82075-3144-2D4E-9C1D-4D0C088A6D45}"/>
              </a:ext>
            </a:extLst>
          </p:cNvPr>
          <p:cNvCxnSpPr>
            <a:cxnSpLocks/>
          </p:cNvCxnSpPr>
          <p:nvPr/>
        </p:nvCxnSpPr>
        <p:spPr>
          <a:xfrm>
            <a:off x="6280778" y="1282572"/>
            <a:ext cx="0" cy="1099377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0DEEE27-61EA-A445-B4B9-F268948799CE}"/>
              </a:ext>
            </a:extLst>
          </p:cNvPr>
          <p:cNvSpPr txBox="1"/>
          <p:nvPr/>
        </p:nvSpPr>
        <p:spPr>
          <a:xfrm>
            <a:off x="6219924" y="2109922"/>
            <a:ext cx="420308" cy="277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6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Q</a:t>
            </a:r>
            <a:r>
              <a:rPr lang="en-US" sz="1600" baseline="-250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a</a:t>
            </a:r>
            <a:endParaRPr lang="en-US" sz="1600" baseline="-25000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37F8785-8474-2743-A512-BC6CE484B37F}"/>
                  </a:ext>
                </a:extLst>
              </p:cNvPr>
              <p:cNvSpPr txBox="1"/>
              <p:nvPr/>
            </p:nvSpPr>
            <p:spPr>
              <a:xfrm rot="-2700000">
                <a:off x="5325857" y="1530672"/>
                <a:ext cx="76136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7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𝐏</m:t>
                      </m:r>
                      <m:r>
                        <a:rPr lang="en-US" b="1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∝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𝑸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37F8785-8474-2743-A512-BC6CE484B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2700000">
                <a:off x="5325857" y="1530672"/>
                <a:ext cx="761362" cy="207749"/>
              </a:xfrm>
              <a:prstGeom prst="rect">
                <a:avLst/>
              </a:prstGeom>
              <a:blipFill>
                <a:blip r:embed="rId2"/>
                <a:stretch>
                  <a:fillRect l="-7273" t="-1818" r="-5455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C27F171-C245-B449-B956-C1FDDD123AA7}"/>
                  </a:ext>
                </a:extLst>
              </p:cNvPr>
              <p:cNvSpPr txBox="1"/>
              <p:nvPr/>
            </p:nvSpPr>
            <p:spPr>
              <a:xfrm>
                <a:off x="6746127" y="1036094"/>
                <a:ext cx="795025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7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𝑷</m:t>
                      </m:r>
                      <m:r>
                        <a:rPr lang="en-US" b="1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∝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𝑸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C27F171-C245-B449-B956-C1FDDD123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127" y="1036094"/>
                <a:ext cx="795025" cy="207749"/>
              </a:xfrm>
              <a:prstGeom prst="rect">
                <a:avLst/>
              </a:prstGeom>
              <a:blipFill>
                <a:blip r:embed="rId3"/>
                <a:stretch>
                  <a:fillRect l="-4688" t="-23529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5D2E57-A5CF-974F-8622-1C3C9141D4BE}"/>
                  </a:ext>
                </a:extLst>
              </p:cNvPr>
              <p:cNvSpPr txBox="1"/>
              <p:nvPr/>
            </p:nvSpPr>
            <p:spPr>
              <a:xfrm>
                <a:off x="720998" y="1404261"/>
                <a:ext cx="3609119" cy="5088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75000"/>
                  </a:lnSpc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𝐸</m:t>
                    </m:r>
                    <m:r>
                      <a:rPr lang="en-US" sz="2000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DADADA">
                                    <a:lumMod val="1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DADADA">
                                    <a:lumMod val="1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DADADA">
                                    <a:lumMod val="1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  <m:t>𝑠𝑡𝑒𝑝𝑠</m:t>
                            </m:r>
                          </m:sub>
                        </m:sSub>
                      </m:e>
                    </m:rad>
                    <m:r>
                      <a:rPr lang="en-US" sz="2000" i="1" smtClean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∙</m:t>
                    </m:r>
                    <m:r>
                      <a:rPr lang="en-US" sz="2000" i="1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∆</m:t>
                    </m:r>
                    <m:r>
                      <a:rPr lang="en-US" sz="2000" i="1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𝛼</m:t>
                    </m:r>
                  </m:oMath>
                </a14:m>
                <a:r>
                  <a:rPr lang="en-US" sz="2000" dirty="0">
                    <a:solidFill>
                      <a:srgbClr val="DADADA">
                        <a:lumMod val="10000"/>
                      </a:srgbClr>
                    </a:solidFill>
                    <a:latin typeface="Arial" charset="0"/>
                    <a:ea typeface="Arial" charset="0"/>
                    <a:cs typeface="Arial" charset="0"/>
                  </a:rPr>
                  <a:t>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radPr>
                      <m:deg/>
                      <m:e>
                        <m:box>
                          <m:boxPr>
                            <m:ctrlPr>
                              <a:rPr lang="en-US" sz="2000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2000" b="0" i="1" smtClean="0">
                                    <a:solidFill>
                                      <a:schemeClr val="accent4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accent4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accent4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accent4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𝑐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accent4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accent4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accent4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𝑎</m:t>
                                    </m:r>
                                  </m:sub>
                                </m:sSub>
                              </m:den>
                            </m:f>
                          </m:e>
                        </m:box>
                      </m:e>
                    </m:rad>
                    <m:r>
                      <a:rPr lang="en-US" sz="2000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∙</m:t>
                    </m:r>
                    <m:r>
                      <a:rPr lang="en-US" sz="2000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𝑔</m:t>
                    </m:r>
                    <m:r>
                      <a:rPr lang="en-US" sz="2000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𝜃</m:t>
                    </m:r>
                    <m:r>
                      <a:rPr lang="en-US" sz="2000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𝐵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2000" b="0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  <a:ea typeface="Cambria Math" panose="02040503050406030204" pitchFamily="18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5D2E57-A5CF-974F-8622-1C3C9141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98" y="1404261"/>
                <a:ext cx="3609119" cy="508857"/>
              </a:xfrm>
              <a:prstGeom prst="rect">
                <a:avLst/>
              </a:prstGeom>
              <a:blipFill>
                <a:blip r:embed="rId4"/>
                <a:stretch>
                  <a:fillRect l="-2456" t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AF223F-6962-E04F-AD71-1F0B514D0AEE}"/>
                  </a:ext>
                </a:extLst>
              </p:cNvPr>
              <p:cNvSpPr txBox="1"/>
              <p:nvPr/>
            </p:nvSpPr>
            <p:spPr>
              <a:xfrm>
                <a:off x="907431" y="2027583"/>
                <a:ext cx="2409056" cy="287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7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→  </m:t>
                      </m:r>
                      <m:r>
                        <a:rPr lang="en-US" sz="20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𝑃</m:t>
                      </m:r>
                      <m:r>
                        <a:rPr lang="en-US" sz="20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𝐸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𝑉</m:t>
                      </m:r>
                      <m:box>
                        <m:boxPr>
                          <m:ctrlP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r>
                            <m:rPr>
                              <m:brk m:alnAt="63"/>
                            </m:rP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∙</m:t>
                          </m:r>
                          <m: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box>
                      <m:r>
                        <a:rPr lang="en-US" sz="20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 ∝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AF223F-6962-E04F-AD71-1F0B514D0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31" y="2027583"/>
                <a:ext cx="2409056" cy="287899"/>
              </a:xfrm>
              <a:prstGeom prst="rect">
                <a:avLst/>
              </a:prstGeom>
              <a:blipFill>
                <a:blip r:embed="rId5"/>
                <a:stretch>
                  <a:fillRect t="-30435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504555E7-885C-4B4A-8C09-9D4FB22361DB}"/>
              </a:ext>
            </a:extLst>
          </p:cNvPr>
          <p:cNvSpPr/>
          <p:nvPr/>
        </p:nvSpPr>
        <p:spPr>
          <a:xfrm>
            <a:off x="566272" y="1245061"/>
            <a:ext cx="3609119" cy="1122624"/>
          </a:xfrm>
          <a:prstGeom prst="rect">
            <a:avLst/>
          </a:prstGeom>
          <a:solidFill>
            <a:srgbClr val="92D050">
              <a:alpha val="24000"/>
            </a:srgbClr>
          </a:solidFill>
          <a:ln w="28575">
            <a:solidFill>
              <a:srgbClr val="C0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D63F96-EF28-694B-AD57-C4A108939ECF}"/>
              </a:ext>
            </a:extLst>
          </p:cNvPr>
          <p:cNvSpPr txBox="1"/>
          <p:nvPr/>
        </p:nvSpPr>
        <p:spPr>
          <a:xfrm>
            <a:off x="338667" y="2937402"/>
            <a:ext cx="8658577" cy="300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Need only one “sample point” per axion linewidth, i.e.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Q</a:t>
            </a:r>
            <a:r>
              <a:rPr lang="en-US" baseline="-250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 cavity tunings per octave.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555505-7FE8-0D48-8D7C-479482E5ECC6}"/>
                  </a:ext>
                </a:extLst>
              </p:cNvPr>
              <p:cNvSpPr txBox="1"/>
              <p:nvPr/>
            </p:nvSpPr>
            <p:spPr>
              <a:xfrm>
                <a:off x="1459773" y="5305656"/>
                <a:ext cx="158152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7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𝑡𝑢𝑛𝑒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𝑡𝑜𝑡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555505-7FE8-0D48-8D7C-479482E5E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773" y="5305656"/>
                <a:ext cx="1581522" cy="207749"/>
              </a:xfrm>
              <a:prstGeom prst="rect">
                <a:avLst/>
              </a:prstGeom>
              <a:blipFill>
                <a:blip r:embed="rId6"/>
                <a:stretch>
                  <a:fillRect l="-1600" t="-29412" b="-4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955C7D-BDC3-7B45-9E05-63833201163F}"/>
                  </a:ext>
                </a:extLst>
              </p:cNvPr>
              <p:cNvSpPr txBox="1"/>
              <p:nvPr/>
            </p:nvSpPr>
            <p:spPr>
              <a:xfrm>
                <a:off x="1459773" y="5695427"/>
                <a:ext cx="5928995" cy="4579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75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𝑆𝑁𝑅</m:t>
                    </m:r>
                    <m:r>
                      <a:rPr lang="en-US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  <m:t>𝑠𝑖𝑔𝑛𝑎𝑙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  <m:t>𝑃𝑆𝐷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  <m:t>𝑛𝑜𝑖𝑠𝑒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Δ</m:t>
                        </m:r>
                        <m:r>
                          <a:rPr lang="en-US" b="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𝑓</m:t>
                        </m:r>
                      </m:den>
                    </m:f>
                    <m:r>
                      <a:rPr lang="en-US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Arial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Δ</m:t>
                        </m:r>
                        <m:r>
                          <a:rPr lang="en-US" b="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𝑡𝑢𝑛𝑒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Arial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∝</m:t>
                    </m:r>
                  </m:oMath>
                </a14:m>
                <a:r>
                  <a:rPr lang="en-US" dirty="0">
                    <a:solidFill>
                      <a:schemeClr val="accent4">
                        <a:lumMod val="10000"/>
                      </a:schemeClr>
                    </a:solidFill>
                    <a:cs typeface="Arial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𝑠𝑖𝑔𝑛𝑎𝑙</m:t>
                        </m:r>
                      </m:sub>
                    </m:sSub>
                    <m:r>
                      <a:rPr lang="en-US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accent4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4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4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  <m:t>𝑡𝑢𝑛𝑒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∆</m:t>
                            </m:r>
                            <m:r>
                              <a:rPr lang="en-US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𝑓</m:t>
                            </m:r>
                          </m:den>
                        </m:f>
                      </m:e>
                    </m:rad>
                    <m:r>
                      <a:rPr lang="en-US" b="0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Arial" charset="0"/>
                      </a:rPr>
                      <m:t>  </m:t>
                    </m:r>
                    <m:r>
                      <a:rPr lang="en-US" i="1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∝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𝑎</m:t>
                            </m:r>
                          </m:sub>
                        </m:sSub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𝑐</m:t>
                            </m:r>
                          </m:sub>
                        </m:sSub>
                      </m:e>
                    </m:rad>
                  </m:oMath>
                </a14:m>
                <a:endParaRPr lang="en-US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955C7D-BDC3-7B45-9E05-638332011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773" y="5695427"/>
                <a:ext cx="5928995" cy="457946"/>
              </a:xfrm>
              <a:prstGeom prst="rect">
                <a:avLst/>
              </a:prstGeom>
              <a:blipFill>
                <a:blip r:embed="rId7"/>
                <a:stretch>
                  <a:fillRect l="-1282" t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A20BD0F6-447D-D846-AC9E-144CF10BE38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116262" y="3909191"/>
            <a:ext cx="1948442" cy="4107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E3707CA-1FBC-DB41-9A12-EF488E23737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436697" y="3901382"/>
            <a:ext cx="1948442" cy="4107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D0E64A-7B54-5040-9171-C1C1556A4AC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4748894" y="3898795"/>
            <a:ext cx="1948442" cy="4107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B3B95DA-3FBB-D341-8308-05579E40CF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6015935" y="3889636"/>
            <a:ext cx="1948442" cy="4107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DB682C-C5D1-6E4D-9049-3DBC8C656AC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850689" y="3908768"/>
            <a:ext cx="1948442" cy="41070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BD1A4F6-C544-7B49-9924-BDD69604896D}"/>
              </a:ext>
            </a:extLst>
          </p:cNvPr>
          <p:cNvSpPr txBox="1"/>
          <p:nvPr/>
        </p:nvSpPr>
        <p:spPr>
          <a:xfrm>
            <a:off x="487249" y="4909870"/>
            <a:ext cx="7292446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For a fixed total run time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baseline="-250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tot</a:t>
            </a:r>
            <a:r>
              <a:rPr lang="en-US" baseline="-250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~ 1 year, the allocated time per tuning is: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C1B8B4A-4CBA-CC41-8255-67F9DAA89932}"/>
              </a:ext>
            </a:extLst>
          </p:cNvPr>
          <p:cNvCxnSpPr>
            <a:cxnSpLocks/>
          </p:cNvCxnSpPr>
          <p:nvPr/>
        </p:nvCxnSpPr>
        <p:spPr>
          <a:xfrm>
            <a:off x="2940153" y="3779907"/>
            <a:ext cx="274320" cy="137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84C1F2E-CCB2-6641-AC23-D56845158DEF}"/>
              </a:ext>
            </a:extLst>
          </p:cNvPr>
          <p:cNvCxnSpPr>
            <a:cxnSpLocks/>
          </p:cNvCxnSpPr>
          <p:nvPr/>
        </p:nvCxnSpPr>
        <p:spPr>
          <a:xfrm>
            <a:off x="2232377" y="4422307"/>
            <a:ext cx="1673578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891AB44-1BEA-084C-9D8C-929949186583}"/>
              </a:ext>
            </a:extLst>
          </p:cNvPr>
          <p:cNvSpPr txBox="1"/>
          <p:nvPr/>
        </p:nvSpPr>
        <p:spPr>
          <a:xfrm>
            <a:off x="4424270" y="6316040"/>
            <a:ext cx="3666388" cy="300660"/>
          </a:xfrm>
          <a:prstGeom prst="rect">
            <a:avLst/>
          </a:prstGeom>
          <a:solidFill>
            <a:srgbClr val="FFFF00">
              <a:alpha val="66000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Increases for arbitrarily large Q</a:t>
            </a:r>
            <a:r>
              <a:rPr lang="en-US" baseline="-250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c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03BF548-8880-A747-8BC5-0F02D09635A8}"/>
                  </a:ext>
                </a:extLst>
              </p:cNvPr>
              <p:cNvSpPr txBox="1"/>
              <p:nvPr/>
            </p:nvSpPr>
            <p:spPr>
              <a:xfrm>
                <a:off x="2921502" y="3460474"/>
                <a:ext cx="1131913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7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∆</m:t>
                      </m:r>
                      <m:r>
                        <a:rPr lang="en-US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03BF548-8880-A747-8BC5-0F02D0963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502" y="3460474"/>
                <a:ext cx="1131913" cy="207749"/>
              </a:xfrm>
              <a:prstGeom prst="rect">
                <a:avLst/>
              </a:prstGeom>
              <a:blipFill>
                <a:blip r:embed="rId9"/>
                <a:stretch>
                  <a:fillRect l="-3333" t="-27778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7BF5A66-8FBC-7F4C-8188-921465C4EEF6}"/>
                  </a:ext>
                </a:extLst>
              </p:cNvPr>
              <p:cNvSpPr txBox="1"/>
              <p:nvPr/>
            </p:nvSpPr>
            <p:spPr>
              <a:xfrm>
                <a:off x="2821709" y="4516595"/>
                <a:ext cx="57894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7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7BF5A66-8FBC-7F4C-8188-921465C4E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709" y="4516595"/>
                <a:ext cx="578941" cy="207749"/>
              </a:xfrm>
              <a:prstGeom prst="rect">
                <a:avLst/>
              </a:prstGeom>
              <a:blipFill>
                <a:blip r:embed="rId10"/>
                <a:stretch>
                  <a:fillRect l="-10638" t="-35294" b="-4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E1EC72AE-8810-804A-A8ED-9933E1581371}"/>
              </a:ext>
            </a:extLst>
          </p:cNvPr>
          <p:cNvSpPr txBox="1"/>
          <p:nvPr/>
        </p:nvSpPr>
        <p:spPr>
          <a:xfrm>
            <a:off x="3988933" y="3431808"/>
            <a:ext cx="2145139" cy="277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6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(detection bandwidth)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A151F2A-3BAA-344A-9806-5926812720CA}"/>
              </a:ext>
            </a:extLst>
          </p:cNvPr>
          <p:cNvSpPr txBox="1"/>
          <p:nvPr/>
        </p:nvSpPr>
        <p:spPr>
          <a:xfrm>
            <a:off x="3616460" y="4511791"/>
            <a:ext cx="3324949" cy="277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6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(axion linewidth = tuning step size)</a:t>
            </a:r>
          </a:p>
        </p:txBody>
      </p:sp>
    </p:spTree>
    <p:extLst>
      <p:ext uri="{BB962C8B-B14F-4D97-AF65-F5344CB8AC3E}">
        <p14:creationId xmlns:p14="http://schemas.microsoft.com/office/powerpoint/2010/main" val="2574133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18634-37AB-DB41-8CAA-39EF4612F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Stimulated emission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A1C85D-BEA7-9A4B-A40F-11BDCEC8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  <a:endParaRPr lang="en-US" dirty="0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E13C9-4D59-BA40-879D-B1E33243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14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ACD50-50C1-FD4D-9A1D-947011D49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32" y="1417638"/>
            <a:ext cx="7204736" cy="405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30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52263" cy="1143000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Axion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haloscopes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are classically-driven quantum harmonic oscillators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 (FNAL), LLNL cavity workshop 8/23/18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9" y="1658316"/>
            <a:ext cx="4894383" cy="2873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24200" y="4769016"/>
                <a:ext cx="490070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f(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𝜔</m:t>
                    </m:r>
                  </m:oMath>
                </a14:m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1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)=classical sine wave.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Look for resonant transfer of power at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𝜔</m:t>
                    </m:r>
                    <m:r>
                      <a:rPr kumimoji="0" lang="en-US" sz="1800" b="0" i="1" u="none" strike="noStrike" kern="1200" cap="none" spc="0" normalizeH="0" baseline="-25000" noProof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𝜔</m:t>
                    </m:r>
                    <m:r>
                      <a:rPr kumimoji="0" lang="en-US" sz="1800" b="0" i="1" u="none" strike="noStrike" kern="1200" cap="none" spc="0" normalizeH="0" baseline="-25000" noProof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2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due to 2-mode mixing at beat frequency = 2g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4769016"/>
                <a:ext cx="4900701" cy="923330"/>
              </a:xfrm>
              <a:prstGeom prst="rect">
                <a:avLst/>
              </a:prstGeom>
              <a:blipFill>
                <a:blip r:embed="rId4"/>
                <a:stretch>
                  <a:fillRect l="-1034" t="-10959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018043" y="3702210"/>
            <a:ext cx="256479" cy="30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49351" y="2083443"/>
                <a:ext cx="2723823" cy="2124364"/>
              </a:xfrm>
              <a:prstGeom prst="rect">
                <a:avLst/>
              </a:prstGeom>
              <a:solidFill>
                <a:srgbClr val="92D050">
                  <a:alpha val="31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“Real world values”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Arial" charset="0"/>
                        <a:cs typeface="Arial" charset="0"/>
                      </a:rPr>
                      <m:t>   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Arial" charset="0"/>
                            <a:cs typeface="Arial" charset="0"/>
                          </a:rPr>
                          <m:t>|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𝜶</m:t>
                        </m:r>
                      </m:e>
                    </m:d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= 10</a:t>
                </a:r>
                <a:r>
                  <a:rPr kumimoji="0" 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11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   </m:t>
                    </m:r>
                    <m:f>
                      <m:f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𝝎</m:t>
                        </m:r>
                      </m:num>
                      <m:den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</m:den>
                    </m:f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10</a:t>
                </a:r>
                <a:r>
                  <a:rPr kumimoji="0" 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10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Hz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   </m:t>
                    </m:r>
                    <m:f>
                      <m:f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𝒈</m:t>
                        </m:r>
                      </m:num>
                      <m:den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</m:den>
                    </m:f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10</a:t>
                </a:r>
                <a:r>
                  <a:rPr kumimoji="0" 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-5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Hz (beat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freq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t</a:t>
                </a:r>
                <a:r>
                  <a:rPr kumimoji="0" lang="en-US" sz="18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coherence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= 10</a:t>
                </a:r>
                <a:r>
                  <a:rPr kumimoji="0" 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-4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s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51" y="2083443"/>
                <a:ext cx="2723823" cy="2124364"/>
              </a:xfrm>
              <a:prstGeom prst="rect">
                <a:avLst/>
              </a:prstGeom>
              <a:blipFill>
                <a:blip r:embed="rId5"/>
                <a:stretch>
                  <a:fillRect l="-2336" t="-4167" r="-935" b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B90C3C-08F3-5E4D-8A9A-C5C03494605D}"/>
                  </a:ext>
                </a:extLst>
              </p:cNvPr>
              <p:cNvSpPr txBox="1"/>
              <p:nvPr/>
            </p:nvSpPr>
            <p:spPr>
              <a:xfrm>
                <a:off x="4031554" y="2863845"/>
                <a:ext cx="2821260" cy="2130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Arial" charset="0"/>
                            <a:cs typeface="Arial" charset="0"/>
                          </a:rPr>
                          <m:t>𝐻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Arial" charset="0"/>
                            <a:cs typeface="Arial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𝑓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Arial" charset="0"/>
                        <a:cs typeface="Arial" charset="0"/>
                      </a:rPr>
                      <m:t>𝑏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𝑓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Arial" charset="0"/>
                            <a:cs typeface="Arial" charset="0"/>
                          </a:rPr>
                          <m:t>𝑏</m:t>
                        </m:r>
                      </m:e>
                      <m:sup>
                        <m:r>
                          <a:rPr kumimoji="0" lang="sk-SK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†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B90C3C-08F3-5E4D-8A9A-C5C034946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554" y="2863845"/>
                <a:ext cx="2821260" cy="213072"/>
              </a:xfrm>
              <a:prstGeom prst="rect">
                <a:avLst/>
              </a:prstGeom>
              <a:blipFill>
                <a:blip r:embed="rId6"/>
                <a:stretch>
                  <a:fillRect l="-2232" t="-55556" b="-6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69BC5B-6486-7649-881D-F7B8EE67B830}"/>
                  </a:ext>
                </a:extLst>
              </p:cNvPr>
              <p:cNvSpPr txBox="1"/>
              <p:nvPr/>
            </p:nvSpPr>
            <p:spPr>
              <a:xfrm>
                <a:off x="1170463" y="5847877"/>
                <a:ext cx="6925733" cy="50847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Can we get enhanced Power = (Force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× 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velocity) if we start the detection pendulum swinging with some initial velocity?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69BC5B-6486-7649-881D-F7B8EE67B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463" y="5847877"/>
                <a:ext cx="6925733" cy="508473"/>
              </a:xfrm>
              <a:prstGeom prst="rect">
                <a:avLst/>
              </a:prstGeom>
              <a:blipFill>
                <a:blip r:embed="rId7"/>
                <a:stretch>
                  <a:fillRect l="-549" t="-1666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234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7618E-27E8-4E42-9BE9-C55761985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78" y="274638"/>
            <a:ext cx="8359422" cy="1143000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b="1" dirty="0"/>
              <a:t>Pushing the swing at the wrong phase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AEAC21-B795-4F4A-B36A-9C4B8D063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 (FNAL), LLNL cavity workshop 8/23/18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FBA5E-B50F-B145-8161-4F8C0427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B6F2D9-FE8F-974D-B9D2-5F58BA002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131" y="1594786"/>
            <a:ext cx="1772356" cy="2400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6CB210-A90D-C94C-9E43-AF100EF9E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784" y="1673808"/>
            <a:ext cx="2116432" cy="2116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2A62C0-FAD6-3D4D-B880-892315108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743" y="1594786"/>
            <a:ext cx="1792316" cy="24903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781375-9339-6243-8D0B-8588C7605268}"/>
              </a:ext>
            </a:extLst>
          </p:cNvPr>
          <p:cNvSpPr txBox="1"/>
          <p:nvPr/>
        </p:nvSpPr>
        <p:spPr>
          <a:xfrm>
            <a:off x="1659467" y="4136725"/>
            <a:ext cx="813043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Good!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83111-1720-6E44-90DC-029E8BE26BEE}"/>
              </a:ext>
            </a:extLst>
          </p:cNvPr>
          <p:cNvSpPr txBox="1"/>
          <p:nvPr/>
        </p:nvSpPr>
        <p:spPr>
          <a:xfrm>
            <a:off x="3962400" y="4063996"/>
            <a:ext cx="1176348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Waiting…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AB577-8294-8449-934C-1E89F7B6F3E3}"/>
              </a:ext>
            </a:extLst>
          </p:cNvPr>
          <p:cNvSpPr txBox="1"/>
          <p:nvPr/>
        </p:nvSpPr>
        <p:spPr>
          <a:xfrm>
            <a:off x="6707661" y="4232764"/>
            <a:ext cx="736099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Oops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1209E9-AE8B-224D-94B2-4BDF0CD62738}"/>
                  </a:ext>
                </a:extLst>
              </p:cNvPr>
              <p:cNvSpPr txBox="1"/>
              <p:nvPr/>
            </p:nvSpPr>
            <p:spPr>
              <a:xfrm>
                <a:off x="1274131" y="4772572"/>
                <a:ext cx="2707216" cy="330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Power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  <m:t>𝐹𝑜𝑟𝑐𝑒</m:t>
                        </m:r>
                      </m:e>
                    </m:acc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𝑣𝑒𝑙𝑜𝑐𝑖𝑡𝑦</m:t>
                        </m:r>
                      </m:e>
                    </m:acc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1209E9-AE8B-224D-94B2-4BDF0CD62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131" y="4772572"/>
                <a:ext cx="2707216" cy="330796"/>
              </a:xfrm>
              <a:prstGeom prst="rect">
                <a:avLst/>
              </a:prstGeom>
              <a:blipFill>
                <a:blip r:embed="rId5"/>
                <a:stretch>
                  <a:fillRect l="-1402" t="-18519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4E6F16A-AD50-4243-BAB9-B7835E78D408}"/>
              </a:ext>
            </a:extLst>
          </p:cNvPr>
          <p:cNvSpPr txBox="1"/>
          <p:nvPr/>
        </p:nvSpPr>
        <p:spPr>
          <a:xfrm>
            <a:off x="1274131" y="5124304"/>
            <a:ext cx="7072715" cy="113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DADADA">
                    <a:lumMod val="10000"/>
                  </a:srgbClr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hase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offset  determines the direction of energy flow.</a:t>
            </a:r>
          </a:p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But the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axion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wave is a coherent state of unknown phase which changes every millisecond… How do we prepare the cavity oscillator???</a:t>
            </a:r>
          </a:p>
        </p:txBody>
      </p:sp>
    </p:spTree>
    <p:extLst>
      <p:ext uri="{BB962C8B-B14F-4D97-AF65-F5344CB8AC3E}">
        <p14:creationId xmlns:p14="http://schemas.microsoft.com/office/powerpoint/2010/main" val="2181624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9" y="297216"/>
            <a:ext cx="5816601" cy="114300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Solution:  Prepare the cavity in a </a:t>
            </a: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Fock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state which has definite photon number but  maximally indeterminate phase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 (FNAL), LLNL cavity workshop 8/23/18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742" y="45711"/>
            <a:ext cx="2897458" cy="24145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782" y="3013410"/>
            <a:ext cx="5664200" cy="2501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460" y="5755135"/>
            <a:ext cx="8195080" cy="508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 of the phase space distribution as standing waves inside a 2-dimensional potential well.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Wigner distributions are Laguerre-Gauss functions.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97552" y="4729221"/>
            <a:ext cx="239751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Graphic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Lvovsky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et.al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, PRL 87, 050402 (2001)</a:t>
            </a:r>
          </a:p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B7C4D-AA02-7E40-833E-C689245B660B}"/>
              </a:ext>
            </a:extLst>
          </p:cNvPr>
          <p:cNvSpPr txBox="1"/>
          <p:nvPr/>
        </p:nvSpPr>
        <p:spPr>
          <a:xfrm>
            <a:off x="440130" y="1513382"/>
            <a:ext cx="5057422" cy="1339406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Schrodinger’s cat state of the cavity mode in a symmetric superposition of all possible oscillation phases.  Just like the vacuum state, this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state will respond equally well to any arbitrary phase of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axion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wave…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and it has no Poisson noise!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3E5C0-019F-AA44-BA73-2C215B2B2634}"/>
              </a:ext>
            </a:extLst>
          </p:cNvPr>
          <p:cNvSpPr txBox="1"/>
          <p:nvPr/>
        </p:nvSpPr>
        <p:spPr>
          <a:xfrm>
            <a:off x="440130" y="3749618"/>
            <a:ext cx="767366" cy="716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N=1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Fock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state</a:t>
            </a:r>
          </a:p>
        </p:txBody>
      </p:sp>
    </p:spTree>
    <p:extLst>
      <p:ext uri="{BB962C8B-B14F-4D97-AF65-F5344CB8AC3E}">
        <p14:creationId xmlns:p14="http://schemas.microsoft.com/office/powerpoint/2010/main" val="2551634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D077BD-A1EC-3848-A03F-3B3F74C2DA4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>
                    <a:solidFill>
                      <a:schemeClr val="accent4">
                        <a:lumMod val="10000"/>
                      </a:schemeClr>
                    </a:solidFill>
                  </a:rPr>
                  <a:t>Classical pendulum system: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80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=3</m:t>
                        </m:r>
                      </m:e>
                    </m:d>
                    <m:r>
                      <a:rPr lang="en-US" sz="2800" i="1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⨂</m:t>
                    </m:r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=0</m:t>
                        </m:r>
                      </m:e>
                    </m:d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D077BD-A1EC-3848-A03F-3B3F74C2DA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t="-34066" b="-64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0F717-840D-5E4D-ABA8-0A82E2F23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 (FNAL), LLNL cavity workshop 8/23/18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7386C-B8DB-C44D-BC98-46C92B856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pend_alpha_rt3.mp4">
            <a:hlinkClick r:id="" action="ppaction://media"/>
            <a:extLst>
              <a:ext uri="{FF2B5EF4-FFF2-40B4-BE49-F238E27FC236}">
                <a16:creationId xmlns:a16="http://schemas.microsoft.com/office/drawing/2014/main" id="{D517F742-FE23-6D4C-999B-F365AF5EF6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48E7B0-3384-F04B-A0ED-F34B21603F2E}"/>
              </a:ext>
            </a:extLst>
          </p:cNvPr>
          <p:cNvSpPr txBox="1"/>
          <p:nvPr/>
        </p:nvSpPr>
        <p:spPr>
          <a:xfrm>
            <a:off x="1219314" y="1143000"/>
            <a:ext cx="6314614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Time evolution of Wigner distributions in X-P “phasor” space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9DCA48-8732-1447-A763-9D1FA2BD3CF5}"/>
              </a:ext>
            </a:extLst>
          </p:cNvPr>
          <p:cNvSpPr txBox="1"/>
          <p:nvPr/>
        </p:nvSpPr>
        <p:spPr>
          <a:xfrm>
            <a:off x="6637867" y="6023940"/>
            <a:ext cx="2416046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Simulated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QuTIP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6752C-6F2C-2E40-9B8A-873B71D7E7CF}"/>
              </a:ext>
            </a:extLst>
          </p:cNvPr>
          <p:cNvSpPr txBox="1"/>
          <p:nvPr/>
        </p:nvSpPr>
        <p:spPr>
          <a:xfrm>
            <a:off x="160866" y="6055690"/>
            <a:ext cx="4690534" cy="300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two pendula swap their coherent states.</a:t>
            </a:r>
          </a:p>
        </p:txBody>
      </p:sp>
    </p:spTree>
    <p:extLst>
      <p:ext uri="{BB962C8B-B14F-4D97-AF65-F5344CB8AC3E}">
        <p14:creationId xmlns:p14="http://schemas.microsoft.com/office/powerpoint/2010/main" val="289083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D077BD-A1EC-3848-A03F-3B3F74C2DA4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80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=0</m:t>
                        </m:r>
                      </m:e>
                    </m:d>
                    <m:r>
                      <a:rPr lang="en-US" sz="2800" i="1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⨂</m:t>
                    </m:r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=2</m:t>
                        </m:r>
                      </m:e>
                    </m:d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D077BD-A1EC-3848-A03F-3B3F74C2DA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t="-32967" b="-65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0F717-840D-5E4D-ABA8-0A82E2F23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 (FNAL), LLNL cavity workshop 8/23/18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7386C-B8DB-C44D-BC98-46C92B856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A756B9-6760-3A4A-A5DD-8B93303E8FEC}"/>
              </a:ext>
            </a:extLst>
          </p:cNvPr>
          <p:cNvSpPr txBox="1"/>
          <p:nvPr/>
        </p:nvSpPr>
        <p:spPr>
          <a:xfrm>
            <a:off x="643467" y="6468533"/>
            <a:ext cx="4040401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Vacuum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states swap places</a:t>
            </a:r>
          </a:p>
        </p:txBody>
      </p:sp>
      <p:pic>
        <p:nvPicPr>
          <p:cNvPr id="8" name="cpend_n_2.mp4">
            <a:hlinkClick r:id="" action="ppaction://media"/>
            <a:extLst>
              <a:ext uri="{FF2B5EF4-FFF2-40B4-BE49-F238E27FC236}">
                <a16:creationId xmlns:a16="http://schemas.microsoft.com/office/drawing/2014/main" id="{0BC7096B-EFE2-2C42-BFA6-CE05CA9BC9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6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D7FFE-B03D-804E-8DCD-D0123D7C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95"/>
            <a:ext cx="8229600" cy="1143000"/>
          </a:xfrm>
        </p:spPr>
        <p:txBody>
          <a:bodyPr/>
          <a:lstStyle/>
          <a:p>
            <a:r>
              <a:rPr lang="en-US" dirty="0"/>
              <a:t>Review panel question:  </a:t>
            </a:r>
            <a:br>
              <a:rPr lang="en-US" dirty="0"/>
            </a:br>
            <a:r>
              <a:rPr lang="en-US" dirty="0"/>
              <a:t>Why do axion searches take so long???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2FB4E7-44C9-0545-BB7C-18525474D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1345" y="6512608"/>
            <a:ext cx="4966504" cy="365125"/>
          </a:xfrm>
        </p:spPr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  <a:endParaRPr lang="en-US" dirty="0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6F157-51A3-7E43-AEA5-53780123F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2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A32F6-72AA-ED4F-9AA1-E4A1F5425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19" y="1682796"/>
            <a:ext cx="4517809" cy="3476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258780-B062-EA48-9533-D608AFA822B2}"/>
              </a:ext>
            </a:extLst>
          </p:cNvPr>
          <p:cNvSpPr txBox="1"/>
          <p:nvPr/>
        </p:nvSpPr>
        <p:spPr>
          <a:xfrm>
            <a:off x="457200" y="1100983"/>
            <a:ext cx="3642728" cy="515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/>
              <a:t>CDMS:  1 puck (1997) </a:t>
            </a:r>
          </a:p>
          <a:p>
            <a:pPr>
              <a:lnSpc>
                <a:spcPct val="75000"/>
              </a:lnSpc>
            </a:pP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SuperCDMS</a:t>
            </a:r>
            <a:r>
              <a:rPr lang="en-US" dirty="0">
                <a:sym typeface="Wingdings" pitchFamily="2" charset="2"/>
              </a:rPr>
              <a:t>: </a:t>
            </a:r>
            <a:r>
              <a:rPr lang="en-US" b="1" dirty="0">
                <a:sym typeface="Wingdings" pitchFamily="2" charset="2"/>
              </a:rPr>
              <a:t>24 pucks in 4 towers</a:t>
            </a:r>
            <a:endParaRPr lang="en-US" b="1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28C35-ED2F-5447-A380-595F4F240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60" r="16617"/>
          <a:stretch/>
        </p:blipFill>
        <p:spPr>
          <a:xfrm>
            <a:off x="5501919" y="2379093"/>
            <a:ext cx="1430382" cy="140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BF73A0-A381-A34D-BDF8-4037C3B3FC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60" r="16617"/>
          <a:stretch/>
        </p:blipFill>
        <p:spPr>
          <a:xfrm>
            <a:off x="6932301" y="2379093"/>
            <a:ext cx="1430382" cy="1405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4F9C31-5C60-9248-8675-8A856A75E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60" r="16617"/>
          <a:stretch/>
        </p:blipFill>
        <p:spPr>
          <a:xfrm>
            <a:off x="5501919" y="3784293"/>
            <a:ext cx="1430382" cy="1405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CEFB9B-296B-2740-B678-4B8D7AF199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60" r="16617"/>
          <a:stretch/>
        </p:blipFill>
        <p:spPr>
          <a:xfrm>
            <a:off x="6932301" y="3784293"/>
            <a:ext cx="1430382" cy="1405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1E576A-874D-B344-A49C-81F8058D948F}"/>
              </a:ext>
            </a:extLst>
          </p:cNvPr>
          <p:cNvSpPr txBox="1"/>
          <p:nvPr/>
        </p:nvSpPr>
        <p:spPr>
          <a:xfrm>
            <a:off x="5346212" y="1213718"/>
            <a:ext cx="3172178" cy="1131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Can we similarly conduct simultaneously operate many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haloscopes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 using 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identical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 technology, each assigned a different frequency range?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DDCA3D-3521-D04B-8D9C-20711194450D}"/>
              </a:ext>
            </a:extLst>
          </p:cNvPr>
          <p:cNvSpPr txBox="1"/>
          <p:nvPr/>
        </p:nvSpPr>
        <p:spPr>
          <a:xfrm>
            <a:off x="117231" y="5257187"/>
            <a:ext cx="8909537" cy="30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Turn-key dilution refrigerators and magnets are cheap and low risk.</a:t>
            </a:r>
          </a:p>
        </p:txBody>
      </p:sp>
    </p:spTree>
    <p:extLst>
      <p:ext uri="{BB962C8B-B14F-4D97-AF65-F5344CB8AC3E}">
        <p14:creationId xmlns:p14="http://schemas.microsoft.com/office/powerpoint/2010/main" val="1132040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D077BD-A1EC-3848-A03F-3B3F74C2DA4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80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280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</a:rPr>
                              <m:t>2</m:t>
                            </m:r>
                          </m:e>
                        </m:rad>
                      </m:e>
                    </m:d>
                    <m:r>
                      <a:rPr lang="en-US" sz="2800" i="1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⨂</m:t>
                    </m:r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=2</m:t>
                        </m:r>
                      </m:e>
                    </m:d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D077BD-A1EC-3848-A03F-3B3F74C2DA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t="-58242" b="-10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0F717-840D-5E4D-ABA8-0A82E2F23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3580" y="6416831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 (FNAL), LLNL cavity workshop 8/23/18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7386C-B8DB-C44D-BC98-46C92B856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pend_alpha_rt2_n_2.mp4">
            <a:hlinkClick r:id="" action="ppaction://media"/>
            <a:extLst>
              <a:ext uri="{FF2B5EF4-FFF2-40B4-BE49-F238E27FC236}">
                <a16:creationId xmlns:a16="http://schemas.microsoft.com/office/drawing/2014/main" id="{CA49C738-991F-E547-9651-A4CB507809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353E22-0707-0043-86E0-21ABA775CA18}"/>
              </a:ext>
            </a:extLst>
          </p:cNvPr>
          <p:cNvSpPr txBox="1"/>
          <p:nvPr/>
        </p:nvSpPr>
        <p:spPr>
          <a:xfrm>
            <a:off x="643467" y="6468533"/>
            <a:ext cx="4160113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Coherent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states swap places</a:t>
            </a:r>
          </a:p>
        </p:txBody>
      </p:sp>
    </p:spTree>
    <p:extLst>
      <p:ext uri="{BB962C8B-B14F-4D97-AF65-F5344CB8AC3E}">
        <p14:creationId xmlns:p14="http://schemas.microsoft.com/office/powerpoint/2010/main" val="264727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D077BD-A1EC-3848-A03F-3B3F74C2DA4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80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280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</a:rPr>
                              <m:t>2</m:t>
                            </m:r>
                          </m:e>
                        </m:rad>
                      </m:e>
                    </m:d>
                    <m:r>
                      <a:rPr lang="en-US" sz="2800" i="1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⨂</m:t>
                    </m:r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=10</m:t>
                        </m:r>
                      </m:e>
                    </m:d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D077BD-A1EC-3848-A03F-3B3F74C2DA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t="-58242" b="-10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0F717-840D-5E4D-ABA8-0A82E2F23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 (FNAL), LLNL cavity workshop 8/23/18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7386C-B8DB-C44D-BC98-46C92B856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red_alpha_rt2_n_10.mp4">
            <a:hlinkClick r:id="" action="ppaction://media"/>
            <a:extLst>
              <a:ext uri="{FF2B5EF4-FFF2-40B4-BE49-F238E27FC236}">
                <a16:creationId xmlns:a16="http://schemas.microsoft.com/office/drawing/2014/main" id="{504237FC-8005-674F-BA2F-AA0D3715B0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6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0270D-5CD9-7143-A7BF-A78F42A7A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943"/>
            <a:ext cx="8229600" cy="1143000"/>
          </a:xfrm>
        </p:spPr>
        <p:txBody>
          <a:bodyPr/>
          <a:lstStyle/>
          <a:p>
            <a:r>
              <a:rPr lang="en-US" dirty="0"/>
              <a:t>Spontaneous vs Stimulated Emission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C960AE-407F-5341-9871-19E261073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52306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 (FNAL), LLNL cavity workshop 8/23/18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C788E-BAAC-064F-9069-B3283BF5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87597-06C1-6D44-9316-3E7A968B5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1409"/>
            <a:ext cx="9144000" cy="2442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88D78A-D44F-AF44-BFC0-6A5581AA86BD}"/>
              </a:ext>
            </a:extLst>
          </p:cNvPr>
          <p:cNvSpPr txBox="1"/>
          <p:nvPr/>
        </p:nvSpPr>
        <p:spPr>
          <a:xfrm>
            <a:off x="191910" y="3984312"/>
            <a:ext cx="1806223" cy="1547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Cavity prepared in vacuum state N=0.  Interaction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axions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displaces this from the origin.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18AEA-E5DE-B542-A5EB-B5DFF0FDFDD8}"/>
              </a:ext>
            </a:extLst>
          </p:cNvPr>
          <p:cNvSpPr txBox="1"/>
          <p:nvPr/>
        </p:nvSpPr>
        <p:spPr>
          <a:xfrm>
            <a:off x="2573867" y="3984312"/>
            <a:ext cx="1591733" cy="1131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Spontaneous emission gives small population of N=1 state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B0A65E-B577-6C46-B48A-5C83DE6F84DC}"/>
              </a:ext>
            </a:extLst>
          </p:cNvPr>
          <p:cNvSpPr txBox="1"/>
          <p:nvPr/>
        </p:nvSpPr>
        <p:spPr>
          <a:xfrm>
            <a:off x="4628445" y="3916231"/>
            <a:ext cx="2425037" cy="258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Cavity prepared in N=10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state. Displacement due to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axions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moves some components to smaller radius and some components to larger radius, corresponding to stimulated absorption and stimulated emission, respectively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473496-F335-0C4B-BDF6-6ABD7D0E0BCC}"/>
              </a:ext>
            </a:extLst>
          </p:cNvPr>
          <p:cNvSpPr txBox="1"/>
          <p:nvPr/>
        </p:nvSpPr>
        <p:spPr>
          <a:xfrm>
            <a:off x="7089423" y="3973023"/>
            <a:ext cx="2054577" cy="11317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Factor of 10 in transition rates gives much larger signal in the N=11 state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73ED64-4C50-E847-9DF3-7C26502F756C}"/>
              </a:ext>
            </a:extLst>
          </p:cNvPr>
          <p:cNvSpPr txBox="1"/>
          <p:nvPr/>
        </p:nvSpPr>
        <p:spPr>
          <a:xfrm>
            <a:off x="7089423" y="5145472"/>
            <a:ext cx="1933970" cy="1339406"/>
          </a:xfrm>
          <a:prstGeom prst="rect">
            <a:avLst/>
          </a:prstGeom>
          <a:solidFill>
            <a:srgbClr val="92D05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Again, use qubit QND photon counting to measure the final state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number.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FB3A9D-E81D-5146-9188-8EE509447DAC}"/>
              </a:ext>
            </a:extLst>
          </p:cNvPr>
          <p:cNvCxnSpPr/>
          <p:nvPr/>
        </p:nvCxnSpPr>
        <p:spPr>
          <a:xfrm>
            <a:off x="3838354" y="2392326"/>
            <a:ext cx="0" cy="6254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FBEF34-5258-1840-A435-9376FDCDA7EF}"/>
              </a:ext>
            </a:extLst>
          </p:cNvPr>
          <p:cNvCxnSpPr/>
          <p:nvPr/>
        </p:nvCxnSpPr>
        <p:spPr>
          <a:xfrm>
            <a:off x="8541488" y="2424225"/>
            <a:ext cx="0" cy="6254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0E2C435-1E8F-1342-B368-0C11C2C7AC73}"/>
              </a:ext>
            </a:extLst>
          </p:cNvPr>
          <p:cNvSpPr txBox="1"/>
          <p:nvPr/>
        </p:nvSpPr>
        <p:spPr>
          <a:xfrm>
            <a:off x="3583173" y="2091666"/>
            <a:ext cx="787395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signal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49CC69-F303-1644-AF19-7567AE90E645}"/>
              </a:ext>
            </a:extLst>
          </p:cNvPr>
          <p:cNvSpPr txBox="1"/>
          <p:nvPr/>
        </p:nvSpPr>
        <p:spPr>
          <a:xfrm>
            <a:off x="8293102" y="2151549"/>
            <a:ext cx="787395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14213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430"/>
            <a:ext cx="831881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Cavity </a:t>
            </a:r>
            <a:r>
              <a:rPr lang="en-US" b="1" dirty="0" err="1"/>
              <a:t>Fock</a:t>
            </a:r>
            <a:r>
              <a:rPr lang="en-US" b="1" dirty="0"/>
              <a:t>-state preparation gives stimulated emission/absorption between </a:t>
            </a:r>
            <a:r>
              <a:rPr lang="en-US" b="1" dirty="0" err="1"/>
              <a:t>axion</a:t>
            </a:r>
            <a:r>
              <a:rPr lang="en-US" b="1" dirty="0"/>
              <a:t> and cavity modes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 (FNAL), LLNL cavity workshop 8/23/18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48849" y="1835347"/>
                <a:ext cx="2821260" cy="2130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Arial" charset="0"/>
                            <a:cs typeface="Arial" charset="0"/>
                          </a:rPr>
                          <m:t>𝐻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Arial" charset="0"/>
                            <a:cs typeface="Arial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Arial" charset="0"/>
                            <a:cs typeface="Arial" charset="0"/>
                          </a:rPr>
                          <m:t>𝑎</m:t>
                        </m:r>
                      </m:e>
                      <m:sup>
                        <m:r>
                          <a:rPr kumimoji="0" lang="sk-SK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†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Arial" charset="0"/>
                        <a:cs typeface="Arial" charset="0"/>
                      </a:rPr>
                      <m:t>𝑏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Arial" charset="0"/>
                            <a:cs typeface="Arial" charset="0"/>
                          </a:rPr>
                          <m:t>𝑎𝑏</m:t>
                        </m:r>
                      </m:e>
                      <m:sup>
                        <m:r>
                          <a:rPr kumimoji="0" lang="sk-SK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†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849" y="1835347"/>
                <a:ext cx="2821260" cy="213072"/>
              </a:xfrm>
              <a:prstGeom prst="rect">
                <a:avLst/>
              </a:prstGeom>
              <a:blipFill rotWithShape="0">
                <a:blip r:embed="rId2"/>
                <a:stretch>
                  <a:fillRect l="-2808" t="-65714" b="-6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75213" y="2684007"/>
                <a:ext cx="3329052" cy="324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DADA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DADA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DADA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DADA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DADA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+1|</m:t>
                              </m:r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𝐻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𝐼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Arial" charset="0"/>
                          <a:cs typeface="Arial" charset="0"/>
                        </a:rPr>
                        <m:t>|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𝑁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𝑔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𝛼</m:t>
                      </m:r>
                      <m:rad>
                        <m:radPr>
                          <m:degHide m:val="on"/>
                          <m:ctrlPr>
                            <a:rPr kumimoji="0" lang="el-GR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</m:t>
                          </m:r>
                        </m:e>
                      </m:ra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213" y="2684007"/>
                <a:ext cx="3329052" cy="324576"/>
              </a:xfrm>
              <a:prstGeom prst="rect">
                <a:avLst/>
              </a:prstGeom>
              <a:blipFill>
                <a:blip r:embed="rId3"/>
                <a:stretch>
                  <a:fillRect l="-7985" t="-133333" b="-18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79864" y="3238645"/>
                <a:ext cx="7671491" cy="3019288"/>
              </a:xfrm>
              <a:prstGeom prst="rect">
                <a:avLst/>
              </a:prstGeom>
              <a:solidFill>
                <a:srgbClr val="FFFF00">
                  <a:alpha val="44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Matrix element is enhanced by factor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l-GR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radPr>
                      <m:deg/>
                      <m:e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+1</m:t>
                        </m:r>
                      </m:e>
                    </m:rad>
                    <m:r>
                      <a: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(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∝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oscillator</m:t>
                    </m:r>
                    <m:r>
                      <a: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velocity</m:t>
                    </m:r>
                    <m:r>
                      <a: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)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Cambria Math" charset="0"/>
                  <a:cs typeface="Cambria Math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Signal rate in linear mixing regime is enhanced by factor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𝑁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+1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]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Faster exchange of quanta to/from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axion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wave via stimulated emission/absorption.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1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Laser: stimulated emission rapidly erases a population inversion in a lasing medium to reach a Boltzmann equilibrium between atom and photon states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18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Axion</a:t>
                </a:r>
                <a:r>
                  <a:rPr kumimoji="0" lang="en-US" sz="1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cavity: stimulated absorption/emission more rapidly smears out the initial “delta function” </a:t>
                </a:r>
                <a:r>
                  <a:rPr kumimoji="0" lang="en-US" sz="18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Fock</a:t>
                </a:r>
                <a:r>
                  <a:rPr kumimoji="0" lang="en-US" sz="1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state of the cavity.</a:t>
                </a:r>
              </a:p>
              <a:p>
                <a:pPr marL="742950" marR="0" lvl="1" indent="-28575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Also need higher Q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cavity resonator since Q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  <a:sym typeface="Wingdings"/>
                  </a:rPr>
                  <a:t> Q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  <a:sym typeface="Wingdings"/>
                  </a:rPr>
                  <a:t>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  <a:sym typeface="Wingdings"/>
                  </a:rPr>
                  <a:t>/(N+1) and thus increases the noise bandwidth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64" y="3238645"/>
                <a:ext cx="7671491" cy="3019288"/>
              </a:xfrm>
              <a:prstGeom prst="rect">
                <a:avLst/>
              </a:prstGeom>
              <a:blipFill>
                <a:blip r:embed="rId4"/>
                <a:stretch>
                  <a:fillRect l="-661" t="-2510" r="-826" b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79864" y="1416553"/>
            <a:ext cx="64684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Interaction Hamiltonian for direct product of 2 bosonic modes: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7200" y="2239915"/>
                <a:ext cx="8485593" cy="300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Start with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axion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coherent state displacement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and cavity photon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Fock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number N: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239915"/>
                <a:ext cx="8485593" cy="300723"/>
              </a:xfrm>
              <a:prstGeom prst="rect">
                <a:avLst/>
              </a:prstGeom>
              <a:blipFill rotWithShape="0">
                <a:blip r:embed="rId5"/>
                <a:stretch>
                  <a:fillRect l="-575" t="-136000" b="-1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724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833" y="0"/>
            <a:ext cx="5434361" cy="2000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818" y="2299260"/>
            <a:ext cx="7036419" cy="4422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2939" y="1973955"/>
            <a:ext cx="7708649" cy="33316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Loading one quantum at a time using swept-frequency qubits as buckets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6672" y="6569413"/>
            <a:ext cx="4101059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 (FNAL), LLNL cavity workshop 8/23/18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247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5FAED-406B-A744-90DC-D7AF76471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Signal/Noise scaling with </a:t>
            </a:r>
            <a:r>
              <a:rPr lang="en-US" dirty="0" err="1"/>
              <a:t>Fock</a:t>
            </a:r>
            <a:r>
              <a:rPr lang="en-US" dirty="0"/>
              <a:t> enhancement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40E1C7-D2F0-564B-AAB9-08108749A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  <a:endParaRPr lang="en-US" dirty="0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FF1C5-0860-9147-AD7A-B51D11678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25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9E00C-D812-D540-97C3-30F3FEDBD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95" y="1648180"/>
            <a:ext cx="7236179" cy="2478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39D599-CD75-C044-9991-17791DBF2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391" y="4308749"/>
            <a:ext cx="2202038" cy="673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D51D71-E72B-BE45-9C9A-FC5C22816B18}"/>
              </a:ext>
            </a:extLst>
          </p:cNvPr>
          <p:cNvSpPr txBox="1"/>
          <p:nvPr/>
        </p:nvSpPr>
        <p:spPr>
          <a:xfrm>
            <a:off x="612771" y="4506524"/>
            <a:ext cx="4974439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Set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Fock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 state lifetime = axion coherence time: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E61EBE-4F61-AC40-8E12-1DBDA2496E24}"/>
                  </a:ext>
                </a:extLst>
              </p:cNvPr>
              <p:cNvSpPr txBox="1"/>
              <p:nvPr/>
            </p:nvSpPr>
            <p:spPr>
              <a:xfrm>
                <a:off x="3000021" y="5499174"/>
                <a:ext cx="2398890" cy="5841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7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→  </m:t>
                      </m:r>
                      <m:r>
                        <a:rPr lang="en-US" sz="24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𝑆𝑁𝑅</m:t>
                      </m:r>
                      <m:r>
                        <a:rPr lang="en-US" sz="24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∝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𝑒𝑟𝑟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en-US" sz="2400" b="0" i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chemeClr val="accent4">
                      <a:lumMod val="10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E61EBE-4F61-AC40-8E12-1DBDA2496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021" y="5499174"/>
                <a:ext cx="2398890" cy="584199"/>
              </a:xfrm>
              <a:prstGeom prst="rect">
                <a:avLst/>
              </a:prstGeom>
              <a:blipFill>
                <a:blip r:embed="rId4"/>
                <a:stretch>
                  <a:fillRect l="-2632" t="-27660" r="-5789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BB8F59B-D923-D845-8824-560799E7F9FB}"/>
              </a:ext>
            </a:extLst>
          </p:cNvPr>
          <p:cNvSpPr txBox="1"/>
          <p:nvPr/>
        </p:nvSpPr>
        <p:spPr>
          <a:xfrm>
            <a:off x="5865194" y="5618333"/>
            <a:ext cx="2821606" cy="30072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Linear scaling with Q</a:t>
            </a:r>
            <a:r>
              <a:rPr lang="en-US" b="1" baseline="-250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1821297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1765F-8545-BB45-B3E0-FC5D30FAA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07"/>
          </a:xfrm>
        </p:spPr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D6A31-DBFE-9944-8F6B-416BD91C8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5665" y="6399031"/>
            <a:ext cx="5084135" cy="365125"/>
          </a:xfrm>
        </p:spPr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  <a:endParaRPr lang="en-US" dirty="0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41F91-6449-0F45-B500-EFDED5041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26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6BD4C6-BB17-2C4B-8464-20333652B435}"/>
              </a:ext>
            </a:extLst>
          </p:cNvPr>
          <p:cNvCxnSpPr>
            <a:cxnSpLocks/>
          </p:cNvCxnSpPr>
          <p:nvPr/>
        </p:nvCxnSpPr>
        <p:spPr>
          <a:xfrm>
            <a:off x="2224983" y="6052419"/>
            <a:ext cx="451608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C3169B-1FFA-A448-81E3-D80EDD4BAD36}"/>
              </a:ext>
            </a:extLst>
          </p:cNvPr>
          <p:cNvCxnSpPr/>
          <p:nvPr/>
        </p:nvCxnSpPr>
        <p:spPr>
          <a:xfrm flipV="1">
            <a:off x="2224983" y="1757879"/>
            <a:ext cx="0" cy="42945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40E8C5-D1C4-024C-8BA3-630D48BA6C91}"/>
              </a:ext>
            </a:extLst>
          </p:cNvPr>
          <p:cNvCxnSpPr>
            <a:cxnSpLocks/>
          </p:cNvCxnSpPr>
          <p:nvPr/>
        </p:nvCxnSpPr>
        <p:spPr>
          <a:xfrm flipV="1">
            <a:off x="2213694" y="835846"/>
            <a:ext cx="4527370" cy="4518397"/>
          </a:xfrm>
          <a:prstGeom prst="line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4CB031-17B8-5B46-B44D-AA8E343D955F}"/>
              </a:ext>
            </a:extLst>
          </p:cNvPr>
          <p:cNvCxnSpPr>
            <a:cxnSpLocks/>
          </p:cNvCxnSpPr>
          <p:nvPr/>
        </p:nvCxnSpPr>
        <p:spPr>
          <a:xfrm flipV="1">
            <a:off x="2215106" y="3600896"/>
            <a:ext cx="4670938" cy="2345195"/>
          </a:xfrm>
          <a:prstGeom prst="line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60449B9-CE2C-8E49-B9F4-AB01C771FAFA}"/>
              </a:ext>
            </a:extLst>
          </p:cNvPr>
          <p:cNvSpPr txBox="1"/>
          <p:nvPr/>
        </p:nvSpPr>
        <p:spPr>
          <a:xfrm rot="-5400000">
            <a:off x="1285433" y="2193967"/>
            <a:ext cx="1120820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Log SNR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6890B7-8AD2-9E40-963D-A89AE8AAC395}"/>
              </a:ext>
            </a:extLst>
          </p:cNvPr>
          <p:cNvSpPr txBox="1"/>
          <p:nvPr/>
        </p:nvSpPr>
        <p:spPr>
          <a:xfrm>
            <a:off x="6441051" y="6115653"/>
            <a:ext cx="889987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Log Q</a:t>
            </a:r>
            <a:r>
              <a:rPr lang="en-US" baseline="-250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11C09E-B5B3-D741-8B18-9D55E81CDB3B}"/>
              </a:ext>
            </a:extLst>
          </p:cNvPr>
          <p:cNvCxnSpPr>
            <a:cxnSpLocks/>
          </p:cNvCxnSpPr>
          <p:nvPr/>
        </p:nvCxnSpPr>
        <p:spPr>
          <a:xfrm flipV="1">
            <a:off x="3623951" y="2344297"/>
            <a:ext cx="3194079" cy="1597639"/>
          </a:xfrm>
          <a:prstGeom prst="line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D452C6B-5936-E241-8FC9-6B8B71AE10D4}"/>
              </a:ext>
            </a:extLst>
          </p:cNvPr>
          <p:cNvCxnSpPr/>
          <p:nvPr/>
        </p:nvCxnSpPr>
        <p:spPr>
          <a:xfrm flipV="1">
            <a:off x="3661046" y="1762767"/>
            <a:ext cx="0" cy="429454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4E92C14-1C60-E845-B172-80E69B4FC1A2}"/>
              </a:ext>
            </a:extLst>
          </p:cNvPr>
          <p:cNvSpPr txBox="1"/>
          <p:nvPr/>
        </p:nvSpPr>
        <p:spPr>
          <a:xfrm>
            <a:off x="3434337" y="6065550"/>
            <a:ext cx="449162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Q</a:t>
            </a:r>
            <a:r>
              <a:rPr lang="en-US" baseline="-250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a</a:t>
            </a:r>
            <a:endParaRPr lang="en-US" baseline="-25000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A2D5A3-5F53-0440-AA57-046A9474D9C3}"/>
              </a:ext>
            </a:extLst>
          </p:cNvPr>
          <p:cNvSpPr txBox="1"/>
          <p:nvPr/>
        </p:nvSpPr>
        <p:spPr>
          <a:xfrm rot="-2700000">
            <a:off x="2431927" y="4447294"/>
            <a:ext cx="697627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QND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032759-43AF-9149-86F4-DE855E1F153A}"/>
              </a:ext>
            </a:extLst>
          </p:cNvPr>
          <p:cNvSpPr txBox="1"/>
          <p:nvPr/>
        </p:nvSpPr>
        <p:spPr>
          <a:xfrm rot="-1620000">
            <a:off x="2687868" y="5254128"/>
            <a:ext cx="659155" cy="300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SQL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EBA5D0-DA3B-5646-955F-F7F4B12455A9}"/>
              </a:ext>
            </a:extLst>
          </p:cNvPr>
          <p:cNvSpPr txBox="1"/>
          <p:nvPr/>
        </p:nvSpPr>
        <p:spPr>
          <a:xfrm rot="-1620000">
            <a:off x="4437399" y="3880097"/>
            <a:ext cx="2405467" cy="300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SQL + accumulation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713B47-773B-A344-9B2E-66AEE2743D77}"/>
              </a:ext>
            </a:extLst>
          </p:cNvPr>
          <p:cNvSpPr txBox="1"/>
          <p:nvPr/>
        </p:nvSpPr>
        <p:spPr>
          <a:xfrm rot="-1620000">
            <a:off x="4273872" y="2697619"/>
            <a:ext cx="2448106" cy="300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QND + accumulation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E26A9D-822F-5D4E-A980-E4B8AD79D68D}"/>
              </a:ext>
            </a:extLst>
          </p:cNvPr>
          <p:cNvSpPr txBox="1"/>
          <p:nvPr/>
        </p:nvSpPr>
        <p:spPr>
          <a:xfrm rot="-2700000">
            <a:off x="3548564" y="1819050"/>
            <a:ext cx="3643489" cy="323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QND + stimulated emission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00C6C3-CD07-DB42-8C8E-5110C9A5902E}"/>
              </a:ext>
            </a:extLst>
          </p:cNvPr>
          <p:cNvSpPr txBox="1"/>
          <p:nvPr/>
        </p:nvSpPr>
        <p:spPr>
          <a:xfrm rot="-5400000">
            <a:off x="3437880" y="4260835"/>
            <a:ext cx="1231427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Log(1/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baseline="-250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err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817991EC-9652-2141-A0B3-BFF0A8BFBD83}"/>
              </a:ext>
            </a:extLst>
          </p:cNvPr>
          <p:cNvSpPr/>
          <p:nvPr/>
        </p:nvSpPr>
        <p:spPr>
          <a:xfrm>
            <a:off x="3709890" y="3981653"/>
            <a:ext cx="170121" cy="1075235"/>
          </a:xfrm>
          <a:prstGeom prst="rightBrace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849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04C80-EADA-614D-8B9F-10EB8B82B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97" y="0"/>
            <a:ext cx="3903921" cy="1143000"/>
          </a:xfrm>
        </p:spPr>
        <p:txBody>
          <a:bodyPr/>
          <a:lstStyle/>
          <a:p>
            <a:r>
              <a:rPr lang="en-US" dirty="0"/>
              <a:t>Take-aways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663BCF-7C3E-ED4E-BCCB-477AE2E59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  <a:endParaRPr lang="en-US" dirty="0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DB7F6-8C4E-E94D-9D32-E43217C1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27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5F57D1-9C2C-B14B-8DD0-7C1C827D287C}"/>
              </a:ext>
            </a:extLst>
          </p:cNvPr>
          <p:cNvSpPr txBox="1"/>
          <p:nvPr/>
        </p:nvSpPr>
        <p:spPr>
          <a:xfrm>
            <a:off x="233916" y="1042399"/>
            <a:ext cx="4306186" cy="237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Axion searches do not need to be dismally slow.</a:t>
            </a:r>
          </a:p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A next-generation experiment should employ many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haloscopes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.  Why operate a single pixel photodiode when one could operate a CCD?  Each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haloscope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 should use identical technology but be responsible for different frequency ranges</a:t>
            </a:r>
          </a:p>
          <a:p>
            <a:pPr>
              <a:lnSpc>
                <a:spcPct val="75000"/>
              </a:lnSpc>
            </a:pPr>
            <a:endParaRPr lang="en-US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75000"/>
              </a:lnSpc>
            </a:pPr>
            <a:endParaRPr lang="en-US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A599CC-881D-6B4A-B836-5EAB5BC6B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32" y="35581"/>
            <a:ext cx="4467569" cy="29783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39300A-EB47-5C46-B947-E66AFA84A382}"/>
              </a:ext>
            </a:extLst>
          </p:cNvPr>
          <p:cNvSpPr txBox="1"/>
          <p:nvPr/>
        </p:nvSpPr>
        <p:spPr>
          <a:xfrm>
            <a:off x="485997" y="3007622"/>
            <a:ext cx="8213971" cy="362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endParaRPr lang="en-US" b="1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The individual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haloscopes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 should be cheap, easy to operate and low-risk:</a:t>
            </a:r>
          </a:p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Commercial dilution refrigerator + 14T solenoid ~$1M</a:t>
            </a:r>
          </a:p>
          <a:p>
            <a:pPr>
              <a:lnSpc>
                <a:spcPct val="75000"/>
              </a:lnSpc>
            </a:pPr>
            <a:endParaRPr lang="en-US" b="1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75000"/>
              </a:lnSpc>
            </a:pPr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Multi-QND single photon counting by itself could enable sensitivity to DFSZ axions with this setup, but signal is shot noise-limited.</a:t>
            </a:r>
          </a:p>
          <a:p>
            <a:pPr>
              <a:lnSpc>
                <a:spcPct val="75000"/>
              </a:lnSpc>
            </a:pPr>
            <a:endParaRPr lang="en-US" b="1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Higher-Q cavities will:</a:t>
            </a:r>
          </a:p>
          <a:p>
            <a:pPr>
              <a:lnSpc>
                <a:spcPct val="75000"/>
              </a:lnSpc>
            </a:pPr>
            <a:endParaRPr lang="en-US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Make qubit- and atom-based QND much easier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Enable accumulation of DM signal over long times to reduce the noise bandwidth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Enable stimulated enhancement of axion-photon transition rates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75000"/>
              </a:lnSpc>
            </a:pPr>
            <a:endParaRPr lang="en-US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257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7523F3-CC9C-DE44-BF5B-8C93FA417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47"/>
          <a:stretch/>
        </p:blipFill>
        <p:spPr>
          <a:xfrm>
            <a:off x="6940445" y="2326233"/>
            <a:ext cx="2203556" cy="257554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D6EAE-B62E-5745-8B8B-DF4FDC68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38" y="274638"/>
            <a:ext cx="7450111" cy="1143000"/>
          </a:xfrm>
        </p:spPr>
        <p:txBody>
          <a:bodyPr/>
          <a:lstStyle/>
          <a:p>
            <a:r>
              <a:rPr lang="en-US" dirty="0"/>
              <a:t>New Consortium: Quantum Metrology for Dark Matter </a:t>
            </a:r>
            <a:r>
              <a:rPr lang="en-US" dirty="0" err="1"/>
              <a:t>Axion</a:t>
            </a:r>
            <a:r>
              <a:rPr lang="en-US" dirty="0"/>
              <a:t> Detection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53993E-3220-C44E-AB33-A0847553E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  <a:endParaRPr lang="en-US" dirty="0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FF658-FB54-DA47-BE2B-BDFA3FAA1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28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8CBA16-52AA-1D47-817A-C8DB72889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297" y="2319702"/>
            <a:ext cx="1712548" cy="2568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5A09E-B3E1-784F-A240-C7DA21068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35" y="2302117"/>
            <a:ext cx="1820841" cy="2595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203E6C-89F6-B847-9C4D-91E880A59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8" y="2284532"/>
            <a:ext cx="1777626" cy="2676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6A38F7-E4E6-2B49-9D84-F04B8A923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0074" y="2284533"/>
            <a:ext cx="1764745" cy="26762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9E4638-6AB5-384B-9887-A54A725EB8AB}"/>
              </a:ext>
            </a:extLst>
          </p:cNvPr>
          <p:cNvSpPr txBox="1"/>
          <p:nvPr/>
        </p:nvSpPr>
        <p:spPr>
          <a:xfrm>
            <a:off x="965330" y="5209028"/>
            <a:ext cx="7438297" cy="1339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Aaron Chou, Daniel Bowring (FNAL), David Schuster(Chicago): Qubit QND sensors 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Konrad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Lehnert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(Colorado/JILA): Stimulated emission, photon transport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Reina Maruyama (Yale): Rydberg atom single photon detection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You?</a:t>
            </a:r>
          </a:p>
        </p:txBody>
      </p:sp>
    </p:spTree>
    <p:extLst>
      <p:ext uri="{BB962C8B-B14F-4D97-AF65-F5344CB8AC3E}">
        <p14:creationId xmlns:p14="http://schemas.microsoft.com/office/powerpoint/2010/main" val="2243129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FD11-CC5A-8C49-A5A6-C411CE2C6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enable an experiment based on commodity refrigerators and magnets???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5B410-0D11-0149-BCA2-C734F5430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</a:rPr>
              <a:t>Aaron S. Chou (FNAL), LLNL cavity workshop 8/23/18</a:t>
            </a:r>
            <a:endParaRPr lang="en-US" dirty="0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9F784-8A76-7941-95BF-54C4FA7D6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</a:rPr>
              <a:pPr/>
              <a:t>3</a:t>
            </a:fld>
            <a:endParaRPr lang="en-US">
              <a:solidFill>
                <a:srgbClr val="000030">
                  <a:tint val="75000"/>
                </a:srgb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24FC6-44EF-5743-877E-2F0B9DC78AC1}"/>
              </a:ext>
            </a:extLst>
          </p:cNvPr>
          <p:cNvSpPr txBox="1"/>
          <p:nvPr/>
        </p:nvSpPr>
        <p:spPr>
          <a:xfrm>
            <a:off x="696339" y="1994432"/>
            <a:ext cx="7990461" cy="237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endParaRPr lang="en-US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Backgrounds due to thermal photons and readout noise can be reduced using single photon detection </a:t>
            </a:r>
          </a:p>
          <a:p>
            <a:pPr marL="742950" lvl="1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Superconducting qubits for QND (Akash Dixit talk)</a:t>
            </a:r>
          </a:p>
          <a:p>
            <a:pPr marL="1200150" lvl="2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2018 DOE Early Career Award to Daniel Bowring</a:t>
            </a:r>
          </a:p>
          <a:p>
            <a:pPr marL="742950" lvl="1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Rydberg atoms (Reina Maruyama)</a:t>
            </a: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Only need to boost signal strength to compensate for low-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ish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 B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V.  </a:t>
            </a:r>
          </a:p>
          <a:p>
            <a:pPr marL="742950" lvl="1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High-Q cavities (Ankur Agrawal talk)</a:t>
            </a:r>
          </a:p>
          <a:p>
            <a:pPr marL="742950" lvl="1" indent="-28575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Stimulated emission (Konrad Lehnert, David Schuster, Aaron Chou)</a:t>
            </a:r>
          </a:p>
          <a:p>
            <a:pPr>
              <a:lnSpc>
                <a:spcPct val="75000"/>
              </a:lnSpc>
            </a:pPr>
            <a:endParaRPr lang="en-US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66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Energy transfer between two coupled oscillators</a:t>
            </a:r>
          </a:p>
        </p:txBody>
      </p:sp>
      <p:pic>
        <p:nvPicPr>
          <p:cNvPr id="6" name="weakly_coupled_pendula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966540"/>
            <a:ext cx="8229600" cy="4679950"/>
          </a:xfrm>
        </p:spPr>
      </p:pic>
      <p:sp>
        <p:nvSpPr>
          <p:cNvPr id="7" name="TextBox 6"/>
          <p:cNvSpPr txBox="1"/>
          <p:nvPr/>
        </p:nvSpPr>
        <p:spPr>
          <a:xfrm>
            <a:off x="687606" y="5719702"/>
            <a:ext cx="76216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Weak coupling -- takes many swings to fully transfer the wave amplitude.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In real life, the number of swings is limited by coherence time.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Narrowband cavity response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  <a:sym typeface="Wingdings"/>
              </a:rPr>
              <a:t> iterative scan through frequency space.</a:t>
            </a:r>
            <a:endParaRPr lang="en-US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963711" y="6496050"/>
            <a:ext cx="4056089" cy="365125"/>
          </a:xfrm>
        </p:spPr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</a:rPr>
              <a:t>Aaron S. Chou (FNAL), LLNL cavity workshop 8/23/18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3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D077BD-A1EC-3848-A03F-3B3F74C2DA4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sz="2800" dirty="0">
                    <a:solidFill>
                      <a:schemeClr val="accent4">
                        <a:lumMod val="10000"/>
                      </a:schemeClr>
                    </a:solidFill>
                  </a:rPr>
                  <a:t>Classical pendulum system: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800" i="1" smtClean="0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=3</m:t>
                        </m:r>
                      </m:e>
                    </m:d>
                    <m:r>
                      <a:rPr lang="en-US" sz="2800" i="1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⨂</m:t>
                    </m:r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  <m:r>
                          <a:rPr lang="en-US" sz="2800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=0</m:t>
                        </m:r>
                      </m:e>
                    </m:d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D077BD-A1EC-3848-A03F-3B3F74C2DA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6019" t="-105455" b="-14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0F717-840D-5E4D-ABA8-0A82E2F23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 (FNAL), LLNL cavity workshop 8/23/18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7386C-B8DB-C44D-BC98-46C92B856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pend_alpha_rt3.mp4">
            <a:hlinkClick r:id="" action="ppaction://media"/>
            <a:extLst>
              <a:ext uri="{FF2B5EF4-FFF2-40B4-BE49-F238E27FC236}">
                <a16:creationId xmlns:a16="http://schemas.microsoft.com/office/drawing/2014/main" id="{D517F742-FE23-6D4C-999B-F365AF5EF6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48E7B0-3384-F04B-A0ED-F34B21603F2E}"/>
              </a:ext>
            </a:extLst>
          </p:cNvPr>
          <p:cNvSpPr txBox="1"/>
          <p:nvPr/>
        </p:nvSpPr>
        <p:spPr>
          <a:xfrm>
            <a:off x="1219314" y="1143000"/>
            <a:ext cx="6314614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Time evolution of Wigner distributions in X-P “phasor” space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9DCA48-8732-1447-A763-9D1FA2BD3CF5}"/>
              </a:ext>
            </a:extLst>
          </p:cNvPr>
          <p:cNvSpPr txBox="1"/>
          <p:nvPr/>
        </p:nvSpPr>
        <p:spPr>
          <a:xfrm>
            <a:off x="6637867" y="6023940"/>
            <a:ext cx="2416046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Simulated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QuTIP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6752C-6F2C-2E40-9B8A-873B71D7E7CF}"/>
              </a:ext>
            </a:extLst>
          </p:cNvPr>
          <p:cNvSpPr txBox="1"/>
          <p:nvPr/>
        </p:nvSpPr>
        <p:spPr>
          <a:xfrm>
            <a:off x="160866" y="6055690"/>
            <a:ext cx="4690534" cy="300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two pendula swap their coherent states.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D50834-54B0-D742-BD71-79B547ED8099}"/>
              </a:ext>
            </a:extLst>
          </p:cNvPr>
          <p:cNvCxnSpPr/>
          <p:nvPr/>
        </p:nvCxnSpPr>
        <p:spPr bwMode="auto">
          <a:xfrm flipV="1">
            <a:off x="2427110" y="5159727"/>
            <a:ext cx="1580444" cy="36512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400F72-7B8F-024E-8ECB-A2187E5CD0A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19314" y="3815644"/>
            <a:ext cx="423334" cy="121814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202072-8C7D-8744-8D20-7A635C5766F6}"/>
              </a:ext>
            </a:extLst>
          </p:cNvPr>
          <p:cNvSpPr txBox="1"/>
          <p:nvPr/>
        </p:nvSpPr>
        <p:spPr>
          <a:xfrm>
            <a:off x="3838277" y="5277201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71587A-35A2-DD4F-B895-72FEC228B630}"/>
              </a:ext>
            </a:extLst>
          </p:cNvPr>
          <p:cNvSpPr txBox="1"/>
          <p:nvPr/>
        </p:nvSpPr>
        <p:spPr>
          <a:xfrm>
            <a:off x="880760" y="402416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11063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5816B-87FD-094D-AE35-6587F349B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820" y="57240"/>
            <a:ext cx="7132522" cy="451694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Classically-driven quantum harmonic oscillator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C13EE8-BF5B-E948-8018-6D937F5C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4105" y="6356350"/>
            <a:ext cx="4655695" cy="365125"/>
          </a:xfrm>
        </p:spPr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 (FNAL), LLNL cavity workshop 8/23/18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283F6-8E8A-2B40-AEC1-72D4D270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848B9F-8F5E-A549-83DA-61CD027AC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08" y="3177616"/>
            <a:ext cx="3223172" cy="776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B747A1-14E0-0940-A50E-03709CEA8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19" y="3866502"/>
            <a:ext cx="5620556" cy="543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9D1926-33DD-094E-883F-0628CA7D8B6D}"/>
                  </a:ext>
                </a:extLst>
              </p:cNvPr>
              <p:cNvSpPr txBox="1"/>
              <p:nvPr/>
            </p:nvSpPr>
            <p:spPr>
              <a:xfrm>
                <a:off x="1159319" y="4417892"/>
                <a:ext cx="15793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9D1926-33DD-094E-883F-0628CA7D8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319" y="4417892"/>
                <a:ext cx="1579343" cy="923330"/>
              </a:xfrm>
              <a:prstGeom prst="rect">
                <a:avLst/>
              </a:prstGeom>
              <a:blipFill>
                <a:blip r:embed="rId7"/>
                <a:stretch>
                  <a:fillRect t="-46575" r="-7143" b="-65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183CF72-CE59-FC4D-B610-7E87BBB46F21}"/>
              </a:ext>
            </a:extLst>
          </p:cNvPr>
          <p:cNvSpPr txBox="1"/>
          <p:nvPr/>
        </p:nvSpPr>
        <p:spPr>
          <a:xfrm>
            <a:off x="2665585" y="4417892"/>
            <a:ext cx="3165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Glauber</a:t>
            </a:r>
            <a:r>
              <a:rPr lang="en-US" b="1" dirty="0"/>
              <a:t> displacement operator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02F0A-4AB8-7A4C-ACAC-F97DF2D449E6}"/>
              </a:ext>
            </a:extLst>
          </p:cNvPr>
          <p:cNvSpPr txBox="1"/>
          <p:nvPr/>
        </p:nvSpPr>
        <p:spPr>
          <a:xfrm>
            <a:off x="2700349" y="4916202"/>
            <a:ext cx="4908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Glauber</a:t>
            </a:r>
            <a:r>
              <a:rPr lang="en-US" b="1" dirty="0"/>
              <a:t> coherent state: </a:t>
            </a:r>
            <a:r>
              <a:rPr lang="en-US" dirty="0"/>
              <a:t>quantum description of a classical sine wave, eigenstate of the annihilation operator: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527FB3-AC26-5449-BDD7-7BDCCCE2FE61}"/>
              </a:ext>
            </a:extLst>
          </p:cNvPr>
          <p:cNvSpPr txBox="1"/>
          <p:nvPr/>
        </p:nvSpPr>
        <p:spPr>
          <a:xfrm>
            <a:off x="2143265" y="1030888"/>
            <a:ext cx="1816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Roy </a:t>
            </a:r>
            <a:r>
              <a:rPr lang="en-US" dirty="0" err="1"/>
              <a:t>Glauber</a:t>
            </a:r>
            <a:endParaRPr lang="en-US" dirty="0"/>
          </a:p>
          <a:p>
            <a:r>
              <a:rPr lang="en-US" dirty="0"/>
              <a:t>Nobel Prize 2005,</a:t>
            </a:r>
          </a:p>
          <a:p>
            <a:r>
              <a:rPr lang="en-US" dirty="0"/>
              <a:t>“Keeper of the Broom”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7BA50F-6383-8647-99F3-791832CC3645}"/>
              </a:ext>
            </a:extLst>
          </p:cNvPr>
          <p:cNvSpPr txBox="1"/>
          <p:nvPr/>
        </p:nvSpPr>
        <p:spPr>
          <a:xfrm>
            <a:off x="0" y="2807326"/>
            <a:ext cx="24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classical sine wave drive: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BC05B4-2A90-D24B-8B77-D56F80F11B38}"/>
                  </a:ext>
                </a:extLst>
              </p:cNvPr>
              <p:cNvSpPr txBox="1"/>
              <p:nvPr/>
            </p:nvSpPr>
            <p:spPr>
              <a:xfrm>
                <a:off x="3959861" y="5588785"/>
                <a:ext cx="14089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BC05B4-2A90-D24B-8B77-D56F80F11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9861" y="5588785"/>
                <a:ext cx="1408975" cy="369332"/>
              </a:xfrm>
              <a:prstGeom prst="rect">
                <a:avLst/>
              </a:prstGeom>
              <a:blipFill>
                <a:blip r:embed="rId8"/>
                <a:stretch>
                  <a:fillRect t="-113333" r="-13514" b="-16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2CE8BB3F-2CAA-9946-95D3-BC4BF0D97E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35" y="22578"/>
            <a:ext cx="1832055" cy="2760296"/>
          </a:xfrm>
          <a:prstGeom prst="rect">
            <a:avLst/>
          </a:prstGeom>
        </p:spPr>
      </p:pic>
      <p:pic>
        <p:nvPicPr>
          <p:cNvPr id="22" name="cpend_alpha_rt3.mp4">
            <a:hlinkClick r:id="" action="ppaction://media"/>
            <a:extLst>
              <a:ext uri="{FF2B5EF4-FFF2-40B4-BE49-F238E27FC236}">
                <a16:creationId xmlns:a16="http://schemas.microsoft.com/office/drawing/2014/main" id="{8FD658E1-7E7B-A04A-9395-580DD05B03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81487" y="644578"/>
            <a:ext cx="5162513" cy="25812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771326-57BB-5B44-AE79-4FD5A418FE51}"/>
              </a:ext>
            </a:extLst>
          </p:cNvPr>
          <p:cNvSpPr txBox="1"/>
          <p:nvPr/>
        </p:nvSpPr>
        <p:spPr>
          <a:xfrm>
            <a:off x="4572000" y="2958295"/>
            <a:ext cx="4396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Phasor space evolution of coupled oscillators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020245-5217-664E-9289-5707C8ACD5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0691" y="2813804"/>
            <a:ext cx="1563581" cy="35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8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A2C4-2318-7D4F-8A57-95573089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39" y="273132"/>
            <a:ext cx="4405745" cy="1037628"/>
          </a:xfrm>
        </p:spPr>
        <p:txBody>
          <a:bodyPr>
            <a:normAutofit/>
          </a:bodyPr>
          <a:lstStyle/>
          <a:p>
            <a:r>
              <a:rPr lang="en-US" sz="2400" dirty="0"/>
              <a:t>Coherent states in the </a:t>
            </a:r>
            <a:r>
              <a:rPr lang="en-US" sz="2400" dirty="0" err="1"/>
              <a:t>Fock</a:t>
            </a:r>
            <a:r>
              <a:rPr lang="en-US" sz="2400" dirty="0"/>
              <a:t> basis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D86F9-38F0-4E4D-81BD-F226B7A1A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283" y="6320724"/>
            <a:ext cx="4511634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 (FNAL), LLNL cavity workshop 8/23/18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DFA04-0D98-AB4F-B61C-864B32924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834B8-C68E-184F-8F3D-78FAE2D4DE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F87854-0457-564C-B089-FEE951A88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16" r="1"/>
          <a:stretch/>
        </p:blipFill>
        <p:spPr>
          <a:xfrm>
            <a:off x="1223160" y="1125953"/>
            <a:ext cx="1579419" cy="992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2D2CE7-EC8C-E44E-B475-3CDC61202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18" y="2194227"/>
            <a:ext cx="3141105" cy="6936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C27524-2D3F-8444-AD9F-03369D82B1E1}"/>
              </a:ext>
            </a:extLst>
          </p:cNvPr>
          <p:cNvSpPr txBox="1"/>
          <p:nvPr/>
        </p:nvSpPr>
        <p:spPr>
          <a:xfrm>
            <a:off x="356259" y="2909455"/>
            <a:ext cx="676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QM knows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 the squared wavefunction describes a Poisson process: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2BC442-5FF3-614B-A5A6-B857094DB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27" y="3467596"/>
            <a:ext cx="2123706" cy="5076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F9EEDD-DC54-E242-9DA7-0C7D0EBEA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895" y="3983900"/>
            <a:ext cx="2790948" cy="552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25982D-E5E0-C24F-AABB-2F056D3131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86" t="6455" r="8727" b="8021"/>
          <a:stretch/>
        </p:blipFill>
        <p:spPr>
          <a:xfrm>
            <a:off x="5503382" y="166254"/>
            <a:ext cx="3545616" cy="26006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057581-67DC-7E48-9A3A-1D068F15215B}"/>
              </a:ext>
            </a:extLst>
          </p:cNvPr>
          <p:cNvSpPr txBox="1"/>
          <p:nvPr/>
        </p:nvSpPr>
        <p:spPr>
          <a:xfrm>
            <a:off x="415637" y="4619501"/>
            <a:ext cx="49282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 the zero-point fluctuations, the Poisson shot noise in classical wave intensity is a consequence of the Heisenberg uncertainty principle.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shot noise enforces the standard quantum limit in parametric amplifiers.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AAB33B-78DA-C741-9AF0-CF07925D9C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2398" y="3348842"/>
            <a:ext cx="3352173" cy="3283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CC8D59-A9F5-E44C-B790-6A33FF2A2CE9}"/>
                  </a:ext>
                </a:extLst>
              </p:cNvPr>
              <p:cNvSpPr txBox="1"/>
              <p:nvPr/>
            </p:nvSpPr>
            <p:spPr>
              <a:xfrm rot="-900000">
                <a:off x="6953001" y="4625440"/>
                <a:ext cx="578748" cy="280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CC8D59-A9F5-E44C-B790-6A33FF2A2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900000">
                <a:off x="6953001" y="4625440"/>
                <a:ext cx="578748" cy="280077"/>
              </a:xfrm>
              <a:prstGeom prst="rect">
                <a:avLst/>
              </a:prstGeom>
              <a:blipFill>
                <a:blip r:embed="rId8"/>
                <a:stretch>
                  <a:fillRect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D562F713-66B3-114F-8677-C32629800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790"/>
          <a:stretch/>
        </p:blipFill>
        <p:spPr>
          <a:xfrm>
            <a:off x="347108" y="1123974"/>
            <a:ext cx="816675" cy="9927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53DFCD-1C0B-B34C-9E73-EC6FA2906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45" r="37704"/>
          <a:stretch/>
        </p:blipFill>
        <p:spPr>
          <a:xfrm>
            <a:off x="2826329" y="1121995"/>
            <a:ext cx="2470067" cy="99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54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axion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wave displaces the cavity vacuum state by an amount much smaller than the zero-point vacuum noise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 (FNAL), LLNL cavity workshop 8/23/18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834B8-C68E-184F-8F3D-78FAE2D4DE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9498"/>
            <a:ext cx="9144000" cy="31790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5957" y="2155322"/>
            <a:ext cx="1992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Axion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-photon mixing induces tiny coherent state displacement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BE140-6889-4643-AAFC-2B702D2FD93D}"/>
              </a:ext>
            </a:extLst>
          </p:cNvPr>
          <p:cNvSpPr txBox="1"/>
          <p:nvPr/>
        </p:nvSpPr>
        <p:spPr>
          <a:xfrm>
            <a:off x="7461956" y="3770847"/>
            <a:ext cx="1560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(Exaggerated) shift gives tiny probability for populating N=1 state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EEEB54-2691-7F49-A7E7-8117AEEBF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21" y="5093867"/>
            <a:ext cx="2076940" cy="656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FB4238-E7C9-8D40-A268-4C1EE7652F94}"/>
              </a:ext>
            </a:extLst>
          </p:cNvPr>
          <p:cNvSpPr txBox="1"/>
          <p:nvPr/>
        </p:nvSpPr>
        <p:spPr>
          <a:xfrm>
            <a:off x="2934171" y="3463416"/>
            <a:ext cx="3257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1774D2-151B-954F-9671-387BAC567854}"/>
              </a:ext>
            </a:extLst>
          </p:cNvPr>
          <p:cNvSpPr txBox="1"/>
          <p:nvPr/>
        </p:nvSpPr>
        <p:spPr>
          <a:xfrm>
            <a:off x="8696425" y="3444165"/>
            <a:ext cx="3257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7738AA-6847-A649-8509-CE8B808BA4BE}"/>
              </a:ext>
            </a:extLst>
          </p:cNvPr>
          <p:cNvSpPr txBox="1"/>
          <p:nvPr/>
        </p:nvSpPr>
        <p:spPr>
          <a:xfrm>
            <a:off x="1708591" y="1914864"/>
            <a:ext cx="34977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129E26-5BE0-814D-9946-B96D4E9D9465}"/>
              </a:ext>
            </a:extLst>
          </p:cNvPr>
          <p:cNvSpPr txBox="1"/>
          <p:nvPr/>
        </p:nvSpPr>
        <p:spPr>
          <a:xfrm>
            <a:off x="7464362" y="1900501"/>
            <a:ext cx="34977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4E097C-5A0F-FA45-9E47-A03FCEF9BCCC}"/>
              </a:ext>
            </a:extLst>
          </p:cNvPr>
          <p:cNvSpPr txBox="1"/>
          <p:nvPr/>
        </p:nvSpPr>
        <p:spPr>
          <a:xfrm>
            <a:off x="4159272" y="5574857"/>
            <a:ext cx="424617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Cannot easily see the tiny shift above the zero-point noise of the vacuum…</a:t>
            </a:r>
          </a:p>
        </p:txBody>
      </p:sp>
    </p:spTree>
    <p:extLst>
      <p:ext uri="{BB962C8B-B14F-4D97-AF65-F5344CB8AC3E}">
        <p14:creationId xmlns:p14="http://schemas.microsoft.com/office/powerpoint/2010/main" val="1755611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156" y="184325"/>
            <a:ext cx="7606045" cy="652769"/>
          </a:xfrm>
        </p:spPr>
        <p:txBody>
          <a:bodyPr/>
          <a:lstStyle/>
          <a:p>
            <a:r>
              <a:rPr lang="en-US" sz="2400" dirty="0">
                <a:latin typeface="Arial"/>
                <a:cs typeface="Arial"/>
              </a:rPr>
              <a:t>Quantum non-demolition (QND) single photon detectors can do much better than SQL amplifiers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03294" y="6555486"/>
            <a:ext cx="2895600" cy="365125"/>
          </a:xfrm>
        </p:spPr>
        <p:txBody>
          <a:bodyPr/>
          <a:lstStyle/>
          <a:p>
            <a:pPr marL="0" marR="0" lvl="0" indent="0" algn="ctr" defTabSz="457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6" charset="0"/>
                <a:ea typeface="ＭＳ Ｐゴシック" pitchFamily="-106" charset="-128"/>
              </a:rPr>
              <a:t>Aaron S. Chou (FNAL), LLNL cavity workshop 8/23/18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6" charset="0"/>
              <a:ea typeface="ＭＳ Ｐゴシック" pitchFamily="-106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224" y="1191062"/>
            <a:ext cx="3903020" cy="382309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4161" y="1778106"/>
            <a:ext cx="5095242" cy="4992204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250" y="860728"/>
            <a:ext cx="7075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 operator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commutes with the Hamiltonian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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backreaction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put into the unobserved phase – which we don’t care about...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4455" y="4495350"/>
            <a:ext cx="2379520" cy="147732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space area is still ½ħ but is squeezed in radial (amplitude) direction.  Phase of wave is randomized.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98808" y="3461975"/>
            <a:ext cx="1351809" cy="10187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72358" y="1968560"/>
            <a:ext cx="3247261" cy="4524315"/>
          </a:xfrm>
          <a:prstGeom prst="rect">
            <a:avLst/>
          </a:prstGeom>
          <a:solidFill>
            <a:srgbClr val="FFFF00">
              <a:alpha val="56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Avoid the zero-point noise by making measurements in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basis instead of the coherent state basis.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Demonstrated with Rydberg atoms, (Serge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Haroche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Nobel Prize 2012)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Implemented using solid state artificial atom qubits,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D.Schuster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et.al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axion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search: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Lamoreaux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Lehnert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et.al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2013,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Zheng,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Lehnert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et.al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2016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63318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F987D3-C84C-1B43-ACDC-64E0C8D0B1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C07C9-23FA-8644-BED6-F23B6924B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989" y="100495"/>
            <a:ext cx="1734056" cy="17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22958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Custom 6">
      <a:dk1>
        <a:srgbClr val="000030"/>
      </a:dk1>
      <a:lt1>
        <a:srgbClr val="FFFFFF"/>
      </a:lt1>
      <a:dk2>
        <a:srgbClr val="000030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C00000"/>
          </a:solidFill>
        </a:ln>
      </a:spPr>
      <a:bodyPr rtlCol="0" anchor="ctr"/>
      <a:lstStyle>
        <a:defPPr algn="ctr">
          <a:defRPr/>
        </a:defPPr>
      </a:lstStyle>
    </a:spDef>
    <a:lnDef>
      <a:spPr>
        <a:ln w="38100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75000"/>
          </a:lnSpc>
          <a:defRPr dirty="0" smtClean="0">
            <a:solidFill>
              <a:schemeClr val="accent4">
                <a:lumMod val="10000"/>
              </a:schemeClr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ock_coherent_osc" id="{7EF5C442-364B-EA4F-A2AB-A91244D31F18}" vid="{FBE60958-0791-634A-BAB8-6B0C9FC87576}"/>
    </a:ext>
  </a:extLst>
</a:theme>
</file>

<file path=ppt/theme/theme2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800" dirty="0">
            <a:latin typeface="Arial"/>
            <a:cs typeface="Arial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Office Theme">
  <a:themeElements>
    <a:clrScheme name="Custom 6">
      <a:dk1>
        <a:srgbClr val="000030"/>
      </a:dk1>
      <a:lt1>
        <a:srgbClr val="FFFFFF"/>
      </a:lt1>
      <a:dk2>
        <a:srgbClr val="000030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C00000"/>
          </a:solidFill>
        </a:ln>
      </a:spPr>
      <a:bodyPr rtlCol="0" anchor="ctr"/>
      <a:lstStyle>
        <a:defPPr algn="ctr">
          <a:defRPr/>
        </a:defPPr>
      </a:lstStyle>
    </a:spDef>
    <a:lnDef>
      <a:spPr>
        <a:ln w="38100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75000"/>
          </a:lnSpc>
          <a:defRPr dirty="0" smtClean="0">
            <a:solidFill>
              <a:schemeClr val="accent4">
                <a:lumMod val="10000"/>
              </a:schemeClr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ock_coherent_osc" id="{7EF5C442-364B-EA4F-A2AB-A91244D31F18}" vid="{FBE60958-0791-634A-BAB8-6B0C9FC8757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ffice Theme">
  <a:themeElements>
    <a:clrScheme name="Custom 6">
      <a:dk1>
        <a:srgbClr val="000030"/>
      </a:dk1>
      <a:lt1>
        <a:srgbClr val="FFFFFF"/>
      </a:lt1>
      <a:dk2>
        <a:srgbClr val="000030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C00000"/>
          </a:solidFill>
        </a:ln>
      </a:spPr>
      <a:bodyPr rtlCol="0" anchor="ctr"/>
      <a:lstStyle>
        <a:defPPr algn="ctr">
          <a:defRPr/>
        </a:defPPr>
      </a:lstStyle>
    </a:spDef>
    <a:lnDef>
      <a:spPr>
        <a:ln w="38100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75000"/>
          </a:lnSpc>
          <a:defRPr dirty="0" smtClean="0">
            <a:solidFill>
              <a:schemeClr val="accent4">
                <a:lumMod val="10000"/>
              </a:schemeClr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9_Office Theme">
  <a:themeElements>
    <a:clrScheme name="Custom 6">
      <a:dk1>
        <a:srgbClr val="000030"/>
      </a:dk1>
      <a:lt1>
        <a:srgbClr val="FFFFFF"/>
      </a:lt1>
      <a:dk2>
        <a:srgbClr val="000030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C00000"/>
          </a:solidFill>
        </a:ln>
      </a:spPr>
      <a:bodyPr rtlCol="0" anchor="ctr"/>
      <a:lstStyle>
        <a:defPPr algn="ctr">
          <a:defRPr/>
        </a:defPPr>
      </a:lstStyle>
    </a:spDef>
    <a:lnDef>
      <a:spPr>
        <a:ln w="38100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75000"/>
          </a:lnSpc>
          <a:defRPr dirty="0" smtClean="0">
            <a:solidFill>
              <a:schemeClr val="accent4">
                <a:lumMod val="10000"/>
              </a:schemeClr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ock_coherent_osc" id="{7EF5C442-364B-EA4F-A2AB-A91244D31F18}" vid="{FBE60958-0791-634A-BAB8-6B0C9FC8757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36941</TotalTime>
  <Words>2069</Words>
  <Application>Microsoft Macintosh PowerPoint</Application>
  <PresentationFormat>On-screen Show (4:3)</PresentationFormat>
  <Paragraphs>275</Paragraphs>
  <Slides>28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ＭＳ Ｐゴシック</vt:lpstr>
      <vt:lpstr>Arial</vt:lpstr>
      <vt:lpstr>Calibri</vt:lpstr>
      <vt:lpstr>Cambria Math</vt:lpstr>
      <vt:lpstr>Garamond</vt:lpstr>
      <vt:lpstr>Helvetica</vt:lpstr>
      <vt:lpstr>Times</vt:lpstr>
      <vt:lpstr>Wingdings</vt:lpstr>
      <vt:lpstr>6_Office Theme</vt:lpstr>
      <vt:lpstr>2_Blank</vt:lpstr>
      <vt:lpstr>7_Office Theme</vt:lpstr>
      <vt:lpstr>Office Theme</vt:lpstr>
      <vt:lpstr>4_Office Theme</vt:lpstr>
      <vt:lpstr>8_Office Theme</vt:lpstr>
      <vt:lpstr>1_Office Theme</vt:lpstr>
      <vt:lpstr>9_Office Theme</vt:lpstr>
      <vt:lpstr>Quantum Metrology Techniques for Axion DM above 10 GHz</vt:lpstr>
      <vt:lpstr>Review panel question:   Why do axion searches take so long???</vt:lpstr>
      <vt:lpstr>How to enable an experiment based on commodity refrigerators and magnets???</vt:lpstr>
      <vt:lpstr>Energy transfer between two coupled oscillators</vt:lpstr>
      <vt:lpstr>Classical pendulum system: ├ |α=3⟩⨂├ |α=0⟩</vt:lpstr>
      <vt:lpstr>Classically-driven quantum harmonic oscillator</vt:lpstr>
      <vt:lpstr>Coherent states in the Fock basis</vt:lpstr>
      <vt:lpstr>The axion wave displaces the cavity vacuum state by an amount much smaller than the zero-point vacuum noise</vt:lpstr>
      <vt:lpstr>Quantum non-demolition (QND) single photon detectors can do much better than SQL amplifiers </vt:lpstr>
      <vt:lpstr>Multi-qubit sensors can achieve vanishing background rates</vt:lpstr>
      <vt:lpstr>Use high-Qc cavity (Qc&gt; Qa =106) as signal integrator to match noisy readout rate to the expected signal rate</vt:lpstr>
      <vt:lpstr>Can also view as detecting the power in a small but highly coherent fraction of the axion broadcast bandwidth</vt:lpstr>
      <vt:lpstr>Accumulate signal at the resulting constant power plateau</vt:lpstr>
      <vt:lpstr>Stimulated emission</vt:lpstr>
      <vt:lpstr>Axion haloscopes are classically-driven quantum harmonic oscillators</vt:lpstr>
      <vt:lpstr> Pushing the swing at the wrong phase</vt:lpstr>
      <vt:lpstr>Solution:  Prepare the cavity in a Fock state which has definite photon number but  maximally indeterminate phase </vt:lpstr>
      <vt:lpstr>Classical pendulum system: ├ |α=3⟩⨂├ |α=0⟩</vt:lpstr>
      <vt:lpstr>├ |α=0⟩⨂├ |N=2⟩ </vt:lpstr>
      <vt:lpstr>├ |α=√2⟩⨂├ |N=2⟩ </vt:lpstr>
      <vt:lpstr>├ |α=√2⟩⨂├ |N=10⟩ </vt:lpstr>
      <vt:lpstr>Spontaneous vs Stimulated Emission</vt:lpstr>
      <vt:lpstr>Cavity Fock-state preparation gives stimulated emission/absorption between axion and cavity modes</vt:lpstr>
      <vt:lpstr>PowerPoint Presentation</vt:lpstr>
      <vt:lpstr>Signal/Noise scaling with Fock enhancement</vt:lpstr>
      <vt:lpstr>Roadmap</vt:lpstr>
      <vt:lpstr>Take-aways</vt:lpstr>
      <vt:lpstr>New Consortium: Quantum Metrology for Dark Matter Axion Detection</vt:lpstr>
    </vt:vector>
  </TitlesOfParts>
  <Company>Fermilab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Qubit-based single photon sensors</dc:title>
  <dc:creator>Aaron Chou</dc:creator>
  <cp:lastModifiedBy>Aaron S Chou</cp:lastModifiedBy>
  <cp:revision>307</cp:revision>
  <cp:lastPrinted>2018-08-20T23:18:22Z</cp:lastPrinted>
  <dcterms:created xsi:type="dcterms:W3CDTF">2017-11-06T16:16:20Z</dcterms:created>
  <dcterms:modified xsi:type="dcterms:W3CDTF">2018-08-26T05:55:14Z</dcterms:modified>
</cp:coreProperties>
</file>