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1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660" r:id="rId2"/>
    <p:sldMasterId id="2147483684" r:id="rId3"/>
    <p:sldMasterId id="2147483672" r:id="rId4"/>
  </p:sldMasterIdLst>
  <p:notesMasterIdLst>
    <p:notesMasterId r:id="rId34"/>
  </p:notesMasterIdLst>
  <p:sldIdLst>
    <p:sldId id="256" r:id="rId5"/>
    <p:sldId id="400" r:id="rId6"/>
    <p:sldId id="383" r:id="rId7"/>
    <p:sldId id="426" r:id="rId8"/>
    <p:sldId id="429" r:id="rId9"/>
    <p:sldId id="430" r:id="rId10"/>
    <p:sldId id="427" r:id="rId11"/>
    <p:sldId id="385" r:id="rId12"/>
    <p:sldId id="431" r:id="rId13"/>
    <p:sldId id="432" r:id="rId14"/>
    <p:sldId id="433" r:id="rId15"/>
    <p:sldId id="395" r:id="rId16"/>
    <p:sldId id="386" r:id="rId17"/>
    <p:sldId id="389" r:id="rId18"/>
    <p:sldId id="402" r:id="rId19"/>
    <p:sldId id="434" r:id="rId20"/>
    <p:sldId id="444" r:id="rId21"/>
    <p:sldId id="435" r:id="rId22"/>
    <p:sldId id="437" r:id="rId23"/>
    <p:sldId id="438" r:id="rId24"/>
    <p:sldId id="439" r:id="rId25"/>
    <p:sldId id="440" r:id="rId26"/>
    <p:sldId id="441" r:id="rId27"/>
    <p:sldId id="393" r:id="rId28"/>
    <p:sldId id="401" r:id="rId29"/>
    <p:sldId id="442" r:id="rId30"/>
    <p:sldId id="443" r:id="rId31"/>
    <p:sldId id="394" r:id="rId32"/>
    <p:sldId id="325" r:id="rId33"/>
  </p:sldIdLst>
  <p:sldSz cx="9906000" cy="6858000" type="A4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12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DAF4F"/>
    <a:srgbClr val="F8F5BA"/>
    <a:srgbClr val="F2EB76"/>
    <a:srgbClr val="D5D7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D7AC3CCA-C797-4891-BE02-D94E43425B78}" styleName="보통 스타일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0505E3EF-67EA-436B-97B2-0124C06EBD24}" styleName="보통 스타일 4 - 강조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5940675A-B579-460E-94D1-54222C63F5DA}" styleName="스타일 없음, 표 눈금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5AB1C69-6EDB-4FF4-983F-18BD219EF322}" styleName="보통 스타일 2 - 강조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2DE63D5-997A-4646-A377-4702673A728D}" styleName="밝은 스타일 2 - 강조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980" autoAdjust="0"/>
    <p:restoredTop sz="87411" autoAdjust="0"/>
  </p:normalViewPr>
  <p:slideViewPr>
    <p:cSldViewPr snapToGrid="0">
      <p:cViewPr varScale="1">
        <p:scale>
          <a:sx n="83" d="100"/>
          <a:sy n="83" d="100"/>
        </p:scale>
        <p:origin x="1984" y="184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15568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25" d="100"/>
          <a:sy n="125" d="100"/>
        </p:scale>
        <p:origin x="4932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&#53685;&#54633;%20&#47928;&#49436;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&#53685;&#54633;%20&#47928;&#49436;1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&#53685;&#54633;%20&#47928;&#49436;1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&#53685;&#54633;%20&#47928;&#49436;1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&#53685;&#54633;%20&#47928;&#49436;1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0215026689349"/>
          <c:y val="9.9482267752339398E-2"/>
          <c:w val="0.73149633931860603"/>
          <c:h val="0.71924126060911098"/>
        </c:manualLayout>
      </c:layout>
      <c:scatterChart>
        <c:scatterStyle val="smoothMarker"/>
        <c:varyColors val="0"/>
        <c:ser>
          <c:idx val="0"/>
          <c:order val="0"/>
          <c:spPr>
            <a:ln w="19050" cap="rnd">
              <a:solidFill>
                <a:schemeClr val="bg1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xVal>
            <c:numRef>
              <c:f>'sapphire + metal rod'!$A$16:$A$45</c:f>
              <c:numCache>
                <c:formatCode>General</c:formatCode>
                <c:ptCount val="30"/>
                <c:pt idx="0">
                  <c:v>100</c:v>
                </c:pt>
                <c:pt idx="1">
                  <c:v>120</c:v>
                </c:pt>
                <c:pt idx="2">
                  <c:v>122</c:v>
                </c:pt>
                <c:pt idx="3">
                  <c:v>123</c:v>
                </c:pt>
                <c:pt idx="4">
                  <c:v>125</c:v>
                </c:pt>
                <c:pt idx="5">
                  <c:v>128</c:v>
                </c:pt>
                <c:pt idx="6">
                  <c:v>130</c:v>
                </c:pt>
                <c:pt idx="7">
                  <c:v>135</c:v>
                </c:pt>
                <c:pt idx="8">
                  <c:v>140</c:v>
                </c:pt>
                <c:pt idx="9">
                  <c:v>150</c:v>
                </c:pt>
                <c:pt idx="10">
                  <c:v>155</c:v>
                </c:pt>
                <c:pt idx="11">
                  <c:v>156</c:v>
                </c:pt>
                <c:pt idx="12">
                  <c:v>157</c:v>
                </c:pt>
                <c:pt idx="13">
                  <c:v>160</c:v>
                </c:pt>
                <c:pt idx="14">
                  <c:v>180</c:v>
                </c:pt>
                <c:pt idx="15">
                  <c:v>190</c:v>
                </c:pt>
                <c:pt idx="16">
                  <c:v>195</c:v>
                </c:pt>
                <c:pt idx="17">
                  <c:v>195.7</c:v>
                </c:pt>
                <c:pt idx="18">
                  <c:v>197</c:v>
                </c:pt>
                <c:pt idx="19">
                  <c:v>200</c:v>
                </c:pt>
                <c:pt idx="20">
                  <c:v>220</c:v>
                </c:pt>
                <c:pt idx="21">
                  <c:v>225</c:v>
                </c:pt>
                <c:pt idx="22">
                  <c:v>226</c:v>
                </c:pt>
                <c:pt idx="23">
                  <c:v>227</c:v>
                </c:pt>
                <c:pt idx="24">
                  <c:v>230</c:v>
                </c:pt>
                <c:pt idx="25">
                  <c:v>232.5</c:v>
                </c:pt>
                <c:pt idx="26">
                  <c:v>234</c:v>
                </c:pt>
                <c:pt idx="27">
                  <c:v>235</c:v>
                </c:pt>
                <c:pt idx="28">
                  <c:v>240</c:v>
                </c:pt>
                <c:pt idx="29">
                  <c:v>260</c:v>
                </c:pt>
              </c:numCache>
            </c:numRef>
          </c:xVal>
          <c:yVal>
            <c:numRef>
              <c:f>'sapphire + metal rod'!$B$16:$B$45</c:f>
              <c:numCache>
                <c:formatCode>General</c:formatCode>
                <c:ptCount val="30"/>
                <c:pt idx="0">
                  <c:v>2.4307963936430981</c:v>
                </c:pt>
                <c:pt idx="1">
                  <c:v>2.5179907435587001</c:v>
                </c:pt>
                <c:pt idx="2">
                  <c:v>2.5247767317009999</c:v>
                </c:pt>
                <c:pt idx="3">
                  <c:v>2.5250089505312001</c:v>
                </c:pt>
                <c:pt idx="4">
                  <c:v>2.5252148217614998</c:v>
                </c:pt>
                <c:pt idx="5">
                  <c:v>2.5254632304561002</c:v>
                </c:pt>
                <c:pt idx="6">
                  <c:v>2.525573280198</c:v>
                </c:pt>
                <c:pt idx="7">
                  <c:v>2.5257794707087</c:v>
                </c:pt>
                <c:pt idx="8">
                  <c:v>2.5258661038335979</c:v>
                </c:pt>
                <c:pt idx="9">
                  <c:v>2.5257169239572002</c:v>
                </c:pt>
                <c:pt idx="10">
                  <c:v>2.5255282445768001</c:v>
                </c:pt>
                <c:pt idx="11">
                  <c:v>2.5254758393126</c:v>
                </c:pt>
                <c:pt idx="12">
                  <c:v>2.525453578429</c:v>
                </c:pt>
                <c:pt idx="13">
                  <c:v>2.5252800565271998</c:v>
                </c:pt>
                <c:pt idx="14">
                  <c:v>2.5241318806896</c:v>
                </c:pt>
                <c:pt idx="15">
                  <c:v>2.5239534870056999</c:v>
                </c:pt>
                <c:pt idx="16">
                  <c:v>2.5237904624116001</c:v>
                </c:pt>
                <c:pt idx="17">
                  <c:v>2.5238859833243001</c:v>
                </c:pt>
                <c:pt idx="18">
                  <c:v>2.5238999027335001</c:v>
                </c:pt>
                <c:pt idx="19">
                  <c:v>2.5238491707839001</c:v>
                </c:pt>
                <c:pt idx="20">
                  <c:v>2.5232130796977001</c:v>
                </c:pt>
                <c:pt idx="21">
                  <c:v>2.5228404065159991</c:v>
                </c:pt>
                <c:pt idx="22">
                  <c:v>2.5227840971533002</c:v>
                </c:pt>
                <c:pt idx="23">
                  <c:v>2.5226596422546002</c:v>
                </c:pt>
                <c:pt idx="24">
                  <c:v>2.5223405557826002</c:v>
                </c:pt>
                <c:pt idx="25">
                  <c:v>2.5220807233084002</c:v>
                </c:pt>
                <c:pt idx="26">
                  <c:v>2.521910393059799</c:v>
                </c:pt>
                <c:pt idx="27">
                  <c:v>2.5194361931992981</c:v>
                </c:pt>
                <c:pt idx="28">
                  <c:v>2.496887230564198</c:v>
                </c:pt>
                <c:pt idx="29">
                  <c:v>2.3948162617015001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6978-1F4B-8151-238D0EE9930A}"/>
            </c:ext>
          </c:extLst>
        </c:ser>
        <c:ser>
          <c:idx val="1"/>
          <c:order val="1"/>
          <c:spPr>
            <a:ln w="19050" cap="rnd">
              <a:solidFill>
                <a:schemeClr val="bg1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xVal>
            <c:numRef>
              <c:f>'sapphire + metal rod'!$A$16:$A$45</c:f>
              <c:numCache>
                <c:formatCode>General</c:formatCode>
                <c:ptCount val="30"/>
                <c:pt idx="0">
                  <c:v>100</c:v>
                </c:pt>
                <c:pt idx="1">
                  <c:v>120</c:v>
                </c:pt>
                <c:pt idx="2">
                  <c:v>122</c:v>
                </c:pt>
                <c:pt idx="3">
                  <c:v>123</c:v>
                </c:pt>
                <c:pt idx="4">
                  <c:v>125</c:v>
                </c:pt>
                <c:pt idx="5">
                  <c:v>128</c:v>
                </c:pt>
                <c:pt idx="6">
                  <c:v>130</c:v>
                </c:pt>
                <c:pt idx="7">
                  <c:v>135</c:v>
                </c:pt>
                <c:pt idx="8">
                  <c:v>140</c:v>
                </c:pt>
                <c:pt idx="9">
                  <c:v>150</c:v>
                </c:pt>
                <c:pt idx="10">
                  <c:v>155</c:v>
                </c:pt>
                <c:pt idx="11">
                  <c:v>156</c:v>
                </c:pt>
                <c:pt idx="12">
                  <c:v>157</c:v>
                </c:pt>
                <c:pt idx="13">
                  <c:v>160</c:v>
                </c:pt>
                <c:pt idx="14">
                  <c:v>180</c:v>
                </c:pt>
                <c:pt idx="15">
                  <c:v>190</c:v>
                </c:pt>
                <c:pt idx="16">
                  <c:v>195</c:v>
                </c:pt>
                <c:pt idx="17">
                  <c:v>195.7</c:v>
                </c:pt>
                <c:pt idx="18">
                  <c:v>197</c:v>
                </c:pt>
                <c:pt idx="19">
                  <c:v>200</c:v>
                </c:pt>
                <c:pt idx="20">
                  <c:v>220</c:v>
                </c:pt>
                <c:pt idx="21">
                  <c:v>225</c:v>
                </c:pt>
                <c:pt idx="22">
                  <c:v>226</c:v>
                </c:pt>
                <c:pt idx="23">
                  <c:v>227</c:v>
                </c:pt>
                <c:pt idx="24">
                  <c:v>230</c:v>
                </c:pt>
                <c:pt idx="25">
                  <c:v>232.5</c:v>
                </c:pt>
                <c:pt idx="26">
                  <c:v>234</c:v>
                </c:pt>
                <c:pt idx="27">
                  <c:v>235</c:v>
                </c:pt>
                <c:pt idx="28">
                  <c:v>240</c:v>
                </c:pt>
                <c:pt idx="29">
                  <c:v>260</c:v>
                </c:pt>
              </c:numCache>
            </c:numRef>
          </c:xVal>
          <c:yVal>
            <c:numRef>
              <c:f>'sapphire + metal rod'!$C$16:$C$45</c:f>
              <c:numCache>
                <c:formatCode>General</c:formatCode>
                <c:ptCount val="30"/>
                <c:pt idx="0">
                  <c:v>2.5219674755911998</c:v>
                </c:pt>
                <c:pt idx="1">
                  <c:v>2.5248243255801999</c:v>
                </c:pt>
                <c:pt idx="2">
                  <c:v>2.5261289217526999</c:v>
                </c:pt>
                <c:pt idx="3">
                  <c:v>2.5297441578402999</c:v>
                </c:pt>
                <c:pt idx="4">
                  <c:v>2.5372155918683998</c:v>
                </c:pt>
                <c:pt idx="5">
                  <c:v>2.5477297710323001</c:v>
                </c:pt>
                <c:pt idx="6">
                  <c:v>2.5521095215569001</c:v>
                </c:pt>
                <c:pt idx="7">
                  <c:v>2.5536255784205002</c:v>
                </c:pt>
                <c:pt idx="8">
                  <c:v>2.5544605582719999</c:v>
                </c:pt>
                <c:pt idx="9">
                  <c:v>2.5557475779869998</c:v>
                </c:pt>
                <c:pt idx="10">
                  <c:v>2.556262766688099</c:v>
                </c:pt>
                <c:pt idx="11">
                  <c:v>2.5563594229447979</c:v>
                </c:pt>
                <c:pt idx="12">
                  <c:v>2.5564481519495978</c:v>
                </c:pt>
                <c:pt idx="13">
                  <c:v>2.5567139057160002</c:v>
                </c:pt>
                <c:pt idx="14">
                  <c:v>2.5578566476333999</c:v>
                </c:pt>
                <c:pt idx="15">
                  <c:v>2.5581169423432999</c:v>
                </c:pt>
                <c:pt idx="16">
                  <c:v>2.5581537226212001</c:v>
                </c:pt>
                <c:pt idx="17">
                  <c:v>2.5581606817643001</c:v>
                </c:pt>
                <c:pt idx="18">
                  <c:v>2.5581590048246001</c:v>
                </c:pt>
                <c:pt idx="19">
                  <c:v>2.5581257633846</c:v>
                </c:pt>
                <c:pt idx="20">
                  <c:v>2.5571321596177001</c:v>
                </c:pt>
                <c:pt idx="21">
                  <c:v>2.556561946765</c:v>
                </c:pt>
                <c:pt idx="22">
                  <c:v>2.554860975281299</c:v>
                </c:pt>
                <c:pt idx="23">
                  <c:v>2.5512042615738002</c:v>
                </c:pt>
                <c:pt idx="24">
                  <c:v>2.5399635805926999</c:v>
                </c:pt>
                <c:pt idx="25">
                  <c:v>2.5299600469255998</c:v>
                </c:pt>
                <c:pt idx="26">
                  <c:v>2.5237168843758</c:v>
                </c:pt>
                <c:pt idx="27">
                  <c:v>2.5217797719398001</c:v>
                </c:pt>
                <c:pt idx="28">
                  <c:v>2.5211653071505999</c:v>
                </c:pt>
                <c:pt idx="29">
                  <c:v>2.5179504178857002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6978-1F4B-8151-238D0EE9930A}"/>
            </c:ext>
          </c:extLst>
        </c:ser>
        <c:ser>
          <c:idx val="2"/>
          <c:order val="2"/>
          <c:spPr>
            <a:ln w="19050" cap="rnd">
              <a:solidFill>
                <a:schemeClr val="bg1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xVal>
            <c:numRef>
              <c:f>'sapphire + metal rod'!$A$16:$A$45</c:f>
              <c:numCache>
                <c:formatCode>General</c:formatCode>
                <c:ptCount val="30"/>
                <c:pt idx="0">
                  <c:v>100</c:v>
                </c:pt>
                <c:pt idx="1">
                  <c:v>120</c:v>
                </c:pt>
                <c:pt idx="2">
                  <c:v>122</c:v>
                </c:pt>
                <c:pt idx="3">
                  <c:v>123</c:v>
                </c:pt>
                <c:pt idx="4">
                  <c:v>125</c:v>
                </c:pt>
                <c:pt idx="5">
                  <c:v>128</c:v>
                </c:pt>
                <c:pt idx="6">
                  <c:v>130</c:v>
                </c:pt>
                <c:pt idx="7">
                  <c:v>135</c:v>
                </c:pt>
                <c:pt idx="8">
                  <c:v>140</c:v>
                </c:pt>
                <c:pt idx="9">
                  <c:v>150</c:v>
                </c:pt>
                <c:pt idx="10">
                  <c:v>155</c:v>
                </c:pt>
                <c:pt idx="11">
                  <c:v>156</c:v>
                </c:pt>
                <c:pt idx="12">
                  <c:v>157</c:v>
                </c:pt>
                <c:pt idx="13">
                  <c:v>160</c:v>
                </c:pt>
                <c:pt idx="14">
                  <c:v>180</c:v>
                </c:pt>
                <c:pt idx="15">
                  <c:v>190</c:v>
                </c:pt>
                <c:pt idx="16">
                  <c:v>195</c:v>
                </c:pt>
                <c:pt idx="17">
                  <c:v>195.7</c:v>
                </c:pt>
                <c:pt idx="18">
                  <c:v>197</c:v>
                </c:pt>
                <c:pt idx="19">
                  <c:v>200</c:v>
                </c:pt>
                <c:pt idx="20">
                  <c:v>220</c:v>
                </c:pt>
                <c:pt idx="21">
                  <c:v>225</c:v>
                </c:pt>
                <c:pt idx="22">
                  <c:v>226</c:v>
                </c:pt>
                <c:pt idx="23">
                  <c:v>227</c:v>
                </c:pt>
                <c:pt idx="24">
                  <c:v>230</c:v>
                </c:pt>
                <c:pt idx="25">
                  <c:v>232.5</c:v>
                </c:pt>
                <c:pt idx="26">
                  <c:v>234</c:v>
                </c:pt>
                <c:pt idx="27">
                  <c:v>235</c:v>
                </c:pt>
                <c:pt idx="28">
                  <c:v>240</c:v>
                </c:pt>
                <c:pt idx="29">
                  <c:v>260</c:v>
                </c:pt>
              </c:numCache>
            </c:numRef>
          </c:xVal>
          <c:yVal>
            <c:numRef>
              <c:f>'sapphire + metal rod'!$D$16:$D$45</c:f>
              <c:numCache>
                <c:formatCode>General</c:formatCode>
                <c:ptCount val="30"/>
                <c:pt idx="0">
                  <c:v>2.5445425870601999</c:v>
                </c:pt>
                <c:pt idx="1">
                  <c:v>2.5507655734074999</c:v>
                </c:pt>
                <c:pt idx="2">
                  <c:v>2.5512658256553991</c:v>
                </c:pt>
                <c:pt idx="3">
                  <c:v>2.5515129697644001</c:v>
                </c:pt>
                <c:pt idx="4">
                  <c:v>2.5520072986366</c:v>
                </c:pt>
                <c:pt idx="5">
                  <c:v>2.5529630710906002</c:v>
                </c:pt>
                <c:pt idx="6">
                  <c:v>2.555852028690599</c:v>
                </c:pt>
                <c:pt idx="7">
                  <c:v>2.5708413126202001</c:v>
                </c:pt>
                <c:pt idx="8">
                  <c:v>2.5842946846713999</c:v>
                </c:pt>
                <c:pt idx="9">
                  <c:v>2.6053748419720999</c:v>
                </c:pt>
                <c:pt idx="10">
                  <c:v>2.6127548724256</c:v>
                </c:pt>
                <c:pt idx="11">
                  <c:v>2.6139492921667</c:v>
                </c:pt>
                <c:pt idx="12">
                  <c:v>2.6147141250831001</c:v>
                </c:pt>
                <c:pt idx="13">
                  <c:v>2.6158186400471002</c:v>
                </c:pt>
                <c:pt idx="14">
                  <c:v>2.6163163734189991</c:v>
                </c:pt>
                <c:pt idx="15">
                  <c:v>2.6203546087206</c:v>
                </c:pt>
                <c:pt idx="16">
                  <c:v>2.6158303694246001</c:v>
                </c:pt>
                <c:pt idx="17">
                  <c:v>2.6176564449001001</c:v>
                </c:pt>
                <c:pt idx="18">
                  <c:v>2.6187010331943998</c:v>
                </c:pt>
                <c:pt idx="19">
                  <c:v>2.6152470876324001</c:v>
                </c:pt>
                <c:pt idx="20">
                  <c:v>2.5741745208303</c:v>
                </c:pt>
                <c:pt idx="21">
                  <c:v>2.5583939081569</c:v>
                </c:pt>
                <c:pt idx="22">
                  <c:v>2.556538460054</c:v>
                </c:pt>
                <c:pt idx="23">
                  <c:v>2.5563720325167001</c:v>
                </c:pt>
                <c:pt idx="24">
                  <c:v>2.5559383721878999</c:v>
                </c:pt>
                <c:pt idx="25">
                  <c:v>2.5555391769412998</c:v>
                </c:pt>
                <c:pt idx="26">
                  <c:v>2.5552857287069002</c:v>
                </c:pt>
                <c:pt idx="27">
                  <c:v>2.5551072495371998</c:v>
                </c:pt>
                <c:pt idx="28">
                  <c:v>2.5541186713777</c:v>
                </c:pt>
                <c:pt idx="29">
                  <c:v>2.5479856265867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6978-1F4B-8151-238D0EE9930A}"/>
            </c:ext>
          </c:extLst>
        </c:ser>
        <c:ser>
          <c:idx val="3"/>
          <c:order val="3"/>
          <c:spPr>
            <a:ln w="19050" cap="rnd">
              <a:solidFill>
                <a:schemeClr val="bg1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xVal>
            <c:numRef>
              <c:f>'sapphire + metal rod'!$A$16:$A$45</c:f>
              <c:numCache>
                <c:formatCode>General</c:formatCode>
                <c:ptCount val="30"/>
                <c:pt idx="0">
                  <c:v>100</c:v>
                </c:pt>
                <c:pt idx="1">
                  <c:v>120</c:v>
                </c:pt>
                <c:pt idx="2">
                  <c:v>122</c:v>
                </c:pt>
                <c:pt idx="3">
                  <c:v>123</c:v>
                </c:pt>
                <c:pt idx="4">
                  <c:v>125</c:v>
                </c:pt>
                <c:pt idx="5">
                  <c:v>128</c:v>
                </c:pt>
                <c:pt idx="6">
                  <c:v>130</c:v>
                </c:pt>
                <c:pt idx="7">
                  <c:v>135</c:v>
                </c:pt>
                <c:pt idx="8">
                  <c:v>140</c:v>
                </c:pt>
                <c:pt idx="9">
                  <c:v>150</c:v>
                </c:pt>
                <c:pt idx="10">
                  <c:v>155</c:v>
                </c:pt>
                <c:pt idx="11">
                  <c:v>156</c:v>
                </c:pt>
                <c:pt idx="12">
                  <c:v>157</c:v>
                </c:pt>
                <c:pt idx="13">
                  <c:v>160</c:v>
                </c:pt>
                <c:pt idx="14">
                  <c:v>180</c:v>
                </c:pt>
                <c:pt idx="15">
                  <c:v>190</c:v>
                </c:pt>
                <c:pt idx="16">
                  <c:v>195</c:v>
                </c:pt>
                <c:pt idx="17">
                  <c:v>195.7</c:v>
                </c:pt>
                <c:pt idx="18">
                  <c:v>197</c:v>
                </c:pt>
                <c:pt idx="19">
                  <c:v>200</c:v>
                </c:pt>
                <c:pt idx="20">
                  <c:v>220</c:v>
                </c:pt>
                <c:pt idx="21">
                  <c:v>225</c:v>
                </c:pt>
                <c:pt idx="22">
                  <c:v>226</c:v>
                </c:pt>
                <c:pt idx="23">
                  <c:v>227</c:v>
                </c:pt>
                <c:pt idx="24">
                  <c:v>230</c:v>
                </c:pt>
                <c:pt idx="25">
                  <c:v>232.5</c:v>
                </c:pt>
                <c:pt idx="26">
                  <c:v>234</c:v>
                </c:pt>
                <c:pt idx="27">
                  <c:v>235</c:v>
                </c:pt>
                <c:pt idx="28">
                  <c:v>240</c:v>
                </c:pt>
                <c:pt idx="29">
                  <c:v>260</c:v>
                </c:pt>
              </c:numCache>
            </c:numRef>
          </c:xVal>
          <c:yVal>
            <c:numRef>
              <c:f>'sapphire + metal rod'!$E$16:$E$45</c:f>
              <c:numCache>
                <c:formatCode>General</c:formatCode>
                <c:ptCount val="30"/>
                <c:pt idx="0">
                  <c:v>2.5728136501537979</c:v>
                </c:pt>
                <c:pt idx="1">
                  <c:v>2.6089674157596998</c:v>
                </c:pt>
                <c:pt idx="2">
                  <c:v>2.6093807330554002</c:v>
                </c:pt>
                <c:pt idx="3">
                  <c:v>2.6082522724413999</c:v>
                </c:pt>
                <c:pt idx="4">
                  <c:v>2.6089424364423</c:v>
                </c:pt>
                <c:pt idx="5">
                  <c:v>2.611439999030698</c:v>
                </c:pt>
                <c:pt idx="6">
                  <c:v>2.614994380158</c:v>
                </c:pt>
                <c:pt idx="7">
                  <c:v>2.6138455573545998</c:v>
                </c:pt>
                <c:pt idx="8">
                  <c:v>2.6138466724187981</c:v>
                </c:pt>
                <c:pt idx="9">
                  <c:v>2.6181570026809999</c:v>
                </c:pt>
                <c:pt idx="10">
                  <c:v>2.6145570949561998</c:v>
                </c:pt>
                <c:pt idx="11">
                  <c:v>2.6151613332645991</c:v>
                </c:pt>
                <c:pt idx="12">
                  <c:v>2.6154397959806999</c:v>
                </c:pt>
                <c:pt idx="13" formatCode="0.00E+00">
                  <c:v>2.6188350960501001</c:v>
                </c:pt>
                <c:pt idx="14" formatCode="0.00E+00">
                  <c:v>2.6278102861698001</c:v>
                </c:pt>
                <c:pt idx="15" formatCode="0.00E+00">
                  <c:v>2.6245509667845002</c:v>
                </c:pt>
                <c:pt idx="16" formatCode="0.00E+00">
                  <c:v>2.6203921546961002</c:v>
                </c:pt>
                <c:pt idx="17" formatCode="0.00E+00">
                  <c:v>2.6199584722654001</c:v>
                </c:pt>
                <c:pt idx="18" formatCode="0.00E+00">
                  <c:v>2.6196295736329001</c:v>
                </c:pt>
                <c:pt idx="19" formatCode="0.00E+00">
                  <c:v>2.6193714940773001</c:v>
                </c:pt>
                <c:pt idx="20">
                  <c:v>2.6147158048863002</c:v>
                </c:pt>
                <c:pt idx="21">
                  <c:v>2.6158259659435981</c:v>
                </c:pt>
                <c:pt idx="22">
                  <c:v>2.6169962317877</c:v>
                </c:pt>
                <c:pt idx="23">
                  <c:v>2.6138921377524</c:v>
                </c:pt>
                <c:pt idx="24">
                  <c:v>2.6126686632211982</c:v>
                </c:pt>
                <c:pt idx="25">
                  <c:v>2.6113794202070002</c:v>
                </c:pt>
                <c:pt idx="26">
                  <c:v>2.6102548123556</c:v>
                </c:pt>
                <c:pt idx="27" formatCode="0.00E+00">
                  <c:v>2.6104755024560999</c:v>
                </c:pt>
                <c:pt idx="28" formatCode="0.00E+00">
                  <c:v>2.6064963290983991</c:v>
                </c:pt>
                <c:pt idx="29">
                  <c:v>2.5483117439418002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6978-1F4B-8151-238D0EE9930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16235088"/>
        <c:axId val="1716238992"/>
      </c:scatterChart>
      <c:valAx>
        <c:axId val="1716235088"/>
        <c:scaling>
          <c:orientation val="minMax"/>
          <c:max val="260"/>
          <c:min val="100"/>
        </c:scaling>
        <c:delete val="0"/>
        <c:axPos val="b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cap="all" baseline="0">
                    <a:solidFill>
                      <a:schemeClr val="l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Angle (deg)</a:t>
                </a:r>
                <a:endParaRPr lang="ko-KR"/>
              </a:p>
            </c:rich>
          </c:tx>
          <c:layout>
            <c:manualLayout>
              <c:xMode val="edge"/>
              <c:yMode val="edge"/>
              <c:x val="0.41407638888888898"/>
              <c:y val="0.9035158730158729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1" i="0" u="none" strike="noStrike" kern="1200" cap="all" baseline="0">
                  <a:solidFill>
                    <a:schemeClr val="lt1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ko-K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lt1">
                <a:lumMod val="5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1716238992"/>
        <c:crosses val="autoZero"/>
        <c:crossBetween val="midCat"/>
      </c:valAx>
      <c:valAx>
        <c:axId val="17162389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1" i="0" u="none" strike="noStrike" kern="1200" cap="all" baseline="0">
                    <a:solidFill>
                      <a:schemeClr val="l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Frequency (GHz)</a:t>
                </a:r>
                <a:endParaRPr lang="ko-KR"/>
              </a:p>
            </c:rich>
          </c:tx>
          <c:layout>
            <c:manualLayout>
              <c:xMode val="edge"/>
              <c:yMode val="edge"/>
              <c:x val="2.62844206913476E-2"/>
              <c:y val="0.32772040983625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1" i="0" u="none" strike="noStrike" kern="1200" cap="all" baseline="0">
                  <a:solidFill>
                    <a:schemeClr val="lt1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ko-K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lt1">
                <a:lumMod val="5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1716235088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ko-K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568500174037401"/>
          <c:y val="8.5627145391704504E-2"/>
          <c:w val="0.79796173973885698"/>
          <c:h val="0.77806038633660002"/>
        </c:manualLayout>
      </c:layout>
      <c:scatterChart>
        <c:scatterStyle val="smoothMarker"/>
        <c:varyColors val="0"/>
        <c:ser>
          <c:idx val="0"/>
          <c:order val="0"/>
          <c:spPr>
            <a:ln w="9525" cap="rnd">
              <a:solidFill>
                <a:schemeClr val="accent1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xVal>
            <c:numRef>
              <c:f>Sheet1!$A$16:$A$45</c:f>
              <c:numCache>
                <c:formatCode>General</c:formatCode>
                <c:ptCount val="30"/>
                <c:pt idx="0">
                  <c:v>100</c:v>
                </c:pt>
                <c:pt idx="1">
                  <c:v>120</c:v>
                </c:pt>
                <c:pt idx="2">
                  <c:v>122</c:v>
                </c:pt>
                <c:pt idx="3">
                  <c:v>123</c:v>
                </c:pt>
                <c:pt idx="4">
                  <c:v>125</c:v>
                </c:pt>
                <c:pt idx="5">
                  <c:v>128</c:v>
                </c:pt>
                <c:pt idx="6">
                  <c:v>130</c:v>
                </c:pt>
                <c:pt idx="7">
                  <c:v>135</c:v>
                </c:pt>
                <c:pt idx="8">
                  <c:v>140</c:v>
                </c:pt>
                <c:pt idx="9">
                  <c:v>150</c:v>
                </c:pt>
                <c:pt idx="10">
                  <c:v>155</c:v>
                </c:pt>
                <c:pt idx="11">
                  <c:v>156</c:v>
                </c:pt>
                <c:pt idx="12">
                  <c:v>157</c:v>
                </c:pt>
                <c:pt idx="13">
                  <c:v>160</c:v>
                </c:pt>
                <c:pt idx="14">
                  <c:v>180</c:v>
                </c:pt>
                <c:pt idx="15">
                  <c:v>190</c:v>
                </c:pt>
                <c:pt idx="16">
                  <c:v>195</c:v>
                </c:pt>
                <c:pt idx="17">
                  <c:v>195.7</c:v>
                </c:pt>
                <c:pt idx="18">
                  <c:v>197</c:v>
                </c:pt>
                <c:pt idx="19">
                  <c:v>200</c:v>
                </c:pt>
                <c:pt idx="20">
                  <c:v>220</c:v>
                </c:pt>
                <c:pt idx="21">
                  <c:v>225</c:v>
                </c:pt>
                <c:pt idx="22">
                  <c:v>226</c:v>
                </c:pt>
                <c:pt idx="23">
                  <c:v>227</c:v>
                </c:pt>
                <c:pt idx="24">
                  <c:v>230</c:v>
                </c:pt>
                <c:pt idx="25">
                  <c:v>232.5</c:v>
                </c:pt>
                <c:pt idx="26">
                  <c:v>234</c:v>
                </c:pt>
                <c:pt idx="27">
                  <c:v>235</c:v>
                </c:pt>
                <c:pt idx="28">
                  <c:v>240</c:v>
                </c:pt>
                <c:pt idx="29">
                  <c:v>260</c:v>
                </c:pt>
              </c:numCache>
            </c:numRef>
          </c:xVal>
          <c:yVal>
            <c:numRef>
              <c:f>Sheet1!$G$16:$G$45</c:f>
              <c:numCache>
                <c:formatCode>General</c:formatCode>
                <c:ptCount val="30"/>
                <c:pt idx="0">
                  <c:v>0.42214416516519998</c:v>
                </c:pt>
                <c:pt idx="1">
                  <c:v>0.49010738464355003</c:v>
                </c:pt>
                <c:pt idx="2">
                  <c:v>7.1092716771697997E-2</c:v>
                </c:pt>
                <c:pt idx="3">
                  <c:v>5.6880116861565003E-3</c:v>
                </c:pt>
                <c:pt idx="4">
                  <c:v>9.2470271496159005E-4</c:v>
                </c:pt>
                <c:pt idx="5">
                  <c:v>2.8048676337567001E-4</c:v>
                </c:pt>
                <c:pt idx="6">
                  <c:v>1.6171299324562E-4</c:v>
                </c:pt>
                <c:pt idx="7" formatCode="0.00E+00">
                  <c:v>8.2187642089043994E-5</c:v>
                </c:pt>
                <c:pt idx="8" formatCode="0.00E+00">
                  <c:v>5.4431024063805E-5</c:v>
                </c:pt>
                <c:pt idx="9" formatCode="0.00E+00">
                  <c:v>2.7697298986947999E-5</c:v>
                </c:pt>
                <c:pt idx="10" formatCode="0.00E+00">
                  <c:v>2.9554336038527E-5</c:v>
                </c:pt>
                <c:pt idx="11" formatCode="0.00E+00">
                  <c:v>2.4699923284769001E-5</c:v>
                </c:pt>
                <c:pt idx="12" formatCode="0.00E+00">
                  <c:v>2.2851775105839001E-5</c:v>
                </c:pt>
                <c:pt idx="13" formatCode="0.00E+00">
                  <c:v>2.0781227829668E-5</c:v>
                </c:pt>
                <c:pt idx="14" formatCode="0.00E+00">
                  <c:v>1.2183960226191E-5</c:v>
                </c:pt>
                <c:pt idx="15" formatCode="0.00E+00">
                  <c:v>8.5882058531314004E-6</c:v>
                </c:pt>
                <c:pt idx="16" formatCode="0.00E+00">
                  <c:v>1.2113563751479E-5</c:v>
                </c:pt>
                <c:pt idx="17" formatCode="0.00E+00">
                  <c:v>9.3414721256719003E-6</c:v>
                </c:pt>
                <c:pt idx="18" formatCode="0.00E+00">
                  <c:v>8.0164206490188006E-6</c:v>
                </c:pt>
                <c:pt idx="19" formatCode="0.00E+00">
                  <c:v>1.0949688311457999E-5</c:v>
                </c:pt>
                <c:pt idx="20" formatCode="0.00E+00">
                  <c:v>1.0777382847625E-5</c:v>
                </c:pt>
                <c:pt idx="21" formatCode="0.00E+00">
                  <c:v>1.461463640326E-5</c:v>
                </c:pt>
                <c:pt idx="22" formatCode="0.00E+00">
                  <c:v>1.6752475938915999E-5</c:v>
                </c:pt>
                <c:pt idx="23" formatCode="0.00E+00">
                  <c:v>2.104081427685E-5</c:v>
                </c:pt>
                <c:pt idx="24" formatCode="0.00E+00">
                  <c:v>3.2389465831308001E-5</c:v>
                </c:pt>
                <c:pt idx="25">
                  <c:v>1.0238567153616E-4</c:v>
                </c:pt>
                <c:pt idx="26">
                  <c:v>1.4016943598639E-3</c:v>
                </c:pt>
                <c:pt idx="27">
                  <c:v>0.49917131734527997</c:v>
                </c:pt>
                <c:pt idx="28">
                  <c:v>0.48502975741431997</c:v>
                </c:pt>
                <c:pt idx="29">
                  <c:v>0.40658625384310998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9233-3F47-AED2-400315950493}"/>
            </c:ext>
          </c:extLst>
        </c:ser>
        <c:ser>
          <c:idx val="1"/>
          <c:order val="1"/>
          <c:spPr>
            <a:ln w="9525" cap="rnd">
              <a:solidFill>
                <a:schemeClr val="accent2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xVal>
            <c:numRef>
              <c:f>Sheet1!$A$16:$A$45</c:f>
              <c:numCache>
                <c:formatCode>General</c:formatCode>
                <c:ptCount val="30"/>
                <c:pt idx="0">
                  <c:v>100</c:v>
                </c:pt>
                <c:pt idx="1">
                  <c:v>120</c:v>
                </c:pt>
                <c:pt idx="2">
                  <c:v>122</c:v>
                </c:pt>
                <c:pt idx="3">
                  <c:v>123</c:v>
                </c:pt>
                <c:pt idx="4">
                  <c:v>125</c:v>
                </c:pt>
                <c:pt idx="5">
                  <c:v>128</c:v>
                </c:pt>
                <c:pt idx="6">
                  <c:v>130</c:v>
                </c:pt>
                <c:pt idx="7">
                  <c:v>135</c:v>
                </c:pt>
                <c:pt idx="8">
                  <c:v>140</c:v>
                </c:pt>
                <c:pt idx="9">
                  <c:v>150</c:v>
                </c:pt>
                <c:pt idx="10">
                  <c:v>155</c:v>
                </c:pt>
                <c:pt idx="11">
                  <c:v>156</c:v>
                </c:pt>
                <c:pt idx="12">
                  <c:v>157</c:v>
                </c:pt>
                <c:pt idx="13">
                  <c:v>160</c:v>
                </c:pt>
                <c:pt idx="14">
                  <c:v>180</c:v>
                </c:pt>
                <c:pt idx="15">
                  <c:v>190</c:v>
                </c:pt>
                <c:pt idx="16">
                  <c:v>195</c:v>
                </c:pt>
                <c:pt idx="17">
                  <c:v>195.7</c:v>
                </c:pt>
                <c:pt idx="18">
                  <c:v>197</c:v>
                </c:pt>
                <c:pt idx="19">
                  <c:v>200</c:v>
                </c:pt>
                <c:pt idx="20">
                  <c:v>220</c:v>
                </c:pt>
                <c:pt idx="21">
                  <c:v>225</c:v>
                </c:pt>
                <c:pt idx="22">
                  <c:v>226</c:v>
                </c:pt>
                <c:pt idx="23">
                  <c:v>227</c:v>
                </c:pt>
                <c:pt idx="24">
                  <c:v>230</c:v>
                </c:pt>
                <c:pt idx="25">
                  <c:v>232.5</c:v>
                </c:pt>
                <c:pt idx="26">
                  <c:v>234</c:v>
                </c:pt>
                <c:pt idx="27">
                  <c:v>235</c:v>
                </c:pt>
                <c:pt idx="28">
                  <c:v>240</c:v>
                </c:pt>
                <c:pt idx="29">
                  <c:v>260</c:v>
                </c:pt>
              </c:numCache>
            </c:numRef>
          </c:xVal>
          <c:yVal>
            <c:numRef>
              <c:f>Sheet1!$H$16:$H$45</c:f>
              <c:numCache>
                <c:formatCode>General</c:formatCode>
                <c:ptCount val="30"/>
                <c:pt idx="0" formatCode="0.00E+00">
                  <c:v>6.3709455732873003E-6</c:v>
                </c:pt>
                <c:pt idx="1">
                  <c:v>2.2106578016518001E-3</c:v>
                </c:pt>
                <c:pt idx="2">
                  <c:v>0.42819098861901</c:v>
                </c:pt>
                <c:pt idx="3">
                  <c:v>0.49670966582548998</c:v>
                </c:pt>
                <c:pt idx="4">
                  <c:v>0.50569344784332004</c:v>
                </c:pt>
                <c:pt idx="5">
                  <c:v>0.47385040868449002</c:v>
                </c:pt>
                <c:pt idx="6">
                  <c:v>0.10403438026084</c:v>
                </c:pt>
                <c:pt idx="7">
                  <c:v>3.4142434029726001E-3</c:v>
                </c:pt>
                <c:pt idx="8">
                  <c:v>9.8994977475138995E-4</c:v>
                </c:pt>
                <c:pt idx="9">
                  <c:v>2.7311364361859002E-4</c:v>
                </c:pt>
                <c:pt idx="10">
                  <c:v>1.8537582142096E-4</c:v>
                </c:pt>
                <c:pt idx="11">
                  <c:v>1.7430383023382001E-4</c:v>
                </c:pt>
                <c:pt idx="12">
                  <c:v>1.6241349888184E-4</c:v>
                </c:pt>
                <c:pt idx="13">
                  <c:v>1.3590382130560999E-4</c:v>
                </c:pt>
                <c:pt idx="14" formatCode="0.00E+00">
                  <c:v>6.1150983749092003E-5</c:v>
                </c:pt>
                <c:pt idx="15" formatCode="0.00E+00">
                  <c:v>4.4132359612184998E-5</c:v>
                </c:pt>
                <c:pt idx="16" formatCode="0.00E+00">
                  <c:v>3.7972464075662002E-5</c:v>
                </c:pt>
                <c:pt idx="17" formatCode="0.00E+00">
                  <c:v>3.5982353544376997E-5</c:v>
                </c:pt>
                <c:pt idx="18" formatCode="0.00E+00">
                  <c:v>3.4723987617023E-5</c:v>
                </c:pt>
                <c:pt idx="19" formatCode="0.00E+00">
                  <c:v>3.1120471658612998E-5</c:v>
                </c:pt>
                <c:pt idx="20" formatCode="0.00E+00">
                  <c:v>1.4478056376632E-5</c:v>
                </c:pt>
                <c:pt idx="21">
                  <c:v>1.0834741262113E-2</c:v>
                </c:pt>
                <c:pt idx="22">
                  <c:v>0.52111041899958999</c:v>
                </c:pt>
                <c:pt idx="23">
                  <c:v>0.53189763202386997</c:v>
                </c:pt>
                <c:pt idx="24">
                  <c:v>0.51854797009803999</c:v>
                </c:pt>
                <c:pt idx="25">
                  <c:v>0.50944681774871003</c:v>
                </c:pt>
                <c:pt idx="26">
                  <c:v>0.50237490745956004</c:v>
                </c:pt>
                <c:pt idx="27">
                  <c:v>6.3723703181944999E-4</c:v>
                </c:pt>
                <c:pt idx="28" formatCode="0.00E+00">
                  <c:v>1.5584222172083999E-9</c:v>
                </c:pt>
                <c:pt idx="29" formatCode="0.00E+00">
                  <c:v>2.0308483744324002E-6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9233-3F47-AED2-400315950493}"/>
            </c:ext>
          </c:extLst>
        </c:ser>
        <c:ser>
          <c:idx val="2"/>
          <c:order val="2"/>
          <c:spPr>
            <a:ln w="9525" cap="rnd">
              <a:solidFill>
                <a:schemeClr val="accent3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xVal>
            <c:numRef>
              <c:f>Sheet1!$A$16:$A$45</c:f>
              <c:numCache>
                <c:formatCode>General</c:formatCode>
                <c:ptCount val="30"/>
                <c:pt idx="0">
                  <c:v>100</c:v>
                </c:pt>
                <c:pt idx="1">
                  <c:v>120</c:v>
                </c:pt>
                <c:pt idx="2">
                  <c:v>122</c:v>
                </c:pt>
                <c:pt idx="3">
                  <c:v>123</c:v>
                </c:pt>
                <c:pt idx="4">
                  <c:v>125</c:v>
                </c:pt>
                <c:pt idx="5">
                  <c:v>128</c:v>
                </c:pt>
                <c:pt idx="6">
                  <c:v>130</c:v>
                </c:pt>
                <c:pt idx="7">
                  <c:v>135</c:v>
                </c:pt>
                <c:pt idx="8">
                  <c:v>140</c:v>
                </c:pt>
                <c:pt idx="9">
                  <c:v>150</c:v>
                </c:pt>
                <c:pt idx="10">
                  <c:v>155</c:v>
                </c:pt>
                <c:pt idx="11">
                  <c:v>156</c:v>
                </c:pt>
                <c:pt idx="12">
                  <c:v>157</c:v>
                </c:pt>
                <c:pt idx="13">
                  <c:v>160</c:v>
                </c:pt>
                <c:pt idx="14">
                  <c:v>180</c:v>
                </c:pt>
                <c:pt idx="15">
                  <c:v>190</c:v>
                </c:pt>
                <c:pt idx="16">
                  <c:v>195</c:v>
                </c:pt>
                <c:pt idx="17">
                  <c:v>195.7</c:v>
                </c:pt>
                <c:pt idx="18">
                  <c:v>197</c:v>
                </c:pt>
                <c:pt idx="19">
                  <c:v>200</c:v>
                </c:pt>
                <c:pt idx="20">
                  <c:v>220</c:v>
                </c:pt>
                <c:pt idx="21">
                  <c:v>225</c:v>
                </c:pt>
                <c:pt idx="22">
                  <c:v>226</c:v>
                </c:pt>
                <c:pt idx="23">
                  <c:v>227</c:v>
                </c:pt>
                <c:pt idx="24">
                  <c:v>230</c:v>
                </c:pt>
                <c:pt idx="25">
                  <c:v>232.5</c:v>
                </c:pt>
                <c:pt idx="26">
                  <c:v>234</c:v>
                </c:pt>
                <c:pt idx="27">
                  <c:v>235</c:v>
                </c:pt>
                <c:pt idx="28">
                  <c:v>240</c:v>
                </c:pt>
                <c:pt idx="29">
                  <c:v>260</c:v>
                </c:pt>
              </c:numCache>
            </c:numRef>
          </c:xVal>
          <c:yVal>
            <c:numRef>
              <c:f>Sheet1!$I$16:$I$45</c:f>
              <c:numCache>
                <c:formatCode>General</c:formatCode>
                <c:ptCount val="30"/>
                <c:pt idx="0">
                  <c:v>2.1522685815008E-4</c:v>
                </c:pt>
                <c:pt idx="1">
                  <c:v>1.4820919274578001E-3</c:v>
                </c:pt>
                <c:pt idx="2">
                  <c:v>2.3214717280951001E-3</c:v>
                </c:pt>
                <c:pt idx="3">
                  <c:v>3.0292692865955002E-3</c:v>
                </c:pt>
                <c:pt idx="4">
                  <c:v>6.2336651596153004E-3</c:v>
                </c:pt>
                <c:pt idx="5">
                  <c:v>5.0279228842961002E-2</c:v>
                </c:pt>
                <c:pt idx="6">
                  <c:v>0.42620156480098997</c:v>
                </c:pt>
                <c:pt idx="7">
                  <c:v>0.54400481199990003</c:v>
                </c:pt>
                <c:pt idx="8">
                  <c:v>0.56177647011709997</c:v>
                </c:pt>
                <c:pt idx="9">
                  <c:v>0.58374766160335001</c:v>
                </c:pt>
                <c:pt idx="10">
                  <c:v>0.57347745018689</c:v>
                </c:pt>
                <c:pt idx="11">
                  <c:v>0.49910656742185999</c:v>
                </c:pt>
                <c:pt idx="12">
                  <c:v>3.5387793875030001E-2</c:v>
                </c:pt>
                <c:pt idx="13">
                  <c:v>1.0387117767168001E-2</c:v>
                </c:pt>
                <c:pt idx="14">
                  <c:v>1.6726702674548999E-4</c:v>
                </c:pt>
                <c:pt idx="15">
                  <c:v>1.8175447639321E-3</c:v>
                </c:pt>
                <c:pt idx="16">
                  <c:v>5.7190230948426001E-3</c:v>
                </c:pt>
                <c:pt idx="17">
                  <c:v>4.3669744505130002E-3</c:v>
                </c:pt>
                <c:pt idx="18">
                  <c:v>0.59710653646153</c:v>
                </c:pt>
                <c:pt idx="19">
                  <c:v>0.59796696108080005</c:v>
                </c:pt>
                <c:pt idx="20">
                  <c:v>0.55224675241511001</c:v>
                </c:pt>
                <c:pt idx="21">
                  <c:v>0.53160706302190996</c:v>
                </c:pt>
                <c:pt idx="22">
                  <c:v>1.7222965607969001E-2</c:v>
                </c:pt>
                <c:pt idx="23">
                  <c:v>2.3450921973784998E-3</c:v>
                </c:pt>
                <c:pt idx="24">
                  <c:v>4.2849286849890999E-4</c:v>
                </c:pt>
                <c:pt idx="25">
                  <c:v>2.4805415770899001E-4</c:v>
                </c:pt>
                <c:pt idx="26">
                  <c:v>2.0408213875721E-4</c:v>
                </c:pt>
                <c:pt idx="27">
                  <c:v>1.8083616729242999E-4</c:v>
                </c:pt>
                <c:pt idx="28">
                  <c:v>1.2775583029889999E-4</c:v>
                </c:pt>
                <c:pt idx="29" formatCode="0.00E+00">
                  <c:v>1.2895134483650999E-9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9233-3F47-AED2-400315950493}"/>
            </c:ext>
          </c:extLst>
        </c:ser>
        <c:ser>
          <c:idx val="3"/>
          <c:order val="3"/>
          <c:spPr>
            <a:ln w="9525" cap="rnd">
              <a:solidFill>
                <a:schemeClr val="accent4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xVal>
            <c:numRef>
              <c:f>Sheet1!$A$16:$A$45</c:f>
              <c:numCache>
                <c:formatCode>General</c:formatCode>
                <c:ptCount val="30"/>
                <c:pt idx="0">
                  <c:v>100</c:v>
                </c:pt>
                <c:pt idx="1">
                  <c:v>120</c:v>
                </c:pt>
                <c:pt idx="2">
                  <c:v>122</c:v>
                </c:pt>
                <c:pt idx="3">
                  <c:v>123</c:v>
                </c:pt>
                <c:pt idx="4">
                  <c:v>125</c:v>
                </c:pt>
                <c:pt idx="5">
                  <c:v>128</c:v>
                </c:pt>
                <c:pt idx="6">
                  <c:v>130</c:v>
                </c:pt>
                <c:pt idx="7">
                  <c:v>135</c:v>
                </c:pt>
                <c:pt idx="8">
                  <c:v>140</c:v>
                </c:pt>
                <c:pt idx="9">
                  <c:v>150</c:v>
                </c:pt>
                <c:pt idx="10">
                  <c:v>155</c:v>
                </c:pt>
                <c:pt idx="11">
                  <c:v>156</c:v>
                </c:pt>
                <c:pt idx="12">
                  <c:v>157</c:v>
                </c:pt>
                <c:pt idx="13">
                  <c:v>160</c:v>
                </c:pt>
                <c:pt idx="14">
                  <c:v>180</c:v>
                </c:pt>
                <c:pt idx="15">
                  <c:v>190</c:v>
                </c:pt>
                <c:pt idx="16">
                  <c:v>195</c:v>
                </c:pt>
                <c:pt idx="17">
                  <c:v>195.7</c:v>
                </c:pt>
                <c:pt idx="18">
                  <c:v>197</c:v>
                </c:pt>
                <c:pt idx="19">
                  <c:v>200</c:v>
                </c:pt>
                <c:pt idx="20">
                  <c:v>220</c:v>
                </c:pt>
                <c:pt idx="21">
                  <c:v>225</c:v>
                </c:pt>
                <c:pt idx="22">
                  <c:v>226</c:v>
                </c:pt>
                <c:pt idx="23">
                  <c:v>227</c:v>
                </c:pt>
                <c:pt idx="24">
                  <c:v>230</c:v>
                </c:pt>
                <c:pt idx="25">
                  <c:v>232.5</c:v>
                </c:pt>
                <c:pt idx="26">
                  <c:v>234</c:v>
                </c:pt>
                <c:pt idx="27">
                  <c:v>235</c:v>
                </c:pt>
                <c:pt idx="28">
                  <c:v>240</c:v>
                </c:pt>
                <c:pt idx="29">
                  <c:v>260</c:v>
                </c:pt>
              </c:numCache>
            </c:numRef>
          </c:xVal>
          <c:yVal>
            <c:numRef>
              <c:f>Sheet1!$J$16:$J$45</c:f>
              <c:numCache>
                <c:formatCode>0.00E+00</c:formatCode>
                <c:ptCount val="30"/>
                <c:pt idx="0">
                  <c:v>1.9032225120453999E-7</c:v>
                </c:pt>
                <c:pt idx="1">
                  <c:v>1.1514935631451001E-6</c:v>
                </c:pt>
                <c:pt idx="2">
                  <c:v>3.6153442954627999E-6</c:v>
                </c:pt>
                <c:pt idx="3">
                  <c:v>1.4880660811745001E-6</c:v>
                </c:pt>
                <c:pt idx="4">
                  <c:v>8.5420079883800996E-6</c:v>
                </c:pt>
                <c:pt idx="5">
                  <c:v>2.3230221440434999E-5</c:v>
                </c:pt>
                <c:pt idx="6">
                  <c:v>1.3300050049445001E-6</c:v>
                </c:pt>
                <c:pt idx="7">
                  <c:v>9.7851124478820003E-8</c:v>
                </c:pt>
                <c:pt idx="8">
                  <c:v>2.5693443405423001E-5</c:v>
                </c:pt>
                <c:pt idx="9">
                  <c:v>4.3090834720386997E-5</c:v>
                </c:pt>
                <c:pt idx="10" formatCode="General">
                  <c:v>2.3262688853014999E-2</c:v>
                </c:pt>
                <c:pt idx="11" formatCode="General">
                  <c:v>9.4709793773498002E-2</c:v>
                </c:pt>
                <c:pt idx="12" formatCode="General">
                  <c:v>0.55901494770737004</c:v>
                </c:pt>
                <c:pt idx="13" formatCode="General">
                  <c:v>0.58752955297139997</c:v>
                </c:pt>
                <c:pt idx="14" formatCode="General">
                  <c:v>0.60711958359038998</c:v>
                </c:pt>
                <c:pt idx="15" formatCode="General">
                  <c:v>0.60144393761017001</c:v>
                </c:pt>
                <c:pt idx="16" formatCode="General">
                  <c:v>0.59379194366258004</c:v>
                </c:pt>
                <c:pt idx="17" formatCode="General">
                  <c:v>0.59432551114783005</c:v>
                </c:pt>
                <c:pt idx="18" formatCode="General">
                  <c:v>2.6423942487877001E-4</c:v>
                </c:pt>
                <c:pt idx="19" formatCode="General">
                  <c:v>1.9332133856705001E-4</c:v>
                </c:pt>
                <c:pt idx="20">
                  <c:v>2.6893158663926002E-6</c:v>
                </c:pt>
                <c:pt idx="21">
                  <c:v>3.8968255397493998E-6</c:v>
                </c:pt>
                <c:pt idx="22">
                  <c:v>2.0914209946155002E-9</c:v>
                </c:pt>
                <c:pt idx="23">
                  <c:v>5.1158418685898005E-7</c:v>
                </c:pt>
                <c:pt idx="24">
                  <c:v>2.0840858879664999E-10</c:v>
                </c:pt>
                <c:pt idx="25">
                  <c:v>7.7043257652178995E-7</c:v>
                </c:pt>
                <c:pt idx="26">
                  <c:v>1.3533914301718001E-7</c:v>
                </c:pt>
                <c:pt idx="27">
                  <c:v>2.333710503517E-6</c:v>
                </c:pt>
                <c:pt idx="28">
                  <c:v>1.7815537263443E-8</c:v>
                </c:pt>
                <c:pt idx="29">
                  <c:v>7.5024174754646997E-5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9233-3F47-AED2-40031595049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11640752"/>
        <c:axId val="1711644384"/>
      </c:scatterChart>
      <c:valAx>
        <c:axId val="1711640752"/>
        <c:scaling>
          <c:orientation val="minMax"/>
          <c:max val="260"/>
          <c:min val="100"/>
        </c:scaling>
        <c:delete val="0"/>
        <c:axPos val="b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cap="all" baseline="0">
                    <a:solidFill>
                      <a:schemeClr val="l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Angle (deg)</a:t>
                </a:r>
                <a:endParaRPr lang="ko-KR"/>
              </a:p>
            </c:rich>
          </c:tx>
          <c:layout>
            <c:manualLayout>
              <c:xMode val="edge"/>
              <c:yMode val="edge"/>
              <c:x val="0.48110405554144398"/>
              <c:y val="0.8984761498492149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1" i="0" u="none" strike="noStrike" kern="1200" cap="all" baseline="0">
                  <a:solidFill>
                    <a:schemeClr val="lt1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ko-K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lt1">
                <a:lumMod val="5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1711644384"/>
        <c:crosses val="autoZero"/>
        <c:crossBetween val="midCat"/>
      </c:valAx>
      <c:valAx>
        <c:axId val="17116443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1" i="0" u="none" strike="noStrike" kern="1200" cap="all" baseline="0">
                    <a:solidFill>
                      <a:schemeClr val="l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C factor </a:t>
                </a:r>
                <a:endParaRPr lang="ko-KR"/>
              </a:p>
            </c:rich>
          </c:tx>
          <c:layout>
            <c:manualLayout>
              <c:xMode val="edge"/>
              <c:yMode val="edge"/>
              <c:x val="1.57011111111111E-2"/>
              <c:y val="0.3937988095238100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1" i="0" u="none" strike="noStrike" kern="1200" cap="all" baseline="0">
                  <a:solidFill>
                    <a:schemeClr val="lt1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ko-K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lt1">
                <a:lumMod val="5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171164075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ko-K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568500174037401"/>
          <c:y val="8.5627145391704504E-2"/>
          <c:w val="0.73668472222222203"/>
          <c:h val="0.75108196907041302"/>
        </c:manualLayout>
      </c:layout>
      <c:scatterChart>
        <c:scatterStyle val="smoothMarker"/>
        <c:varyColors val="0"/>
        <c:ser>
          <c:idx val="0"/>
          <c:order val="0"/>
          <c:spPr>
            <a:ln w="9525" cap="rnd">
              <a:solidFill>
                <a:schemeClr val="accent1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xVal>
            <c:numRef>
              <c:f>'sapphire + metal rod'!$A$16:$A$45</c:f>
              <c:numCache>
                <c:formatCode>General</c:formatCode>
                <c:ptCount val="30"/>
                <c:pt idx="0">
                  <c:v>100</c:v>
                </c:pt>
                <c:pt idx="1">
                  <c:v>120</c:v>
                </c:pt>
                <c:pt idx="2">
                  <c:v>122</c:v>
                </c:pt>
                <c:pt idx="3">
                  <c:v>123</c:v>
                </c:pt>
                <c:pt idx="4">
                  <c:v>125</c:v>
                </c:pt>
                <c:pt idx="5">
                  <c:v>128</c:v>
                </c:pt>
                <c:pt idx="6">
                  <c:v>130</c:v>
                </c:pt>
                <c:pt idx="7">
                  <c:v>135</c:v>
                </c:pt>
                <c:pt idx="8">
                  <c:v>140</c:v>
                </c:pt>
                <c:pt idx="9">
                  <c:v>150</c:v>
                </c:pt>
                <c:pt idx="10">
                  <c:v>155</c:v>
                </c:pt>
                <c:pt idx="11">
                  <c:v>156</c:v>
                </c:pt>
                <c:pt idx="12">
                  <c:v>157</c:v>
                </c:pt>
                <c:pt idx="13">
                  <c:v>160</c:v>
                </c:pt>
                <c:pt idx="14">
                  <c:v>180</c:v>
                </c:pt>
                <c:pt idx="15">
                  <c:v>190</c:v>
                </c:pt>
                <c:pt idx="16">
                  <c:v>195</c:v>
                </c:pt>
                <c:pt idx="17">
                  <c:v>195.7</c:v>
                </c:pt>
                <c:pt idx="18">
                  <c:v>197</c:v>
                </c:pt>
                <c:pt idx="19">
                  <c:v>200</c:v>
                </c:pt>
                <c:pt idx="20">
                  <c:v>220</c:v>
                </c:pt>
                <c:pt idx="21">
                  <c:v>225</c:v>
                </c:pt>
                <c:pt idx="22">
                  <c:v>226</c:v>
                </c:pt>
                <c:pt idx="23">
                  <c:v>227</c:v>
                </c:pt>
                <c:pt idx="24">
                  <c:v>230</c:v>
                </c:pt>
                <c:pt idx="25">
                  <c:v>232.5</c:v>
                </c:pt>
                <c:pt idx="26">
                  <c:v>234</c:v>
                </c:pt>
                <c:pt idx="27">
                  <c:v>235</c:v>
                </c:pt>
                <c:pt idx="28">
                  <c:v>240</c:v>
                </c:pt>
                <c:pt idx="29">
                  <c:v>260</c:v>
                </c:pt>
              </c:numCache>
            </c:numRef>
          </c:xVal>
          <c:yVal>
            <c:numRef>
              <c:f>'sapphire + metal rod'!$P$16:$P$45</c:f>
              <c:numCache>
                <c:formatCode>General</c:formatCode>
                <c:ptCount val="30"/>
                <c:pt idx="0">
                  <c:v>2.4307963936430981</c:v>
                </c:pt>
                <c:pt idx="1">
                  <c:v>2.5179907435587001</c:v>
                </c:pt>
                <c:pt idx="2">
                  <c:v>2.5261289217526999</c:v>
                </c:pt>
                <c:pt idx="3">
                  <c:v>2.5297441578402999</c:v>
                </c:pt>
                <c:pt idx="4">
                  <c:v>2.5372155918683998</c:v>
                </c:pt>
                <c:pt idx="5">
                  <c:v>2.5477297710323001</c:v>
                </c:pt>
                <c:pt idx="6">
                  <c:v>2.555852028690599</c:v>
                </c:pt>
                <c:pt idx="7">
                  <c:v>2.5708413126202001</c:v>
                </c:pt>
                <c:pt idx="8">
                  <c:v>2.5842946846713999</c:v>
                </c:pt>
                <c:pt idx="9">
                  <c:v>2.6053748419720999</c:v>
                </c:pt>
                <c:pt idx="10">
                  <c:v>2.6127548724256</c:v>
                </c:pt>
                <c:pt idx="11">
                  <c:v>2.6139492921667</c:v>
                </c:pt>
                <c:pt idx="12">
                  <c:v>2.6154397959806999</c:v>
                </c:pt>
                <c:pt idx="13">
                  <c:v>2.6188350960501001</c:v>
                </c:pt>
                <c:pt idx="14">
                  <c:v>2.6278102861698001</c:v>
                </c:pt>
                <c:pt idx="15">
                  <c:v>2.6245509667845002</c:v>
                </c:pt>
                <c:pt idx="16">
                  <c:v>2.6203921546961002</c:v>
                </c:pt>
                <c:pt idx="17">
                  <c:v>2.6199584722654001</c:v>
                </c:pt>
                <c:pt idx="18">
                  <c:v>2.6187010331943998</c:v>
                </c:pt>
                <c:pt idx="19">
                  <c:v>2.6152470876324001</c:v>
                </c:pt>
                <c:pt idx="20">
                  <c:v>2.5741745208303</c:v>
                </c:pt>
                <c:pt idx="21">
                  <c:v>2.5583939081569</c:v>
                </c:pt>
                <c:pt idx="22">
                  <c:v>2.554860975281299</c:v>
                </c:pt>
                <c:pt idx="23">
                  <c:v>2.5512042615738002</c:v>
                </c:pt>
                <c:pt idx="24">
                  <c:v>2.5399635805926999</c:v>
                </c:pt>
                <c:pt idx="25">
                  <c:v>2.5299600469255998</c:v>
                </c:pt>
                <c:pt idx="26">
                  <c:v>2.5237168843758</c:v>
                </c:pt>
                <c:pt idx="27">
                  <c:v>2.5194361931992981</c:v>
                </c:pt>
                <c:pt idx="28">
                  <c:v>2.496887230564198</c:v>
                </c:pt>
                <c:pt idx="29">
                  <c:v>2.3948162617015001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B2EF-4C4B-B9DC-B8A50D372CC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11625984"/>
        <c:axId val="1712170160"/>
      </c:scatterChart>
      <c:scatterChart>
        <c:scatterStyle val="smoothMarker"/>
        <c:varyColors val="0"/>
        <c:ser>
          <c:idx val="1"/>
          <c:order val="1"/>
          <c:spPr>
            <a:ln w="9525" cap="rnd">
              <a:solidFill>
                <a:schemeClr val="accent2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xVal>
            <c:numRef>
              <c:f>'sapphire + metal rod'!$A$16:$A$45</c:f>
              <c:numCache>
                <c:formatCode>General</c:formatCode>
                <c:ptCount val="30"/>
                <c:pt idx="0">
                  <c:v>100</c:v>
                </c:pt>
                <c:pt idx="1">
                  <c:v>120</c:v>
                </c:pt>
                <c:pt idx="2">
                  <c:v>122</c:v>
                </c:pt>
                <c:pt idx="3">
                  <c:v>123</c:v>
                </c:pt>
                <c:pt idx="4">
                  <c:v>125</c:v>
                </c:pt>
                <c:pt idx="5">
                  <c:v>128</c:v>
                </c:pt>
                <c:pt idx="6">
                  <c:v>130</c:v>
                </c:pt>
                <c:pt idx="7">
                  <c:v>135</c:v>
                </c:pt>
                <c:pt idx="8">
                  <c:v>140</c:v>
                </c:pt>
                <c:pt idx="9">
                  <c:v>150</c:v>
                </c:pt>
                <c:pt idx="10">
                  <c:v>155</c:v>
                </c:pt>
                <c:pt idx="11">
                  <c:v>156</c:v>
                </c:pt>
                <c:pt idx="12">
                  <c:v>157</c:v>
                </c:pt>
                <c:pt idx="13">
                  <c:v>160</c:v>
                </c:pt>
                <c:pt idx="14">
                  <c:v>180</c:v>
                </c:pt>
                <c:pt idx="15">
                  <c:v>190</c:v>
                </c:pt>
                <c:pt idx="16">
                  <c:v>195</c:v>
                </c:pt>
                <c:pt idx="17">
                  <c:v>195.7</c:v>
                </c:pt>
                <c:pt idx="18">
                  <c:v>197</c:v>
                </c:pt>
                <c:pt idx="19">
                  <c:v>200</c:v>
                </c:pt>
                <c:pt idx="20">
                  <c:v>220</c:v>
                </c:pt>
                <c:pt idx="21">
                  <c:v>225</c:v>
                </c:pt>
                <c:pt idx="22">
                  <c:v>226</c:v>
                </c:pt>
                <c:pt idx="23">
                  <c:v>227</c:v>
                </c:pt>
                <c:pt idx="24">
                  <c:v>230</c:v>
                </c:pt>
                <c:pt idx="25">
                  <c:v>232.5</c:v>
                </c:pt>
                <c:pt idx="26">
                  <c:v>234</c:v>
                </c:pt>
                <c:pt idx="27">
                  <c:v>235</c:v>
                </c:pt>
                <c:pt idx="28">
                  <c:v>240</c:v>
                </c:pt>
                <c:pt idx="29">
                  <c:v>260</c:v>
                </c:pt>
              </c:numCache>
            </c:numRef>
          </c:xVal>
          <c:yVal>
            <c:numRef>
              <c:f>'sapphire + metal rod'!$Q$16:$Q$45</c:f>
              <c:numCache>
                <c:formatCode>General</c:formatCode>
                <c:ptCount val="30"/>
                <c:pt idx="0">
                  <c:v>0.42214416516519998</c:v>
                </c:pt>
                <c:pt idx="1">
                  <c:v>0.49010738464355003</c:v>
                </c:pt>
                <c:pt idx="2">
                  <c:v>0.42819098861901</c:v>
                </c:pt>
                <c:pt idx="3">
                  <c:v>0.49670966582548998</c:v>
                </c:pt>
                <c:pt idx="4">
                  <c:v>0.50569344784332004</c:v>
                </c:pt>
                <c:pt idx="5">
                  <c:v>0.47385040868449002</c:v>
                </c:pt>
                <c:pt idx="6">
                  <c:v>0.42620156480098997</c:v>
                </c:pt>
                <c:pt idx="7">
                  <c:v>0.54400481199990003</c:v>
                </c:pt>
                <c:pt idx="8">
                  <c:v>0.56177647011709997</c:v>
                </c:pt>
                <c:pt idx="9">
                  <c:v>0.58374766160335001</c:v>
                </c:pt>
                <c:pt idx="10">
                  <c:v>0.57347745018689</c:v>
                </c:pt>
                <c:pt idx="11">
                  <c:v>0.49910656742185999</c:v>
                </c:pt>
                <c:pt idx="12">
                  <c:v>0.55901494770737004</c:v>
                </c:pt>
                <c:pt idx="13">
                  <c:v>0.58752955297139997</c:v>
                </c:pt>
                <c:pt idx="14">
                  <c:v>0.60711958359038998</c:v>
                </c:pt>
                <c:pt idx="15">
                  <c:v>0.60144393761017001</c:v>
                </c:pt>
                <c:pt idx="16">
                  <c:v>0.59379194366258004</c:v>
                </c:pt>
                <c:pt idx="17">
                  <c:v>0.59432551114783005</c:v>
                </c:pt>
                <c:pt idx="18">
                  <c:v>0.59710653646153</c:v>
                </c:pt>
                <c:pt idx="19">
                  <c:v>0.59796696108080005</c:v>
                </c:pt>
                <c:pt idx="20">
                  <c:v>0.55224675241511001</c:v>
                </c:pt>
                <c:pt idx="21">
                  <c:v>0.53160706302190996</c:v>
                </c:pt>
                <c:pt idx="22">
                  <c:v>0.52111041899958999</c:v>
                </c:pt>
                <c:pt idx="23">
                  <c:v>0.53189763202386997</c:v>
                </c:pt>
                <c:pt idx="24">
                  <c:v>0.51854797009803999</c:v>
                </c:pt>
                <c:pt idx="25">
                  <c:v>0.50944681774871003</c:v>
                </c:pt>
                <c:pt idx="26">
                  <c:v>0.50237490745956004</c:v>
                </c:pt>
                <c:pt idx="27">
                  <c:v>0.49917131734527997</c:v>
                </c:pt>
                <c:pt idx="28">
                  <c:v>0.48502975741431997</c:v>
                </c:pt>
                <c:pt idx="29">
                  <c:v>0.40658625384310998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B2EF-4C4B-B9DC-B8A50D372CC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11601520"/>
        <c:axId val="1711598400"/>
      </c:scatterChart>
      <c:valAx>
        <c:axId val="1711625984"/>
        <c:scaling>
          <c:orientation val="minMax"/>
          <c:max val="260"/>
          <c:min val="100"/>
        </c:scaling>
        <c:delete val="0"/>
        <c:axPos val="b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cap="all" baseline="0">
                    <a:solidFill>
                      <a:schemeClr val="l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Angle (deg)</a:t>
                </a:r>
                <a:endParaRPr lang="ko-KR"/>
              </a:p>
            </c:rich>
          </c:tx>
          <c:layout>
            <c:manualLayout>
              <c:xMode val="edge"/>
              <c:yMode val="edge"/>
              <c:x val="0.41054861111111102"/>
              <c:y val="0.9285833333333329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1" i="0" u="none" strike="noStrike" kern="1200" cap="all" baseline="0">
                  <a:solidFill>
                    <a:schemeClr val="lt1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ko-K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lt1">
                <a:lumMod val="5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1712170160"/>
        <c:crosses val="autoZero"/>
        <c:crossBetween val="midCat"/>
      </c:valAx>
      <c:valAx>
        <c:axId val="17121701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1" i="0" u="none" strike="noStrike" kern="1200" cap="all" baseline="0">
                    <a:solidFill>
                      <a:schemeClr val="l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Frequency (GHz)</a:t>
                </a:r>
                <a:endParaRPr lang="ko-KR" dirty="0"/>
              </a:p>
            </c:rich>
          </c:tx>
          <c:layout>
            <c:manualLayout>
              <c:xMode val="edge"/>
              <c:yMode val="edge"/>
              <c:x val="1.5900000000000001E-3"/>
              <c:y val="0.2829257936507940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1" i="0" u="none" strike="noStrike" kern="1200" cap="all" baseline="0">
                  <a:solidFill>
                    <a:schemeClr val="lt1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ko-K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lt1">
                <a:lumMod val="5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1711625984"/>
        <c:crosses val="autoZero"/>
        <c:crossBetween val="midCat"/>
      </c:valAx>
      <c:valAx>
        <c:axId val="1711598400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1" i="0" u="none" strike="noStrike" kern="1200" cap="all" baseline="0">
                    <a:solidFill>
                      <a:schemeClr val="l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altLang="ko-KR"/>
                  <a:t>C factor</a:t>
                </a:r>
                <a:endParaRPr lang="ko-KR" alt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1" i="0" u="none" strike="noStrike" kern="1200" cap="all" baseline="0">
                  <a:solidFill>
                    <a:schemeClr val="lt1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ko-KR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lt1">
                <a:lumMod val="5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1711601520"/>
        <c:crosses val="max"/>
        <c:crossBetween val="midCat"/>
      </c:valAx>
      <c:valAx>
        <c:axId val="171160152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711598400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ko-KR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568500174037401"/>
          <c:y val="8.5627145391704504E-2"/>
          <c:w val="0.69027361398829701"/>
          <c:h val="0.75108196907041302"/>
        </c:manualLayout>
      </c:layout>
      <c:scatterChart>
        <c:scatterStyle val="smoothMarker"/>
        <c:varyColors val="0"/>
        <c:ser>
          <c:idx val="0"/>
          <c:order val="0"/>
          <c:spPr>
            <a:ln w="9525" cap="rnd">
              <a:solidFill>
                <a:schemeClr val="accent1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xVal>
            <c:numRef>
              <c:f>'sapphire + metal rod'!$P$16:$P$45</c:f>
              <c:numCache>
                <c:formatCode>General</c:formatCode>
                <c:ptCount val="30"/>
                <c:pt idx="0">
                  <c:v>2.4307963936430981</c:v>
                </c:pt>
                <c:pt idx="1">
                  <c:v>2.5179907435587001</c:v>
                </c:pt>
                <c:pt idx="2">
                  <c:v>2.5261289217526999</c:v>
                </c:pt>
                <c:pt idx="3">
                  <c:v>2.5297441578402999</c:v>
                </c:pt>
                <c:pt idx="4">
                  <c:v>2.5372155918683998</c:v>
                </c:pt>
                <c:pt idx="5">
                  <c:v>2.5477297710323001</c:v>
                </c:pt>
                <c:pt idx="6">
                  <c:v>2.555852028690599</c:v>
                </c:pt>
                <c:pt idx="7">
                  <c:v>2.5708413126202001</c:v>
                </c:pt>
                <c:pt idx="8">
                  <c:v>2.5842946846713999</c:v>
                </c:pt>
                <c:pt idx="9">
                  <c:v>2.6053748419720999</c:v>
                </c:pt>
                <c:pt idx="10">
                  <c:v>2.6127548724256</c:v>
                </c:pt>
                <c:pt idx="11">
                  <c:v>2.6139492921667</c:v>
                </c:pt>
                <c:pt idx="12">
                  <c:v>2.6154397959806999</c:v>
                </c:pt>
                <c:pt idx="13">
                  <c:v>2.6188350960501001</c:v>
                </c:pt>
                <c:pt idx="14">
                  <c:v>2.6278102861698001</c:v>
                </c:pt>
                <c:pt idx="15">
                  <c:v>2.6245509667845002</c:v>
                </c:pt>
                <c:pt idx="16">
                  <c:v>2.6203921546961002</c:v>
                </c:pt>
                <c:pt idx="17">
                  <c:v>2.6199584722654001</c:v>
                </c:pt>
                <c:pt idx="18">
                  <c:v>2.6187010331943998</c:v>
                </c:pt>
                <c:pt idx="19">
                  <c:v>2.6152470876324001</c:v>
                </c:pt>
                <c:pt idx="20">
                  <c:v>2.5741745208303</c:v>
                </c:pt>
                <c:pt idx="21">
                  <c:v>2.5583939081569</c:v>
                </c:pt>
                <c:pt idx="22">
                  <c:v>2.554860975281299</c:v>
                </c:pt>
                <c:pt idx="23">
                  <c:v>2.5512042615738002</c:v>
                </c:pt>
                <c:pt idx="24">
                  <c:v>2.5399635805926999</c:v>
                </c:pt>
                <c:pt idx="25">
                  <c:v>2.5299600469255998</c:v>
                </c:pt>
                <c:pt idx="26">
                  <c:v>2.5237168843758</c:v>
                </c:pt>
                <c:pt idx="27">
                  <c:v>2.5194361931992981</c:v>
                </c:pt>
                <c:pt idx="28">
                  <c:v>2.496887230564198</c:v>
                </c:pt>
                <c:pt idx="29">
                  <c:v>2.3948162617015001</c:v>
                </c:pt>
              </c:numCache>
            </c:numRef>
          </c:xVal>
          <c:yVal>
            <c:numRef>
              <c:f>'sapphire + metal rod'!$Q$16:$Q$45</c:f>
              <c:numCache>
                <c:formatCode>General</c:formatCode>
                <c:ptCount val="30"/>
                <c:pt idx="0">
                  <c:v>0.42214416516519998</c:v>
                </c:pt>
                <c:pt idx="1">
                  <c:v>0.49010738464355003</c:v>
                </c:pt>
                <c:pt idx="2">
                  <c:v>0.42819098861901</c:v>
                </c:pt>
                <c:pt idx="3">
                  <c:v>0.49670966582548998</c:v>
                </c:pt>
                <c:pt idx="4">
                  <c:v>0.50569344784332004</c:v>
                </c:pt>
                <c:pt idx="5">
                  <c:v>0.47385040868449002</c:v>
                </c:pt>
                <c:pt idx="6">
                  <c:v>0.42620156480098997</c:v>
                </c:pt>
                <c:pt idx="7">
                  <c:v>0.54400481199990003</c:v>
                </c:pt>
                <c:pt idx="8">
                  <c:v>0.56177647011709997</c:v>
                </c:pt>
                <c:pt idx="9">
                  <c:v>0.58374766160335001</c:v>
                </c:pt>
                <c:pt idx="10">
                  <c:v>0.57347745018689</c:v>
                </c:pt>
                <c:pt idx="11">
                  <c:v>0.49910656742185999</c:v>
                </c:pt>
                <c:pt idx="12">
                  <c:v>0.55901494770737004</c:v>
                </c:pt>
                <c:pt idx="13">
                  <c:v>0.58752955297139997</c:v>
                </c:pt>
                <c:pt idx="14">
                  <c:v>0.60711958359038998</c:v>
                </c:pt>
                <c:pt idx="15">
                  <c:v>0.60144393761017001</c:v>
                </c:pt>
                <c:pt idx="16">
                  <c:v>0.59379194366258004</c:v>
                </c:pt>
                <c:pt idx="17">
                  <c:v>0.59432551114783005</c:v>
                </c:pt>
                <c:pt idx="18">
                  <c:v>0.59710653646153</c:v>
                </c:pt>
                <c:pt idx="19">
                  <c:v>0.59796696108080005</c:v>
                </c:pt>
                <c:pt idx="20">
                  <c:v>0.55224675241511001</c:v>
                </c:pt>
                <c:pt idx="21">
                  <c:v>0.53160706302190996</c:v>
                </c:pt>
                <c:pt idx="22">
                  <c:v>0.52111041899958999</c:v>
                </c:pt>
                <c:pt idx="23">
                  <c:v>0.53189763202386997</c:v>
                </c:pt>
                <c:pt idx="24">
                  <c:v>0.51854797009803999</c:v>
                </c:pt>
                <c:pt idx="25">
                  <c:v>0.50944681774871003</c:v>
                </c:pt>
                <c:pt idx="26">
                  <c:v>0.50237490745956004</c:v>
                </c:pt>
                <c:pt idx="27">
                  <c:v>0.49917131734527997</c:v>
                </c:pt>
                <c:pt idx="28">
                  <c:v>0.48502975741431997</c:v>
                </c:pt>
                <c:pt idx="29">
                  <c:v>0.40658625384310998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AFA9-BE48-B362-1149A124774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13926864"/>
        <c:axId val="1713930256"/>
      </c:scatterChart>
      <c:scatterChart>
        <c:scatterStyle val="smoothMarker"/>
        <c:varyColors val="0"/>
        <c:ser>
          <c:idx val="1"/>
          <c:order val="1"/>
          <c:tx>
            <c:strRef>
              <c:f>'sapphire + metal rod'!$P$15</c:f>
              <c:strCache>
                <c:ptCount val="1"/>
                <c:pt idx="0">
                  <c:v>Frequency</c:v>
                </c:pt>
              </c:strCache>
            </c:strRef>
          </c:tx>
          <c:spPr>
            <a:ln w="9525" cap="rnd">
              <a:solidFill>
                <a:schemeClr val="accent2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xVal>
            <c:numRef>
              <c:f>'sapphire + metal rod'!$P$16:$P$45</c:f>
              <c:numCache>
                <c:formatCode>General</c:formatCode>
                <c:ptCount val="30"/>
                <c:pt idx="0">
                  <c:v>2.4307963936430981</c:v>
                </c:pt>
                <c:pt idx="1">
                  <c:v>2.5179907435587001</c:v>
                </c:pt>
                <c:pt idx="2">
                  <c:v>2.5261289217526999</c:v>
                </c:pt>
                <c:pt idx="3">
                  <c:v>2.5297441578402999</c:v>
                </c:pt>
                <c:pt idx="4">
                  <c:v>2.5372155918683998</c:v>
                </c:pt>
                <c:pt idx="5">
                  <c:v>2.5477297710323001</c:v>
                </c:pt>
                <c:pt idx="6">
                  <c:v>2.555852028690599</c:v>
                </c:pt>
                <c:pt idx="7">
                  <c:v>2.5708413126202001</c:v>
                </c:pt>
                <c:pt idx="8">
                  <c:v>2.5842946846713999</c:v>
                </c:pt>
                <c:pt idx="9">
                  <c:v>2.6053748419720999</c:v>
                </c:pt>
                <c:pt idx="10">
                  <c:v>2.6127548724256</c:v>
                </c:pt>
                <c:pt idx="11">
                  <c:v>2.6139492921667</c:v>
                </c:pt>
                <c:pt idx="12">
                  <c:v>2.6154397959806999</c:v>
                </c:pt>
                <c:pt idx="13">
                  <c:v>2.6188350960501001</c:v>
                </c:pt>
                <c:pt idx="14">
                  <c:v>2.6278102861698001</c:v>
                </c:pt>
                <c:pt idx="15">
                  <c:v>2.6245509667845002</c:v>
                </c:pt>
                <c:pt idx="16">
                  <c:v>2.6203921546961002</c:v>
                </c:pt>
                <c:pt idx="17">
                  <c:v>2.6199584722654001</c:v>
                </c:pt>
                <c:pt idx="18">
                  <c:v>2.6187010331943998</c:v>
                </c:pt>
                <c:pt idx="19">
                  <c:v>2.6152470876324001</c:v>
                </c:pt>
                <c:pt idx="20">
                  <c:v>2.5741745208303</c:v>
                </c:pt>
                <c:pt idx="21">
                  <c:v>2.5583939081569</c:v>
                </c:pt>
                <c:pt idx="22">
                  <c:v>2.554860975281299</c:v>
                </c:pt>
                <c:pt idx="23">
                  <c:v>2.5512042615738002</c:v>
                </c:pt>
                <c:pt idx="24">
                  <c:v>2.5399635805926999</c:v>
                </c:pt>
                <c:pt idx="25">
                  <c:v>2.5299600469255998</c:v>
                </c:pt>
                <c:pt idx="26">
                  <c:v>2.5237168843758</c:v>
                </c:pt>
                <c:pt idx="27">
                  <c:v>2.5194361931992981</c:v>
                </c:pt>
                <c:pt idx="28">
                  <c:v>2.496887230564198</c:v>
                </c:pt>
                <c:pt idx="29">
                  <c:v>2.3948162617015001</c:v>
                </c:pt>
              </c:numCache>
            </c:numRef>
          </c:xVal>
          <c:yVal>
            <c:numRef>
              <c:f>'sapphire + metal rod'!$R$16:$R$45</c:f>
              <c:numCache>
                <c:formatCode>General</c:formatCode>
                <c:ptCount val="30"/>
                <c:pt idx="0">
                  <c:v>12987.080368221301</c:v>
                </c:pt>
                <c:pt idx="1">
                  <c:v>14047.5325497056</c:v>
                </c:pt>
                <c:pt idx="2">
                  <c:v>15182.0700966555</c:v>
                </c:pt>
                <c:pt idx="3">
                  <c:v>14361.177103874899</c:v>
                </c:pt>
                <c:pt idx="4">
                  <c:v>14480.2851828692</c:v>
                </c:pt>
                <c:pt idx="5">
                  <c:v>15263.7396444029</c:v>
                </c:pt>
                <c:pt idx="6">
                  <c:v>16253.977070122701</c:v>
                </c:pt>
                <c:pt idx="7">
                  <c:v>15301.693628933701</c:v>
                </c:pt>
                <c:pt idx="8">
                  <c:v>15724.4923033377</c:v>
                </c:pt>
                <c:pt idx="9">
                  <c:v>16514.023096369001</c:v>
                </c:pt>
                <c:pt idx="10">
                  <c:v>16117.9760354397</c:v>
                </c:pt>
                <c:pt idx="11">
                  <c:v>14162.207280917901</c:v>
                </c:pt>
                <c:pt idx="12">
                  <c:v>15821.243491471199</c:v>
                </c:pt>
                <c:pt idx="13">
                  <c:v>16798.973187463998</c:v>
                </c:pt>
                <c:pt idx="14">
                  <c:v>17663.109525208001</c:v>
                </c:pt>
                <c:pt idx="15">
                  <c:v>17424.503310142001</c:v>
                </c:pt>
                <c:pt idx="16">
                  <c:v>17073.168170856501</c:v>
                </c:pt>
                <c:pt idx="17">
                  <c:v>17117.494124766101</c:v>
                </c:pt>
                <c:pt idx="18">
                  <c:v>17185.076685194101</c:v>
                </c:pt>
                <c:pt idx="19">
                  <c:v>17026.888467688001</c:v>
                </c:pt>
                <c:pt idx="20">
                  <c:v>15544.064377416</c:v>
                </c:pt>
                <c:pt idx="21">
                  <c:v>15249.393156624201</c:v>
                </c:pt>
                <c:pt idx="22">
                  <c:v>15204.460026786501</c:v>
                </c:pt>
                <c:pt idx="23">
                  <c:v>14964.694568007</c:v>
                </c:pt>
                <c:pt idx="24">
                  <c:v>14701.0781534209</c:v>
                </c:pt>
                <c:pt idx="25">
                  <c:v>14510.454376768599</c:v>
                </c:pt>
                <c:pt idx="26">
                  <c:v>14425.5949768636</c:v>
                </c:pt>
                <c:pt idx="27">
                  <c:v>14333.1733010797</c:v>
                </c:pt>
                <c:pt idx="28">
                  <c:v>13978.114627249401</c:v>
                </c:pt>
                <c:pt idx="29">
                  <c:v>13186.024365724001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AFA9-BE48-B362-1149A124774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13937552"/>
        <c:axId val="1713934160"/>
      </c:scatterChart>
      <c:valAx>
        <c:axId val="171392686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cap="all" baseline="0">
                    <a:solidFill>
                      <a:schemeClr val="l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Frequency (GHz)</a:t>
                </a:r>
                <a:endParaRPr lang="ko-KR" dirty="0"/>
              </a:p>
            </c:rich>
          </c:tx>
          <c:layout>
            <c:manualLayout>
              <c:xMode val="edge"/>
              <c:yMode val="edge"/>
              <c:x val="0.41646281771339699"/>
              <c:y val="0.9134642598118080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1" i="0" u="none" strike="noStrike" kern="1200" cap="all" baseline="0">
                  <a:solidFill>
                    <a:schemeClr val="lt1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ko-K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lt1">
                <a:lumMod val="5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1713930256"/>
        <c:crosses val="autoZero"/>
        <c:crossBetween val="midCat"/>
      </c:valAx>
      <c:valAx>
        <c:axId val="17139302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1" i="0" u="none" strike="noStrike" kern="1200" cap="all" baseline="0">
                    <a:solidFill>
                      <a:schemeClr val="l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C factor</a:t>
                </a:r>
                <a:endParaRPr lang="ko-KR" dirty="0"/>
              </a:p>
            </c:rich>
          </c:tx>
          <c:layout>
            <c:manualLayout>
              <c:xMode val="edge"/>
              <c:yMode val="edge"/>
              <c:x val="1.57011111111111E-2"/>
              <c:y val="0.3887591269841270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1" i="0" u="none" strike="noStrike" kern="1200" cap="all" baseline="0">
                  <a:solidFill>
                    <a:schemeClr val="lt1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ko-K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lt1">
                <a:lumMod val="5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1713926864"/>
        <c:crosses val="autoZero"/>
        <c:crossBetween val="midCat"/>
      </c:valAx>
      <c:valAx>
        <c:axId val="1713934160"/>
        <c:scaling>
          <c:orientation val="minMax"/>
          <c:min val="10000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1" i="0" u="none" strike="noStrike" kern="1200" cap="all" baseline="0">
                    <a:solidFill>
                      <a:schemeClr val="l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altLang="ko-KR"/>
                  <a:t>Q factor</a:t>
                </a:r>
                <a:endParaRPr lang="ko-KR" alt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1" i="0" u="none" strike="noStrike" kern="1200" cap="all" baseline="0">
                  <a:solidFill>
                    <a:schemeClr val="lt1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ko-KR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lt1">
                <a:lumMod val="5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1713937552"/>
        <c:crosses val="max"/>
        <c:crossBetween val="midCat"/>
      </c:valAx>
      <c:valAx>
        <c:axId val="171393755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713934160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ko-KR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0"/>
          <c:order val="0"/>
          <c:tx>
            <c:strRef>
              <c:f>'metal rod'!$B$1</c:f>
              <c:strCache>
                <c:ptCount val="1"/>
                <c:pt idx="0">
                  <c:v>Frequency 1</c:v>
                </c:pt>
              </c:strCache>
            </c:strRef>
          </c:tx>
          <c:spPr>
            <a:ln w="22225" cap="rnd">
              <a:solidFill>
                <a:schemeClr val="accent1"/>
              </a:solidFill>
            </a:ln>
            <a:effectLst>
              <a:glow rad="139700">
                <a:schemeClr val="accent1">
                  <a:satMod val="175000"/>
                  <a:alpha val="14000"/>
                </a:schemeClr>
              </a:glow>
            </a:effectLst>
          </c:spPr>
          <c:marker>
            <c:symbol val="none"/>
          </c:marker>
          <c:xVal>
            <c:numRef>
              <c:f>'metal rod'!$A$2:$A$8</c:f>
              <c:numCache>
                <c:formatCode>General</c:formatCode>
                <c:ptCount val="7"/>
                <c:pt idx="0">
                  <c:v>79</c:v>
                </c:pt>
                <c:pt idx="1">
                  <c:v>80</c:v>
                </c:pt>
                <c:pt idx="2">
                  <c:v>90</c:v>
                </c:pt>
                <c:pt idx="3">
                  <c:v>120</c:v>
                </c:pt>
                <c:pt idx="4">
                  <c:v>150</c:v>
                </c:pt>
                <c:pt idx="5">
                  <c:v>170</c:v>
                </c:pt>
                <c:pt idx="6">
                  <c:v>180</c:v>
                </c:pt>
              </c:numCache>
            </c:numRef>
          </c:xVal>
          <c:yVal>
            <c:numRef>
              <c:f>'metal rod'!$B$2:$B$8</c:f>
              <c:numCache>
                <c:formatCode>General</c:formatCode>
                <c:ptCount val="7"/>
                <c:pt idx="0">
                  <c:v>2.7507706740329998</c:v>
                </c:pt>
                <c:pt idx="1">
                  <c:v>2.7462570287379999</c:v>
                </c:pt>
                <c:pt idx="2">
                  <c:v>2.7055127126267</c:v>
                </c:pt>
                <c:pt idx="3">
                  <c:v>2.6236142109273999</c:v>
                </c:pt>
                <c:pt idx="4">
                  <c:v>2.5859941973164999</c:v>
                </c:pt>
                <c:pt idx="5">
                  <c:v>2.5766767683001</c:v>
                </c:pt>
                <c:pt idx="6">
                  <c:v>2.5755545750404001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7A67-B041-A4C2-615F232A4329}"/>
            </c:ext>
          </c:extLst>
        </c:ser>
        <c:ser>
          <c:idx val="1"/>
          <c:order val="1"/>
          <c:tx>
            <c:strRef>
              <c:f>'metal rod'!$C$1</c:f>
              <c:strCache>
                <c:ptCount val="1"/>
                <c:pt idx="0">
                  <c:v> Frequency 2</c:v>
                </c:pt>
              </c:strCache>
            </c:strRef>
          </c:tx>
          <c:spPr>
            <a:ln w="22225" cap="rnd">
              <a:solidFill>
                <a:schemeClr val="accent2"/>
              </a:solidFill>
            </a:ln>
            <a:effectLst>
              <a:glow rad="139700">
                <a:schemeClr val="accent2">
                  <a:satMod val="175000"/>
                  <a:alpha val="14000"/>
                </a:schemeClr>
              </a:glow>
            </a:effectLst>
          </c:spPr>
          <c:marker>
            <c:symbol val="none"/>
          </c:marker>
          <c:xVal>
            <c:numRef>
              <c:f>'metal rod'!$A$2:$A$8</c:f>
              <c:numCache>
                <c:formatCode>General</c:formatCode>
                <c:ptCount val="7"/>
                <c:pt idx="0">
                  <c:v>79</c:v>
                </c:pt>
                <c:pt idx="1">
                  <c:v>80</c:v>
                </c:pt>
                <c:pt idx="2">
                  <c:v>90</c:v>
                </c:pt>
                <c:pt idx="3">
                  <c:v>120</c:v>
                </c:pt>
                <c:pt idx="4">
                  <c:v>150</c:v>
                </c:pt>
                <c:pt idx="5">
                  <c:v>170</c:v>
                </c:pt>
                <c:pt idx="6">
                  <c:v>180</c:v>
                </c:pt>
              </c:numCache>
            </c:numRef>
          </c:xVal>
          <c:yVal>
            <c:numRef>
              <c:f>'metal rod'!$C$2:$C$8</c:f>
              <c:numCache>
                <c:formatCode>General</c:formatCode>
                <c:ptCount val="7"/>
                <c:pt idx="0">
                  <c:v>2.7558772647217999</c:v>
                </c:pt>
                <c:pt idx="1">
                  <c:v>2.7558143168266001</c:v>
                </c:pt>
                <c:pt idx="2">
                  <c:v>2.7514040515767002</c:v>
                </c:pt>
                <c:pt idx="3">
                  <c:v>2.7248584424604001</c:v>
                </c:pt>
                <c:pt idx="4">
                  <c:v>2.7034602639182999</c:v>
                </c:pt>
                <c:pt idx="5">
                  <c:v>2.6977767572832998</c:v>
                </c:pt>
                <c:pt idx="6">
                  <c:v>2.6970574022772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7A67-B041-A4C2-615F232A432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14012752"/>
        <c:axId val="1714016784"/>
      </c:scatterChart>
      <c:valAx>
        <c:axId val="1714012752"/>
        <c:scaling>
          <c:orientation val="minMax"/>
          <c:max val="185"/>
          <c:min val="75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65000"/>
                  <a:lumOff val="35000"/>
                  <a:alpha val="7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l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altLang="ko-KR"/>
                  <a:t>Angle</a:t>
                </a:r>
                <a:r>
                  <a:rPr lang="en-US" altLang="ko-KR" baseline="0"/>
                  <a:t> (deg)</a:t>
                </a:r>
                <a:endParaRPr lang="ko-KR" altLang="en-US"/>
              </a:p>
            </c:rich>
          </c:tx>
          <c:layout>
            <c:manualLayout>
              <c:xMode val="edge"/>
              <c:yMode val="edge"/>
              <c:x val="0.46825819151638298"/>
              <c:y val="0.9200569928758910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lt1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ko-K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1714016784"/>
        <c:crosses val="autoZero"/>
        <c:crossBetween val="midCat"/>
      </c:valAx>
      <c:valAx>
        <c:axId val="17140167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65000"/>
                  <a:lumOff val="35000"/>
                  <a:alpha val="7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l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altLang="ko-KR"/>
                  <a:t>Frequency (GHz)</a:t>
                </a:r>
                <a:endParaRPr lang="ko-KR" alt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lt1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ko-K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lt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1714012752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67230865295063902"/>
          <c:y val="0.50666666666666704"/>
          <c:w val="0.270974091948184"/>
          <c:h val="0.15571473565804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lt1">
                  <a:lumMod val="75000"/>
                </a:schemeClr>
              </a:solidFill>
              <a:latin typeface="+mn-lt"/>
              <a:ea typeface="+mn-ea"/>
              <a:cs typeface="+mn-cs"/>
            </a:defRPr>
          </a:pPr>
          <a:endParaRPr lang="ko-K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dk1">
        <a:lumMod val="75000"/>
        <a:lumOff val="25000"/>
      </a:schemeClr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ko-K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8">
  <cs:axisTitle>
    <cs:lnRef idx="0"/>
    <cs:fillRef idx="0"/>
    <cs:effectRef idx="0"/>
    <cs:fontRef idx="minor">
      <a:schemeClr val="lt1">
        <a:lumMod val="7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75000"/>
      </a:schemeClr>
    </cs:fontRef>
    <cs:spPr>
      <a:ln w="9525" cap="flat" cmpd="sng" algn="ctr">
        <a:solidFill>
          <a:schemeClr val="lt1">
            <a:lumMod val="50000"/>
          </a:schemeClr>
        </a:solidFill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7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7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75000"/>
      </a:schemeClr>
    </cs:fontRef>
    <cs:defRPr sz="900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75000"/>
      </a:schemeClr>
    </cs:fontRef>
    <cs:spPr>
      <a:ln w="9525" cap="flat" cmpd="sng" algn="ctr">
        <a:solidFill>
          <a:schemeClr val="lt1">
            <a:lumMod val="50000"/>
          </a:schemeClr>
        </a:solidFill>
      </a:ln>
    </cs:spPr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lt1">
        <a:lumMod val="7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75000"/>
      </a:schemeClr>
    </cs:fontRef>
    <cs:spPr>
      <a:ln w="9525" cap="flat" cmpd="sng" algn="ctr">
        <a:solidFill>
          <a:schemeClr val="lt1">
            <a:lumMod val="50000"/>
          </a:schemeClr>
        </a:solidFill>
      </a:ln>
    </cs:spPr>
    <cs:defRPr sz="900" kern="1200"/>
  </cs:valueAxis>
  <cs:wall>
    <cs:lnRef idx="0"/>
    <cs:fillRef idx="0"/>
    <cs:effectRef idx="0"/>
    <cs:fontRef idx="minor">
      <a:schemeClr val="tx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48">
  <cs:axisTitle>
    <cs:lnRef idx="0"/>
    <cs:fillRef idx="0"/>
    <cs:effectRef idx="0"/>
    <cs:fontRef idx="minor">
      <a:schemeClr val="lt1">
        <a:lumMod val="7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75000"/>
      </a:schemeClr>
    </cs:fontRef>
    <cs:spPr>
      <a:ln w="9525" cap="flat" cmpd="sng" algn="ctr">
        <a:solidFill>
          <a:schemeClr val="lt1">
            <a:lumMod val="50000"/>
          </a:schemeClr>
        </a:solidFill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7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7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75000"/>
      </a:schemeClr>
    </cs:fontRef>
    <cs:defRPr sz="900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75000"/>
      </a:schemeClr>
    </cs:fontRef>
    <cs:spPr>
      <a:ln w="9525" cap="flat" cmpd="sng" algn="ctr">
        <a:solidFill>
          <a:schemeClr val="lt1">
            <a:lumMod val="50000"/>
          </a:schemeClr>
        </a:solidFill>
      </a:ln>
    </cs:spPr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lt1">
        <a:lumMod val="7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75000"/>
      </a:schemeClr>
    </cs:fontRef>
    <cs:spPr>
      <a:ln w="9525" cap="flat" cmpd="sng" algn="ctr">
        <a:solidFill>
          <a:schemeClr val="lt1">
            <a:lumMod val="50000"/>
          </a:schemeClr>
        </a:solidFill>
      </a:ln>
    </cs:spPr>
    <cs:defRPr sz="900" kern="1200"/>
  </cs:valueAxis>
  <cs:wall>
    <cs:lnRef idx="0"/>
    <cs:fillRef idx="0"/>
    <cs:effectRef idx="0"/>
    <cs:fontRef idx="minor">
      <a:schemeClr val="tx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48">
  <cs:axisTitle>
    <cs:lnRef idx="0"/>
    <cs:fillRef idx="0"/>
    <cs:effectRef idx="0"/>
    <cs:fontRef idx="minor">
      <a:schemeClr val="lt1">
        <a:lumMod val="7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75000"/>
      </a:schemeClr>
    </cs:fontRef>
    <cs:spPr>
      <a:ln w="9525" cap="flat" cmpd="sng" algn="ctr">
        <a:solidFill>
          <a:schemeClr val="lt1">
            <a:lumMod val="50000"/>
          </a:schemeClr>
        </a:solidFill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7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7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75000"/>
      </a:schemeClr>
    </cs:fontRef>
    <cs:defRPr sz="900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75000"/>
      </a:schemeClr>
    </cs:fontRef>
    <cs:spPr>
      <a:ln w="9525" cap="flat" cmpd="sng" algn="ctr">
        <a:solidFill>
          <a:schemeClr val="lt1">
            <a:lumMod val="50000"/>
          </a:schemeClr>
        </a:solidFill>
      </a:ln>
    </cs:spPr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lt1">
        <a:lumMod val="7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75000"/>
      </a:schemeClr>
    </cs:fontRef>
    <cs:spPr>
      <a:ln w="9525" cap="flat" cmpd="sng" algn="ctr">
        <a:solidFill>
          <a:schemeClr val="lt1">
            <a:lumMod val="50000"/>
          </a:schemeClr>
        </a:solidFill>
      </a:ln>
    </cs:spPr>
    <cs:defRPr sz="900" kern="1200"/>
  </cs:valueAxis>
  <cs:wall>
    <cs:lnRef idx="0"/>
    <cs:fillRef idx="0"/>
    <cs:effectRef idx="0"/>
    <cs:fontRef idx="minor">
      <a:schemeClr val="tx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48">
  <cs:axisTitle>
    <cs:lnRef idx="0"/>
    <cs:fillRef idx="0"/>
    <cs:effectRef idx="0"/>
    <cs:fontRef idx="minor">
      <a:schemeClr val="lt1">
        <a:lumMod val="7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75000"/>
      </a:schemeClr>
    </cs:fontRef>
    <cs:spPr>
      <a:ln w="9525" cap="flat" cmpd="sng" algn="ctr">
        <a:solidFill>
          <a:schemeClr val="lt1">
            <a:lumMod val="50000"/>
          </a:schemeClr>
        </a:solidFill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7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7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75000"/>
      </a:schemeClr>
    </cs:fontRef>
    <cs:defRPr sz="900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75000"/>
      </a:schemeClr>
    </cs:fontRef>
    <cs:spPr>
      <a:ln w="9525" cap="flat" cmpd="sng" algn="ctr">
        <a:solidFill>
          <a:schemeClr val="lt1">
            <a:lumMod val="50000"/>
          </a:schemeClr>
        </a:solidFill>
      </a:ln>
    </cs:spPr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lt1">
        <a:lumMod val="7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75000"/>
      </a:schemeClr>
    </cs:fontRef>
    <cs:spPr>
      <a:ln w="9525" cap="flat" cmpd="sng" algn="ctr">
        <a:solidFill>
          <a:schemeClr val="lt1">
            <a:lumMod val="50000"/>
          </a:schemeClr>
        </a:solidFill>
      </a:ln>
    </cs:spPr>
    <cs:defRPr sz="900" kern="1200"/>
  </cs:valueAxis>
  <cs:wall>
    <cs:lnRef idx="0"/>
    <cs:fillRef idx="0"/>
    <cs:effectRef idx="0"/>
    <cs:fontRef idx="minor">
      <a:schemeClr val="tx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45">
  <cs:axisTitle>
    <cs:lnRef idx="0"/>
    <cs:fillRef idx="0"/>
    <cs:effectRef idx="0"/>
    <cs:fontRef idx="minor">
      <a:schemeClr val="lt1">
        <a:lumMod val="75000"/>
      </a:schemeClr>
    </cs:fontRef>
    <cs:defRPr sz="900" b="1" kern="1200"/>
  </cs:axisTitle>
  <cs:categoryAxis>
    <cs:lnRef idx="0"/>
    <cs:fillRef idx="0"/>
    <cs:effectRef idx="0"/>
    <cs:fontRef idx="minor">
      <a:schemeClr val="lt1">
        <a:lumMod val="75000"/>
      </a:schemeClr>
    </cs:fontRef>
    <cs:defRPr sz="900" kern="1200"/>
  </cs:categoryAxis>
  <cs:chartArea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>
        <a:lumMod val="75000"/>
      </a:schemeClr>
    </cs:fontRef>
    <cs:defRPr sz="900" kern="1200"/>
  </cs:dataLabel>
  <cs:dataLabelCallout>
    <cs:lnRef idx="0"/>
    <cs:fillRef idx="0"/>
    <cs:effectRef idx="0"/>
    <cs:fontRef idx="minor">
      <a:schemeClr val="lt1">
        <a:lumMod val="15000"/>
        <a:lumOff val="85000"/>
      </a:schemeClr>
    </cs:fontRef>
    <cs:spPr>
      <a:solidFill>
        <a:schemeClr val="dk1">
          <a:lumMod val="65000"/>
          <a:lumOff val="35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9525" cap="flat" cmpd="sng" algn="ctr">
        <a:solidFill>
          <a:schemeClr val="phClr"/>
        </a:solidFill>
        <a:miter lim="800000"/>
      </a:ln>
      <a:effectLst>
        <a:glow rad="63500">
          <a:schemeClr val="phClr">
            <a:satMod val="175000"/>
            <a:alpha val="25000"/>
          </a:schemeClr>
        </a:glow>
      </a:effectLst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ln w="9525" cap="flat" cmpd="sng" algn="ctr">
        <a:solidFill>
          <a:schemeClr val="phClr"/>
        </a:solidFill>
        <a:miter lim="800000"/>
      </a:ln>
      <a:effectLst>
        <a:glow rad="63500">
          <a:schemeClr val="phClr">
            <a:satMod val="175000"/>
            <a:alpha val="25000"/>
          </a:schemeClr>
        </a:glow>
      </a:effectLst>
    </cs:spPr>
  </cs:dataPoint3D>
  <cs:dataPointLine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ln w="22225" cap="rnd">
        <a:solidFill>
          <a:schemeClr val="phClr"/>
        </a:solidFill>
      </a:ln>
      <a:effectLst>
        <a:glow rad="139700">
          <a:schemeClr val="phClr">
            <a:satMod val="175000"/>
            <a:alpha val="14000"/>
          </a:schemeClr>
        </a:glow>
      </a:effectLst>
    </cs:spPr>
  </cs:dataPointLine>
  <cs:dataPointMarker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lumMod val="60000"/>
          <a:lumOff val="40000"/>
        </a:schemeClr>
      </a:solidFill>
      <a:effectLst>
        <a:glow rad="63500">
          <a:schemeClr val="phClr">
            <a:satMod val="175000"/>
            <a:alpha val="25000"/>
          </a:schemeClr>
        </a:glow>
      </a:effectLst>
    </cs:spPr>
  </cs:dataPointMarker>
  <cs:dataPointMarkerLayout symbol="circle" size="3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75000"/>
      </a:schemeClr>
    </cs:fontRef>
    <cs:spPr>
      <a:ln w="9525">
        <a:solidFill>
          <a:schemeClr val="dk1">
            <a:lumMod val="50000"/>
            <a:lumOff val="50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7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65000"/>
            <a:lumOff val="35000"/>
            <a:alpha val="7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65000"/>
            <a:lumOff val="35000"/>
            <a:alpha val="2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leaderLine>
  <cs:legend>
    <cs:lnRef idx="0"/>
    <cs:fillRef idx="0"/>
    <cs:effectRef idx="0"/>
    <cs:fontRef idx="minor">
      <a:schemeClr val="lt1">
        <a:lumMod val="75000"/>
      </a:schemeClr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lt1">
        <a:lumMod val="7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85000"/>
      </a:schemeClr>
    </cs:fontRef>
    <cs:defRPr sz="1400" b="1" kern="1200" cap="none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25400" cap="rnd">
        <a:solidFill>
          <a:schemeClr val="phClr">
            <a:alpha val="50000"/>
          </a:schemeClr>
        </a:solidFill>
      </a:ln>
    </cs:spPr>
  </cs:trendline>
  <cs:trendlineLabel>
    <cs:lnRef idx="0"/>
    <cs:fillRef idx="0"/>
    <cs:effectRef idx="0"/>
    <cs:fontRef idx="minor">
      <a:schemeClr val="lt1">
        <a:lumMod val="7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85000"/>
        </a:schemeClr>
      </a:solidFill>
      <a:ln w="9525">
        <a:solidFill>
          <a:schemeClr val="dk1">
            <a:lumMod val="50000"/>
          </a:schemeClr>
        </a:solidFill>
        <a:round/>
      </a:ln>
    </cs:spPr>
  </cs:upBar>
  <cs:valueAxis>
    <cs:lnRef idx="0"/>
    <cs:fillRef idx="0"/>
    <cs:effectRef idx="0"/>
    <cs:fontRef idx="minor">
      <a:schemeClr val="lt1">
        <a:lumMod val="75000"/>
      </a:schemeClr>
    </cs:fontRef>
    <cs:spPr>
      <a:ln w="9525" cap="flat" cmpd="sng" algn="ctr">
        <a:solidFill>
          <a:schemeClr val="lt1">
            <a:lumMod val="50000"/>
          </a:schemeClr>
        </a:solidFill>
        <a:round/>
      </a:ln>
    </cs:spPr>
    <cs:defRPr sz="900" kern="1200"/>
    <cs:bodyPr/>
  </cs:valueAxis>
  <cs:wall>
    <cs:lnRef idx="0"/>
    <cs:fillRef idx="0"/>
    <cs:effectRef idx="0"/>
    <cs:fontRef idx="minor">
      <a:schemeClr val="dk1"/>
    </cs:fontRef>
  </cs:wall>
</cs:chartStyle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image" Target="../media/image5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image" Target="../media/image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D6305D-D5E5-484D-B3AE-A673AC1C108C}" type="datetimeFigureOut">
              <a:rPr lang="en-US" smtClean="0"/>
              <a:t>8/22/18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427433-1ED0-4DD0-9D5E-B24DEC77D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4717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ko-KR" baseline="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427433-1ED0-4DD0-9D5E-B24DEC77DDA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6604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427433-1ED0-4DD0-9D5E-B24DEC77DDA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0260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427433-1ED0-4DD0-9D5E-B24DEC77DDA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3582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427433-1ED0-4DD0-9D5E-B24DEC77DDA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819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427433-1ED0-4DD0-9D5E-B24DEC77DDA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3846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ko-KR" baseline="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427433-1ED0-4DD0-9D5E-B24DEC77DDA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1359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427433-1ED0-4DD0-9D5E-B24DEC77DDA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8543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427433-1ED0-4DD0-9D5E-B24DEC77DDA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4090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427433-1ED0-4DD0-9D5E-B24DEC77DDA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24944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ko-KR" dirty="0"/>
              <a:t>Will</a:t>
            </a:r>
            <a:r>
              <a:rPr kumimoji="1" lang="en-US" altLang="ko-KR" baseline="0" dirty="0"/>
              <a:t> be changed to combined data</a:t>
            </a:r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427433-1ED0-4DD0-9D5E-B24DEC77DDA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14359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427433-1ED0-4DD0-9D5E-B24DEC77DDA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7671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427433-1ED0-4DD0-9D5E-B24DEC77DDA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64670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427433-1ED0-4DD0-9D5E-B24DEC77DDA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76171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427433-1ED0-4DD0-9D5E-B24DEC77DDA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56223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427433-1ED0-4DD0-9D5E-B24DEC77DDA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86057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427433-1ED0-4DD0-9D5E-B24DEC77DDA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39782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427433-1ED0-4DD0-9D5E-B24DEC77DDA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29177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427433-1ED0-4DD0-9D5E-B24DEC77DDA9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62558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427433-1ED0-4DD0-9D5E-B24DEC77DDA9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61580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427433-1ED0-4DD0-9D5E-B24DEC77DDA9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82768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427433-1ED0-4DD0-9D5E-B24DEC77DDA9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634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427433-1ED0-4DD0-9D5E-B24DEC77DDA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3011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427433-1ED0-4DD0-9D5E-B24DEC77DDA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6253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427433-1ED0-4DD0-9D5E-B24DEC77DDA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8409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427433-1ED0-4DD0-9D5E-B24DEC77DDA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1597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427433-1ED0-4DD0-9D5E-B24DEC77DDA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1543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ko-KR" dirty="0"/>
              <a:t>Mode was clear, thus even don’t need to put graph here. Split design</a:t>
            </a:r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427433-1ED0-4DD0-9D5E-B24DEC77DDA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2110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427433-1ED0-4DD0-9D5E-B24DEC77DDA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3412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BCD41-2166-4464-A2C2-FC45D12B02A5}" type="datetimeFigureOut">
              <a:rPr lang="en-US" smtClean="0"/>
              <a:t>8/22/18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33ACA-7F59-4491-B047-DBD890744B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3196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BCD41-2166-4464-A2C2-FC45D12B02A5}" type="datetimeFigureOut">
              <a:rPr lang="en-US" smtClean="0"/>
              <a:t>8/22/18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33ACA-7F59-4491-B047-DBD890744B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250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BCD41-2166-4464-A2C2-FC45D12B02A5}" type="datetimeFigureOut">
              <a:rPr lang="en-US" smtClean="0"/>
              <a:t>8/22/18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33ACA-7F59-4491-B047-DBD890744B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0556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BCD41-2166-4464-A2C2-FC45D12B02A5}" type="datetimeFigureOut">
              <a:rPr lang="en-US" smtClean="0"/>
              <a:t>8/22/18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33ACA-7F59-4491-B047-DBD890744B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1735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BCD41-2166-4464-A2C2-FC45D12B02A5}" type="datetimeFigureOut">
              <a:rPr lang="en-US" smtClean="0"/>
              <a:t>8/22/18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33ACA-7F59-4491-B047-DBD890744B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7154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BCD41-2166-4464-A2C2-FC45D12B02A5}" type="datetimeFigureOut">
              <a:rPr lang="en-US" smtClean="0"/>
              <a:t>8/22/18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33ACA-7F59-4491-B047-DBD890744B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189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BCD41-2166-4464-A2C2-FC45D12B02A5}" type="datetimeFigureOut">
              <a:rPr lang="en-US" smtClean="0"/>
              <a:t>8/22/18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33ACA-7F59-4491-B047-DBD890744B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0862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BCD41-2166-4464-A2C2-FC45D12B02A5}" type="datetimeFigureOut">
              <a:rPr lang="en-US" smtClean="0"/>
              <a:t>8/22/18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33ACA-7F59-4491-B047-DBD890744B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0179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BCD41-2166-4464-A2C2-FC45D12B02A5}" type="datetimeFigureOut">
              <a:rPr lang="en-US" smtClean="0"/>
              <a:t>8/22/18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33ACA-7F59-4491-B047-DBD890744B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574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BCD41-2166-4464-A2C2-FC45D12B02A5}" type="datetimeFigureOut">
              <a:rPr lang="en-US" smtClean="0"/>
              <a:t>8/22/18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33ACA-7F59-4491-B047-DBD890744B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5335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BCD41-2166-4464-A2C2-FC45D12B02A5}" type="datetimeFigureOut">
              <a:rPr lang="en-US" smtClean="0"/>
              <a:t>8/22/18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33ACA-7F59-4491-B047-DBD890744B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7286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BCD41-2166-4464-A2C2-FC45D12B02A5}" type="datetimeFigureOut">
              <a:rPr lang="en-US" smtClean="0"/>
              <a:t>8/22/18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33ACA-7F59-4491-B047-DBD890744B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6462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BCD41-2166-4464-A2C2-FC45D12B02A5}" type="datetimeFigureOut">
              <a:rPr lang="en-US" smtClean="0"/>
              <a:t>8/22/18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33ACA-7F59-4491-B047-DBD890744B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5751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BCD41-2166-4464-A2C2-FC45D12B02A5}" type="datetimeFigureOut">
              <a:rPr lang="en-US" smtClean="0"/>
              <a:t>8/22/18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33ACA-7F59-4491-B047-DBD890744B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6146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BCD41-2166-4464-A2C2-FC45D12B02A5}" type="datetimeFigureOut">
              <a:rPr lang="en-US" smtClean="0"/>
              <a:t>8/22/18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33ACA-7F59-4491-B047-DBD890744B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5116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238250" y="1122363"/>
            <a:ext cx="74295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4657B-9580-4B5E-BAF0-55657F9C01F4}" type="datetimeFigureOut">
              <a:rPr lang="ko-KR" altLang="en-US" smtClean="0"/>
              <a:t>2018. 8. 22.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F032F-FE50-4EB4-A32F-40C40D29C14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890848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4657B-9580-4B5E-BAF0-55657F9C01F4}" type="datetimeFigureOut">
              <a:rPr lang="ko-KR" altLang="en-US" smtClean="0"/>
              <a:t>2018. 8. 22.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F032F-FE50-4EB4-A32F-40C40D29C14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253604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76275" y="1709738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76275" y="4589463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4657B-9580-4B5E-BAF0-55657F9C01F4}" type="datetimeFigureOut">
              <a:rPr lang="ko-KR" altLang="en-US" smtClean="0"/>
              <a:t>2018. 8. 22.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F032F-FE50-4EB4-A32F-40C40D29C14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0584834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195762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5029200" y="1825625"/>
            <a:ext cx="4195763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4657B-9580-4B5E-BAF0-55657F9C01F4}" type="datetimeFigureOut">
              <a:rPr lang="ko-KR" altLang="en-US" smtClean="0"/>
              <a:t>2018. 8. 22.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F032F-FE50-4EB4-A32F-40C40D29C14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5317290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82625" y="365125"/>
            <a:ext cx="8543925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82625" y="1681163"/>
            <a:ext cx="41910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82625" y="2505075"/>
            <a:ext cx="4191000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6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63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4657B-9580-4B5E-BAF0-55657F9C01F4}" type="datetimeFigureOut">
              <a:rPr lang="ko-KR" altLang="en-US" smtClean="0"/>
              <a:t>2018. 8. 22.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F032F-FE50-4EB4-A32F-40C40D29C14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9654873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4657B-9580-4B5E-BAF0-55657F9C01F4}" type="datetimeFigureOut">
              <a:rPr lang="ko-KR" altLang="en-US" smtClean="0"/>
              <a:t>2018. 8. 22.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F032F-FE50-4EB4-A32F-40C40D29C14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5688263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4657B-9580-4B5E-BAF0-55657F9C01F4}" type="datetimeFigureOut">
              <a:rPr lang="ko-KR" altLang="en-US" smtClean="0"/>
              <a:t>2018. 8. 22.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F032F-FE50-4EB4-A32F-40C40D29C14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870756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BCD41-2166-4464-A2C2-FC45D12B02A5}" type="datetimeFigureOut">
              <a:rPr lang="en-US" smtClean="0"/>
              <a:t>8/22/18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33ACA-7F59-4491-B047-DBD890744B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70710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82625" y="457200"/>
            <a:ext cx="3194050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211638" y="987425"/>
            <a:ext cx="5014912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82625" y="2057400"/>
            <a:ext cx="3194050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4657B-9580-4B5E-BAF0-55657F9C01F4}" type="datetimeFigureOut">
              <a:rPr lang="ko-KR" altLang="en-US" smtClean="0"/>
              <a:t>2018. 8. 22.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F032F-FE50-4EB4-A32F-40C40D29C14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64350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82625" y="457200"/>
            <a:ext cx="3194050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4211638" y="987425"/>
            <a:ext cx="5014912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82625" y="2057400"/>
            <a:ext cx="3194050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4657B-9580-4B5E-BAF0-55657F9C01F4}" type="datetimeFigureOut">
              <a:rPr lang="ko-KR" altLang="en-US" smtClean="0"/>
              <a:t>2018. 8. 22.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F032F-FE50-4EB4-A32F-40C40D29C14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4538870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4657B-9580-4B5E-BAF0-55657F9C01F4}" type="datetimeFigureOut">
              <a:rPr lang="ko-KR" altLang="en-US" smtClean="0"/>
              <a:t>2018. 8. 22.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F032F-FE50-4EB4-A32F-40C40D29C14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0651057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7089775" y="365125"/>
            <a:ext cx="2135188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56337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4657B-9580-4B5E-BAF0-55657F9C01F4}" type="datetimeFigureOut">
              <a:rPr lang="ko-KR" altLang="en-US" smtClean="0"/>
              <a:t>2018. 8. 22.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F032F-FE50-4EB4-A32F-40C40D29C14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1010900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238250" y="1122363"/>
            <a:ext cx="74295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5695B-CBC5-4D8A-9AB3-D9C65CF96AA8}" type="datetimeFigureOut">
              <a:rPr lang="ko-KR" altLang="en-US" smtClean="0"/>
              <a:t>2018. 8. 22.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C59E0-814D-4A31-9193-73C96365CA7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1106035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5695B-CBC5-4D8A-9AB3-D9C65CF96AA8}" type="datetimeFigureOut">
              <a:rPr lang="ko-KR" altLang="en-US" smtClean="0"/>
              <a:t>2018. 8. 22.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C59E0-814D-4A31-9193-73C96365CA7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3755172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76275" y="1709738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76275" y="4589463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5695B-CBC5-4D8A-9AB3-D9C65CF96AA8}" type="datetimeFigureOut">
              <a:rPr lang="ko-KR" altLang="en-US" smtClean="0"/>
              <a:t>2018. 8. 22.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C59E0-814D-4A31-9193-73C96365CA7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1609613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195762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5029200" y="1825625"/>
            <a:ext cx="4195763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5695B-CBC5-4D8A-9AB3-D9C65CF96AA8}" type="datetimeFigureOut">
              <a:rPr lang="ko-KR" altLang="en-US" smtClean="0"/>
              <a:t>2018. 8. 22.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C59E0-814D-4A31-9193-73C96365CA7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1264650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82625" y="365125"/>
            <a:ext cx="8543925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82625" y="1681163"/>
            <a:ext cx="41910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82625" y="2505075"/>
            <a:ext cx="4191000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6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63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5695B-CBC5-4D8A-9AB3-D9C65CF96AA8}" type="datetimeFigureOut">
              <a:rPr lang="ko-KR" altLang="en-US" smtClean="0"/>
              <a:t>2018. 8. 22.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C59E0-814D-4A31-9193-73C96365CA7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7330490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5695B-CBC5-4D8A-9AB3-D9C65CF96AA8}" type="datetimeFigureOut">
              <a:rPr lang="ko-KR" altLang="en-US" smtClean="0"/>
              <a:t>2018. 8. 22.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C59E0-814D-4A31-9193-73C96365CA7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030238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BCD41-2166-4464-A2C2-FC45D12B02A5}" type="datetimeFigureOut">
              <a:rPr lang="en-US" smtClean="0"/>
              <a:t>8/22/18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33ACA-7F59-4491-B047-DBD890744B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591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5695B-CBC5-4D8A-9AB3-D9C65CF96AA8}" type="datetimeFigureOut">
              <a:rPr lang="ko-KR" altLang="en-US" smtClean="0"/>
              <a:t>2018. 8. 22.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C59E0-814D-4A31-9193-73C96365CA7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8522938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82625" y="457200"/>
            <a:ext cx="3194050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211638" y="987425"/>
            <a:ext cx="5014912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82625" y="2057400"/>
            <a:ext cx="3194050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5695B-CBC5-4D8A-9AB3-D9C65CF96AA8}" type="datetimeFigureOut">
              <a:rPr lang="ko-KR" altLang="en-US" smtClean="0"/>
              <a:t>2018. 8. 22.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C59E0-814D-4A31-9193-73C96365CA7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9855669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82625" y="457200"/>
            <a:ext cx="3194050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4211638" y="987425"/>
            <a:ext cx="5014912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82625" y="2057400"/>
            <a:ext cx="3194050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5695B-CBC5-4D8A-9AB3-D9C65CF96AA8}" type="datetimeFigureOut">
              <a:rPr lang="ko-KR" altLang="en-US" smtClean="0"/>
              <a:t>2018. 8. 22.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C59E0-814D-4A31-9193-73C96365CA7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2566782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5695B-CBC5-4D8A-9AB3-D9C65CF96AA8}" type="datetimeFigureOut">
              <a:rPr lang="ko-KR" altLang="en-US" smtClean="0"/>
              <a:t>2018. 8. 22.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C59E0-814D-4A31-9193-73C96365CA7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0723714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7089775" y="365125"/>
            <a:ext cx="2135188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56337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5695B-CBC5-4D8A-9AB3-D9C65CF96AA8}" type="datetimeFigureOut">
              <a:rPr lang="ko-KR" altLang="en-US" smtClean="0"/>
              <a:t>2018. 8. 22.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C59E0-814D-4A31-9193-73C96365CA7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232212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BCD41-2166-4464-A2C2-FC45D12B02A5}" type="datetimeFigureOut">
              <a:rPr lang="en-US" smtClean="0"/>
              <a:t>8/22/18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33ACA-7F59-4491-B047-DBD890744B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2993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BCD41-2166-4464-A2C2-FC45D12B02A5}" type="datetimeFigureOut">
              <a:rPr lang="en-US" smtClean="0"/>
              <a:t>8/22/18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33ACA-7F59-4491-B047-DBD890744B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6622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BCD41-2166-4464-A2C2-FC45D12B02A5}" type="datetimeFigureOut">
              <a:rPr lang="en-US" smtClean="0"/>
              <a:t>8/22/18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33ACA-7F59-4491-B047-DBD890744B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2880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BCD41-2166-4464-A2C2-FC45D12B02A5}" type="datetimeFigureOut">
              <a:rPr lang="en-US" smtClean="0"/>
              <a:t>8/22/18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33ACA-7F59-4491-B047-DBD890744B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693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BCD41-2166-4464-A2C2-FC45D12B02A5}" type="datetimeFigureOut">
              <a:rPr lang="en-US" smtClean="0"/>
              <a:t>8/22/18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33ACA-7F59-4491-B047-DBD890744B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5655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DBCD41-2166-4464-A2C2-FC45D12B02A5}" type="datetimeFigureOut">
              <a:rPr lang="en-US" smtClean="0"/>
              <a:t>8/22/18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433ACA-7F59-4491-B047-DBD890744B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903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DBCD41-2166-4464-A2C2-FC45D12B02A5}" type="datetimeFigureOut">
              <a:rPr lang="en-US" smtClean="0"/>
              <a:t>8/22/18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433ACA-7F59-4491-B047-DBD890744B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089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81038" y="365125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81038" y="6356350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74657B-9580-4B5E-BAF0-55657F9C01F4}" type="datetimeFigureOut">
              <a:rPr lang="ko-KR" altLang="en-US" smtClean="0"/>
              <a:t>2018. 8. 22.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281363" y="6356350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996113" y="6356350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8F032F-FE50-4EB4-A32F-40C40D29C14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15737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81038" y="365125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81038" y="6356350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A5695B-CBC5-4D8A-9AB3-D9C65CF96AA8}" type="datetimeFigureOut">
              <a:rPr lang="ko-KR" altLang="en-US" smtClean="0"/>
              <a:t>2018. 8. 22.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281363" y="6356350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996113" y="6356350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6C59E0-814D-4A31-9193-73C96365CA7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57773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emf"/><Relationship Id="rId5" Type="http://schemas.openxmlformats.org/officeDocument/2006/relationships/image" Target="../media/image3.jpeg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chart" Target="../charts/chart1.xml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Relationship Id="rId9" Type="http://schemas.openxmlformats.org/officeDocument/2006/relationships/image" Target="../media/image4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emf"/><Relationship Id="rId5" Type="http://schemas.openxmlformats.org/officeDocument/2006/relationships/chart" Target="../charts/chart5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4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0.png"/><Relationship Id="rId4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3.png"/><Relationship Id="rId5" Type="http://schemas.openxmlformats.org/officeDocument/2006/relationships/image" Target="../media/image4.emf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7.e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5.emf"/><Relationship Id="rId4" Type="http://schemas.openxmlformats.org/officeDocument/2006/relationships/oleObject" Target="../embeddings/oleObject4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emf"/><Relationship Id="rId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emf"/><Relationship Id="rId4" Type="http://schemas.openxmlformats.org/officeDocument/2006/relationships/image" Target="../media/image49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1.jpeg"/><Relationship Id="rId4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emf"/><Relationship Id="rId5" Type="http://schemas.openxmlformats.org/officeDocument/2006/relationships/image" Target="../media/image54.jpeg"/><Relationship Id="rId4" Type="http://schemas.openxmlformats.org/officeDocument/2006/relationships/image" Target="../media/image5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emf"/><Relationship Id="rId4" Type="http://schemas.openxmlformats.org/officeDocument/2006/relationships/image" Target="../media/image5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13" Type="http://schemas.openxmlformats.org/officeDocument/2006/relationships/image" Target="../media/image11.jpe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5.emf"/><Relationship Id="rId12" Type="http://schemas.openxmlformats.org/officeDocument/2006/relationships/image" Target="../media/image10.jpe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11" Type="http://schemas.openxmlformats.org/officeDocument/2006/relationships/image" Target="../media/image7.emf"/><Relationship Id="rId5" Type="http://schemas.openxmlformats.org/officeDocument/2006/relationships/image" Target="../media/image9.png"/><Relationship Id="rId15" Type="http://schemas.openxmlformats.org/officeDocument/2006/relationships/image" Target="../media/image4.emf"/><Relationship Id="rId10" Type="http://schemas.openxmlformats.org/officeDocument/2006/relationships/oleObject" Target="../embeddings/oleObject3.bin"/><Relationship Id="rId4" Type="http://schemas.openxmlformats.org/officeDocument/2006/relationships/image" Target="../media/image8.png"/><Relationship Id="rId9" Type="http://schemas.openxmlformats.org/officeDocument/2006/relationships/image" Target="../media/image6.emf"/><Relationship Id="rId1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emf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emf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image" Target="../media/image17.pn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7" Type="http://schemas.openxmlformats.org/officeDocument/2006/relationships/image" Target="../media/image4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emf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그림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450"/>
            <a:ext cx="9906000" cy="742950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01490" y="0"/>
            <a:ext cx="5536845" cy="2544349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4295" tIns="37148" rIns="74295" bIns="3714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63"/>
          </a:p>
        </p:txBody>
      </p:sp>
      <p:cxnSp>
        <p:nvCxnSpPr>
          <p:cNvPr id="8" name="Straight Connector 7"/>
          <p:cNvCxnSpPr/>
          <p:nvPr/>
        </p:nvCxnSpPr>
        <p:spPr>
          <a:xfrm>
            <a:off x="631186" y="408797"/>
            <a:ext cx="5325002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67015" y="382526"/>
            <a:ext cx="124026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/>
              <a:t>Title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631186" y="557206"/>
            <a:ext cx="5325002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53023" y="591718"/>
            <a:ext cx="53031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9DAF4F"/>
                </a:solidFill>
              </a:rPr>
              <a:t>CAPP-PACE experiment with a target mass range around 10 µeV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53023" y="1730608"/>
            <a:ext cx="47189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Doyu Lee</a:t>
            </a:r>
          </a:p>
          <a:p>
            <a:pPr algn="ctr"/>
            <a:r>
              <a:rPr lang="en-US" sz="1000" dirty="0"/>
              <a:t>On be half of CAPP-PACE team</a:t>
            </a:r>
          </a:p>
          <a:p>
            <a:pPr algn="ctr"/>
            <a:r>
              <a:rPr lang="en-US" sz="1000" dirty="0"/>
              <a:t>IBS/CAPP, KAIST</a:t>
            </a:r>
          </a:p>
          <a:p>
            <a:pPr algn="ctr"/>
            <a:r>
              <a:rPr lang="en-US" altLang="ko-KR" sz="1000" dirty="0"/>
              <a:t>3rd Workshop on Microwave Cavities and Detectors for Axion Research</a:t>
            </a:r>
            <a:endParaRPr lang="en-US" sz="1000" dirty="0"/>
          </a:p>
        </p:txBody>
      </p:sp>
      <p:sp>
        <p:nvSpPr>
          <p:cNvPr id="26" name="TextBox 25"/>
          <p:cNvSpPr txBox="1"/>
          <p:nvPr/>
        </p:nvSpPr>
        <p:spPr>
          <a:xfrm>
            <a:off x="5094784" y="374286"/>
            <a:ext cx="774551" cy="217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13" dirty="0"/>
              <a:t>Slide 1</a:t>
            </a: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1988" y="1300758"/>
            <a:ext cx="584200" cy="162278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3531" y="1918677"/>
            <a:ext cx="1952469" cy="5510824"/>
          </a:xfrm>
          <a:prstGeom prst="rect">
            <a:avLst/>
          </a:prstGeom>
        </p:spPr>
      </p:pic>
      <p:pic>
        <p:nvPicPr>
          <p:cNvPr id="18" name="그림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71988" y="1530306"/>
            <a:ext cx="584200" cy="97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8431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631186" y="408798"/>
            <a:ext cx="2337199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631186" y="559710"/>
            <a:ext cx="2337199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66169" y="557208"/>
            <a:ext cx="240221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500" b="1" dirty="0">
                <a:solidFill>
                  <a:srgbClr val="9DAF4F"/>
                </a:solidFill>
              </a:rPr>
              <a:t>Cavity &amp; Frequency tuning system</a:t>
            </a:r>
          </a:p>
          <a:p>
            <a:endParaRPr lang="en-US" sz="1500" b="1" dirty="0">
              <a:solidFill>
                <a:srgbClr val="9DAF4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71715" y="382527"/>
            <a:ext cx="2296669" cy="217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/>
              <a:t>Slide 10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631186" y="1381082"/>
            <a:ext cx="2337199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566168" y="1041784"/>
            <a:ext cx="24022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</a:rPr>
              <a:t>“The second run” 2.5GHz – 2.6GHz</a:t>
            </a:r>
          </a:p>
        </p:txBody>
      </p:sp>
      <p:graphicFrame>
        <p:nvGraphicFramePr>
          <p:cNvPr id="31" name="차트 30">
            <a:extLst>
              <a:ext uri="{FF2B5EF4-FFF2-40B4-BE49-F238E27FC236}">
                <a16:creationId xmlns:a16="http://schemas.microsoft.com/office/drawing/2014/main" id="{871232FB-E87E-B948-ADC7-A3FD595DACE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35447353"/>
              </p:ext>
            </p:extLst>
          </p:nvPr>
        </p:nvGraphicFramePr>
        <p:xfrm>
          <a:off x="279449" y="1550173"/>
          <a:ext cx="3600000" cy="25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7" name="차트 36">
            <a:extLst>
              <a:ext uri="{FF2B5EF4-FFF2-40B4-BE49-F238E27FC236}">
                <a16:creationId xmlns:a16="http://schemas.microsoft.com/office/drawing/2014/main" id="{E7E44639-A15A-3342-BEE8-B3756B7A08A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52103650"/>
              </p:ext>
            </p:extLst>
          </p:nvPr>
        </p:nvGraphicFramePr>
        <p:xfrm>
          <a:off x="6032357" y="1550173"/>
          <a:ext cx="3600000" cy="25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8" name="차트 37">
            <a:extLst>
              <a:ext uri="{FF2B5EF4-FFF2-40B4-BE49-F238E27FC236}">
                <a16:creationId xmlns:a16="http://schemas.microsoft.com/office/drawing/2014/main" id="{D2055647-6BF7-7D4F-B8D6-88D2FB88359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45697412"/>
              </p:ext>
            </p:extLst>
          </p:nvPr>
        </p:nvGraphicFramePr>
        <p:xfrm>
          <a:off x="294103" y="4242717"/>
          <a:ext cx="3600000" cy="25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39" name="차트 38">
            <a:extLst>
              <a:ext uri="{FF2B5EF4-FFF2-40B4-BE49-F238E27FC236}">
                <a16:creationId xmlns:a16="http://schemas.microsoft.com/office/drawing/2014/main" id="{FDE842F7-3DA3-CD4F-BFD6-34717FC59A9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19705013"/>
              </p:ext>
            </p:extLst>
          </p:nvPr>
        </p:nvGraphicFramePr>
        <p:xfrm>
          <a:off x="6040399" y="4242717"/>
          <a:ext cx="3600000" cy="25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pSp>
        <p:nvGrpSpPr>
          <p:cNvPr id="50" name="그룹 49">
            <a:extLst>
              <a:ext uri="{FF2B5EF4-FFF2-40B4-BE49-F238E27FC236}">
                <a16:creationId xmlns:a16="http://schemas.microsoft.com/office/drawing/2014/main" id="{5CE2B27D-D453-344B-BF55-8B5720EC173E}"/>
              </a:ext>
            </a:extLst>
          </p:cNvPr>
          <p:cNvGrpSpPr/>
          <p:nvPr/>
        </p:nvGrpSpPr>
        <p:grpSpPr>
          <a:xfrm>
            <a:off x="4044403" y="1550794"/>
            <a:ext cx="1842448" cy="1827642"/>
            <a:chOff x="1185889" y="1813586"/>
            <a:chExt cx="3980266" cy="3998217"/>
          </a:xfrm>
        </p:grpSpPr>
        <p:pic>
          <p:nvPicPr>
            <p:cNvPr id="51" name="그림 50">
              <a:extLst>
                <a:ext uri="{FF2B5EF4-FFF2-40B4-BE49-F238E27FC236}">
                  <a16:creationId xmlns:a16="http://schemas.microsoft.com/office/drawing/2014/main" id="{9DCE38F7-C16D-3A41-93C0-D60E529C5B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7445" r="7339"/>
            <a:stretch/>
          </p:blipFill>
          <p:spPr>
            <a:xfrm>
              <a:off x="1185889" y="1813586"/>
              <a:ext cx="3980266" cy="3998217"/>
            </a:xfrm>
            <a:prstGeom prst="rect">
              <a:avLst/>
            </a:prstGeom>
          </p:spPr>
        </p:pic>
        <p:sp>
          <p:nvSpPr>
            <p:cNvPr id="52" name="화살표: 오른쪽으로 구부러짐 6">
              <a:extLst>
                <a:ext uri="{FF2B5EF4-FFF2-40B4-BE49-F238E27FC236}">
                  <a16:creationId xmlns:a16="http://schemas.microsoft.com/office/drawing/2014/main" id="{F46B8F8E-103B-814A-ABDA-B473219464C4}"/>
                </a:ext>
              </a:extLst>
            </p:cNvPr>
            <p:cNvSpPr/>
            <p:nvPr/>
          </p:nvSpPr>
          <p:spPr>
            <a:xfrm>
              <a:off x="1597592" y="3189524"/>
              <a:ext cx="826718" cy="1828801"/>
            </a:xfrm>
            <a:prstGeom prst="curved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>
                <a:solidFill>
                  <a:schemeClr val="tx1"/>
                </a:solidFill>
              </a:endParaRPr>
            </a:p>
          </p:txBody>
        </p:sp>
        <p:cxnSp>
          <p:nvCxnSpPr>
            <p:cNvPr id="53" name="직선 연결선 11">
              <a:extLst>
                <a:ext uri="{FF2B5EF4-FFF2-40B4-BE49-F238E27FC236}">
                  <a16:creationId xmlns:a16="http://schemas.microsoft.com/office/drawing/2014/main" id="{16CAF185-C4E4-0746-99EF-2A01D34C55C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010951" y="3443362"/>
              <a:ext cx="413359" cy="585408"/>
            </a:xfrm>
            <a:prstGeom prst="line">
              <a:avLst/>
            </a:prstGeom>
            <a:ln w="12700">
              <a:solidFill>
                <a:schemeClr val="tx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340DC404-1390-A149-A2AF-76C4A244BC20}"/>
                </a:ext>
              </a:extLst>
            </p:cNvPr>
            <p:cNvSpPr txBox="1"/>
            <p:nvPr/>
          </p:nvSpPr>
          <p:spPr>
            <a:xfrm rot="3324004">
              <a:off x="2118649" y="3546260"/>
              <a:ext cx="1172752" cy="5328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400" b="1" dirty="0"/>
                <a:t>19mm</a:t>
              </a:r>
              <a:endParaRPr lang="ko-KR" altLang="en-US" sz="1400" b="1" dirty="0"/>
            </a:p>
          </p:txBody>
        </p:sp>
        <p:cxnSp>
          <p:nvCxnSpPr>
            <p:cNvPr id="55" name="직선 연결선 16">
              <a:extLst>
                <a:ext uri="{FF2B5EF4-FFF2-40B4-BE49-F238E27FC236}">
                  <a16:creationId xmlns:a16="http://schemas.microsoft.com/office/drawing/2014/main" id="{D5E3DAF6-BF64-F843-9B71-9572B077F0F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73572" y="2726246"/>
              <a:ext cx="1" cy="1214841"/>
            </a:xfrm>
            <a:prstGeom prst="line">
              <a:avLst/>
            </a:prstGeom>
            <a:ln w="12700">
              <a:solidFill>
                <a:schemeClr val="tx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B4DB6DFD-79F6-DF4F-BA0E-BC94E05C557D}"/>
                </a:ext>
              </a:extLst>
            </p:cNvPr>
            <p:cNvSpPr txBox="1"/>
            <p:nvPr/>
          </p:nvSpPr>
          <p:spPr>
            <a:xfrm>
              <a:off x="3243927" y="3074030"/>
              <a:ext cx="1172750" cy="5396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400" b="1" dirty="0"/>
                <a:t>27mm</a:t>
              </a:r>
              <a:endParaRPr lang="ko-KR" altLang="en-US" sz="1400" b="1" dirty="0"/>
            </a:p>
          </p:txBody>
        </p:sp>
        <p:cxnSp>
          <p:nvCxnSpPr>
            <p:cNvPr id="57" name="직선 연결선 19">
              <a:extLst>
                <a:ext uri="{FF2B5EF4-FFF2-40B4-BE49-F238E27FC236}">
                  <a16:creationId xmlns:a16="http://schemas.microsoft.com/office/drawing/2014/main" id="{F0B49352-0626-8B4C-83AA-78EF09546F9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123468" y="2620551"/>
              <a:ext cx="433974" cy="1"/>
            </a:xfrm>
            <a:prstGeom prst="line">
              <a:avLst/>
            </a:prstGeom>
            <a:ln w="12700">
              <a:solidFill>
                <a:schemeClr val="tx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DAF692EE-58B0-1946-8384-76E9BEF0981C}"/>
                </a:ext>
              </a:extLst>
            </p:cNvPr>
            <p:cNvSpPr txBox="1"/>
            <p:nvPr/>
          </p:nvSpPr>
          <p:spPr>
            <a:xfrm>
              <a:off x="2912881" y="2106816"/>
              <a:ext cx="1172750" cy="5396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400" b="1" dirty="0"/>
                <a:t>10mm</a:t>
              </a:r>
              <a:endParaRPr lang="ko-KR" altLang="en-US" sz="1400" b="1" dirty="0"/>
            </a:p>
          </p:txBody>
        </p:sp>
      </p:grpSp>
      <p:pic>
        <p:nvPicPr>
          <p:cNvPr id="40" name="그림 39">
            <a:extLst>
              <a:ext uri="{FF2B5EF4-FFF2-40B4-BE49-F238E27FC236}">
                <a16:creationId xmlns:a16="http://schemas.microsoft.com/office/drawing/2014/main" id="{45F6A5A8-82AB-B843-9E65-F3A593584C6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23" t="26145" r="41629" b="4909"/>
          <a:stretch/>
        </p:blipFill>
        <p:spPr>
          <a:xfrm>
            <a:off x="4038491" y="3590095"/>
            <a:ext cx="1847347" cy="3118030"/>
          </a:xfrm>
          <a:prstGeom prst="rect">
            <a:avLst/>
          </a:prstGeom>
        </p:spPr>
      </p:pic>
      <p:grpSp>
        <p:nvGrpSpPr>
          <p:cNvPr id="48" name="그룹 47">
            <a:extLst>
              <a:ext uri="{FF2B5EF4-FFF2-40B4-BE49-F238E27FC236}">
                <a16:creationId xmlns:a16="http://schemas.microsoft.com/office/drawing/2014/main" id="{7E5E32EC-FCE8-BE4D-ABA0-A240A3D60EF1}"/>
              </a:ext>
            </a:extLst>
          </p:cNvPr>
          <p:cNvGrpSpPr/>
          <p:nvPr/>
        </p:nvGrpSpPr>
        <p:grpSpPr>
          <a:xfrm>
            <a:off x="1554980" y="5656372"/>
            <a:ext cx="1158122" cy="454730"/>
            <a:chOff x="4301138" y="1013858"/>
            <a:chExt cx="1158122" cy="454730"/>
          </a:xfrm>
        </p:grpSpPr>
        <p:cxnSp>
          <p:nvCxnSpPr>
            <p:cNvPr id="49" name="직선 연결선[R] 48">
              <a:extLst>
                <a:ext uri="{FF2B5EF4-FFF2-40B4-BE49-F238E27FC236}">
                  <a16:creationId xmlns:a16="http://schemas.microsoft.com/office/drawing/2014/main" id="{D1835958-640A-E646-9129-7CEC14615346}"/>
                </a:ext>
              </a:extLst>
            </p:cNvPr>
            <p:cNvCxnSpPr/>
            <p:nvPr/>
          </p:nvCxnSpPr>
          <p:spPr>
            <a:xfrm>
              <a:off x="4301138" y="1151845"/>
              <a:ext cx="28576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직선 연결선[R] 58">
              <a:extLst>
                <a:ext uri="{FF2B5EF4-FFF2-40B4-BE49-F238E27FC236}">
                  <a16:creationId xmlns:a16="http://schemas.microsoft.com/office/drawing/2014/main" id="{62063180-BC75-DF49-A090-CFA3F6BF441E}"/>
                </a:ext>
              </a:extLst>
            </p:cNvPr>
            <p:cNvCxnSpPr/>
            <p:nvPr/>
          </p:nvCxnSpPr>
          <p:spPr>
            <a:xfrm>
              <a:off x="4303410" y="1304245"/>
              <a:ext cx="285760" cy="0"/>
            </a:xfrm>
            <a:prstGeom prst="line">
              <a:avLst/>
            </a:prstGeom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C2E6ADBB-627E-994C-88DC-0F4E3624CF77}"/>
                </a:ext>
              </a:extLst>
            </p:cNvPr>
            <p:cNvSpPr txBox="1"/>
            <p:nvPr/>
          </p:nvSpPr>
          <p:spPr>
            <a:xfrm>
              <a:off x="4624223" y="1191589"/>
              <a:ext cx="66909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ko-KR" sz="1200" dirty="0">
                  <a:solidFill>
                    <a:schemeClr val="bg1">
                      <a:lumMod val="85000"/>
                    </a:schemeClr>
                  </a:solidFill>
                </a:rPr>
                <a:t>C factor</a:t>
              </a:r>
              <a:endParaRPr kumimoji="1" lang="ko-KR" altLang="en-US" sz="1200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6331E808-F55C-7A4C-9601-1E3F33C8B927}"/>
                </a:ext>
              </a:extLst>
            </p:cNvPr>
            <p:cNvSpPr txBox="1"/>
            <p:nvPr/>
          </p:nvSpPr>
          <p:spPr>
            <a:xfrm>
              <a:off x="4624223" y="1013858"/>
              <a:ext cx="83503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ko-KR" sz="1200" dirty="0">
                  <a:solidFill>
                    <a:schemeClr val="bg1">
                      <a:lumMod val="85000"/>
                    </a:schemeClr>
                  </a:solidFill>
                </a:rPr>
                <a:t>Frequency</a:t>
              </a:r>
              <a:endParaRPr kumimoji="1" lang="ko-KR" altLang="en-US" sz="1200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</p:grpSp>
      <p:grpSp>
        <p:nvGrpSpPr>
          <p:cNvPr id="62" name="그룹 61">
            <a:extLst>
              <a:ext uri="{FF2B5EF4-FFF2-40B4-BE49-F238E27FC236}">
                <a16:creationId xmlns:a16="http://schemas.microsoft.com/office/drawing/2014/main" id="{0A636A97-BD2B-0142-A024-5C06EAE4D10D}"/>
              </a:ext>
            </a:extLst>
          </p:cNvPr>
          <p:cNvGrpSpPr/>
          <p:nvPr/>
        </p:nvGrpSpPr>
        <p:grpSpPr>
          <a:xfrm>
            <a:off x="7832357" y="5767063"/>
            <a:ext cx="1014621" cy="454730"/>
            <a:chOff x="4301138" y="1013858"/>
            <a:chExt cx="1014621" cy="454730"/>
          </a:xfrm>
        </p:grpSpPr>
        <p:cxnSp>
          <p:nvCxnSpPr>
            <p:cNvPr id="63" name="직선 연결선[R] 62">
              <a:extLst>
                <a:ext uri="{FF2B5EF4-FFF2-40B4-BE49-F238E27FC236}">
                  <a16:creationId xmlns:a16="http://schemas.microsoft.com/office/drawing/2014/main" id="{C216D126-AA24-7A4B-B85E-DCCEB06DC742}"/>
                </a:ext>
              </a:extLst>
            </p:cNvPr>
            <p:cNvCxnSpPr/>
            <p:nvPr/>
          </p:nvCxnSpPr>
          <p:spPr>
            <a:xfrm>
              <a:off x="4301138" y="1151845"/>
              <a:ext cx="28576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직선 연결선[R] 63">
              <a:extLst>
                <a:ext uri="{FF2B5EF4-FFF2-40B4-BE49-F238E27FC236}">
                  <a16:creationId xmlns:a16="http://schemas.microsoft.com/office/drawing/2014/main" id="{A7DC4C87-6DBE-BB4B-B8FF-619D2C621E9A}"/>
                </a:ext>
              </a:extLst>
            </p:cNvPr>
            <p:cNvCxnSpPr/>
            <p:nvPr/>
          </p:nvCxnSpPr>
          <p:spPr>
            <a:xfrm>
              <a:off x="4303410" y="1304245"/>
              <a:ext cx="285760" cy="0"/>
            </a:xfrm>
            <a:prstGeom prst="line">
              <a:avLst/>
            </a:prstGeom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E39A9CB0-7B37-F347-9B48-AC99B02BF29C}"/>
                </a:ext>
              </a:extLst>
            </p:cNvPr>
            <p:cNvSpPr txBox="1"/>
            <p:nvPr/>
          </p:nvSpPr>
          <p:spPr>
            <a:xfrm>
              <a:off x="4624223" y="1191589"/>
              <a:ext cx="69153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ko-KR" sz="1200" dirty="0">
                  <a:solidFill>
                    <a:schemeClr val="bg1">
                      <a:lumMod val="85000"/>
                    </a:schemeClr>
                  </a:solidFill>
                </a:rPr>
                <a:t>Q factor</a:t>
              </a:r>
              <a:endParaRPr kumimoji="1" lang="ko-KR" altLang="en-US" sz="1200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C9D8883D-ACEB-5542-9332-AF88C851C61F}"/>
                </a:ext>
              </a:extLst>
            </p:cNvPr>
            <p:cNvSpPr txBox="1"/>
            <p:nvPr/>
          </p:nvSpPr>
          <p:spPr>
            <a:xfrm>
              <a:off x="4624223" y="1013858"/>
              <a:ext cx="66909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ko-KR" sz="1200" dirty="0">
                  <a:solidFill>
                    <a:schemeClr val="bg1">
                      <a:lumMod val="85000"/>
                    </a:schemeClr>
                  </a:solidFill>
                </a:rPr>
                <a:t>C factor</a:t>
              </a:r>
              <a:endParaRPr kumimoji="1" lang="ko-KR" altLang="en-US" sz="1200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</p:grpSp>
      <p:sp>
        <p:nvSpPr>
          <p:cNvPr id="67" name="TextBox 1">
            <a:extLst>
              <a:ext uri="{FF2B5EF4-FFF2-40B4-BE49-F238E27FC236}">
                <a16:creationId xmlns:a16="http://schemas.microsoft.com/office/drawing/2014/main" id="{9D528187-E684-7340-A11B-FDD209848C33}"/>
              </a:ext>
            </a:extLst>
          </p:cNvPr>
          <p:cNvSpPr txBox="1"/>
          <p:nvPr/>
        </p:nvSpPr>
        <p:spPr>
          <a:xfrm>
            <a:off x="566169" y="348874"/>
            <a:ext cx="14691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>
                <a:solidFill>
                  <a:srgbClr val="000000"/>
                </a:solidFill>
              </a:rPr>
              <a:t>CAPP-PACE</a:t>
            </a:r>
          </a:p>
        </p:txBody>
      </p:sp>
      <p:sp>
        <p:nvSpPr>
          <p:cNvPr id="68" name="Oval 13">
            <a:extLst>
              <a:ext uri="{FF2B5EF4-FFF2-40B4-BE49-F238E27FC236}">
                <a16:creationId xmlns:a16="http://schemas.microsoft.com/office/drawing/2014/main" id="{2209F2FD-6172-1D4E-999A-9F97B2EF8763}"/>
              </a:ext>
            </a:extLst>
          </p:cNvPr>
          <p:cNvSpPr/>
          <p:nvPr/>
        </p:nvSpPr>
        <p:spPr>
          <a:xfrm>
            <a:off x="5890231" y="543187"/>
            <a:ext cx="135730" cy="135730"/>
          </a:xfrm>
          <a:prstGeom prst="ellipse">
            <a:avLst/>
          </a:prstGeom>
          <a:noFill/>
          <a:ln w="19050">
            <a:solidFill>
              <a:srgbClr val="9DAF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69" name="Oval 15">
            <a:extLst>
              <a:ext uri="{FF2B5EF4-FFF2-40B4-BE49-F238E27FC236}">
                <a16:creationId xmlns:a16="http://schemas.microsoft.com/office/drawing/2014/main" id="{D0C502AE-A1CB-D545-AC73-BD13AFFBEF36}"/>
              </a:ext>
            </a:extLst>
          </p:cNvPr>
          <p:cNvSpPr/>
          <p:nvPr/>
        </p:nvSpPr>
        <p:spPr>
          <a:xfrm>
            <a:off x="7189113" y="548339"/>
            <a:ext cx="135730" cy="135730"/>
          </a:xfrm>
          <a:prstGeom prst="ellipse">
            <a:avLst/>
          </a:prstGeom>
          <a:noFill/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70" name="Oval 18">
            <a:extLst>
              <a:ext uri="{FF2B5EF4-FFF2-40B4-BE49-F238E27FC236}">
                <a16:creationId xmlns:a16="http://schemas.microsoft.com/office/drawing/2014/main" id="{3FD914CB-E551-F046-B332-F642CCD2A808}"/>
              </a:ext>
            </a:extLst>
          </p:cNvPr>
          <p:cNvSpPr/>
          <p:nvPr/>
        </p:nvSpPr>
        <p:spPr>
          <a:xfrm>
            <a:off x="8487995" y="548339"/>
            <a:ext cx="135730" cy="135730"/>
          </a:xfrm>
          <a:prstGeom prst="ellipse">
            <a:avLst/>
          </a:prstGeom>
          <a:noFill/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71" name="TextBox 19">
            <a:extLst>
              <a:ext uri="{FF2B5EF4-FFF2-40B4-BE49-F238E27FC236}">
                <a16:creationId xmlns:a16="http://schemas.microsoft.com/office/drawing/2014/main" id="{C7BECAAC-70DC-3D45-AABD-DA45857833C9}"/>
              </a:ext>
            </a:extLst>
          </p:cNvPr>
          <p:cNvSpPr txBox="1"/>
          <p:nvPr/>
        </p:nvSpPr>
        <p:spPr>
          <a:xfrm>
            <a:off x="4375142" y="161462"/>
            <a:ext cx="58060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Overview</a:t>
            </a:r>
          </a:p>
        </p:txBody>
      </p:sp>
      <p:sp>
        <p:nvSpPr>
          <p:cNvPr id="72" name="TextBox 20">
            <a:extLst>
              <a:ext uri="{FF2B5EF4-FFF2-40B4-BE49-F238E27FC236}">
                <a16:creationId xmlns:a16="http://schemas.microsoft.com/office/drawing/2014/main" id="{6BAEB14D-FE61-0645-9B23-D354B78B1DA6}"/>
              </a:ext>
            </a:extLst>
          </p:cNvPr>
          <p:cNvSpPr txBox="1"/>
          <p:nvPr/>
        </p:nvSpPr>
        <p:spPr>
          <a:xfrm>
            <a:off x="5612495" y="174457"/>
            <a:ext cx="66396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b="1" dirty="0">
                <a:solidFill>
                  <a:srgbClr val="9DAF4F"/>
                </a:solidFill>
              </a:rPr>
              <a:t>CAPP-PACE</a:t>
            </a:r>
          </a:p>
        </p:txBody>
      </p:sp>
      <p:sp>
        <p:nvSpPr>
          <p:cNvPr id="73" name="TextBox 21">
            <a:extLst>
              <a:ext uri="{FF2B5EF4-FFF2-40B4-BE49-F238E27FC236}">
                <a16:creationId xmlns:a16="http://schemas.microsoft.com/office/drawing/2014/main" id="{23F798E6-AF82-F74A-8A23-7B9B2AE1F6EC}"/>
              </a:ext>
            </a:extLst>
          </p:cNvPr>
          <p:cNvSpPr txBox="1"/>
          <p:nvPr/>
        </p:nvSpPr>
        <p:spPr>
          <a:xfrm>
            <a:off x="6715002" y="176256"/>
            <a:ext cx="108395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R&amp;D and future plans</a:t>
            </a:r>
          </a:p>
        </p:txBody>
      </p:sp>
      <p:sp>
        <p:nvSpPr>
          <p:cNvPr id="74" name="TextBox 24">
            <a:extLst>
              <a:ext uri="{FF2B5EF4-FFF2-40B4-BE49-F238E27FC236}">
                <a16:creationId xmlns:a16="http://schemas.microsoft.com/office/drawing/2014/main" id="{D0E4A758-4710-A54A-8C42-BD52F3D99C85}"/>
              </a:ext>
            </a:extLst>
          </p:cNvPr>
          <p:cNvSpPr txBox="1"/>
          <p:nvPr/>
        </p:nvSpPr>
        <p:spPr>
          <a:xfrm>
            <a:off x="8265556" y="174457"/>
            <a:ext cx="58060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Summary</a:t>
            </a:r>
          </a:p>
        </p:txBody>
      </p:sp>
      <p:sp>
        <p:nvSpPr>
          <p:cNvPr id="75" name="Oval 13">
            <a:extLst>
              <a:ext uri="{FF2B5EF4-FFF2-40B4-BE49-F238E27FC236}">
                <a16:creationId xmlns:a16="http://schemas.microsoft.com/office/drawing/2014/main" id="{49AA42C6-42C3-294C-8ABA-BD7746ED324A}"/>
              </a:ext>
            </a:extLst>
          </p:cNvPr>
          <p:cNvSpPr/>
          <p:nvPr/>
        </p:nvSpPr>
        <p:spPr>
          <a:xfrm>
            <a:off x="4591323" y="538953"/>
            <a:ext cx="135730" cy="135730"/>
          </a:xfrm>
          <a:prstGeom prst="ellipse">
            <a:avLst/>
          </a:prstGeom>
          <a:noFill/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pic>
        <p:nvPicPr>
          <p:cNvPr id="41" name="그림 4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62877" y="195119"/>
            <a:ext cx="584200" cy="97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0007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그림 22">
            <a:extLst>
              <a:ext uri="{FF2B5EF4-FFF2-40B4-BE49-F238E27FC236}">
                <a16:creationId xmlns:a16="http://schemas.microsoft.com/office/drawing/2014/main" id="{0AAB996D-B345-C440-ADC4-AF03B9FB60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437" y="1842445"/>
            <a:ext cx="2180329" cy="3903670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631186" y="408798"/>
            <a:ext cx="2337199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631186" y="559710"/>
            <a:ext cx="2337199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66169" y="557208"/>
            <a:ext cx="242988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500" b="1" dirty="0">
                <a:solidFill>
                  <a:srgbClr val="9DAF4F"/>
                </a:solidFill>
              </a:rPr>
              <a:t>Cavity &amp; Frequency tuning system</a:t>
            </a:r>
          </a:p>
          <a:p>
            <a:endParaRPr lang="en-US" sz="1500" b="1" dirty="0">
              <a:solidFill>
                <a:srgbClr val="9DAF4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71715" y="382527"/>
            <a:ext cx="2296669" cy="217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/>
              <a:t>Slide 11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631186" y="1381082"/>
            <a:ext cx="2337199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548043" y="1040341"/>
            <a:ext cx="25440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</a:rPr>
              <a:t>“The second run” 2.</a:t>
            </a:r>
            <a:r>
              <a:rPr lang="en-US" altLang="ko-KR" sz="1200" dirty="0">
                <a:solidFill>
                  <a:srgbClr val="000000"/>
                </a:solidFill>
              </a:rPr>
              <a:t>6</a:t>
            </a:r>
            <a:r>
              <a:rPr lang="en-US" sz="1200" dirty="0">
                <a:solidFill>
                  <a:srgbClr val="000000"/>
                </a:solidFill>
              </a:rPr>
              <a:t>GHz – 2.</a:t>
            </a:r>
            <a:r>
              <a:rPr lang="en-US" altLang="ko-KR" sz="1200" dirty="0">
                <a:solidFill>
                  <a:srgbClr val="000000"/>
                </a:solidFill>
              </a:rPr>
              <a:t>75</a:t>
            </a:r>
            <a:r>
              <a:rPr lang="en-US" sz="1200" dirty="0">
                <a:solidFill>
                  <a:srgbClr val="000000"/>
                </a:solidFill>
              </a:rPr>
              <a:t>GHz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EC335D0-5089-F040-A259-28F157145BD3}"/>
              </a:ext>
            </a:extLst>
          </p:cNvPr>
          <p:cNvSpPr txBox="1"/>
          <p:nvPr/>
        </p:nvSpPr>
        <p:spPr>
          <a:xfrm>
            <a:off x="857466" y="5948356"/>
            <a:ext cx="22483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4mm diameter Cu rod</a:t>
            </a:r>
          </a:p>
        </p:txBody>
      </p:sp>
      <p:cxnSp>
        <p:nvCxnSpPr>
          <p:cNvPr id="45" name="직선 화살표 연결선 44">
            <a:extLst>
              <a:ext uri="{FF2B5EF4-FFF2-40B4-BE49-F238E27FC236}">
                <a16:creationId xmlns:a16="http://schemas.microsoft.com/office/drawing/2014/main" id="{2D9190AD-639A-474C-AC26-C3389217AC62}"/>
              </a:ext>
            </a:extLst>
          </p:cNvPr>
          <p:cNvCxnSpPr>
            <a:cxnSpLocks/>
          </p:cNvCxnSpPr>
          <p:nvPr/>
        </p:nvCxnSpPr>
        <p:spPr>
          <a:xfrm flipH="1" flipV="1">
            <a:off x="1430177" y="5503568"/>
            <a:ext cx="491856" cy="4404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D0015DAA-7997-B44F-B621-4C13863F35EF}"/>
              </a:ext>
            </a:extLst>
          </p:cNvPr>
          <p:cNvSpPr txBox="1"/>
          <p:nvPr/>
        </p:nvSpPr>
        <p:spPr>
          <a:xfrm>
            <a:off x="3073392" y="4814497"/>
            <a:ext cx="26861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“For searching in this frequency range, we introduced a copper rod.”</a:t>
            </a:r>
            <a:endParaRPr lang="ko-KR" altLang="en-US" dirty="0"/>
          </a:p>
        </p:txBody>
      </p:sp>
      <p:grpSp>
        <p:nvGrpSpPr>
          <p:cNvPr id="25" name="그룹 24">
            <a:extLst>
              <a:ext uri="{FF2B5EF4-FFF2-40B4-BE49-F238E27FC236}">
                <a16:creationId xmlns:a16="http://schemas.microsoft.com/office/drawing/2014/main" id="{DCB5494E-7661-F442-8F37-F5231B8064E8}"/>
              </a:ext>
            </a:extLst>
          </p:cNvPr>
          <p:cNvGrpSpPr/>
          <p:nvPr/>
        </p:nvGrpSpPr>
        <p:grpSpPr>
          <a:xfrm>
            <a:off x="2996056" y="1763982"/>
            <a:ext cx="2582613" cy="2541415"/>
            <a:chOff x="1313920" y="1937590"/>
            <a:chExt cx="4314825" cy="4000500"/>
          </a:xfrm>
        </p:grpSpPr>
        <p:pic>
          <p:nvPicPr>
            <p:cNvPr id="26" name="그림 25">
              <a:extLst>
                <a:ext uri="{FF2B5EF4-FFF2-40B4-BE49-F238E27FC236}">
                  <a16:creationId xmlns:a16="http://schemas.microsoft.com/office/drawing/2014/main" id="{C9B9EB5C-229F-664A-8DFC-75AA0F36762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13920" y="1937590"/>
              <a:ext cx="4314825" cy="4000500"/>
            </a:xfrm>
            <a:prstGeom prst="rect">
              <a:avLst/>
            </a:prstGeom>
          </p:spPr>
        </p:pic>
        <p:sp>
          <p:nvSpPr>
            <p:cNvPr id="31" name="화살표: 오른쪽으로 구부러짐 8">
              <a:extLst>
                <a:ext uri="{FF2B5EF4-FFF2-40B4-BE49-F238E27FC236}">
                  <a16:creationId xmlns:a16="http://schemas.microsoft.com/office/drawing/2014/main" id="{03DD99AC-2CFE-B445-BBF1-0B20859581BE}"/>
                </a:ext>
              </a:extLst>
            </p:cNvPr>
            <p:cNvSpPr/>
            <p:nvPr/>
          </p:nvSpPr>
          <p:spPr>
            <a:xfrm rot="10354077">
              <a:off x="4327740" y="3030074"/>
              <a:ext cx="631130" cy="1510400"/>
            </a:xfrm>
            <a:prstGeom prst="curved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100">
                <a:solidFill>
                  <a:schemeClr val="tx1"/>
                </a:solidFill>
              </a:endParaRPr>
            </a:p>
          </p:txBody>
        </p:sp>
        <p:cxnSp>
          <p:nvCxnSpPr>
            <p:cNvPr id="37" name="직선 연결선 9">
              <a:extLst>
                <a:ext uri="{FF2B5EF4-FFF2-40B4-BE49-F238E27FC236}">
                  <a16:creationId xmlns:a16="http://schemas.microsoft.com/office/drawing/2014/main" id="{203CCA66-02FD-544D-A954-646BB50F8EB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087973" y="3064913"/>
              <a:ext cx="196160" cy="872927"/>
            </a:xfrm>
            <a:prstGeom prst="line">
              <a:avLst/>
            </a:prstGeom>
            <a:ln w="12700">
              <a:solidFill>
                <a:schemeClr val="tx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B99FAE6E-16FF-284F-9D61-67BE18F78A03}"/>
                </a:ext>
              </a:extLst>
            </p:cNvPr>
            <p:cNvSpPr txBox="1"/>
            <p:nvPr/>
          </p:nvSpPr>
          <p:spPr>
            <a:xfrm>
              <a:off x="3384711" y="3316711"/>
              <a:ext cx="922868" cy="4118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100" dirty="0"/>
                <a:t>19mm</a:t>
              </a:r>
              <a:endParaRPr lang="ko-KR" altLang="en-US" sz="1100" dirty="0"/>
            </a:p>
          </p:txBody>
        </p:sp>
      </p:grpSp>
      <p:graphicFrame>
        <p:nvGraphicFramePr>
          <p:cNvPr id="39" name="차트 38">
            <a:extLst>
              <a:ext uri="{FF2B5EF4-FFF2-40B4-BE49-F238E27FC236}">
                <a16:creationId xmlns:a16="http://schemas.microsoft.com/office/drawing/2014/main" id="{D52FE9CC-A146-0D42-AC30-23C7A99FCF6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48173332"/>
              </p:ext>
            </p:extLst>
          </p:nvPr>
        </p:nvGraphicFramePr>
        <p:xfrm>
          <a:off x="5944477" y="2534280"/>
          <a:ext cx="3600000" cy="25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41" name="TextBox 1">
            <a:extLst>
              <a:ext uri="{FF2B5EF4-FFF2-40B4-BE49-F238E27FC236}">
                <a16:creationId xmlns:a16="http://schemas.microsoft.com/office/drawing/2014/main" id="{EE0D5038-E271-A34A-BDC6-626E88F340B9}"/>
              </a:ext>
            </a:extLst>
          </p:cNvPr>
          <p:cNvSpPr txBox="1"/>
          <p:nvPr/>
        </p:nvSpPr>
        <p:spPr>
          <a:xfrm>
            <a:off x="566169" y="348874"/>
            <a:ext cx="14691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>
                <a:solidFill>
                  <a:srgbClr val="000000"/>
                </a:solidFill>
              </a:rPr>
              <a:t>CAPP-PACE</a:t>
            </a:r>
          </a:p>
        </p:txBody>
      </p:sp>
      <p:sp>
        <p:nvSpPr>
          <p:cNvPr id="47" name="Oval 13">
            <a:extLst>
              <a:ext uri="{FF2B5EF4-FFF2-40B4-BE49-F238E27FC236}">
                <a16:creationId xmlns:a16="http://schemas.microsoft.com/office/drawing/2014/main" id="{915913D2-3A5B-F540-9E86-1FFF013C747E}"/>
              </a:ext>
            </a:extLst>
          </p:cNvPr>
          <p:cNvSpPr/>
          <p:nvPr/>
        </p:nvSpPr>
        <p:spPr>
          <a:xfrm>
            <a:off x="5890231" y="543187"/>
            <a:ext cx="135730" cy="135730"/>
          </a:xfrm>
          <a:prstGeom prst="ellipse">
            <a:avLst/>
          </a:prstGeom>
          <a:noFill/>
          <a:ln w="19050">
            <a:solidFill>
              <a:srgbClr val="9DAF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48" name="Oval 15">
            <a:extLst>
              <a:ext uri="{FF2B5EF4-FFF2-40B4-BE49-F238E27FC236}">
                <a16:creationId xmlns:a16="http://schemas.microsoft.com/office/drawing/2014/main" id="{97290990-D21B-F944-B641-9B78ABD543EF}"/>
              </a:ext>
            </a:extLst>
          </p:cNvPr>
          <p:cNvSpPr/>
          <p:nvPr/>
        </p:nvSpPr>
        <p:spPr>
          <a:xfrm>
            <a:off x="7189113" y="548339"/>
            <a:ext cx="135730" cy="135730"/>
          </a:xfrm>
          <a:prstGeom prst="ellipse">
            <a:avLst/>
          </a:prstGeom>
          <a:noFill/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49" name="Oval 18">
            <a:extLst>
              <a:ext uri="{FF2B5EF4-FFF2-40B4-BE49-F238E27FC236}">
                <a16:creationId xmlns:a16="http://schemas.microsoft.com/office/drawing/2014/main" id="{AD1A7F27-C184-864C-AE9D-4AC6F64B2425}"/>
              </a:ext>
            </a:extLst>
          </p:cNvPr>
          <p:cNvSpPr/>
          <p:nvPr/>
        </p:nvSpPr>
        <p:spPr>
          <a:xfrm>
            <a:off x="8487995" y="548339"/>
            <a:ext cx="135730" cy="135730"/>
          </a:xfrm>
          <a:prstGeom prst="ellipse">
            <a:avLst/>
          </a:prstGeom>
          <a:noFill/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50" name="TextBox 19">
            <a:extLst>
              <a:ext uri="{FF2B5EF4-FFF2-40B4-BE49-F238E27FC236}">
                <a16:creationId xmlns:a16="http://schemas.microsoft.com/office/drawing/2014/main" id="{4E447D9E-DD5C-744D-8BCE-9B2C8B25B361}"/>
              </a:ext>
            </a:extLst>
          </p:cNvPr>
          <p:cNvSpPr txBox="1"/>
          <p:nvPr/>
        </p:nvSpPr>
        <p:spPr>
          <a:xfrm>
            <a:off x="4375142" y="161462"/>
            <a:ext cx="58060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Overview</a:t>
            </a:r>
          </a:p>
        </p:txBody>
      </p:sp>
      <p:sp>
        <p:nvSpPr>
          <p:cNvPr id="51" name="TextBox 20">
            <a:extLst>
              <a:ext uri="{FF2B5EF4-FFF2-40B4-BE49-F238E27FC236}">
                <a16:creationId xmlns:a16="http://schemas.microsoft.com/office/drawing/2014/main" id="{8429B57D-CD2B-2543-8B12-0C3360AB6369}"/>
              </a:ext>
            </a:extLst>
          </p:cNvPr>
          <p:cNvSpPr txBox="1"/>
          <p:nvPr/>
        </p:nvSpPr>
        <p:spPr>
          <a:xfrm>
            <a:off x="5612495" y="174457"/>
            <a:ext cx="66396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b="1" dirty="0">
                <a:solidFill>
                  <a:srgbClr val="9DAF4F"/>
                </a:solidFill>
              </a:rPr>
              <a:t>CAPP-PACE</a:t>
            </a:r>
          </a:p>
        </p:txBody>
      </p:sp>
      <p:sp>
        <p:nvSpPr>
          <p:cNvPr id="52" name="TextBox 21">
            <a:extLst>
              <a:ext uri="{FF2B5EF4-FFF2-40B4-BE49-F238E27FC236}">
                <a16:creationId xmlns:a16="http://schemas.microsoft.com/office/drawing/2014/main" id="{B5AE91E6-BA4F-8749-B458-985762A1C596}"/>
              </a:ext>
            </a:extLst>
          </p:cNvPr>
          <p:cNvSpPr txBox="1"/>
          <p:nvPr/>
        </p:nvSpPr>
        <p:spPr>
          <a:xfrm>
            <a:off x="6715002" y="176256"/>
            <a:ext cx="108395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R&amp;D and future plans</a:t>
            </a:r>
          </a:p>
        </p:txBody>
      </p:sp>
      <p:sp>
        <p:nvSpPr>
          <p:cNvPr id="53" name="TextBox 24">
            <a:extLst>
              <a:ext uri="{FF2B5EF4-FFF2-40B4-BE49-F238E27FC236}">
                <a16:creationId xmlns:a16="http://schemas.microsoft.com/office/drawing/2014/main" id="{1D3FE150-0C04-0749-A82C-3992BC12593A}"/>
              </a:ext>
            </a:extLst>
          </p:cNvPr>
          <p:cNvSpPr txBox="1"/>
          <p:nvPr/>
        </p:nvSpPr>
        <p:spPr>
          <a:xfrm>
            <a:off x="8265556" y="174457"/>
            <a:ext cx="58060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Summary</a:t>
            </a:r>
          </a:p>
        </p:txBody>
      </p:sp>
      <p:sp>
        <p:nvSpPr>
          <p:cNvPr id="54" name="Oval 13">
            <a:extLst>
              <a:ext uri="{FF2B5EF4-FFF2-40B4-BE49-F238E27FC236}">
                <a16:creationId xmlns:a16="http://schemas.microsoft.com/office/drawing/2014/main" id="{2EB8399D-6194-C14F-9F1D-6F418ED763B8}"/>
              </a:ext>
            </a:extLst>
          </p:cNvPr>
          <p:cNvSpPr/>
          <p:nvPr/>
        </p:nvSpPr>
        <p:spPr>
          <a:xfrm>
            <a:off x="4591323" y="538953"/>
            <a:ext cx="135730" cy="135730"/>
          </a:xfrm>
          <a:prstGeom prst="ellipse">
            <a:avLst/>
          </a:prstGeom>
          <a:noFill/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pic>
        <p:nvPicPr>
          <p:cNvPr id="28" name="그림 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62877" y="195119"/>
            <a:ext cx="584200" cy="97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2252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631186" y="408798"/>
            <a:ext cx="2337199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631186" y="559710"/>
            <a:ext cx="2337199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66169" y="557208"/>
            <a:ext cx="224769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500" b="1" dirty="0">
                <a:solidFill>
                  <a:srgbClr val="9DAF4F"/>
                </a:solidFill>
              </a:rPr>
              <a:t>Analysis basic</a:t>
            </a:r>
          </a:p>
          <a:p>
            <a:endParaRPr lang="en-US" sz="1500" b="1" dirty="0">
              <a:solidFill>
                <a:srgbClr val="9DAF4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02918" y="382527"/>
            <a:ext cx="1865466" cy="217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/>
              <a:t>Slide 12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631186" y="1381082"/>
            <a:ext cx="2337199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566169" y="921013"/>
            <a:ext cx="24022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>
                <a:solidFill>
                  <a:srgbClr val="000000"/>
                </a:solidFill>
              </a:rPr>
              <a:t>The first run information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6" name="자유형 5"/>
          <p:cNvSpPr/>
          <p:nvPr/>
        </p:nvSpPr>
        <p:spPr>
          <a:xfrm>
            <a:off x="841248" y="3400725"/>
            <a:ext cx="1728216" cy="1088162"/>
          </a:xfrm>
          <a:custGeom>
            <a:avLst/>
            <a:gdLst>
              <a:gd name="connsiteX0" fmla="*/ 0 w 1728216"/>
              <a:gd name="connsiteY0" fmla="*/ 1088162 h 1088162"/>
              <a:gd name="connsiteX1" fmla="*/ 859536 w 1728216"/>
              <a:gd name="connsiteY1" fmla="*/ 26 h 1088162"/>
              <a:gd name="connsiteX2" fmla="*/ 1728216 w 1728216"/>
              <a:gd name="connsiteY2" fmla="*/ 1051586 h 1088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28216" h="1088162">
                <a:moveTo>
                  <a:pt x="0" y="1088162"/>
                </a:moveTo>
                <a:cubicBezTo>
                  <a:pt x="285750" y="547142"/>
                  <a:pt x="571500" y="6122"/>
                  <a:pt x="859536" y="26"/>
                </a:cubicBezTo>
                <a:cubicBezTo>
                  <a:pt x="1147572" y="-6070"/>
                  <a:pt x="1728216" y="1051586"/>
                  <a:pt x="1728216" y="1051586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7" name="자유형 6"/>
          <p:cNvSpPr/>
          <p:nvPr/>
        </p:nvSpPr>
        <p:spPr>
          <a:xfrm>
            <a:off x="2113998" y="3475103"/>
            <a:ext cx="73152" cy="987552"/>
          </a:xfrm>
          <a:custGeom>
            <a:avLst/>
            <a:gdLst>
              <a:gd name="connsiteX0" fmla="*/ 0 w 54864"/>
              <a:gd name="connsiteY0" fmla="*/ 411488 h 420632"/>
              <a:gd name="connsiteX1" fmla="*/ 27432 w 54864"/>
              <a:gd name="connsiteY1" fmla="*/ 8 h 420632"/>
              <a:gd name="connsiteX2" fmla="*/ 54864 w 54864"/>
              <a:gd name="connsiteY2" fmla="*/ 420632 h 420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4864" h="420632">
                <a:moveTo>
                  <a:pt x="0" y="411488"/>
                </a:moveTo>
                <a:cubicBezTo>
                  <a:pt x="9144" y="204986"/>
                  <a:pt x="18288" y="-1516"/>
                  <a:pt x="27432" y="8"/>
                </a:cubicBezTo>
                <a:cubicBezTo>
                  <a:pt x="36576" y="1532"/>
                  <a:pt x="54864" y="420632"/>
                  <a:pt x="54864" y="420632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>
              <a:solidFill>
                <a:srgbClr val="C00000"/>
              </a:solidFill>
            </a:endParaRPr>
          </a:p>
        </p:txBody>
      </p:sp>
      <p:sp>
        <p:nvSpPr>
          <p:cNvPr id="25" name="자유형 24"/>
          <p:cNvSpPr/>
          <p:nvPr/>
        </p:nvSpPr>
        <p:spPr>
          <a:xfrm>
            <a:off x="1241990" y="3413163"/>
            <a:ext cx="1728216" cy="1088162"/>
          </a:xfrm>
          <a:custGeom>
            <a:avLst/>
            <a:gdLst>
              <a:gd name="connsiteX0" fmla="*/ 0 w 1728216"/>
              <a:gd name="connsiteY0" fmla="*/ 1088162 h 1088162"/>
              <a:gd name="connsiteX1" fmla="*/ 859536 w 1728216"/>
              <a:gd name="connsiteY1" fmla="*/ 26 h 1088162"/>
              <a:gd name="connsiteX2" fmla="*/ 1728216 w 1728216"/>
              <a:gd name="connsiteY2" fmla="*/ 1051586 h 1088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28216" h="1088162">
                <a:moveTo>
                  <a:pt x="0" y="1088162"/>
                </a:moveTo>
                <a:cubicBezTo>
                  <a:pt x="285750" y="547142"/>
                  <a:pt x="571500" y="6122"/>
                  <a:pt x="859536" y="26"/>
                </a:cubicBezTo>
                <a:cubicBezTo>
                  <a:pt x="1147572" y="-6070"/>
                  <a:pt x="1728216" y="1051586"/>
                  <a:pt x="1728216" y="1051586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26" name="자유형 25"/>
          <p:cNvSpPr/>
          <p:nvPr/>
        </p:nvSpPr>
        <p:spPr>
          <a:xfrm>
            <a:off x="1648232" y="3396983"/>
            <a:ext cx="1728216" cy="1088162"/>
          </a:xfrm>
          <a:custGeom>
            <a:avLst/>
            <a:gdLst>
              <a:gd name="connsiteX0" fmla="*/ 0 w 1728216"/>
              <a:gd name="connsiteY0" fmla="*/ 1088162 h 1088162"/>
              <a:gd name="connsiteX1" fmla="*/ 859536 w 1728216"/>
              <a:gd name="connsiteY1" fmla="*/ 26 h 1088162"/>
              <a:gd name="connsiteX2" fmla="*/ 1728216 w 1728216"/>
              <a:gd name="connsiteY2" fmla="*/ 1051586 h 1088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28216" h="1088162">
                <a:moveTo>
                  <a:pt x="0" y="1088162"/>
                </a:moveTo>
                <a:cubicBezTo>
                  <a:pt x="285750" y="547142"/>
                  <a:pt x="571500" y="6122"/>
                  <a:pt x="859536" y="26"/>
                </a:cubicBezTo>
                <a:cubicBezTo>
                  <a:pt x="1147572" y="-6070"/>
                  <a:pt x="1728216" y="1051586"/>
                  <a:pt x="1728216" y="1051586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31" name="자유형 30"/>
          <p:cNvSpPr/>
          <p:nvPr/>
        </p:nvSpPr>
        <p:spPr>
          <a:xfrm>
            <a:off x="2035906" y="3400725"/>
            <a:ext cx="1728216" cy="1088162"/>
          </a:xfrm>
          <a:custGeom>
            <a:avLst/>
            <a:gdLst>
              <a:gd name="connsiteX0" fmla="*/ 0 w 1728216"/>
              <a:gd name="connsiteY0" fmla="*/ 1088162 h 1088162"/>
              <a:gd name="connsiteX1" fmla="*/ 859536 w 1728216"/>
              <a:gd name="connsiteY1" fmla="*/ 26 h 1088162"/>
              <a:gd name="connsiteX2" fmla="*/ 1728216 w 1728216"/>
              <a:gd name="connsiteY2" fmla="*/ 1051586 h 1088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28216" h="1088162">
                <a:moveTo>
                  <a:pt x="0" y="1088162"/>
                </a:moveTo>
                <a:cubicBezTo>
                  <a:pt x="285750" y="547142"/>
                  <a:pt x="571500" y="6122"/>
                  <a:pt x="859536" y="26"/>
                </a:cubicBezTo>
                <a:cubicBezTo>
                  <a:pt x="1147572" y="-6070"/>
                  <a:pt x="1728216" y="1051586"/>
                  <a:pt x="1728216" y="1051586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37" name="자유형 36"/>
          <p:cNvSpPr/>
          <p:nvPr/>
        </p:nvSpPr>
        <p:spPr>
          <a:xfrm>
            <a:off x="2500656" y="3406944"/>
            <a:ext cx="1728216" cy="1088162"/>
          </a:xfrm>
          <a:custGeom>
            <a:avLst/>
            <a:gdLst>
              <a:gd name="connsiteX0" fmla="*/ 0 w 1728216"/>
              <a:gd name="connsiteY0" fmla="*/ 1088162 h 1088162"/>
              <a:gd name="connsiteX1" fmla="*/ 859536 w 1728216"/>
              <a:gd name="connsiteY1" fmla="*/ 26 h 1088162"/>
              <a:gd name="connsiteX2" fmla="*/ 1728216 w 1728216"/>
              <a:gd name="connsiteY2" fmla="*/ 1051586 h 1088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28216" h="1088162">
                <a:moveTo>
                  <a:pt x="0" y="1088162"/>
                </a:moveTo>
                <a:cubicBezTo>
                  <a:pt x="285750" y="547142"/>
                  <a:pt x="571500" y="6122"/>
                  <a:pt x="859536" y="26"/>
                </a:cubicBezTo>
                <a:cubicBezTo>
                  <a:pt x="1147572" y="-6070"/>
                  <a:pt x="1728216" y="1051586"/>
                  <a:pt x="1728216" y="1051586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15" name="직사각형 14"/>
          <p:cNvSpPr/>
          <p:nvPr/>
        </p:nvSpPr>
        <p:spPr>
          <a:xfrm>
            <a:off x="1788341" y="1767795"/>
            <a:ext cx="63088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atinLnBrk="1"/>
            <a:r>
              <a:rPr lang="en-US" altLang="ko-KR" dirty="0"/>
              <a:t>CAPP-PACE (Pilot </a:t>
            </a:r>
            <a:r>
              <a:rPr lang="en-US" altLang="ko-KR" dirty="0" err="1"/>
              <a:t>Axion</a:t>
            </a:r>
            <a:r>
              <a:rPr lang="en-US" altLang="ko-KR" dirty="0"/>
              <a:t> Cavity Experiment)</a:t>
            </a:r>
            <a:r>
              <a:rPr lang="ko-KR" altLang="en-US" dirty="0"/>
              <a:t> </a:t>
            </a:r>
            <a:r>
              <a:rPr lang="en-US" altLang="ko-KR" dirty="0"/>
              <a:t>at 01-19-18 ~ 02-11-18</a:t>
            </a:r>
            <a:endParaRPr lang="ko-KR" altLang="en-US" dirty="0"/>
          </a:p>
        </p:txBody>
      </p:sp>
      <p:cxnSp>
        <p:nvCxnSpPr>
          <p:cNvPr id="18" name="직선 화살표 연결선 17"/>
          <p:cNvCxnSpPr/>
          <p:nvPr/>
        </p:nvCxnSpPr>
        <p:spPr>
          <a:xfrm>
            <a:off x="671715" y="5532120"/>
            <a:ext cx="8416010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텍스트 상자 18"/>
          <p:cNvSpPr txBox="1"/>
          <p:nvPr/>
        </p:nvSpPr>
        <p:spPr>
          <a:xfrm>
            <a:off x="2710280" y="5611583"/>
            <a:ext cx="6172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1" lang="en-US" altLang="ko-KR" sz="1400" dirty="0"/>
              <a:t>Total frequency range : </a:t>
            </a:r>
            <a:r>
              <a:rPr lang="fi-FI" altLang="ko-KR" sz="1400" dirty="0"/>
              <a:t>2.457146 GHz - 2.500377GHz</a:t>
            </a:r>
          </a:p>
          <a:p>
            <a:endParaRPr kumimoji="1" lang="ko-KR" altLang="en-US" sz="1400" dirty="0"/>
          </a:p>
        </p:txBody>
      </p:sp>
      <p:cxnSp>
        <p:nvCxnSpPr>
          <p:cNvPr id="39" name="직선 화살표 연결선 38"/>
          <p:cNvCxnSpPr/>
          <p:nvPr/>
        </p:nvCxnSpPr>
        <p:spPr>
          <a:xfrm>
            <a:off x="1767277" y="3169920"/>
            <a:ext cx="408731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텍스트 상자 39"/>
          <p:cNvSpPr txBox="1"/>
          <p:nvPr/>
        </p:nvSpPr>
        <p:spPr>
          <a:xfrm>
            <a:off x="1364767" y="2811469"/>
            <a:ext cx="13939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R" sz="1400" dirty="0"/>
              <a:t>Step size : 16kHz</a:t>
            </a:r>
            <a:endParaRPr kumimoji="1" lang="ko-KR" altLang="en-US" sz="1400" dirty="0"/>
          </a:p>
        </p:txBody>
      </p:sp>
      <p:sp>
        <p:nvSpPr>
          <p:cNvPr id="41" name="텍스트 상자 40"/>
          <p:cNvSpPr txBox="1"/>
          <p:nvPr/>
        </p:nvSpPr>
        <p:spPr>
          <a:xfrm>
            <a:off x="3248432" y="4825669"/>
            <a:ext cx="24169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R" sz="1400" dirty="0"/>
              <a:t>Total number of spectra : 2847</a:t>
            </a:r>
          </a:p>
        </p:txBody>
      </p:sp>
      <p:cxnSp>
        <p:nvCxnSpPr>
          <p:cNvPr id="42" name="직선 화살표 연결선 41"/>
          <p:cNvCxnSpPr>
            <a:stCxn id="37" idx="0"/>
          </p:cNvCxnSpPr>
          <p:nvPr/>
        </p:nvCxnSpPr>
        <p:spPr>
          <a:xfrm>
            <a:off x="2500656" y="4495106"/>
            <a:ext cx="1728216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텍스트 상자 44"/>
          <p:cNvSpPr txBox="1"/>
          <p:nvPr/>
        </p:nvSpPr>
        <p:spPr>
          <a:xfrm>
            <a:off x="3879652" y="4462655"/>
            <a:ext cx="21262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R" sz="1400" dirty="0"/>
              <a:t>Cavity bandwidth : ~80kHz</a:t>
            </a:r>
            <a:endParaRPr kumimoji="1" lang="ko-KR" altLang="en-US" sz="1400" dirty="0"/>
          </a:p>
        </p:txBody>
      </p:sp>
      <p:sp>
        <p:nvSpPr>
          <p:cNvPr id="46" name="직사각형 45"/>
          <p:cNvSpPr/>
          <p:nvPr/>
        </p:nvSpPr>
        <p:spPr>
          <a:xfrm>
            <a:off x="6465183" y="2243868"/>
            <a:ext cx="3443554" cy="30038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kumimoji="1" lang="en-US" altLang="ko-KR" b="1" dirty="0"/>
              <a:t>Parameters</a:t>
            </a:r>
          </a:p>
          <a:p>
            <a:pPr>
              <a:lnSpc>
                <a:spcPct val="110000"/>
              </a:lnSpc>
            </a:pPr>
            <a:r>
              <a:rPr kumimoji="1" lang="en-US" altLang="ko-KR" sz="1400" dirty="0"/>
              <a:t>-T</a:t>
            </a:r>
            <a:r>
              <a:rPr kumimoji="1" lang="en-US" altLang="ko-KR" sz="1400" baseline="-25000" dirty="0"/>
              <a:t>MXC</a:t>
            </a:r>
            <a:r>
              <a:rPr kumimoji="1" lang="en-US" altLang="ko-KR" sz="1400" dirty="0"/>
              <a:t>:		40mK</a:t>
            </a:r>
          </a:p>
          <a:p>
            <a:pPr>
              <a:lnSpc>
                <a:spcPct val="110000"/>
              </a:lnSpc>
            </a:pPr>
            <a:r>
              <a:rPr kumimoji="1" lang="en-US" altLang="ko-KR" sz="1400" dirty="0"/>
              <a:t>-</a:t>
            </a:r>
            <a:r>
              <a:rPr kumimoji="1" lang="en-US" altLang="ko-KR" sz="1400" dirty="0" err="1"/>
              <a:t>T</a:t>
            </a:r>
            <a:r>
              <a:rPr kumimoji="1" lang="en-US" altLang="ko-KR" sz="1400" baseline="-25000" dirty="0" err="1"/>
              <a:t>noise</a:t>
            </a:r>
            <a:r>
              <a:rPr kumimoji="1" lang="en-US" altLang="ko-KR" sz="1400" dirty="0"/>
              <a:t> : 		&lt;2.5K</a:t>
            </a:r>
          </a:p>
          <a:p>
            <a:pPr>
              <a:lnSpc>
                <a:spcPct val="110000"/>
              </a:lnSpc>
            </a:pPr>
            <a:r>
              <a:rPr kumimoji="1" lang="en-US" altLang="ko-KR" sz="1400" dirty="0"/>
              <a:t>-Magnetic field:	8T</a:t>
            </a:r>
          </a:p>
          <a:p>
            <a:pPr>
              <a:lnSpc>
                <a:spcPct val="110000"/>
              </a:lnSpc>
            </a:pPr>
            <a:r>
              <a:rPr kumimoji="1" lang="en-US" altLang="ko-KR" sz="1400" dirty="0"/>
              <a:t>-Bore size:		11.8cm</a:t>
            </a:r>
          </a:p>
          <a:p>
            <a:pPr>
              <a:lnSpc>
                <a:spcPct val="110000"/>
              </a:lnSpc>
            </a:pPr>
            <a:r>
              <a:rPr kumimoji="1" lang="en-US" altLang="ko-KR" sz="1400" dirty="0"/>
              <a:t>-Cavity volume:	0.59L</a:t>
            </a:r>
          </a:p>
          <a:p>
            <a:pPr>
              <a:lnSpc>
                <a:spcPct val="110000"/>
              </a:lnSpc>
            </a:pPr>
            <a:r>
              <a:rPr kumimoji="1" lang="en-US" altLang="ko-KR" sz="1400" dirty="0"/>
              <a:t>-Frequency: 		2.45~2.50GHz</a:t>
            </a:r>
          </a:p>
          <a:p>
            <a:pPr>
              <a:lnSpc>
                <a:spcPct val="110000"/>
              </a:lnSpc>
            </a:pPr>
            <a:r>
              <a:rPr kumimoji="1" lang="en-US" altLang="ko-KR" sz="1400" dirty="0"/>
              <a:t>-Q unloaded:	&gt;90,000</a:t>
            </a:r>
          </a:p>
          <a:p>
            <a:pPr>
              <a:lnSpc>
                <a:spcPct val="110000"/>
              </a:lnSpc>
            </a:pPr>
            <a:r>
              <a:rPr kumimoji="1" lang="en-US" altLang="ko-KR" sz="1400" dirty="0"/>
              <a:t>-Low noise amplifier:	</a:t>
            </a:r>
            <a:r>
              <a:rPr kumimoji="1" lang="en-US" altLang="ko-KR" sz="1400" b="1" dirty="0"/>
              <a:t>HEMT</a:t>
            </a:r>
            <a:r>
              <a:rPr kumimoji="1" lang="ko-KR" altLang="en-US" sz="1400" b="1" dirty="0"/>
              <a:t> </a:t>
            </a:r>
            <a:r>
              <a:rPr kumimoji="1" lang="en-US" altLang="ko-KR" sz="1400" b="1" dirty="0"/>
              <a:t>(1K noise)</a:t>
            </a:r>
          </a:p>
          <a:p>
            <a:pPr>
              <a:lnSpc>
                <a:spcPct val="110000"/>
              </a:lnSpc>
            </a:pPr>
            <a:r>
              <a:rPr kumimoji="1" lang="en-US" altLang="ko-KR" sz="1400" dirty="0"/>
              <a:t>-C (geometrical factor)	&gt;0.55</a:t>
            </a:r>
          </a:p>
          <a:p>
            <a:pPr>
              <a:lnSpc>
                <a:spcPct val="110000"/>
              </a:lnSpc>
            </a:pPr>
            <a:r>
              <a:rPr kumimoji="1" lang="en-US" altLang="ko-KR" sz="1400" dirty="0"/>
              <a:t>-DAQ Efficiency:	0.45</a:t>
            </a:r>
          </a:p>
          <a:p>
            <a:pPr>
              <a:lnSpc>
                <a:spcPct val="110000"/>
              </a:lnSpc>
            </a:pPr>
            <a:r>
              <a:rPr kumimoji="1" lang="en-US" altLang="ko-KR" sz="1400" dirty="0"/>
              <a:t>-Target Sensitivity:	10*KSVZ</a:t>
            </a:r>
          </a:p>
        </p:txBody>
      </p:sp>
      <p:pic>
        <p:nvPicPr>
          <p:cNvPr id="47" name="Shape 243"/>
          <p:cNvPicPr preferRelativeResize="0"/>
          <p:nvPr/>
        </p:nvPicPr>
        <p:blipFill rotWithShape="1"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9405"/>
          <a:stretch/>
        </p:blipFill>
        <p:spPr>
          <a:xfrm>
            <a:off x="1364767" y="4542117"/>
            <a:ext cx="1862892" cy="666676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TextBox 1">
            <a:extLst>
              <a:ext uri="{FF2B5EF4-FFF2-40B4-BE49-F238E27FC236}">
                <a16:creationId xmlns:a16="http://schemas.microsoft.com/office/drawing/2014/main" id="{1D749585-34FF-9941-BA5A-A2C01B3A0A7F}"/>
              </a:ext>
            </a:extLst>
          </p:cNvPr>
          <p:cNvSpPr txBox="1"/>
          <p:nvPr/>
        </p:nvSpPr>
        <p:spPr>
          <a:xfrm>
            <a:off x="566169" y="348874"/>
            <a:ext cx="14691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>
                <a:solidFill>
                  <a:srgbClr val="000000"/>
                </a:solidFill>
              </a:rPr>
              <a:t>CAPP-PACE</a:t>
            </a:r>
          </a:p>
        </p:txBody>
      </p:sp>
      <p:sp>
        <p:nvSpPr>
          <p:cNvPr id="43" name="Oval 13">
            <a:extLst>
              <a:ext uri="{FF2B5EF4-FFF2-40B4-BE49-F238E27FC236}">
                <a16:creationId xmlns:a16="http://schemas.microsoft.com/office/drawing/2014/main" id="{F867175B-67DE-684E-9C04-9B9E69DB6DE8}"/>
              </a:ext>
            </a:extLst>
          </p:cNvPr>
          <p:cNvSpPr/>
          <p:nvPr/>
        </p:nvSpPr>
        <p:spPr>
          <a:xfrm>
            <a:off x="5890231" y="543187"/>
            <a:ext cx="135730" cy="135730"/>
          </a:xfrm>
          <a:prstGeom prst="ellipse">
            <a:avLst/>
          </a:prstGeom>
          <a:noFill/>
          <a:ln w="19050">
            <a:solidFill>
              <a:srgbClr val="9DAF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44" name="Oval 15">
            <a:extLst>
              <a:ext uri="{FF2B5EF4-FFF2-40B4-BE49-F238E27FC236}">
                <a16:creationId xmlns:a16="http://schemas.microsoft.com/office/drawing/2014/main" id="{18977B42-02B2-974B-B64B-214DD8D74AD6}"/>
              </a:ext>
            </a:extLst>
          </p:cNvPr>
          <p:cNvSpPr/>
          <p:nvPr/>
        </p:nvSpPr>
        <p:spPr>
          <a:xfrm>
            <a:off x="7189113" y="548339"/>
            <a:ext cx="135730" cy="135730"/>
          </a:xfrm>
          <a:prstGeom prst="ellipse">
            <a:avLst/>
          </a:prstGeom>
          <a:noFill/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48" name="Oval 18">
            <a:extLst>
              <a:ext uri="{FF2B5EF4-FFF2-40B4-BE49-F238E27FC236}">
                <a16:creationId xmlns:a16="http://schemas.microsoft.com/office/drawing/2014/main" id="{FD6EB0CD-964D-6646-9247-17C354F4B95F}"/>
              </a:ext>
            </a:extLst>
          </p:cNvPr>
          <p:cNvSpPr/>
          <p:nvPr/>
        </p:nvSpPr>
        <p:spPr>
          <a:xfrm>
            <a:off x="8487995" y="548339"/>
            <a:ext cx="135730" cy="135730"/>
          </a:xfrm>
          <a:prstGeom prst="ellipse">
            <a:avLst/>
          </a:prstGeom>
          <a:noFill/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49" name="TextBox 19">
            <a:extLst>
              <a:ext uri="{FF2B5EF4-FFF2-40B4-BE49-F238E27FC236}">
                <a16:creationId xmlns:a16="http://schemas.microsoft.com/office/drawing/2014/main" id="{CDF262B8-30C1-E449-99A2-E4FC1A93C0B0}"/>
              </a:ext>
            </a:extLst>
          </p:cNvPr>
          <p:cNvSpPr txBox="1"/>
          <p:nvPr/>
        </p:nvSpPr>
        <p:spPr>
          <a:xfrm>
            <a:off x="4375142" y="161462"/>
            <a:ext cx="58060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Overview</a:t>
            </a:r>
          </a:p>
        </p:txBody>
      </p:sp>
      <p:sp>
        <p:nvSpPr>
          <p:cNvPr id="50" name="TextBox 20">
            <a:extLst>
              <a:ext uri="{FF2B5EF4-FFF2-40B4-BE49-F238E27FC236}">
                <a16:creationId xmlns:a16="http://schemas.microsoft.com/office/drawing/2014/main" id="{C0DA5B4B-B036-2148-9960-7D1BEE011481}"/>
              </a:ext>
            </a:extLst>
          </p:cNvPr>
          <p:cNvSpPr txBox="1"/>
          <p:nvPr/>
        </p:nvSpPr>
        <p:spPr>
          <a:xfrm>
            <a:off x="5612495" y="174457"/>
            <a:ext cx="66396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b="1" dirty="0">
                <a:solidFill>
                  <a:srgbClr val="9DAF4F"/>
                </a:solidFill>
              </a:rPr>
              <a:t>CAPP-PACE</a:t>
            </a:r>
          </a:p>
        </p:txBody>
      </p:sp>
      <p:sp>
        <p:nvSpPr>
          <p:cNvPr id="51" name="TextBox 21">
            <a:extLst>
              <a:ext uri="{FF2B5EF4-FFF2-40B4-BE49-F238E27FC236}">
                <a16:creationId xmlns:a16="http://schemas.microsoft.com/office/drawing/2014/main" id="{6FB62E56-89FE-534C-8CF7-54D893600220}"/>
              </a:ext>
            </a:extLst>
          </p:cNvPr>
          <p:cNvSpPr txBox="1"/>
          <p:nvPr/>
        </p:nvSpPr>
        <p:spPr>
          <a:xfrm>
            <a:off x="6715002" y="176256"/>
            <a:ext cx="108395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R&amp;D and future plans</a:t>
            </a:r>
          </a:p>
        </p:txBody>
      </p:sp>
      <p:sp>
        <p:nvSpPr>
          <p:cNvPr id="52" name="TextBox 24">
            <a:extLst>
              <a:ext uri="{FF2B5EF4-FFF2-40B4-BE49-F238E27FC236}">
                <a16:creationId xmlns:a16="http://schemas.microsoft.com/office/drawing/2014/main" id="{D38A2AB8-8D2A-7B4C-9B2E-2E7D3B01619B}"/>
              </a:ext>
            </a:extLst>
          </p:cNvPr>
          <p:cNvSpPr txBox="1"/>
          <p:nvPr/>
        </p:nvSpPr>
        <p:spPr>
          <a:xfrm>
            <a:off x="8265556" y="174457"/>
            <a:ext cx="58060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Summary</a:t>
            </a:r>
          </a:p>
        </p:txBody>
      </p:sp>
      <p:sp>
        <p:nvSpPr>
          <p:cNvPr id="53" name="Oval 13">
            <a:extLst>
              <a:ext uri="{FF2B5EF4-FFF2-40B4-BE49-F238E27FC236}">
                <a16:creationId xmlns:a16="http://schemas.microsoft.com/office/drawing/2014/main" id="{0FD83019-674E-F64B-9E5D-C894E087AB4D}"/>
              </a:ext>
            </a:extLst>
          </p:cNvPr>
          <p:cNvSpPr/>
          <p:nvPr/>
        </p:nvSpPr>
        <p:spPr>
          <a:xfrm>
            <a:off x="4591323" y="538953"/>
            <a:ext cx="135730" cy="135730"/>
          </a:xfrm>
          <a:prstGeom prst="ellipse">
            <a:avLst/>
          </a:prstGeom>
          <a:noFill/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pic>
        <p:nvPicPr>
          <p:cNvPr id="33" name="그림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62877" y="195119"/>
            <a:ext cx="584200" cy="97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52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631186" y="408798"/>
            <a:ext cx="2337199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631186" y="559710"/>
            <a:ext cx="2337199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66169" y="557208"/>
            <a:ext cx="224769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>
                <a:solidFill>
                  <a:srgbClr val="9DAF4F"/>
                </a:solidFill>
              </a:rPr>
              <a:t>Data &amp; Analysis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02918" y="382527"/>
            <a:ext cx="1865466" cy="217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/>
              <a:t>Slide 13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631186" y="1381082"/>
            <a:ext cx="2337199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566169" y="921013"/>
            <a:ext cx="24022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</a:rPr>
              <a:t>The first run monitor</a:t>
            </a:r>
          </a:p>
        </p:txBody>
      </p:sp>
      <p:pic>
        <p:nvPicPr>
          <p:cNvPr id="26" name="Shape 1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1579650"/>
            <a:ext cx="9906000" cy="488513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텍스트 상자 2"/>
          <p:cNvSpPr txBox="1"/>
          <p:nvPr/>
        </p:nvSpPr>
        <p:spPr>
          <a:xfrm>
            <a:off x="415301" y="2124729"/>
            <a:ext cx="301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R" dirty="0"/>
              <a:t>a</a:t>
            </a:r>
            <a:endParaRPr kumimoji="1" lang="ko-KR" altLang="en-US" dirty="0"/>
          </a:p>
        </p:txBody>
      </p:sp>
      <p:sp>
        <p:nvSpPr>
          <p:cNvPr id="21" name="텍스트 상자 20"/>
          <p:cNvSpPr txBox="1"/>
          <p:nvPr/>
        </p:nvSpPr>
        <p:spPr>
          <a:xfrm>
            <a:off x="415301" y="3193338"/>
            <a:ext cx="301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R" dirty="0"/>
              <a:t>b</a:t>
            </a:r>
            <a:endParaRPr kumimoji="1" lang="ko-KR" altLang="en-US" dirty="0"/>
          </a:p>
        </p:txBody>
      </p:sp>
      <p:sp>
        <p:nvSpPr>
          <p:cNvPr id="22" name="텍스트 상자 21"/>
          <p:cNvSpPr txBox="1"/>
          <p:nvPr/>
        </p:nvSpPr>
        <p:spPr>
          <a:xfrm>
            <a:off x="415301" y="4310402"/>
            <a:ext cx="301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R" dirty="0"/>
              <a:t>c</a:t>
            </a:r>
            <a:endParaRPr kumimoji="1" lang="ko-KR" altLang="en-US" dirty="0"/>
          </a:p>
        </p:txBody>
      </p:sp>
      <p:sp>
        <p:nvSpPr>
          <p:cNvPr id="23" name="텍스트 상자 22"/>
          <p:cNvSpPr txBox="1"/>
          <p:nvPr/>
        </p:nvSpPr>
        <p:spPr>
          <a:xfrm>
            <a:off x="419416" y="5396418"/>
            <a:ext cx="301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R" dirty="0"/>
              <a:t>d</a:t>
            </a:r>
            <a:endParaRPr kumimoji="1" lang="ko-KR" altLang="en-US" dirty="0"/>
          </a:p>
        </p:txBody>
      </p:sp>
      <p:sp>
        <p:nvSpPr>
          <p:cNvPr id="24" name="텍스트 상자 23"/>
          <p:cNvSpPr txBox="1"/>
          <p:nvPr/>
        </p:nvSpPr>
        <p:spPr>
          <a:xfrm>
            <a:off x="7018209" y="2124729"/>
            <a:ext cx="301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R" dirty="0"/>
              <a:t>e</a:t>
            </a:r>
            <a:endParaRPr kumimoji="1" lang="ko-KR" altLang="en-US" dirty="0"/>
          </a:p>
        </p:txBody>
      </p:sp>
      <p:sp>
        <p:nvSpPr>
          <p:cNvPr id="25" name="텍스트 상자 24"/>
          <p:cNvSpPr txBox="1"/>
          <p:nvPr/>
        </p:nvSpPr>
        <p:spPr>
          <a:xfrm>
            <a:off x="7020582" y="3241793"/>
            <a:ext cx="301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R" dirty="0"/>
              <a:t>f</a:t>
            </a:r>
            <a:endParaRPr kumimoji="1" lang="ko-KR" altLang="en-US" dirty="0"/>
          </a:p>
        </p:txBody>
      </p:sp>
      <p:sp>
        <p:nvSpPr>
          <p:cNvPr id="27" name="텍스트 상자 26"/>
          <p:cNvSpPr txBox="1"/>
          <p:nvPr/>
        </p:nvSpPr>
        <p:spPr>
          <a:xfrm>
            <a:off x="7020582" y="4310402"/>
            <a:ext cx="301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R" dirty="0"/>
              <a:t>g</a:t>
            </a:r>
            <a:endParaRPr kumimoji="1" lang="ko-KR" altLang="en-US" dirty="0"/>
          </a:p>
        </p:txBody>
      </p:sp>
      <p:sp>
        <p:nvSpPr>
          <p:cNvPr id="29" name="텍스트 상자 28"/>
          <p:cNvSpPr txBox="1"/>
          <p:nvPr/>
        </p:nvSpPr>
        <p:spPr>
          <a:xfrm>
            <a:off x="7018209" y="5427466"/>
            <a:ext cx="301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R" dirty="0"/>
              <a:t>h</a:t>
            </a:r>
            <a:endParaRPr kumimoji="1" lang="ko-KR" altLang="en-US" dirty="0"/>
          </a:p>
        </p:txBody>
      </p:sp>
      <p:sp>
        <p:nvSpPr>
          <p:cNvPr id="33" name="TextBox 1">
            <a:extLst>
              <a:ext uri="{FF2B5EF4-FFF2-40B4-BE49-F238E27FC236}">
                <a16:creationId xmlns:a16="http://schemas.microsoft.com/office/drawing/2014/main" id="{E9ADBF9C-6BC2-6A40-BF23-928F2EB2D872}"/>
              </a:ext>
            </a:extLst>
          </p:cNvPr>
          <p:cNvSpPr txBox="1"/>
          <p:nvPr/>
        </p:nvSpPr>
        <p:spPr>
          <a:xfrm>
            <a:off x="566169" y="348874"/>
            <a:ext cx="14691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>
                <a:solidFill>
                  <a:srgbClr val="000000"/>
                </a:solidFill>
              </a:rPr>
              <a:t>CAPP-PACE</a:t>
            </a:r>
          </a:p>
        </p:txBody>
      </p:sp>
      <p:sp>
        <p:nvSpPr>
          <p:cNvPr id="39" name="Oval 13">
            <a:extLst>
              <a:ext uri="{FF2B5EF4-FFF2-40B4-BE49-F238E27FC236}">
                <a16:creationId xmlns:a16="http://schemas.microsoft.com/office/drawing/2014/main" id="{BFA1521B-0752-F24E-A4BD-C3473CC15EB3}"/>
              </a:ext>
            </a:extLst>
          </p:cNvPr>
          <p:cNvSpPr/>
          <p:nvPr/>
        </p:nvSpPr>
        <p:spPr>
          <a:xfrm>
            <a:off x="5890231" y="543187"/>
            <a:ext cx="135730" cy="135730"/>
          </a:xfrm>
          <a:prstGeom prst="ellipse">
            <a:avLst/>
          </a:prstGeom>
          <a:noFill/>
          <a:ln w="19050">
            <a:solidFill>
              <a:srgbClr val="9DAF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40" name="Oval 15">
            <a:extLst>
              <a:ext uri="{FF2B5EF4-FFF2-40B4-BE49-F238E27FC236}">
                <a16:creationId xmlns:a16="http://schemas.microsoft.com/office/drawing/2014/main" id="{08D55C85-1290-4B45-A0D1-8AC792AEBFBE}"/>
              </a:ext>
            </a:extLst>
          </p:cNvPr>
          <p:cNvSpPr/>
          <p:nvPr/>
        </p:nvSpPr>
        <p:spPr>
          <a:xfrm>
            <a:off x="7189113" y="548339"/>
            <a:ext cx="135730" cy="135730"/>
          </a:xfrm>
          <a:prstGeom prst="ellipse">
            <a:avLst/>
          </a:prstGeom>
          <a:noFill/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41" name="Oval 18">
            <a:extLst>
              <a:ext uri="{FF2B5EF4-FFF2-40B4-BE49-F238E27FC236}">
                <a16:creationId xmlns:a16="http://schemas.microsoft.com/office/drawing/2014/main" id="{2A1B5ED0-3640-2F47-AD7F-4E14C67B4C12}"/>
              </a:ext>
            </a:extLst>
          </p:cNvPr>
          <p:cNvSpPr/>
          <p:nvPr/>
        </p:nvSpPr>
        <p:spPr>
          <a:xfrm>
            <a:off x="8487995" y="548339"/>
            <a:ext cx="135730" cy="135730"/>
          </a:xfrm>
          <a:prstGeom prst="ellipse">
            <a:avLst/>
          </a:prstGeom>
          <a:noFill/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42" name="TextBox 19">
            <a:extLst>
              <a:ext uri="{FF2B5EF4-FFF2-40B4-BE49-F238E27FC236}">
                <a16:creationId xmlns:a16="http://schemas.microsoft.com/office/drawing/2014/main" id="{09041176-D723-2B42-90F9-3040D852A0CB}"/>
              </a:ext>
            </a:extLst>
          </p:cNvPr>
          <p:cNvSpPr txBox="1"/>
          <p:nvPr/>
        </p:nvSpPr>
        <p:spPr>
          <a:xfrm>
            <a:off x="4375142" y="161462"/>
            <a:ext cx="58060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Overview</a:t>
            </a:r>
          </a:p>
        </p:txBody>
      </p:sp>
      <p:sp>
        <p:nvSpPr>
          <p:cNvPr id="43" name="TextBox 20">
            <a:extLst>
              <a:ext uri="{FF2B5EF4-FFF2-40B4-BE49-F238E27FC236}">
                <a16:creationId xmlns:a16="http://schemas.microsoft.com/office/drawing/2014/main" id="{AD769F49-27EC-974A-B7E7-14C167956B33}"/>
              </a:ext>
            </a:extLst>
          </p:cNvPr>
          <p:cNvSpPr txBox="1"/>
          <p:nvPr/>
        </p:nvSpPr>
        <p:spPr>
          <a:xfrm>
            <a:off x="5612495" y="174457"/>
            <a:ext cx="66396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b="1" dirty="0">
                <a:solidFill>
                  <a:srgbClr val="9DAF4F"/>
                </a:solidFill>
              </a:rPr>
              <a:t>CAPP-PACE</a:t>
            </a:r>
          </a:p>
        </p:txBody>
      </p:sp>
      <p:sp>
        <p:nvSpPr>
          <p:cNvPr id="44" name="TextBox 21">
            <a:extLst>
              <a:ext uri="{FF2B5EF4-FFF2-40B4-BE49-F238E27FC236}">
                <a16:creationId xmlns:a16="http://schemas.microsoft.com/office/drawing/2014/main" id="{014FC4A1-6FEB-3E45-947F-A12E772B3948}"/>
              </a:ext>
            </a:extLst>
          </p:cNvPr>
          <p:cNvSpPr txBox="1"/>
          <p:nvPr/>
        </p:nvSpPr>
        <p:spPr>
          <a:xfrm>
            <a:off x="6715002" y="176256"/>
            <a:ext cx="108395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R&amp;D and future plans</a:t>
            </a:r>
          </a:p>
        </p:txBody>
      </p:sp>
      <p:sp>
        <p:nvSpPr>
          <p:cNvPr id="45" name="TextBox 24">
            <a:extLst>
              <a:ext uri="{FF2B5EF4-FFF2-40B4-BE49-F238E27FC236}">
                <a16:creationId xmlns:a16="http://schemas.microsoft.com/office/drawing/2014/main" id="{1DC1A5B5-4477-EA43-8943-44EA9928B52E}"/>
              </a:ext>
            </a:extLst>
          </p:cNvPr>
          <p:cNvSpPr txBox="1"/>
          <p:nvPr/>
        </p:nvSpPr>
        <p:spPr>
          <a:xfrm>
            <a:off x="8265556" y="174457"/>
            <a:ext cx="58060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Summary</a:t>
            </a:r>
          </a:p>
        </p:txBody>
      </p:sp>
      <p:sp>
        <p:nvSpPr>
          <p:cNvPr id="46" name="Oval 13">
            <a:extLst>
              <a:ext uri="{FF2B5EF4-FFF2-40B4-BE49-F238E27FC236}">
                <a16:creationId xmlns:a16="http://schemas.microsoft.com/office/drawing/2014/main" id="{B3FCEA22-13E1-114C-85D7-D485B13C9737}"/>
              </a:ext>
            </a:extLst>
          </p:cNvPr>
          <p:cNvSpPr/>
          <p:nvPr/>
        </p:nvSpPr>
        <p:spPr>
          <a:xfrm>
            <a:off x="4591323" y="538953"/>
            <a:ext cx="135730" cy="135730"/>
          </a:xfrm>
          <a:prstGeom prst="ellipse">
            <a:avLst/>
          </a:prstGeom>
          <a:noFill/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pic>
        <p:nvPicPr>
          <p:cNvPr id="28" name="그림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62877" y="195119"/>
            <a:ext cx="584200" cy="97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460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631186" y="408798"/>
            <a:ext cx="2337199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631186" y="559710"/>
            <a:ext cx="2337199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66169" y="557208"/>
            <a:ext cx="224769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>
                <a:solidFill>
                  <a:srgbClr val="9DAF4F"/>
                </a:solidFill>
              </a:rPr>
              <a:t>Data &amp; Analysis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711922" y="382527"/>
            <a:ext cx="1256462" cy="217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/>
              <a:t>Slide 14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631186" y="1381082"/>
            <a:ext cx="2337199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566169" y="921013"/>
            <a:ext cx="24022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</a:rPr>
              <a:t>The first run Data combining</a:t>
            </a:r>
          </a:p>
        </p:txBody>
      </p:sp>
      <p:pic>
        <p:nvPicPr>
          <p:cNvPr id="23" name="Shape 2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5596" y="4091365"/>
            <a:ext cx="4161437" cy="227835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06" y="1849295"/>
            <a:ext cx="2673087" cy="2112975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8342"/>
          <a:stretch/>
        </p:blipFill>
        <p:spPr>
          <a:xfrm>
            <a:off x="2515647" y="1849295"/>
            <a:ext cx="2535873" cy="2075932"/>
          </a:xfrm>
          <a:prstGeom prst="rect">
            <a:avLst/>
          </a:prstGeom>
        </p:spPr>
      </p:pic>
      <p:sp>
        <p:nvSpPr>
          <p:cNvPr id="15" name="직사각형 14"/>
          <p:cNvSpPr/>
          <p:nvPr/>
        </p:nvSpPr>
        <p:spPr>
          <a:xfrm>
            <a:off x="1178691" y="3808947"/>
            <a:ext cx="527824" cy="1134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ko-KR" sz="500" dirty="0">
                <a:solidFill>
                  <a:schemeClr val="tx1"/>
                </a:solidFill>
              </a:rPr>
              <a:t>If bins</a:t>
            </a:r>
            <a:endParaRPr kumimoji="1" lang="ko-KR" altLang="en-US" sz="500" dirty="0">
              <a:solidFill>
                <a:schemeClr val="tx1"/>
              </a:solidFill>
            </a:endParaRPr>
          </a:p>
        </p:txBody>
      </p:sp>
      <p:sp>
        <p:nvSpPr>
          <p:cNvPr id="33" name="텍스트 상자 32"/>
          <p:cNvSpPr txBox="1"/>
          <p:nvPr/>
        </p:nvSpPr>
        <p:spPr>
          <a:xfrm>
            <a:off x="411730" y="1779314"/>
            <a:ext cx="301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R" dirty="0"/>
              <a:t>a</a:t>
            </a:r>
            <a:endParaRPr kumimoji="1" lang="ko-KR" altLang="en-US" dirty="0"/>
          </a:p>
        </p:txBody>
      </p:sp>
      <p:sp>
        <p:nvSpPr>
          <p:cNvPr id="39" name="텍스트 상자 38"/>
          <p:cNvSpPr txBox="1"/>
          <p:nvPr/>
        </p:nvSpPr>
        <p:spPr>
          <a:xfrm>
            <a:off x="3040612" y="1784839"/>
            <a:ext cx="301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R" dirty="0"/>
              <a:t>b</a:t>
            </a:r>
            <a:endParaRPr kumimoji="1" lang="ko-KR" altLang="en-US" dirty="0"/>
          </a:p>
        </p:txBody>
      </p:sp>
      <p:sp>
        <p:nvSpPr>
          <p:cNvPr id="40" name="텍스트 상자 39"/>
          <p:cNvSpPr txBox="1"/>
          <p:nvPr/>
        </p:nvSpPr>
        <p:spPr>
          <a:xfrm>
            <a:off x="946042" y="3962270"/>
            <a:ext cx="301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R" dirty="0"/>
              <a:t>c</a:t>
            </a:r>
            <a:endParaRPr kumimoji="1" lang="ko-KR" altLang="en-US" dirty="0"/>
          </a:p>
        </p:txBody>
      </p:sp>
      <p:sp>
        <p:nvSpPr>
          <p:cNvPr id="43" name="텍스트 상자 42"/>
          <p:cNvSpPr txBox="1"/>
          <p:nvPr/>
        </p:nvSpPr>
        <p:spPr>
          <a:xfrm rot="-5400000">
            <a:off x="4875770" y="4008436"/>
            <a:ext cx="9667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R" sz="1200"/>
              <a:t>SNR</a:t>
            </a:r>
            <a:endParaRPr kumimoji="1" lang="ko-KR" altLang="en-US" sz="1200" dirty="0"/>
          </a:p>
        </p:txBody>
      </p:sp>
      <p:pic>
        <p:nvPicPr>
          <p:cNvPr id="44" name="그림 43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93" r="7804"/>
          <a:stretch/>
        </p:blipFill>
        <p:spPr>
          <a:xfrm>
            <a:off x="5054667" y="1527367"/>
            <a:ext cx="4910239" cy="5073001"/>
          </a:xfrm>
          <a:prstGeom prst="rect">
            <a:avLst/>
          </a:prstGeom>
        </p:spPr>
      </p:pic>
      <p:sp>
        <p:nvSpPr>
          <p:cNvPr id="45" name="텍스트 상자 44"/>
          <p:cNvSpPr txBox="1"/>
          <p:nvPr/>
        </p:nvSpPr>
        <p:spPr>
          <a:xfrm>
            <a:off x="5450558" y="1454395"/>
            <a:ext cx="301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R" dirty="0"/>
              <a:t>d</a:t>
            </a:r>
            <a:endParaRPr kumimoji="1" lang="ko-KR" altLang="en-US" dirty="0"/>
          </a:p>
        </p:txBody>
      </p:sp>
      <p:sp>
        <p:nvSpPr>
          <p:cNvPr id="46" name="텍스트 상자 45"/>
          <p:cNvSpPr txBox="1"/>
          <p:nvPr/>
        </p:nvSpPr>
        <p:spPr>
          <a:xfrm>
            <a:off x="9955074" y="-1053480"/>
            <a:ext cx="301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R" dirty="0"/>
              <a:t>d</a:t>
            </a:r>
            <a:endParaRPr kumimoji="1" lang="ko-KR" altLang="en-US" dirty="0"/>
          </a:p>
        </p:txBody>
      </p:sp>
      <p:sp>
        <p:nvSpPr>
          <p:cNvPr id="47" name="텍스트 상자 46"/>
          <p:cNvSpPr txBox="1"/>
          <p:nvPr/>
        </p:nvSpPr>
        <p:spPr>
          <a:xfrm>
            <a:off x="5408395" y="4045628"/>
            <a:ext cx="301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R" dirty="0"/>
              <a:t>e</a:t>
            </a:r>
            <a:endParaRPr kumimoji="1" lang="ko-KR" altLang="en-US" dirty="0"/>
          </a:p>
        </p:txBody>
      </p:sp>
      <p:sp>
        <p:nvSpPr>
          <p:cNvPr id="41" name="TextBox 1">
            <a:extLst>
              <a:ext uri="{FF2B5EF4-FFF2-40B4-BE49-F238E27FC236}">
                <a16:creationId xmlns:a16="http://schemas.microsoft.com/office/drawing/2014/main" id="{E214EA7C-F66F-054E-878D-8CDB21489D5F}"/>
              </a:ext>
            </a:extLst>
          </p:cNvPr>
          <p:cNvSpPr txBox="1"/>
          <p:nvPr/>
        </p:nvSpPr>
        <p:spPr>
          <a:xfrm>
            <a:off x="566169" y="348874"/>
            <a:ext cx="14691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>
                <a:solidFill>
                  <a:srgbClr val="000000"/>
                </a:solidFill>
              </a:rPr>
              <a:t>CAPP-PACE</a:t>
            </a:r>
          </a:p>
        </p:txBody>
      </p:sp>
      <p:sp>
        <p:nvSpPr>
          <p:cNvPr id="42" name="Oval 13">
            <a:extLst>
              <a:ext uri="{FF2B5EF4-FFF2-40B4-BE49-F238E27FC236}">
                <a16:creationId xmlns:a16="http://schemas.microsoft.com/office/drawing/2014/main" id="{CD125F5D-3BBB-E14E-8640-606A50C28398}"/>
              </a:ext>
            </a:extLst>
          </p:cNvPr>
          <p:cNvSpPr/>
          <p:nvPr/>
        </p:nvSpPr>
        <p:spPr>
          <a:xfrm>
            <a:off x="5890231" y="543187"/>
            <a:ext cx="135730" cy="135730"/>
          </a:xfrm>
          <a:prstGeom prst="ellipse">
            <a:avLst/>
          </a:prstGeom>
          <a:noFill/>
          <a:ln w="19050">
            <a:solidFill>
              <a:srgbClr val="9DAF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48" name="Oval 15">
            <a:extLst>
              <a:ext uri="{FF2B5EF4-FFF2-40B4-BE49-F238E27FC236}">
                <a16:creationId xmlns:a16="http://schemas.microsoft.com/office/drawing/2014/main" id="{C2A4CE7C-DA15-7348-95C9-4F8E534557D3}"/>
              </a:ext>
            </a:extLst>
          </p:cNvPr>
          <p:cNvSpPr/>
          <p:nvPr/>
        </p:nvSpPr>
        <p:spPr>
          <a:xfrm>
            <a:off x="7189113" y="548339"/>
            <a:ext cx="135730" cy="135730"/>
          </a:xfrm>
          <a:prstGeom prst="ellipse">
            <a:avLst/>
          </a:prstGeom>
          <a:noFill/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49" name="Oval 18">
            <a:extLst>
              <a:ext uri="{FF2B5EF4-FFF2-40B4-BE49-F238E27FC236}">
                <a16:creationId xmlns:a16="http://schemas.microsoft.com/office/drawing/2014/main" id="{34E64320-CCB1-224F-B616-1ADE16C5FEC1}"/>
              </a:ext>
            </a:extLst>
          </p:cNvPr>
          <p:cNvSpPr/>
          <p:nvPr/>
        </p:nvSpPr>
        <p:spPr>
          <a:xfrm>
            <a:off x="8487995" y="548339"/>
            <a:ext cx="135730" cy="135730"/>
          </a:xfrm>
          <a:prstGeom prst="ellipse">
            <a:avLst/>
          </a:prstGeom>
          <a:noFill/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50" name="TextBox 19">
            <a:extLst>
              <a:ext uri="{FF2B5EF4-FFF2-40B4-BE49-F238E27FC236}">
                <a16:creationId xmlns:a16="http://schemas.microsoft.com/office/drawing/2014/main" id="{AE8DCE2E-BB5A-C64E-B3B8-16FCEEA224F6}"/>
              </a:ext>
            </a:extLst>
          </p:cNvPr>
          <p:cNvSpPr txBox="1"/>
          <p:nvPr/>
        </p:nvSpPr>
        <p:spPr>
          <a:xfrm>
            <a:off x="4375142" y="161462"/>
            <a:ext cx="58060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Overview</a:t>
            </a:r>
          </a:p>
        </p:txBody>
      </p:sp>
      <p:sp>
        <p:nvSpPr>
          <p:cNvPr id="51" name="TextBox 20">
            <a:extLst>
              <a:ext uri="{FF2B5EF4-FFF2-40B4-BE49-F238E27FC236}">
                <a16:creationId xmlns:a16="http://schemas.microsoft.com/office/drawing/2014/main" id="{71C6E3AA-F7FC-4E4D-97A9-C43F0F67E43D}"/>
              </a:ext>
            </a:extLst>
          </p:cNvPr>
          <p:cNvSpPr txBox="1"/>
          <p:nvPr/>
        </p:nvSpPr>
        <p:spPr>
          <a:xfrm>
            <a:off x="5612495" y="174457"/>
            <a:ext cx="66396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b="1" dirty="0">
                <a:solidFill>
                  <a:srgbClr val="9DAF4F"/>
                </a:solidFill>
              </a:rPr>
              <a:t>CAPP-PACE</a:t>
            </a:r>
          </a:p>
        </p:txBody>
      </p:sp>
      <p:sp>
        <p:nvSpPr>
          <p:cNvPr id="52" name="TextBox 21">
            <a:extLst>
              <a:ext uri="{FF2B5EF4-FFF2-40B4-BE49-F238E27FC236}">
                <a16:creationId xmlns:a16="http://schemas.microsoft.com/office/drawing/2014/main" id="{18277592-AE43-814B-A41D-6879C157CC7E}"/>
              </a:ext>
            </a:extLst>
          </p:cNvPr>
          <p:cNvSpPr txBox="1"/>
          <p:nvPr/>
        </p:nvSpPr>
        <p:spPr>
          <a:xfrm>
            <a:off x="6715002" y="176256"/>
            <a:ext cx="108395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R&amp;D and future plans</a:t>
            </a:r>
          </a:p>
        </p:txBody>
      </p:sp>
      <p:sp>
        <p:nvSpPr>
          <p:cNvPr id="53" name="TextBox 24">
            <a:extLst>
              <a:ext uri="{FF2B5EF4-FFF2-40B4-BE49-F238E27FC236}">
                <a16:creationId xmlns:a16="http://schemas.microsoft.com/office/drawing/2014/main" id="{C840BB28-2FF4-8446-B6C5-AD9023F6EC3C}"/>
              </a:ext>
            </a:extLst>
          </p:cNvPr>
          <p:cNvSpPr txBox="1"/>
          <p:nvPr/>
        </p:nvSpPr>
        <p:spPr>
          <a:xfrm>
            <a:off x="8265556" y="174457"/>
            <a:ext cx="58060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Summary</a:t>
            </a:r>
          </a:p>
        </p:txBody>
      </p:sp>
      <p:sp>
        <p:nvSpPr>
          <p:cNvPr id="54" name="Oval 13">
            <a:extLst>
              <a:ext uri="{FF2B5EF4-FFF2-40B4-BE49-F238E27FC236}">
                <a16:creationId xmlns:a16="http://schemas.microsoft.com/office/drawing/2014/main" id="{420CFB03-3004-934B-8A07-920E0A537B50}"/>
              </a:ext>
            </a:extLst>
          </p:cNvPr>
          <p:cNvSpPr/>
          <p:nvPr/>
        </p:nvSpPr>
        <p:spPr>
          <a:xfrm>
            <a:off x="4591323" y="538953"/>
            <a:ext cx="135730" cy="135730"/>
          </a:xfrm>
          <a:prstGeom prst="ellipse">
            <a:avLst/>
          </a:prstGeom>
          <a:noFill/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pic>
        <p:nvPicPr>
          <p:cNvPr id="29" name="그림 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62877" y="195119"/>
            <a:ext cx="584200" cy="97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4979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631186" y="408798"/>
            <a:ext cx="2337199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631186" y="559710"/>
            <a:ext cx="2337199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66169" y="557208"/>
            <a:ext cx="224769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>
                <a:solidFill>
                  <a:srgbClr val="9DAF4F"/>
                </a:solidFill>
              </a:rPr>
              <a:t>Data &amp; Analysis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216908" y="382527"/>
            <a:ext cx="1751476" cy="217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/>
              <a:t>Slide 15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631186" y="1381082"/>
            <a:ext cx="2337199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566169" y="921013"/>
            <a:ext cx="24022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</a:rPr>
              <a:t>Fake Axion</a:t>
            </a: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646439"/>
            <a:ext cx="3332676" cy="2499507"/>
          </a:xfrm>
          <a:prstGeom prst="rect">
            <a:avLst/>
          </a:prstGeom>
        </p:spPr>
      </p:pic>
      <p:pic>
        <p:nvPicPr>
          <p:cNvPr id="4" name="rr_faxion_sig5_powe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90685" y="1519066"/>
            <a:ext cx="6876467" cy="5157351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690" y="4273319"/>
            <a:ext cx="3358055" cy="2144924"/>
          </a:xfrm>
          <a:prstGeom prst="rect">
            <a:avLst/>
          </a:prstGeom>
        </p:spPr>
      </p:pic>
      <p:sp>
        <p:nvSpPr>
          <p:cNvPr id="22" name="TextBox 1">
            <a:extLst>
              <a:ext uri="{FF2B5EF4-FFF2-40B4-BE49-F238E27FC236}">
                <a16:creationId xmlns:a16="http://schemas.microsoft.com/office/drawing/2014/main" id="{68DE76A4-E6A2-0D44-8FBB-F93A559F3E78}"/>
              </a:ext>
            </a:extLst>
          </p:cNvPr>
          <p:cNvSpPr txBox="1"/>
          <p:nvPr/>
        </p:nvSpPr>
        <p:spPr>
          <a:xfrm>
            <a:off x="566169" y="348874"/>
            <a:ext cx="14691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>
                <a:solidFill>
                  <a:srgbClr val="000000"/>
                </a:solidFill>
              </a:rPr>
              <a:t>CAPP-PACE</a:t>
            </a:r>
          </a:p>
        </p:txBody>
      </p:sp>
      <p:sp>
        <p:nvSpPr>
          <p:cNvPr id="23" name="Oval 13">
            <a:extLst>
              <a:ext uri="{FF2B5EF4-FFF2-40B4-BE49-F238E27FC236}">
                <a16:creationId xmlns:a16="http://schemas.microsoft.com/office/drawing/2014/main" id="{A0DA4E87-65AE-474F-805C-C31D2C1EF435}"/>
              </a:ext>
            </a:extLst>
          </p:cNvPr>
          <p:cNvSpPr/>
          <p:nvPr/>
        </p:nvSpPr>
        <p:spPr>
          <a:xfrm>
            <a:off x="5890231" y="543187"/>
            <a:ext cx="135730" cy="135730"/>
          </a:xfrm>
          <a:prstGeom prst="ellipse">
            <a:avLst/>
          </a:prstGeom>
          <a:noFill/>
          <a:ln w="19050">
            <a:solidFill>
              <a:srgbClr val="9DAF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24" name="Oval 15">
            <a:extLst>
              <a:ext uri="{FF2B5EF4-FFF2-40B4-BE49-F238E27FC236}">
                <a16:creationId xmlns:a16="http://schemas.microsoft.com/office/drawing/2014/main" id="{9BAA1709-8B0B-6E43-8AD7-CBA65E13E133}"/>
              </a:ext>
            </a:extLst>
          </p:cNvPr>
          <p:cNvSpPr/>
          <p:nvPr/>
        </p:nvSpPr>
        <p:spPr>
          <a:xfrm>
            <a:off x="7189113" y="548339"/>
            <a:ext cx="135730" cy="135730"/>
          </a:xfrm>
          <a:prstGeom prst="ellipse">
            <a:avLst/>
          </a:prstGeom>
          <a:noFill/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25" name="Oval 18">
            <a:extLst>
              <a:ext uri="{FF2B5EF4-FFF2-40B4-BE49-F238E27FC236}">
                <a16:creationId xmlns:a16="http://schemas.microsoft.com/office/drawing/2014/main" id="{2DEFFF70-8E4F-3943-839F-13EDCE418EE8}"/>
              </a:ext>
            </a:extLst>
          </p:cNvPr>
          <p:cNvSpPr/>
          <p:nvPr/>
        </p:nvSpPr>
        <p:spPr>
          <a:xfrm>
            <a:off x="8487995" y="548339"/>
            <a:ext cx="135730" cy="135730"/>
          </a:xfrm>
          <a:prstGeom prst="ellipse">
            <a:avLst/>
          </a:prstGeom>
          <a:noFill/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26" name="TextBox 19">
            <a:extLst>
              <a:ext uri="{FF2B5EF4-FFF2-40B4-BE49-F238E27FC236}">
                <a16:creationId xmlns:a16="http://schemas.microsoft.com/office/drawing/2014/main" id="{C46F61CE-0AEC-4F47-B71E-22EB3D6EE9E0}"/>
              </a:ext>
            </a:extLst>
          </p:cNvPr>
          <p:cNvSpPr txBox="1"/>
          <p:nvPr/>
        </p:nvSpPr>
        <p:spPr>
          <a:xfrm>
            <a:off x="4375142" y="161462"/>
            <a:ext cx="58060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Overview</a:t>
            </a:r>
          </a:p>
        </p:txBody>
      </p:sp>
      <p:sp>
        <p:nvSpPr>
          <p:cNvPr id="27" name="TextBox 20">
            <a:extLst>
              <a:ext uri="{FF2B5EF4-FFF2-40B4-BE49-F238E27FC236}">
                <a16:creationId xmlns:a16="http://schemas.microsoft.com/office/drawing/2014/main" id="{28603BA0-799F-AD41-9253-D3D10C2867B4}"/>
              </a:ext>
            </a:extLst>
          </p:cNvPr>
          <p:cNvSpPr txBox="1"/>
          <p:nvPr/>
        </p:nvSpPr>
        <p:spPr>
          <a:xfrm>
            <a:off x="5612495" y="174457"/>
            <a:ext cx="66396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b="1" dirty="0">
                <a:solidFill>
                  <a:srgbClr val="9DAF4F"/>
                </a:solidFill>
              </a:rPr>
              <a:t>CAPP-PACE</a:t>
            </a:r>
          </a:p>
        </p:txBody>
      </p:sp>
      <p:sp>
        <p:nvSpPr>
          <p:cNvPr id="29" name="TextBox 21">
            <a:extLst>
              <a:ext uri="{FF2B5EF4-FFF2-40B4-BE49-F238E27FC236}">
                <a16:creationId xmlns:a16="http://schemas.microsoft.com/office/drawing/2014/main" id="{76632A41-EF18-2D42-843B-AC7C20F0B87A}"/>
              </a:ext>
            </a:extLst>
          </p:cNvPr>
          <p:cNvSpPr txBox="1"/>
          <p:nvPr/>
        </p:nvSpPr>
        <p:spPr>
          <a:xfrm>
            <a:off x="6715002" y="176256"/>
            <a:ext cx="108395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R&amp;D and future plans</a:t>
            </a:r>
          </a:p>
        </p:txBody>
      </p:sp>
      <p:sp>
        <p:nvSpPr>
          <p:cNvPr id="33" name="TextBox 24">
            <a:extLst>
              <a:ext uri="{FF2B5EF4-FFF2-40B4-BE49-F238E27FC236}">
                <a16:creationId xmlns:a16="http://schemas.microsoft.com/office/drawing/2014/main" id="{7EF63DCB-479D-4145-A3F2-7EF962E271F9}"/>
              </a:ext>
            </a:extLst>
          </p:cNvPr>
          <p:cNvSpPr txBox="1"/>
          <p:nvPr/>
        </p:nvSpPr>
        <p:spPr>
          <a:xfrm>
            <a:off x="8265556" y="174457"/>
            <a:ext cx="58060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Summary</a:t>
            </a:r>
          </a:p>
        </p:txBody>
      </p:sp>
      <p:sp>
        <p:nvSpPr>
          <p:cNvPr id="39" name="Oval 13">
            <a:extLst>
              <a:ext uri="{FF2B5EF4-FFF2-40B4-BE49-F238E27FC236}">
                <a16:creationId xmlns:a16="http://schemas.microsoft.com/office/drawing/2014/main" id="{F7B8D633-2B70-1F46-8BB3-71B3A7FD62F4}"/>
              </a:ext>
            </a:extLst>
          </p:cNvPr>
          <p:cNvSpPr/>
          <p:nvPr/>
        </p:nvSpPr>
        <p:spPr>
          <a:xfrm>
            <a:off x="4591323" y="538953"/>
            <a:ext cx="135730" cy="135730"/>
          </a:xfrm>
          <a:prstGeom prst="ellipse">
            <a:avLst/>
          </a:prstGeom>
          <a:noFill/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pic>
        <p:nvPicPr>
          <p:cNvPr id="20" name="그림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62877" y="195119"/>
            <a:ext cx="584200" cy="97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461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631186" y="408798"/>
            <a:ext cx="2337199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631186" y="559710"/>
            <a:ext cx="2337199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66169" y="557208"/>
            <a:ext cx="224769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>
                <a:solidFill>
                  <a:srgbClr val="9DAF4F"/>
                </a:solidFill>
              </a:rPr>
              <a:t>Data &amp; Analysis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216908" y="382527"/>
            <a:ext cx="1751476" cy="217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/>
              <a:t>Slide 16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631186" y="1381082"/>
            <a:ext cx="2337199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566169" y="921013"/>
            <a:ext cx="24022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</a:rPr>
              <a:t>The second run monitor</a:t>
            </a:r>
          </a:p>
        </p:txBody>
      </p:sp>
      <p:pic>
        <p:nvPicPr>
          <p:cNvPr id="22" name="그림 21">
            <a:extLst>
              <a:ext uri="{FF2B5EF4-FFF2-40B4-BE49-F238E27FC236}">
                <a16:creationId xmlns:a16="http://schemas.microsoft.com/office/drawing/2014/main" id="{C5D915F9-E15E-1E45-8791-0D1E54B567D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89"/>
          <a:stretch/>
        </p:blipFill>
        <p:spPr>
          <a:xfrm>
            <a:off x="0" y="1559314"/>
            <a:ext cx="9867298" cy="5298686"/>
          </a:xfrm>
          <a:prstGeom prst="rect">
            <a:avLst/>
          </a:prstGeom>
        </p:spPr>
      </p:pic>
      <p:sp>
        <p:nvSpPr>
          <p:cNvPr id="23" name="TextBox 1">
            <a:extLst>
              <a:ext uri="{FF2B5EF4-FFF2-40B4-BE49-F238E27FC236}">
                <a16:creationId xmlns:a16="http://schemas.microsoft.com/office/drawing/2014/main" id="{84483261-001B-054E-9CF2-5820300E1EDD}"/>
              </a:ext>
            </a:extLst>
          </p:cNvPr>
          <p:cNvSpPr txBox="1"/>
          <p:nvPr/>
        </p:nvSpPr>
        <p:spPr>
          <a:xfrm>
            <a:off x="566169" y="348874"/>
            <a:ext cx="14691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>
                <a:solidFill>
                  <a:srgbClr val="000000"/>
                </a:solidFill>
              </a:rPr>
              <a:t>CAPP-PACE</a:t>
            </a:r>
          </a:p>
        </p:txBody>
      </p:sp>
      <p:sp>
        <p:nvSpPr>
          <p:cNvPr id="24" name="Oval 13">
            <a:extLst>
              <a:ext uri="{FF2B5EF4-FFF2-40B4-BE49-F238E27FC236}">
                <a16:creationId xmlns:a16="http://schemas.microsoft.com/office/drawing/2014/main" id="{8A4C0591-6CBB-4748-AE06-C712BC07E35B}"/>
              </a:ext>
            </a:extLst>
          </p:cNvPr>
          <p:cNvSpPr/>
          <p:nvPr/>
        </p:nvSpPr>
        <p:spPr>
          <a:xfrm>
            <a:off x="5890231" y="543187"/>
            <a:ext cx="135730" cy="135730"/>
          </a:xfrm>
          <a:prstGeom prst="ellipse">
            <a:avLst/>
          </a:prstGeom>
          <a:noFill/>
          <a:ln w="19050">
            <a:solidFill>
              <a:srgbClr val="9DAF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25" name="Oval 15">
            <a:extLst>
              <a:ext uri="{FF2B5EF4-FFF2-40B4-BE49-F238E27FC236}">
                <a16:creationId xmlns:a16="http://schemas.microsoft.com/office/drawing/2014/main" id="{0CA99949-A8E3-4E4E-A723-856F4E131577}"/>
              </a:ext>
            </a:extLst>
          </p:cNvPr>
          <p:cNvSpPr/>
          <p:nvPr/>
        </p:nvSpPr>
        <p:spPr>
          <a:xfrm>
            <a:off x="7189113" y="548339"/>
            <a:ext cx="135730" cy="135730"/>
          </a:xfrm>
          <a:prstGeom prst="ellipse">
            <a:avLst/>
          </a:prstGeom>
          <a:noFill/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26" name="Oval 18">
            <a:extLst>
              <a:ext uri="{FF2B5EF4-FFF2-40B4-BE49-F238E27FC236}">
                <a16:creationId xmlns:a16="http://schemas.microsoft.com/office/drawing/2014/main" id="{C8CA5321-74B2-D941-A4E6-4A71A0C9B433}"/>
              </a:ext>
            </a:extLst>
          </p:cNvPr>
          <p:cNvSpPr/>
          <p:nvPr/>
        </p:nvSpPr>
        <p:spPr>
          <a:xfrm>
            <a:off x="8487995" y="548339"/>
            <a:ext cx="135730" cy="135730"/>
          </a:xfrm>
          <a:prstGeom prst="ellipse">
            <a:avLst/>
          </a:prstGeom>
          <a:noFill/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27" name="TextBox 19">
            <a:extLst>
              <a:ext uri="{FF2B5EF4-FFF2-40B4-BE49-F238E27FC236}">
                <a16:creationId xmlns:a16="http://schemas.microsoft.com/office/drawing/2014/main" id="{F4A763DD-7064-3641-8A41-21E39B509986}"/>
              </a:ext>
            </a:extLst>
          </p:cNvPr>
          <p:cNvSpPr txBox="1"/>
          <p:nvPr/>
        </p:nvSpPr>
        <p:spPr>
          <a:xfrm>
            <a:off x="4375142" y="161462"/>
            <a:ext cx="58060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Overview</a:t>
            </a:r>
          </a:p>
        </p:txBody>
      </p:sp>
      <p:sp>
        <p:nvSpPr>
          <p:cNvPr id="29" name="TextBox 20">
            <a:extLst>
              <a:ext uri="{FF2B5EF4-FFF2-40B4-BE49-F238E27FC236}">
                <a16:creationId xmlns:a16="http://schemas.microsoft.com/office/drawing/2014/main" id="{08C0F1CD-8553-0244-94D8-E1BCF220CFEF}"/>
              </a:ext>
            </a:extLst>
          </p:cNvPr>
          <p:cNvSpPr txBox="1"/>
          <p:nvPr/>
        </p:nvSpPr>
        <p:spPr>
          <a:xfrm>
            <a:off x="5612495" y="174457"/>
            <a:ext cx="66396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b="1" dirty="0">
                <a:solidFill>
                  <a:srgbClr val="9DAF4F"/>
                </a:solidFill>
              </a:rPr>
              <a:t>CAPP-PACE</a:t>
            </a:r>
          </a:p>
        </p:txBody>
      </p:sp>
      <p:sp>
        <p:nvSpPr>
          <p:cNvPr id="33" name="TextBox 21">
            <a:extLst>
              <a:ext uri="{FF2B5EF4-FFF2-40B4-BE49-F238E27FC236}">
                <a16:creationId xmlns:a16="http://schemas.microsoft.com/office/drawing/2014/main" id="{72DFE0C6-C0AB-2E4D-A4D1-1D883A442982}"/>
              </a:ext>
            </a:extLst>
          </p:cNvPr>
          <p:cNvSpPr txBox="1"/>
          <p:nvPr/>
        </p:nvSpPr>
        <p:spPr>
          <a:xfrm>
            <a:off x="6715002" y="176256"/>
            <a:ext cx="108395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R&amp;D and future plans</a:t>
            </a:r>
          </a:p>
        </p:txBody>
      </p:sp>
      <p:sp>
        <p:nvSpPr>
          <p:cNvPr id="39" name="TextBox 24">
            <a:extLst>
              <a:ext uri="{FF2B5EF4-FFF2-40B4-BE49-F238E27FC236}">
                <a16:creationId xmlns:a16="http://schemas.microsoft.com/office/drawing/2014/main" id="{EA533BAE-ADEA-2449-9621-A9952883A2D4}"/>
              </a:ext>
            </a:extLst>
          </p:cNvPr>
          <p:cNvSpPr txBox="1"/>
          <p:nvPr/>
        </p:nvSpPr>
        <p:spPr>
          <a:xfrm>
            <a:off x="8265556" y="174457"/>
            <a:ext cx="58060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Summary</a:t>
            </a:r>
          </a:p>
        </p:txBody>
      </p:sp>
      <p:sp>
        <p:nvSpPr>
          <p:cNvPr id="40" name="Oval 13">
            <a:extLst>
              <a:ext uri="{FF2B5EF4-FFF2-40B4-BE49-F238E27FC236}">
                <a16:creationId xmlns:a16="http://schemas.microsoft.com/office/drawing/2014/main" id="{AF4F8BE2-EFD1-CC44-B2CA-7E6A6FBE3F5F}"/>
              </a:ext>
            </a:extLst>
          </p:cNvPr>
          <p:cNvSpPr/>
          <p:nvPr/>
        </p:nvSpPr>
        <p:spPr>
          <a:xfrm>
            <a:off x="4591323" y="538953"/>
            <a:ext cx="135730" cy="135730"/>
          </a:xfrm>
          <a:prstGeom prst="ellipse">
            <a:avLst/>
          </a:prstGeom>
          <a:noFill/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pic>
        <p:nvPicPr>
          <p:cNvPr id="18" name="그림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62877" y="195119"/>
            <a:ext cx="584200" cy="97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362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631186" y="408798"/>
            <a:ext cx="2337199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631186" y="559710"/>
            <a:ext cx="2337199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66169" y="557208"/>
            <a:ext cx="224769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>
                <a:solidFill>
                  <a:srgbClr val="9DAF4F"/>
                </a:solidFill>
              </a:rPr>
              <a:t>Data &amp; Analysis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216908" y="382527"/>
            <a:ext cx="1751476" cy="217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/>
              <a:t>Slide 17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631186" y="1381082"/>
            <a:ext cx="2337199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566169" y="921013"/>
            <a:ext cx="24022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</a:rPr>
              <a:t>Emergency plan</a:t>
            </a:r>
          </a:p>
        </p:txBody>
      </p:sp>
      <p:sp>
        <p:nvSpPr>
          <p:cNvPr id="23" name="TextBox 1">
            <a:extLst>
              <a:ext uri="{FF2B5EF4-FFF2-40B4-BE49-F238E27FC236}">
                <a16:creationId xmlns:a16="http://schemas.microsoft.com/office/drawing/2014/main" id="{84483261-001B-054E-9CF2-5820300E1EDD}"/>
              </a:ext>
            </a:extLst>
          </p:cNvPr>
          <p:cNvSpPr txBox="1"/>
          <p:nvPr/>
        </p:nvSpPr>
        <p:spPr>
          <a:xfrm>
            <a:off x="566169" y="348874"/>
            <a:ext cx="14691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>
                <a:solidFill>
                  <a:srgbClr val="000000"/>
                </a:solidFill>
              </a:rPr>
              <a:t>CAPP-PACE</a:t>
            </a:r>
          </a:p>
        </p:txBody>
      </p:sp>
      <p:sp>
        <p:nvSpPr>
          <p:cNvPr id="24" name="Oval 13">
            <a:extLst>
              <a:ext uri="{FF2B5EF4-FFF2-40B4-BE49-F238E27FC236}">
                <a16:creationId xmlns:a16="http://schemas.microsoft.com/office/drawing/2014/main" id="{8A4C0591-6CBB-4748-AE06-C712BC07E35B}"/>
              </a:ext>
            </a:extLst>
          </p:cNvPr>
          <p:cNvSpPr/>
          <p:nvPr/>
        </p:nvSpPr>
        <p:spPr>
          <a:xfrm>
            <a:off x="5890231" y="543187"/>
            <a:ext cx="135730" cy="135730"/>
          </a:xfrm>
          <a:prstGeom prst="ellipse">
            <a:avLst/>
          </a:prstGeom>
          <a:noFill/>
          <a:ln w="19050">
            <a:solidFill>
              <a:srgbClr val="9DAF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25" name="Oval 15">
            <a:extLst>
              <a:ext uri="{FF2B5EF4-FFF2-40B4-BE49-F238E27FC236}">
                <a16:creationId xmlns:a16="http://schemas.microsoft.com/office/drawing/2014/main" id="{0CA99949-A8E3-4E4E-A723-856F4E131577}"/>
              </a:ext>
            </a:extLst>
          </p:cNvPr>
          <p:cNvSpPr/>
          <p:nvPr/>
        </p:nvSpPr>
        <p:spPr>
          <a:xfrm>
            <a:off x="7189113" y="548339"/>
            <a:ext cx="135730" cy="135730"/>
          </a:xfrm>
          <a:prstGeom prst="ellipse">
            <a:avLst/>
          </a:prstGeom>
          <a:noFill/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26" name="Oval 18">
            <a:extLst>
              <a:ext uri="{FF2B5EF4-FFF2-40B4-BE49-F238E27FC236}">
                <a16:creationId xmlns:a16="http://schemas.microsoft.com/office/drawing/2014/main" id="{C8CA5321-74B2-D941-A4E6-4A71A0C9B433}"/>
              </a:ext>
            </a:extLst>
          </p:cNvPr>
          <p:cNvSpPr/>
          <p:nvPr/>
        </p:nvSpPr>
        <p:spPr>
          <a:xfrm>
            <a:off x="8487995" y="548339"/>
            <a:ext cx="135730" cy="135730"/>
          </a:xfrm>
          <a:prstGeom prst="ellipse">
            <a:avLst/>
          </a:prstGeom>
          <a:noFill/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27" name="TextBox 19">
            <a:extLst>
              <a:ext uri="{FF2B5EF4-FFF2-40B4-BE49-F238E27FC236}">
                <a16:creationId xmlns:a16="http://schemas.microsoft.com/office/drawing/2014/main" id="{F4A763DD-7064-3641-8A41-21E39B509986}"/>
              </a:ext>
            </a:extLst>
          </p:cNvPr>
          <p:cNvSpPr txBox="1"/>
          <p:nvPr/>
        </p:nvSpPr>
        <p:spPr>
          <a:xfrm>
            <a:off x="4375142" y="161462"/>
            <a:ext cx="58060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Overview</a:t>
            </a:r>
          </a:p>
        </p:txBody>
      </p:sp>
      <p:sp>
        <p:nvSpPr>
          <p:cNvPr id="29" name="TextBox 20">
            <a:extLst>
              <a:ext uri="{FF2B5EF4-FFF2-40B4-BE49-F238E27FC236}">
                <a16:creationId xmlns:a16="http://schemas.microsoft.com/office/drawing/2014/main" id="{08C0F1CD-8553-0244-94D8-E1BCF220CFEF}"/>
              </a:ext>
            </a:extLst>
          </p:cNvPr>
          <p:cNvSpPr txBox="1"/>
          <p:nvPr/>
        </p:nvSpPr>
        <p:spPr>
          <a:xfrm>
            <a:off x="5612495" y="174457"/>
            <a:ext cx="66396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b="1" dirty="0">
                <a:solidFill>
                  <a:srgbClr val="9DAF4F"/>
                </a:solidFill>
              </a:rPr>
              <a:t>CAPP-PACE</a:t>
            </a:r>
          </a:p>
        </p:txBody>
      </p:sp>
      <p:sp>
        <p:nvSpPr>
          <p:cNvPr id="33" name="TextBox 21">
            <a:extLst>
              <a:ext uri="{FF2B5EF4-FFF2-40B4-BE49-F238E27FC236}">
                <a16:creationId xmlns:a16="http://schemas.microsoft.com/office/drawing/2014/main" id="{72DFE0C6-C0AB-2E4D-A4D1-1D883A442982}"/>
              </a:ext>
            </a:extLst>
          </p:cNvPr>
          <p:cNvSpPr txBox="1"/>
          <p:nvPr/>
        </p:nvSpPr>
        <p:spPr>
          <a:xfrm>
            <a:off x="6715002" y="176256"/>
            <a:ext cx="108395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R&amp;D and future plans</a:t>
            </a:r>
          </a:p>
        </p:txBody>
      </p:sp>
      <p:sp>
        <p:nvSpPr>
          <p:cNvPr id="39" name="TextBox 24">
            <a:extLst>
              <a:ext uri="{FF2B5EF4-FFF2-40B4-BE49-F238E27FC236}">
                <a16:creationId xmlns:a16="http://schemas.microsoft.com/office/drawing/2014/main" id="{EA533BAE-ADEA-2449-9621-A9952883A2D4}"/>
              </a:ext>
            </a:extLst>
          </p:cNvPr>
          <p:cNvSpPr txBox="1"/>
          <p:nvPr/>
        </p:nvSpPr>
        <p:spPr>
          <a:xfrm>
            <a:off x="8265556" y="174457"/>
            <a:ext cx="58060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Summary</a:t>
            </a:r>
          </a:p>
        </p:txBody>
      </p:sp>
      <p:sp>
        <p:nvSpPr>
          <p:cNvPr id="40" name="Oval 13">
            <a:extLst>
              <a:ext uri="{FF2B5EF4-FFF2-40B4-BE49-F238E27FC236}">
                <a16:creationId xmlns:a16="http://schemas.microsoft.com/office/drawing/2014/main" id="{AF4F8BE2-EFD1-CC44-B2CA-7E6A6FBE3F5F}"/>
              </a:ext>
            </a:extLst>
          </p:cNvPr>
          <p:cNvSpPr/>
          <p:nvPr/>
        </p:nvSpPr>
        <p:spPr>
          <a:xfrm>
            <a:off x="4591323" y="538953"/>
            <a:ext cx="135730" cy="135730"/>
          </a:xfrm>
          <a:prstGeom prst="ellipse">
            <a:avLst/>
          </a:prstGeom>
          <a:noFill/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pic>
        <p:nvPicPr>
          <p:cNvPr id="18" name="그림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62877" y="195119"/>
            <a:ext cx="584200" cy="977900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A7209DEA-F3C4-F648-84D9-CCEBC1746A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553" y="1713342"/>
            <a:ext cx="2482928" cy="4945992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45453" y="1713343"/>
            <a:ext cx="3269550" cy="2774356"/>
          </a:xfrm>
          <a:prstGeom prst="rect">
            <a:avLst/>
          </a:prstGeom>
        </p:spPr>
      </p:pic>
      <p:sp>
        <p:nvSpPr>
          <p:cNvPr id="4" name="텍스트 상자 3"/>
          <p:cNvSpPr txBox="1"/>
          <p:nvPr/>
        </p:nvSpPr>
        <p:spPr>
          <a:xfrm>
            <a:off x="3245906" y="4628009"/>
            <a:ext cx="632705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R" dirty="0"/>
              <a:t>”Every single parameter related to experiments is saved to our DB. If emergency situations happen(fridge fail, chiller fail, power out, etc.) , then DAQ script will automatically determine how serious it is and..</a:t>
            </a:r>
          </a:p>
          <a:p>
            <a:r>
              <a:rPr kumimoji="1" lang="en-US" altLang="ko-KR" dirty="0"/>
              <a:t>	1. Let us know  </a:t>
            </a:r>
          </a:p>
          <a:p>
            <a:r>
              <a:rPr kumimoji="1" lang="en-US" altLang="ko-KR" dirty="0"/>
              <a:t>	2. Ask to us stop experiment or not</a:t>
            </a:r>
          </a:p>
          <a:p>
            <a:r>
              <a:rPr kumimoji="1" lang="en-US" altLang="ko-KR" dirty="0"/>
              <a:t>	3. Immediate stop and ramp down the magnet</a:t>
            </a:r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04218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631186" y="408798"/>
            <a:ext cx="2337199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631186" y="559710"/>
            <a:ext cx="2337199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66169" y="557208"/>
            <a:ext cx="224769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>
                <a:solidFill>
                  <a:srgbClr val="9DAF4F"/>
                </a:solidFill>
              </a:rPr>
              <a:t>Data &amp; Analysis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216908" y="382527"/>
            <a:ext cx="1751476" cy="217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/>
              <a:t>Slide 18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631186" y="1381082"/>
            <a:ext cx="2337199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566169" y="921013"/>
            <a:ext cx="24022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</a:rPr>
              <a:t>The second run data combining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C164B8F0-C936-B649-BCDA-8A83E80B7E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84" y="1431999"/>
            <a:ext cx="4095868" cy="2713501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FE8E507A-9679-7D47-84DD-DBC52CC110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0996" y="1532878"/>
            <a:ext cx="4712688" cy="2475696"/>
          </a:xfrm>
          <a:prstGeom prst="rect">
            <a:avLst/>
          </a:prstGeom>
        </p:spPr>
      </p:pic>
      <p:sp>
        <p:nvSpPr>
          <p:cNvPr id="27" name="TextBox 1">
            <a:extLst>
              <a:ext uri="{FF2B5EF4-FFF2-40B4-BE49-F238E27FC236}">
                <a16:creationId xmlns:a16="http://schemas.microsoft.com/office/drawing/2014/main" id="{57505981-36F4-3E47-8084-450D6581BD88}"/>
              </a:ext>
            </a:extLst>
          </p:cNvPr>
          <p:cNvSpPr txBox="1"/>
          <p:nvPr/>
        </p:nvSpPr>
        <p:spPr>
          <a:xfrm>
            <a:off x="566169" y="348874"/>
            <a:ext cx="14691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>
                <a:solidFill>
                  <a:srgbClr val="000000"/>
                </a:solidFill>
              </a:rPr>
              <a:t>CAPP-PACE</a:t>
            </a:r>
          </a:p>
        </p:txBody>
      </p:sp>
      <p:sp>
        <p:nvSpPr>
          <p:cNvPr id="29" name="Oval 13">
            <a:extLst>
              <a:ext uri="{FF2B5EF4-FFF2-40B4-BE49-F238E27FC236}">
                <a16:creationId xmlns:a16="http://schemas.microsoft.com/office/drawing/2014/main" id="{1B02263E-02D6-0140-A0E6-8C2FA9D53CDE}"/>
              </a:ext>
            </a:extLst>
          </p:cNvPr>
          <p:cNvSpPr/>
          <p:nvPr/>
        </p:nvSpPr>
        <p:spPr>
          <a:xfrm>
            <a:off x="5890231" y="543187"/>
            <a:ext cx="135730" cy="135730"/>
          </a:xfrm>
          <a:prstGeom prst="ellipse">
            <a:avLst/>
          </a:prstGeom>
          <a:noFill/>
          <a:ln w="19050">
            <a:solidFill>
              <a:srgbClr val="9DAF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33" name="Oval 15">
            <a:extLst>
              <a:ext uri="{FF2B5EF4-FFF2-40B4-BE49-F238E27FC236}">
                <a16:creationId xmlns:a16="http://schemas.microsoft.com/office/drawing/2014/main" id="{26CD7BDE-8911-7149-9F13-D9B0C8CD7789}"/>
              </a:ext>
            </a:extLst>
          </p:cNvPr>
          <p:cNvSpPr/>
          <p:nvPr/>
        </p:nvSpPr>
        <p:spPr>
          <a:xfrm>
            <a:off x="7189113" y="548339"/>
            <a:ext cx="135730" cy="135730"/>
          </a:xfrm>
          <a:prstGeom prst="ellipse">
            <a:avLst/>
          </a:prstGeom>
          <a:noFill/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39" name="Oval 18">
            <a:extLst>
              <a:ext uri="{FF2B5EF4-FFF2-40B4-BE49-F238E27FC236}">
                <a16:creationId xmlns:a16="http://schemas.microsoft.com/office/drawing/2014/main" id="{D3E96D39-13EC-7A4C-9FBC-09A149FBD5ED}"/>
              </a:ext>
            </a:extLst>
          </p:cNvPr>
          <p:cNvSpPr/>
          <p:nvPr/>
        </p:nvSpPr>
        <p:spPr>
          <a:xfrm>
            <a:off x="8487995" y="548339"/>
            <a:ext cx="135730" cy="135730"/>
          </a:xfrm>
          <a:prstGeom prst="ellipse">
            <a:avLst/>
          </a:prstGeom>
          <a:noFill/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40" name="TextBox 19">
            <a:extLst>
              <a:ext uri="{FF2B5EF4-FFF2-40B4-BE49-F238E27FC236}">
                <a16:creationId xmlns:a16="http://schemas.microsoft.com/office/drawing/2014/main" id="{752D5393-A556-ED45-AE9D-925304FFB3AC}"/>
              </a:ext>
            </a:extLst>
          </p:cNvPr>
          <p:cNvSpPr txBox="1"/>
          <p:nvPr/>
        </p:nvSpPr>
        <p:spPr>
          <a:xfrm>
            <a:off x="4375142" y="161462"/>
            <a:ext cx="58060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Overview</a:t>
            </a:r>
          </a:p>
        </p:txBody>
      </p:sp>
      <p:sp>
        <p:nvSpPr>
          <p:cNvPr id="41" name="TextBox 20">
            <a:extLst>
              <a:ext uri="{FF2B5EF4-FFF2-40B4-BE49-F238E27FC236}">
                <a16:creationId xmlns:a16="http://schemas.microsoft.com/office/drawing/2014/main" id="{5BAFE8D3-D478-7142-B3A6-CA2E60DAAD4F}"/>
              </a:ext>
            </a:extLst>
          </p:cNvPr>
          <p:cNvSpPr txBox="1"/>
          <p:nvPr/>
        </p:nvSpPr>
        <p:spPr>
          <a:xfrm>
            <a:off x="5612495" y="174457"/>
            <a:ext cx="66396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b="1" dirty="0">
                <a:solidFill>
                  <a:srgbClr val="9DAF4F"/>
                </a:solidFill>
              </a:rPr>
              <a:t>CAPP-PACE</a:t>
            </a:r>
          </a:p>
        </p:txBody>
      </p:sp>
      <p:sp>
        <p:nvSpPr>
          <p:cNvPr id="42" name="TextBox 21">
            <a:extLst>
              <a:ext uri="{FF2B5EF4-FFF2-40B4-BE49-F238E27FC236}">
                <a16:creationId xmlns:a16="http://schemas.microsoft.com/office/drawing/2014/main" id="{0FD5E13D-84D9-9740-A4FF-659A700200A5}"/>
              </a:ext>
            </a:extLst>
          </p:cNvPr>
          <p:cNvSpPr txBox="1"/>
          <p:nvPr/>
        </p:nvSpPr>
        <p:spPr>
          <a:xfrm>
            <a:off x="6715002" y="176256"/>
            <a:ext cx="108395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R&amp;D and future plans</a:t>
            </a:r>
          </a:p>
        </p:txBody>
      </p:sp>
      <p:sp>
        <p:nvSpPr>
          <p:cNvPr id="43" name="TextBox 24">
            <a:extLst>
              <a:ext uri="{FF2B5EF4-FFF2-40B4-BE49-F238E27FC236}">
                <a16:creationId xmlns:a16="http://schemas.microsoft.com/office/drawing/2014/main" id="{6B10D61C-7144-0B44-973E-657AE567745D}"/>
              </a:ext>
            </a:extLst>
          </p:cNvPr>
          <p:cNvSpPr txBox="1"/>
          <p:nvPr/>
        </p:nvSpPr>
        <p:spPr>
          <a:xfrm>
            <a:off x="8265556" y="174457"/>
            <a:ext cx="58060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Summary</a:t>
            </a:r>
          </a:p>
        </p:txBody>
      </p:sp>
      <p:sp>
        <p:nvSpPr>
          <p:cNvPr id="44" name="Oval 13">
            <a:extLst>
              <a:ext uri="{FF2B5EF4-FFF2-40B4-BE49-F238E27FC236}">
                <a16:creationId xmlns:a16="http://schemas.microsoft.com/office/drawing/2014/main" id="{0EAABEC5-67DB-C240-8FCF-F4EEC4D7F87D}"/>
              </a:ext>
            </a:extLst>
          </p:cNvPr>
          <p:cNvSpPr/>
          <p:nvPr/>
        </p:nvSpPr>
        <p:spPr>
          <a:xfrm>
            <a:off x="4591323" y="538953"/>
            <a:ext cx="135730" cy="135730"/>
          </a:xfrm>
          <a:prstGeom prst="ellipse">
            <a:avLst/>
          </a:prstGeom>
          <a:noFill/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pic>
        <p:nvPicPr>
          <p:cNvPr id="21" name="그림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62877" y="195119"/>
            <a:ext cx="584200" cy="977900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85" y="4042897"/>
            <a:ext cx="4095867" cy="2735237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7053" y="4052284"/>
            <a:ext cx="4435824" cy="278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6611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631186" y="408798"/>
            <a:ext cx="2337199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631186" y="559710"/>
            <a:ext cx="2337199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75936" y="793501"/>
            <a:ext cx="224769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>
                <a:solidFill>
                  <a:srgbClr val="9DAF4F"/>
                </a:solidFill>
              </a:rPr>
              <a:t>The third run - KSVZ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216908" y="382527"/>
            <a:ext cx="1751476" cy="217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/>
              <a:t>Slide 19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631186" y="1381082"/>
            <a:ext cx="2337199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그림 11">
            <a:extLst>
              <a:ext uri="{FF2B5EF4-FFF2-40B4-BE49-F238E27FC236}">
                <a16:creationId xmlns:a16="http://schemas.microsoft.com/office/drawing/2014/main" id="{E1CA0359-0828-954B-9146-CADA055A07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908" y="1673621"/>
            <a:ext cx="7369126" cy="4912751"/>
          </a:xfrm>
          <a:prstGeom prst="rect">
            <a:avLst/>
          </a:prstGeom>
        </p:spPr>
      </p:pic>
      <p:sp>
        <p:nvSpPr>
          <p:cNvPr id="20" name="TextBox 1">
            <a:extLst>
              <a:ext uri="{FF2B5EF4-FFF2-40B4-BE49-F238E27FC236}">
                <a16:creationId xmlns:a16="http://schemas.microsoft.com/office/drawing/2014/main" id="{36664A19-323A-0F40-A800-9EBB5CFEC0C1}"/>
              </a:ext>
            </a:extLst>
          </p:cNvPr>
          <p:cNvSpPr txBox="1"/>
          <p:nvPr/>
        </p:nvSpPr>
        <p:spPr>
          <a:xfrm>
            <a:off x="566169" y="348874"/>
            <a:ext cx="14691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>
                <a:solidFill>
                  <a:srgbClr val="000000"/>
                </a:solidFill>
              </a:rPr>
              <a:t>CAPP-PACE</a:t>
            </a:r>
          </a:p>
        </p:txBody>
      </p:sp>
      <p:sp>
        <p:nvSpPr>
          <p:cNvPr id="23" name="Oval 13">
            <a:extLst>
              <a:ext uri="{FF2B5EF4-FFF2-40B4-BE49-F238E27FC236}">
                <a16:creationId xmlns:a16="http://schemas.microsoft.com/office/drawing/2014/main" id="{3FA4622F-F004-2C46-BB03-B8BAA8E9450F}"/>
              </a:ext>
            </a:extLst>
          </p:cNvPr>
          <p:cNvSpPr/>
          <p:nvPr/>
        </p:nvSpPr>
        <p:spPr>
          <a:xfrm>
            <a:off x="5890231" y="543187"/>
            <a:ext cx="135730" cy="135730"/>
          </a:xfrm>
          <a:prstGeom prst="ellipse">
            <a:avLst/>
          </a:prstGeom>
          <a:noFill/>
          <a:ln w="19050">
            <a:solidFill>
              <a:srgbClr val="9DAF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24" name="Oval 15">
            <a:extLst>
              <a:ext uri="{FF2B5EF4-FFF2-40B4-BE49-F238E27FC236}">
                <a16:creationId xmlns:a16="http://schemas.microsoft.com/office/drawing/2014/main" id="{8016F364-64D0-5C4B-83EE-A03EA8E673CB}"/>
              </a:ext>
            </a:extLst>
          </p:cNvPr>
          <p:cNvSpPr/>
          <p:nvPr/>
        </p:nvSpPr>
        <p:spPr>
          <a:xfrm>
            <a:off x="7189113" y="548339"/>
            <a:ext cx="135730" cy="135730"/>
          </a:xfrm>
          <a:prstGeom prst="ellipse">
            <a:avLst/>
          </a:prstGeom>
          <a:noFill/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25" name="Oval 18">
            <a:extLst>
              <a:ext uri="{FF2B5EF4-FFF2-40B4-BE49-F238E27FC236}">
                <a16:creationId xmlns:a16="http://schemas.microsoft.com/office/drawing/2014/main" id="{7115D05B-25E2-7F40-B05B-21D2219C1929}"/>
              </a:ext>
            </a:extLst>
          </p:cNvPr>
          <p:cNvSpPr/>
          <p:nvPr/>
        </p:nvSpPr>
        <p:spPr>
          <a:xfrm>
            <a:off x="8487995" y="548339"/>
            <a:ext cx="135730" cy="135730"/>
          </a:xfrm>
          <a:prstGeom prst="ellipse">
            <a:avLst/>
          </a:prstGeom>
          <a:noFill/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26" name="TextBox 19">
            <a:extLst>
              <a:ext uri="{FF2B5EF4-FFF2-40B4-BE49-F238E27FC236}">
                <a16:creationId xmlns:a16="http://schemas.microsoft.com/office/drawing/2014/main" id="{1B5B9738-A4ED-8D4C-A894-883D45CC278D}"/>
              </a:ext>
            </a:extLst>
          </p:cNvPr>
          <p:cNvSpPr txBox="1"/>
          <p:nvPr/>
        </p:nvSpPr>
        <p:spPr>
          <a:xfrm>
            <a:off x="4375142" y="161462"/>
            <a:ext cx="58060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Overview</a:t>
            </a:r>
          </a:p>
        </p:txBody>
      </p:sp>
      <p:sp>
        <p:nvSpPr>
          <p:cNvPr id="27" name="TextBox 20">
            <a:extLst>
              <a:ext uri="{FF2B5EF4-FFF2-40B4-BE49-F238E27FC236}">
                <a16:creationId xmlns:a16="http://schemas.microsoft.com/office/drawing/2014/main" id="{E9487D6A-B872-3048-AD56-ED7BC2D74D9F}"/>
              </a:ext>
            </a:extLst>
          </p:cNvPr>
          <p:cNvSpPr txBox="1"/>
          <p:nvPr/>
        </p:nvSpPr>
        <p:spPr>
          <a:xfrm>
            <a:off x="5612495" y="174457"/>
            <a:ext cx="66396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b="1" dirty="0">
                <a:solidFill>
                  <a:srgbClr val="9DAF4F"/>
                </a:solidFill>
              </a:rPr>
              <a:t>CAPP-PACE</a:t>
            </a:r>
          </a:p>
        </p:txBody>
      </p:sp>
      <p:sp>
        <p:nvSpPr>
          <p:cNvPr id="29" name="TextBox 21">
            <a:extLst>
              <a:ext uri="{FF2B5EF4-FFF2-40B4-BE49-F238E27FC236}">
                <a16:creationId xmlns:a16="http://schemas.microsoft.com/office/drawing/2014/main" id="{662DCECC-0A61-1746-A59F-C5789DBDB8DA}"/>
              </a:ext>
            </a:extLst>
          </p:cNvPr>
          <p:cNvSpPr txBox="1"/>
          <p:nvPr/>
        </p:nvSpPr>
        <p:spPr>
          <a:xfrm>
            <a:off x="6715002" y="176256"/>
            <a:ext cx="108395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R&amp;D and future plans</a:t>
            </a:r>
          </a:p>
        </p:txBody>
      </p:sp>
      <p:sp>
        <p:nvSpPr>
          <p:cNvPr id="33" name="TextBox 24">
            <a:extLst>
              <a:ext uri="{FF2B5EF4-FFF2-40B4-BE49-F238E27FC236}">
                <a16:creationId xmlns:a16="http://schemas.microsoft.com/office/drawing/2014/main" id="{8F05794E-9D68-B542-9E4F-285398EB07ED}"/>
              </a:ext>
            </a:extLst>
          </p:cNvPr>
          <p:cNvSpPr txBox="1"/>
          <p:nvPr/>
        </p:nvSpPr>
        <p:spPr>
          <a:xfrm>
            <a:off x="8265556" y="174457"/>
            <a:ext cx="58060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Summary</a:t>
            </a:r>
          </a:p>
        </p:txBody>
      </p:sp>
      <p:sp>
        <p:nvSpPr>
          <p:cNvPr id="39" name="Oval 13">
            <a:extLst>
              <a:ext uri="{FF2B5EF4-FFF2-40B4-BE49-F238E27FC236}">
                <a16:creationId xmlns:a16="http://schemas.microsoft.com/office/drawing/2014/main" id="{45CB5FE8-0B63-9449-AD8B-549D9CE24E20}"/>
              </a:ext>
            </a:extLst>
          </p:cNvPr>
          <p:cNvSpPr/>
          <p:nvPr/>
        </p:nvSpPr>
        <p:spPr>
          <a:xfrm>
            <a:off x="4591323" y="538953"/>
            <a:ext cx="135730" cy="135730"/>
          </a:xfrm>
          <a:prstGeom prst="ellipse">
            <a:avLst/>
          </a:prstGeom>
          <a:noFill/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pic>
        <p:nvPicPr>
          <p:cNvPr id="18" name="그림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62877" y="195119"/>
            <a:ext cx="584200" cy="97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9136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906000" cy="6858000"/>
          </a:xfrm>
          <a:prstGeom prst="rect">
            <a:avLst/>
          </a:prstGeom>
          <a:solidFill>
            <a:srgbClr val="F8F5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4295" tIns="37148" rIns="74295" bIns="3714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63"/>
          </a:p>
        </p:txBody>
      </p:sp>
      <p:cxnSp>
        <p:nvCxnSpPr>
          <p:cNvPr id="16" name="Straight Connector 15"/>
          <p:cNvCxnSpPr/>
          <p:nvPr/>
        </p:nvCxnSpPr>
        <p:spPr>
          <a:xfrm>
            <a:off x="631186" y="408798"/>
            <a:ext cx="2337199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567015" y="382527"/>
            <a:ext cx="2296669" cy="217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13" b="1" dirty="0"/>
              <a:t>Outline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631186" y="559710"/>
            <a:ext cx="2337199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1865376" y="382527"/>
            <a:ext cx="110300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/>
              <a:t>Slide 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06922" y="1551032"/>
            <a:ext cx="5808080" cy="5021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charset="2"/>
              <a:buChar char="Ø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Overview</a:t>
            </a:r>
          </a:p>
          <a:p>
            <a:pPr marL="342900" indent="-342900">
              <a:lnSpc>
                <a:spcPct val="150000"/>
              </a:lnSpc>
              <a:buFont typeface="Wingdings" charset="2"/>
              <a:buChar char="Ø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CAPP-PACE(Pilot Axion Cavity Exp.)</a:t>
            </a:r>
          </a:p>
          <a:p>
            <a:pPr marL="800100" lvl="1" indent="-342900">
              <a:lnSpc>
                <a:spcPct val="150000"/>
              </a:lnSpc>
              <a:buFont typeface="Wingdings" charset="2"/>
              <a:buChar char="Ø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1</a:t>
            </a:r>
            <a:r>
              <a:rPr lang="en-US" sz="2400" baseline="300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st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run</a:t>
            </a:r>
          </a:p>
          <a:p>
            <a:pPr marL="800100" lvl="1" indent="-342900">
              <a:lnSpc>
                <a:spcPct val="150000"/>
              </a:lnSpc>
              <a:buFont typeface="Wingdings" charset="2"/>
              <a:buChar char="Ø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2</a:t>
            </a:r>
            <a:r>
              <a:rPr lang="en-US" sz="2400" baseline="300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nd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run(in progress)</a:t>
            </a:r>
          </a:p>
          <a:p>
            <a:pPr marL="800100" lvl="1" indent="-342900">
              <a:lnSpc>
                <a:spcPct val="150000"/>
              </a:lnSpc>
              <a:buFont typeface="Wingdings" charset="2"/>
              <a:buChar char="Ø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3</a:t>
            </a:r>
            <a:r>
              <a:rPr lang="en-US" sz="2400" baseline="300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rd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run</a:t>
            </a:r>
          </a:p>
          <a:p>
            <a:pPr marL="800100" lvl="1" indent="-342900">
              <a:lnSpc>
                <a:spcPct val="150000"/>
              </a:lnSpc>
              <a:buFont typeface="Wingdings" charset="2"/>
              <a:buChar char="Ø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analysis</a:t>
            </a:r>
          </a:p>
          <a:p>
            <a:pPr marL="342900" indent="-342900">
              <a:lnSpc>
                <a:spcPct val="150000"/>
              </a:lnSpc>
              <a:buFont typeface="Wingdings" charset="2"/>
              <a:buChar char="Ø"/>
            </a:pPr>
            <a:r>
              <a:rPr lang="en-US" altLang="ko-KR" sz="24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R&amp;D and future plans</a:t>
            </a:r>
          </a:p>
          <a:p>
            <a:pPr marL="342900" indent="-342900">
              <a:lnSpc>
                <a:spcPct val="150000"/>
              </a:lnSpc>
              <a:buFont typeface="Wingdings" charset="2"/>
              <a:buChar char="Ø"/>
            </a:pPr>
            <a:r>
              <a:rPr lang="en-US" altLang="ko-KR" sz="24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Summary</a:t>
            </a:r>
          </a:p>
          <a:p>
            <a:pPr marL="342900" indent="-342900">
              <a:lnSpc>
                <a:spcPct val="150000"/>
              </a:lnSpc>
              <a:buFont typeface="Wingdings" charset="2"/>
              <a:buChar char="Ø"/>
            </a:pPr>
            <a:endParaRPr lang="en-US" sz="24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1" name="Oval 13"/>
          <p:cNvSpPr/>
          <p:nvPr/>
        </p:nvSpPr>
        <p:spPr>
          <a:xfrm>
            <a:off x="5890231" y="543187"/>
            <a:ext cx="135730" cy="135730"/>
          </a:xfrm>
          <a:prstGeom prst="ellipse">
            <a:avLst/>
          </a:prstGeom>
          <a:noFill/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12" name="Oval 15"/>
          <p:cNvSpPr/>
          <p:nvPr/>
        </p:nvSpPr>
        <p:spPr>
          <a:xfrm>
            <a:off x="7189113" y="548339"/>
            <a:ext cx="135730" cy="135730"/>
          </a:xfrm>
          <a:prstGeom prst="ellipse">
            <a:avLst/>
          </a:prstGeom>
          <a:noFill/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14" name="Oval 18"/>
          <p:cNvSpPr/>
          <p:nvPr/>
        </p:nvSpPr>
        <p:spPr>
          <a:xfrm>
            <a:off x="8487995" y="548339"/>
            <a:ext cx="135730" cy="135730"/>
          </a:xfrm>
          <a:prstGeom prst="ellipse">
            <a:avLst/>
          </a:prstGeom>
          <a:noFill/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15" name="TextBox 19"/>
          <p:cNvSpPr txBox="1"/>
          <p:nvPr/>
        </p:nvSpPr>
        <p:spPr>
          <a:xfrm>
            <a:off x="4375142" y="161462"/>
            <a:ext cx="58060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Overview</a:t>
            </a:r>
          </a:p>
        </p:txBody>
      </p:sp>
      <p:sp>
        <p:nvSpPr>
          <p:cNvPr id="17" name="TextBox 20"/>
          <p:cNvSpPr txBox="1"/>
          <p:nvPr/>
        </p:nvSpPr>
        <p:spPr>
          <a:xfrm>
            <a:off x="5618105" y="174457"/>
            <a:ext cx="65274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CAPP-PACE</a:t>
            </a:r>
          </a:p>
        </p:txBody>
      </p:sp>
      <p:sp>
        <p:nvSpPr>
          <p:cNvPr id="20" name="TextBox 21"/>
          <p:cNvSpPr txBox="1"/>
          <p:nvPr/>
        </p:nvSpPr>
        <p:spPr>
          <a:xfrm>
            <a:off x="6715002" y="176256"/>
            <a:ext cx="108395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R&amp;D and future plans</a:t>
            </a:r>
          </a:p>
        </p:txBody>
      </p:sp>
      <p:sp>
        <p:nvSpPr>
          <p:cNvPr id="22" name="TextBox 24"/>
          <p:cNvSpPr txBox="1"/>
          <p:nvPr/>
        </p:nvSpPr>
        <p:spPr>
          <a:xfrm>
            <a:off x="8265556" y="174457"/>
            <a:ext cx="58060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Summary</a:t>
            </a:r>
          </a:p>
        </p:txBody>
      </p:sp>
      <p:sp>
        <p:nvSpPr>
          <p:cNvPr id="24" name="Oval 13"/>
          <p:cNvSpPr/>
          <p:nvPr/>
        </p:nvSpPr>
        <p:spPr>
          <a:xfrm>
            <a:off x="4591323" y="538953"/>
            <a:ext cx="135730" cy="135730"/>
          </a:xfrm>
          <a:prstGeom prst="ellipse">
            <a:avLst/>
          </a:prstGeom>
          <a:noFill/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487931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631186" y="408798"/>
            <a:ext cx="2337199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631186" y="559710"/>
            <a:ext cx="2337199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31186" y="808814"/>
            <a:ext cx="224769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>
                <a:solidFill>
                  <a:srgbClr val="9DAF4F"/>
                </a:solidFill>
              </a:rPr>
              <a:t>R&amp;D and future plans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216908" y="382527"/>
            <a:ext cx="1751476" cy="217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/>
              <a:t>Slide 20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631186" y="1381082"/>
            <a:ext cx="2337199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413DFE8F-C94F-334F-958D-03590DD80202}"/>
              </a:ext>
            </a:extLst>
          </p:cNvPr>
          <p:cNvSpPr txBox="1"/>
          <p:nvPr/>
        </p:nvSpPr>
        <p:spPr>
          <a:xfrm>
            <a:off x="1216908" y="1591027"/>
            <a:ext cx="7691929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cs typeface="Times New Roman"/>
              </a:rPr>
              <a:t>How to improve?</a:t>
            </a:r>
          </a:p>
          <a:p>
            <a:pPr marL="342900" indent="-342900">
              <a:buFont typeface="Arial"/>
              <a:buChar char="•"/>
            </a:pPr>
            <a:endParaRPr lang="en-US" sz="2400" dirty="0">
              <a:cs typeface="Times New Roman"/>
            </a:endParaRP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cs typeface="Times New Roman"/>
              </a:rPr>
              <a:t>Maximize B</a:t>
            </a:r>
            <a:r>
              <a:rPr lang="en-US" sz="2400" baseline="30000" dirty="0">
                <a:cs typeface="Times New Roman"/>
              </a:rPr>
              <a:t>2</a:t>
            </a:r>
            <a:r>
              <a:rPr lang="en-US" sz="2400" dirty="0">
                <a:cs typeface="Times New Roman"/>
              </a:rPr>
              <a:t>V</a:t>
            </a:r>
          </a:p>
          <a:p>
            <a:pPr marL="800100" lvl="1" indent="-342900">
              <a:buFont typeface="Arial"/>
              <a:buChar char="•"/>
            </a:pPr>
            <a:r>
              <a:rPr lang="en-US" dirty="0">
                <a:cs typeface="Times New Roman"/>
              </a:rPr>
              <a:t>25T 10cm bore HTS magnet by BNL (2020)</a:t>
            </a:r>
          </a:p>
          <a:p>
            <a:pPr marL="800100" lvl="1" indent="-342900">
              <a:buFont typeface="Arial"/>
              <a:buChar char="•"/>
            </a:pPr>
            <a:r>
              <a:rPr lang="en-US" dirty="0">
                <a:cs typeface="Times New Roman"/>
              </a:rPr>
              <a:t>12T 32cm bore LTS magnet by Oxford (2020)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cs typeface="Times New Roman"/>
              </a:rPr>
              <a:t>Higher Frequency</a:t>
            </a:r>
          </a:p>
          <a:p>
            <a:pPr marL="800100" lvl="1" indent="-342900">
              <a:buFont typeface="Arial"/>
              <a:buChar char="•"/>
            </a:pPr>
            <a:r>
              <a:rPr lang="en-US" dirty="0">
                <a:cs typeface="Times New Roman"/>
              </a:rPr>
              <a:t>Multi-cell cavity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cs typeface="Times New Roman"/>
              </a:rPr>
              <a:t>Scan faster (minimize T</a:t>
            </a:r>
            <a:r>
              <a:rPr lang="en-US" sz="2400" baseline="-25000" dirty="0">
                <a:cs typeface="Times New Roman"/>
              </a:rPr>
              <a:t>amp</a:t>
            </a:r>
            <a:r>
              <a:rPr lang="en-US" sz="2400" dirty="0">
                <a:cs typeface="Times New Roman"/>
              </a:rPr>
              <a:t> </a:t>
            </a:r>
            <a:r>
              <a:rPr lang="en-US" sz="2400" dirty="0">
                <a:cs typeface="Times New Roman"/>
                <a:sym typeface="Wingdings"/>
              </a:rPr>
              <a:t> dominating factor</a:t>
            </a:r>
            <a:r>
              <a:rPr lang="en-US" sz="2400" dirty="0">
                <a:cs typeface="Times New Roman"/>
              </a:rPr>
              <a:t>)</a:t>
            </a:r>
          </a:p>
          <a:p>
            <a:pPr marL="800100" lvl="1" indent="-342900">
              <a:buFont typeface="Arial"/>
              <a:buChar char="•"/>
            </a:pPr>
            <a:r>
              <a:rPr lang="en-US" dirty="0">
                <a:cs typeface="Times New Roman"/>
              </a:rPr>
              <a:t>Quantum Amplifier - SQUID or JPA</a:t>
            </a:r>
          </a:p>
          <a:p>
            <a:pPr marL="800100" lvl="1" indent="-342900">
              <a:buFont typeface="Arial"/>
              <a:buChar char="•"/>
            </a:pPr>
            <a:r>
              <a:rPr lang="en-US" dirty="0">
                <a:cs typeface="Times New Roman"/>
              </a:rPr>
              <a:t>Optimize </a:t>
            </a:r>
            <a:r>
              <a:rPr lang="en-US" dirty="0" err="1">
                <a:cs typeface="Times New Roman"/>
              </a:rPr>
              <a:t>cryo</a:t>
            </a:r>
            <a:r>
              <a:rPr lang="en-US" dirty="0">
                <a:cs typeface="Times New Roman"/>
              </a:rPr>
              <a:t>-RF receiver chain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cs typeface="Times New Roman"/>
              </a:rPr>
              <a:t>Others</a:t>
            </a:r>
          </a:p>
          <a:p>
            <a:pPr marL="800100" lvl="1" indent="-342900">
              <a:buFont typeface="Arial"/>
              <a:buChar char="•"/>
            </a:pPr>
            <a:r>
              <a:rPr lang="en-US" dirty="0">
                <a:cs typeface="Times New Roman"/>
              </a:rPr>
              <a:t>Improve Q-factor of cavity – pure metal or SC cavity</a:t>
            </a:r>
          </a:p>
          <a:p>
            <a:pPr marL="800100" lvl="1" indent="-342900">
              <a:buFont typeface="Arial"/>
              <a:buChar char="•"/>
            </a:pPr>
            <a:r>
              <a:rPr lang="en-US" dirty="0">
                <a:cs typeface="Times New Roman"/>
              </a:rPr>
              <a:t>Dead-time-less DAQ</a:t>
            </a:r>
          </a:p>
        </p:txBody>
      </p:sp>
      <p:graphicFrame>
        <p:nvGraphicFramePr>
          <p:cNvPr id="23" name="Object 46">
            <a:extLst>
              <a:ext uri="{FF2B5EF4-FFF2-40B4-BE49-F238E27FC236}">
                <a16:creationId xmlns:a16="http://schemas.microsoft.com/office/drawing/2014/main" id="{847B213E-F69F-CD48-8622-90D5CDB9555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8599349"/>
              </p:ext>
            </p:extLst>
          </p:nvPr>
        </p:nvGraphicFramePr>
        <p:xfrm>
          <a:off x="5656053" y="1602206"/>
          <a:ext cx="3660146" cy="8553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4" name="Equation" r:id="rId4" imgW="2120900" imgH="495300" progId="Equation.3">
                  <p:embed/>
                </p:oleObj>
              </mc:Choice>
              <mc:Fallback>
                <p:oleObj name="Equation" r:id="rId4" imgW="2120900" imgH="495300" progId="Equation.3">
                  <p:embed/>
                  <p:pic>
                    <p:nvPicPr>
                      <p:cNvPr id="105" name="Object 46">
                        <a:extLst>
                          <a:ext uri="{FF2B5EF4-FFF2-40B4-BE49-F238E27FC236}">
                            <a16:creationId xmlns:a16="http://schemas.microsoft.com/office/drawing/2014/main" id="{653755FC-7B89-2F4D-8094-9CCEC735364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656053" y="1602206"/>
                        <a:ext cx="3660146" cy="855303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58">
            <a:extLst>
              <a:ext uri="{FF2B5EF4-FFF2-40B4-BE49-F238E27FC236}">
                <a16:creationId xmlns:a16="http://schemas.microsoft.com/office/drawing/2014/main" id="{099D9ACE-3B29-F245-A31A-A2F0E259BE4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80559094"/>
              </p:ext>
            </p:extLst>
          </p:nvPr>
        </p:nvGraphicFramePr>
        <p:xfrm>
          <a:off x="7408593" y="2457509"/>
          <a:ext cx="1867429" cy="6770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5" name="Equation" r:id="rId6" imgW="1155700" imgH="419100" progId="Equation.3">
                  <p:embed/>
                </p:oleObj>
              </mc:Choice>
              <mc:Fallback>
                <p:oleObj name="Equation" r:id="rId6" imgW="1155700" imgH="419100" progId="Equation.3">
                  <p:embed/>
                  <p:pic>
                    <p:nvPicPr>
                      <p:cNvPr id="107" name="Object 58">
                        <a:extLst>
                          <a:ext uri="{FF2B5EF4-FFF2-40B4-BE49-F238E27FC236}">
                            <a16:creationId xmlns:a16="http://schemas.microsoft.com/office/drawing/2014/main" id="{1663746F-773F-4248-BB45-2CB305C44AE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408593" y="2457509"/>
                        <a:ext cx="1867429" cy="67702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Oval 13">
            <a:extLst>
              <a:ext uri="{FF2B5EF4-FFF2-40B4-BE49-F238E27FC236}">
                <a16:creationId xmlns:a16="http://schemas.microsoft.com/office/drawing/2014/main" id="{630356E4-8C29-A44F-8177-770CB484D1CE}"/>
              </a:ext>
            </a:extLst>
          </p:cNvPr>
          <p:cNvSpPr/>
          <p:nvPr/>
        </p:nvSpPr>
        <p:spPr>
          <a:xfrm>
            <a:off x="5890231" y="543187"/>
            <a:ext cx="135730" cy="135730"/>
          </a:xfrm>
          <a:prstGeom prst="ellipse">
            <a:avLst/>
          </a:prstGeom>
          <a:noFill/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26" name="Oval 15">
            <a:extLst>
              <a:ext uri="{FF2B5EF4-FFF2-40B4-BE49-F238E27FC236}">
                <a16:creationId xmlns:a16="http://schemas.microsoft.com/office/drawing/2014/main" id="{D8A8C986-6C39-6644-A73F-8FAE9DA8C882}"/>
              </a:ext>
            </a:extLst>
          </p:cNvPr>
          <p:cNvSpPr/>
          <p:nvPr/>
        </p:nvSpPr>
        <p:spPr>
          <a:xfrm>
            <a:off x="7189113" y="548339"/>
            <a:ext cx="135730" cy="135730"/>
          </a:xfrm>
          <a:prstGeom prst="ellipse">
            <a:avLst/>
          </a:prstGeom>
          <a:noFill/>
          <a:ln w="19050">
            <a:solidFill>
              <a:srgbClr val="9DAF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9DAF4F"/>
                </a:solidFill>
              </a:rPr>
              <a:t> </a:t>
            </a:r>
          </a:p>
        </p:txBody>
      </p:sp>
      <p:sp>
        <p:nvSpPr>
          <p:cNvPr id="27" name="Oval 18">
            <a:extLst>
              <a:ext uri="{FF2B5EF4-FFF2-40B4-BE49-F238E27FC236}">
                <a16:creationId xmlns:a16="http://schemas.microsoft.com/office/drawing/2014/main" id="{FDB23E4C-59EA-6C41-B1F6-DB7A821D88D9}"/>
              </a:ext>
            </a:extLst>
          </p:cNvPr>
          <p:cNvSpPr/>
          <p:nvPr/>
        </p:nvSpPr>
        <p:spPr>
          <a:xfrm>
            <a:off x="8487995" y="548339"/>
            <a:ext cx="135730" cy="135730"/>
          </a:xfrm>
          <a:prstGeom prst="ellipse">
            <a:avLst/>
          </a:prstGeom>
          <a:noFill/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29" name="TextBox 19">
            <a:extLst>
              <a:ext uri="{FF2B5EF4-FFF2-40B4-BE49-F238E27FC236}">
                <a16:creationId xmlns:a16="http://schemas.microsoft.com/office/drawing/2014/main" id="{D676F9CB-61A4-EA47-B792-10106A31759C}"/>
              </a:ext>
            </a:extLst>
          </p:cNvPr>
          <p:cNvSpPr txBox="1"/>
          <p:nvPr/>
        </p:nvSpPr>
        <p:spPr>
          <a:xfrm>
            <a:off x="4375142" y="161462"/>
            <a:ext cx="58060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Overview</a:t>
            </a:r>
          </a:p>
        </p:txBody>
      </p:sp>
      <p:sp>
        <p:nvSpPr>
          <p:cNvPr id="33" name="TextBox 20">
            <a:extLst>
              <a:ext uri="{FF2B5EF4-FFF2-40B4-BE49-F238E27FC236}">
                <a16:creationId xmlns:a16="http://schemas.microsoft.com/office/drawing/2014/main" id="{8878DC42-71F2-D445-8025-09586D748828}"/>
              </a:ext>
            </a:extLst>
          </p:cNvPr>
          <p:cNvSpPr txBox="1"/>
          <p:nvPr/>
        </p:nvSpPr>
        <p:spPr>
          <a:xfrm>
            <a:off x="5618105" y="174457"/>
            <a:ext cx="65274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CAPP-PACE</a:t>
            </a:r>
          </a:p>
        </p:txBody>
      </p:sp>
      <p:sp>
        <p:nvSpPr>
          <p:cNvPr id="39" name="TextBox 21">
            <a:extLst>
              <a:ext uri="{FF2B5EF4-FFF2-40B4-BE49-F238E27FC236}">
                <a16:creationId xmlns:a16="http://schemas.microsoft.com/office/drawing/2014/main" id="{466B0D09-9DD9-F54D-876C-76BB3D1C24DF}"/>
              </a:ext>
            </a:extLst>
          </p:cNvPr>
          <p:cNvSpPr txBox="1"/>
          <p:nvPr/>
        </p:nvSpPr>
        <p:spPr>
          <a:xfrm>
            <a:off x="6707788" y="176256"/>
            <a:ext cx="1098379" cy="21544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800" b="1" dirty="0">
                <a:solidFill>
                  <a:srgbClr val="9DAF4F"/>
                </a:solidFill>
              </a:rPr>
              <a:t>R&amp;D and future plans</a:t>
            </a:r>
          </a:p>
        </p:txBody>
      </p:sp>
      <p:sp>
        <p:nvSpPr>
          <p:cNvPr id="40" name="TextBox 24">
            <a:extLst>
              <a:ext uri="{FF2B5EF4-FFF2-40B4-BE49-F238E27FC236}">
                <a16:creationId xmlns:a16="http://schemas.microsoft.com/office/drawing/2014/main" id="{B9A89DA9-433F-B44C-A18C-B705CE2E916B}"/>
              </a:ext>
            </a:extLst>
          </p:cNvPr>
          <p:cNvSpPr txBox="1"/>
          <p:nvPr/>
        </p:nvSpPr>
        <p:spPr>
          <a:xfrm>
            <a:off x="8265556" y="174457"/>
            <a:ext cx="58060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Summary</a:t>
            </a:r>
          </a:p>
        </p:txBody>
      </p:sp>
      <p:sp>
        <p:nvSpPr>
          <p:cNvPr id="41" name="Oval 13">
            <a:extLst>
              <a:ext uri="{FF2B5EF4-FFF2-40B4-BE49-F238E27FC236}">
                <a16:creationId xmlns:a16="http://schemas.microsoft.com/office/drawing/2014/main" id="{D73C624C-5948-FF4A-9E85-EB75C8BA9C08}"/>
              </a:ext>
            </a:extLst>
          </p:cNvPr>
          <p:cNvSpPr/>
          <p:nvPr/>
        </p:nvSpPr>
        <p:spPr>
          <a:xfrm>
            <a:off x="4591323" y="538953"/>
            <a:ext cx="135730" cy="135730"/>
          </a:xfrm>
          <a:prstGeom prst="ellipse">
            <a:avLst/>
          </a:prstGeom>
          <a:noFill/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42" name="TextBox 1">
            <a:extLst>
              <a:ext uri="{FF2B5EF4-FFF2-40B4-BE49-F238E27FC236}">
                <a16:creationId xmlns:a16="http://schemas.microsoft.com/office/drawing/2014/main" id="{B32A4883-6444-E748-B9B4-83A40807A756}"/>
              </a:ext>
            </a:extLst>
          </p:cNvPr>
          <p:cNvSpPr txBox="1"/>
          <p:nvPr/>
        </p:nvSpPr>
        <p:spPr>
          <a:xfrm>
            <a:off x="566168" y="348874"/>
            <a:ext cx="18142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>
                <a:solidFill>
                  <a:srgbClr val="000000"/>
                </a:solidFill>
              </a:rPr>
              <a:t>R&amp;D and future plans</a:t>
            </a:r>
          </a:p>
        </p:txBody>
      </p:sp>
      <p:pic>
        <p:nvPicPr>
          <p:cNvPr id="19" name="그림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62877" y="195119"/>
            <a:ext cx="584200" cy="97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3175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631186" y="408798"/>
            <a:ext cx="2337199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631186" y="559710"/>
            <a:ext cx="2337199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75936" y="793356"/>
            <a:ext cx="224769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>
                <a:solidFill>
                  <a:srgbClr val="9DAF4F"/>
                </a:solidFill>
              </a:rPr>
              <a:t>25T magnet by BNL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216908" y="382527"/>
            <a:ext cx="1751476" cy="217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/>
              <a:t>Slide 21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631186" y="1381082"/>
            <a:ext cx="2337199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03AAFC95-F8BC-B94D-B33C-691DB4EF0F38}"/>
              </a:ext>
            </a:extLst>
          </p:cNvPr>
          <p:cNvSpPr txBox="1"/>
          <p:nvPr/>
        </p:nvSpPr>
        <p:spPr>
          <a:xfrm>
            <a:off x="793530" y="1501078"/>
            <a:ext cx="75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2800" dirty="0">
                <a:latin typeface="Times New Roman"/>
                <a:cs typeface="Times New Roman"/>
              </a:rPr>
              <a:t>25T 10cm bore HTS magnet by BNL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dirty="0">
                <a:latin typeface="Times New Roman"/>
                <a:cs typeface="Times New Roman"/>
              </a:rPr>
              <a:t>The first few (of 28) pancakes wound!  -  tests in progress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dirty="0">
                <a:latin typeface="Times New Roman"/>
                <a:cs typeface="Times New Roman"/>
              </a:rPr>
              <a:t>5 km of SC tape will be delivered next 5 months</a:t>
            </a:r>
          </a:p>
        </p:txBody>
      </p:sp>
      <p:pic>
        <p:nvPicPr>
          <p:cNvPr id="24" name="Picture 5" descr="스크린샷 2018-06-19 오후 4.51.40.png">
            <a:extLst>
              <a:ext uri="{FF2B5EF4-FFF2-40B4-BE49-F238E27FC236}">
                <a16:creationId xmlns:a16="http://schemas.microsoft.com/office/drawing/2014/main" id="{DA19479E-182C-064E-9E63-FE23977CCA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530" y="2765799"/>
            <a:ext cx="3509433" cy="3904167"/>
          </a:xfrm>
          <a:prstGeom prst="rect">
            <a:avLst/>
          </a:prstGeom>
        </p:spPr>
      </p:pic>
      <p:pic>
        <p:nvPicPr>
          <p:cNvPr id="25" name="Picture 6" descr="스크린샷 2018-06-19 오후 4.52.06.png">
            <a:extLst>
              <a:ext uri="{FF2B5EF4-FFF2-40B4-BE49-F238E27FC236}">
                <a16:creationId xmlns:a16="http://schemas.microsoft.com/office/drawing/2014/main" id="{7C665B07-A20E-4D4C-9A73-1AF647D9FA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5101" y="2759117"/>
            <a:ext cx="4532790" cy="3910849"/>
          </a:xfrm>
          <a:prstGeom prst="rect">
            <a:avLst/>
          </a:prstGeom>
        </p:spPr>
      </p:pic>
      <p:sp>
        <p:nvSpPr>
          <p:cNvPr id="43" name="Oval 13">
            <a:extLst>
              <a:ext uri="{FF2B5EF4-FFF2-40B4-BE49-F238E27FC236}">
                <a16:creationId xmlns:a16="http://schemas.microsoft.com/office/drawing/2014/main" id="{629BA43A-6C47-4B4D-BB2A-C71D3678911B}"/>
              </a:ext>
            </a:extLst>
          </p:cNvPr>
          <p:cNvSpPr/>
          <p:nvPr/>
        </p:nvSpPr>
        <p:spPr>
          <a:xfrm>
            <a:off x="5890231" y="543187"/>
            <a:ext cx="135730" cy="135730"/>
          </a:xfrm>
          <a:prstGeom prst="ellipse">
            <a:avLst/>
          </a:prstGeom>
          <a:noFill/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44" name="Oval 15">
            <a:extLst>
              <a:ext uri="{FF2B5EF4-FFF2-40B4-BE49-F238E27FC236}">
                <a16:creationId xmlns:a16="http://schemas.microsoft.com/office/drawing/2014/main" id="{A1198478-B47D-5A46-ADB3-93FC43D867F6}"/>
              </a:ext>
            </a:extLst>
          </p:cNvPr>
          <p:cNvSpPr/>
          <p:nvPr/>
        </p:nvSpPr>
        <p:spPr>
          <a:xfrm>
            <a:off x="7189113" y="548339"/>
            <a:ext cx="135730" cy="135730"/>
          </a:xfrm>
          <a:prstGeom prst="ellipse">
            <a:avLst/>
          </a:prstGeom>
          <a:noFill/>
          <a:ln w="19050">
            <a:solidFill>
              <a:srgbClr val="9DAF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9DAF4F"/>
                </a:solidFill>
              </a:rPr>
              <a:t> </a:t>
            </a:r>
          </a:p>
        </p:txBody>
      </p:sp>
      <p:sp>
        <p:nvSpPr>
          <p:cNvPr id="45" name="Oval 18">
            <a:extLst>
              <a:ext uri="{FF2B5EF4-FFF2-40B4-BE49-F238E27FC236}">
                <a16:creationId xmlns:a16="http://schemas.microsoft.com/office/drawing/2014/main" id="{A5A209EE-AD1A-AD47-AF20-5CA6E300A90D}"/>
              </a:ext>
            </a:extLst>
          </p:cNvPr>
          <p:cNvSpPr/>
          <p:nvPr/>
        </p:nvSpPr>
        <p:spPr>
          <a:xfrm>
            <a:off x="8487995" y="548339"/>
            <a:ext cx="135730" cy="135730"/>
          </a:xfrm>
          <a:prstGeom prst="ellipse">
            <a:avLst/>
          </a:prstGeom>
          <a:noFill/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46" name="TextBox 19">
            <a:extLst>
              <a:ext uri="{FF2B5EF4-FFF2-40B4-BE49-F238E27FC236}">
                <a16:creationId xmlns:a16="http://schemas.microsoft.com/office/drawing/2014/main" id="{2EC2C11A-8481-974C-8699-A83662FAB00F}"/>
              </a:ext>
            </a:extLst>
          </p:cNvPr>
          <p:cNvSpPr txBox="1"/>
          <p:nvPr/>
        </p:nvSpPr>
        <p:spPr>
          <a:xfrm>
            <a:off x="4375142" y="161462"/>
            <a:ext cx="58060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Overview</a:t>
            </a:r>
          </a:p>
        </p:txBody>
      </p:sp>
      <p:sp>
        <p:nvSpPr>
          <p:cNvPr id="47" name="TextBox 20">
            <a:extLst>
              <a:ext uri="{FF2B5EF4-FFF2-40B4-BE49-F238E27FC236}">
                <a16:creationId xmlns:a16="http://schemas.microsoft.com/office/drawing/2014/main" id="{4C6E7DC2-FFEB-DF48-8C5E-B087CDFEB89E}"/>
              </a:ext>
            </a:extLst>
          </p:cNvPr>
          <p:cNvSpPr txBox="1"/>
          <p:nvPr/>
        </p:nvSpPr>
        <p:spPr>
          <a:xfrm>
            <a:off x="5618105" y="174457"/>
            <a:ext cx="65274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CAPP-PACE</a:t>
            </a:r>
          </a:p>
        </p:txBody>
      </p:sp>
      <p:sp>
        <p:nvSpPr>
          <p:cNvPr id="48" name="TextBox 21">
            <a:extLst>
              <a:ext uri="{FF2B5EF4-FFF2-40B4-BE49-F238E27FC236}">
                <a16:creationId xmlns:a16="http://schemas.microsoft.com/office/drawing/2014/main" id="{4899EC9A-65D1-6147-B20B-1A2AF938A66F}"/>
              </a:ext>
            </a:extLst>
          </p:cNvPr>
          <p:cNvSpPr txBox="1"/>
          <p:nvPr/>
        </p:nvSpPr>
        <p:spPr>
          <a:xfrm>
            <a:off x="6707788" y="176256"/>
            <a:ext cx="1098379" cy="21544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800" b="1" dirty="0">
                <a:solidFill>
                  <a:srgbClr val="9DAF4F"/>
                </a:solidFill>
              </a:rPr>
              <a:t>R&amp;D and future plans</a:t>
            </a:r>
          </a:p>
        </p:txBody>
      </p:sp>
      <p:sp>
        <p:nvSpPr>
          <p:cNvPr id="49" name="TextBox 24">
            <a:extLst>
              <a:ext uri="{FF2B5EF4-FFF2-40B4-BE49-F238E27FC236}">
                <a16:creationId xmlns:a16="http://schemas.microsoft.com/office/drawing/2014/main" id="{D2C07438-F2A0-374E-A641-FDC4C7CE4E0A}"/>
              </a:ext>
            </a:extLst>
          </p:cNvPr>
          <p:cNvSpPr txBox="1"/>
          <p:nvPr/>
        </p:nvSpPr>
        <p:spPr>
          <a:xfrm>
            <a:off x="8265556" y="174457"/>
            <a:ext cx="58060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Summary</a:t>
            </a:r>
          </a:p>
        </p:txBody>
      </p:sp>
      <p:sp>
        <p:nvSpPr>
          <p:cNvPr id="50" name="Oval 13">
            <a:extLst>
              <a:ext uri="{FF2B5EF4-FFF2-40B4-BE49-F238E27FC236}">
                <a16:creationId xmlns:a16="http://schemas.microsoft.com/office/drawing/2014/main" id="{F3A167CF-BC95-B44B-8C45-D75C65B25AF5}"/>
              </a:ext>
            </a:extLst>
          </p:cNvPr>
          <p:cNvSpPr/>
          <p:nvPr/>
        </p:nvSpPr>
        <p:spPr>
          <a:xfrm>
            <a:off x="4591323" y="538953"/>
            <a:ext cx="135730" cy="135730"/>
          </a:xfrm>
          <a:prstGeom prst="ellipse">
            <a:avLst/>
          </a:prstGeom>
          <a:noFill/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51" name="TextBox 1">
            <a:extLst>
              <a:ext uri="{FF2B5EF4-FFF2-40B4-BE49-F238E27FC236}">
                <a16:creationId xmlns:a16="http://schemas.microsoft.com/office/drawing/2014/main" id="{4F773866-998C-6543-9407-6858E81D655C}"/>
              </a:ext>
            </a:extLst>
          </p:cNvPr>
          <p:cNvSpPr txBox="1"/>
          <p:nvPr/>
        </p:nvSpPr>
        <p:spPr>
          <a:xfrm>
            <a:off x="566168" y="348874"/>
            <a:ext cx="18142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>
                <a:solidFill>
                  <a:srgbClr val="000000"/>
                </a:solidFill>
              </a:rPr>
              <a:t>R&amp;D and future plans</a:t>
            </a:r>
          </a:p>
        </p:txBody>
      </p:sp>
      <p:pic>
        <p:nvPicPr>
          <p:cNvPr id="19" name="그림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62877" y="195119"/>
            <a:ext cx="584200" cy="97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7132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631186" y="408798"/>
            <a:ext cx="2337199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631186" y="559710"/>
            <a:ext cx="2337199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66169" y="675192"/>
            <a:ext cx="224769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>
                <a:solidFill>
                  <a:srgbClr val="9DAF4F"/>
                </a:solidFill>
              </a:rPr>
              <a:t>Noise temperature measurements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216908" y="382527"/>
            <a:ext cx="1751476" cy="217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/>
              <a:t>Slide 22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631186" y="1381082"/>
            <a:ext cx="2337199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그림 22">
            <a:extLst>
              <a:ext uri="{FF2B5EF4-FFF2-40B4-BE49-F238E27FC236}">
                <a16:creationId xmlns:a16="http://schemas.microsoft.com/office/drawing/2014/main" id="{4D3102BE-61CD-4748-873E-8CE270FA78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953" y="3267065"/>
            <a:ext cx="3237509" cy="3336898"/>
          </a:xfrm>
          <a:prstGeom prst="rect">
            <a:avLst/>
          </a:prstGeom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id="{A2BAC8CC-6E02-F742-B15E-D7AA0EE534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1" y="1629166"/>
            <a:ext cx="3498651" cy="5089943"/>
          </a:xfrm>
          <a:prstGeom prst="rect">
            <a:avLst/>
          </a:prstGeom>
        </p:spPr>
      </p:pic>
      <p:sp>
        <p:nvSpPr>
          <p:cNvPr id="27" name="오른쪽 화살표[R] 26">
            <a:extLst>
              <a:ext uri="{FF2B5EF4-FFF2-40B4-BE49-F238E27FC236}">
                <a16:creationId xmlns:a16="http://schemas.microsoft.com/office/drawing/2014/main" id="{3DF5D22D-4911-A34A-8E9F-F0A9D7BFC917}"/>
              </a:ext>
            </a:extLst>
          </p:cNvPr>
          <p:cNvSpPr/>
          <p:nvPr/>
        </p:nvSpPr>
        <p:spPr>
          <a:xfrm>
            <a:off x="2558984" y="4935514"/>
            <a:ext cx="2781546" cy="3587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DBC9ADA-0535-6843-8599-CDE06E340DF9}"/>
              </a:ext>
            </a:extLst>
          </p:cNvPr>
          <p:cNvSpPr txBox="1"/>
          <p:nvPr/>
        </p:nvSpPr>
        <p:spPr>
          <a:xfrm>
            <a:off x="4350066" y="2122411"/>
            <a:ext cx="48731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R" dirty="0"/>
              <a:t>“Y factor method with two different temperature”</a:t>
            </a:r>
            <a:endParaRPr kumimoji="1" lang="ko-KR" altLang="en-US" dirty="0"/>
          </a:p>
        </p:txBody>
      </p:sp>
      <p:sp>
        <p:nvSpPr>
          <p:cNvPr id="29" name="Oval 13">
            <a:extLst>
              <a:ext uri="{FF2B5EF4-FFF2-40B4-BE49-F238E27FC236}">
                <a16:creationId xmlns:a16="http://schemas.microsoft.com/office/drawing/2014/main" id="{61218071-3BF2-A74B-AE6C-2F8C1B44EC73}"/>
              </a:ext>
            </a:extLst>
          </p:cNvPr>
          <p:cNvSpPr/>
          <p:nvPr/>
        </p:nvSpPr>
        <p:spPr>
          <a:xfrm>
            <a:off x="5890231" y="543187"/>
            <a:ext cx="135730" cy="135730"/>
          </a:xfrm>
          <a:prstGeom prst="ellipse">
            <a:avLst/>
          </a:prstGeom>
          <a:noFill/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33" name="Oval 15">
            <a:extLst>
              <a:ext uri="{FF2B5EF4-FFF2-40B4-BE49-F238E27FC236}">
                <a16:creationId xmlns:a16="http://schemas.microsoft.com/office/drawing/2014/main" id="{63EB257F-5DD8-044C-B530-B723E1669D4B}"/>
              </a:ext>
            </a:extLst>
          </p:cNvPr>
          <p:cNvSpPr/>
          <p:nvPr/>
        </p:nvSpPr>
        <p:spPr>
          <a:xfrm>
            <a:off x="7189113" y="548339"/>
            <a:ext cx="135730" cy="135730"/>
          </a:xfrm>
          <a:prstGeom prst="ellipse">
            <a:avLst/>
          </a:prstGeom>
          <a:noFill/>
          <a:ln w="19050">
            <a:solidFill>
              <a:srgbClr val="9DAF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9DAF4F"/>
                </a:solidFill>
              </a:rPr>
              <a:t> </a:t>
            </a:r>
          </a:p>
        </p:txBody>
      </p:sp>
      <p:sp>
        <p:nvSpPr>
          <p:cNvPr id="39" name="Oval 18">
            <a:extLst>
              <a:ext uri="{FF2B5EF4-FFF2-40B4-BE49-F238E27FC236}">
                <a16:creationId xmlns:a16="http://schemas.microsoft.com/office/drawing/2014/main" id="{25E9E142-32B7-8147-A447-36FA4FA1C87F}"/>
              </a:ext>
            </a:extLst>
          </p:cNvPr>
          <p:cNvSpPr/>
          <p:nvPr/>
        </p:nvSpPr>
        <p:spPr>
          <a:xfrm>
            <a:off x="8487995" y="548339"/>
            <a:ext cx="135730" cy="135730"/>
          </a:xfrm>
          <a:prstGeom prst="ellipse">
            <a:avLst/>
          </a:prstGeom>
          <a:noFill/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40" name="TextBox 19">
            <a:extLst>
              <a:ext uri="{FF2B5EF4-FFF2-40B4-BE49-F238E27FC236}">
                <a16:creationId xmlns:a16="http://schemas.microsoft.com/office/drawing/2014/main" id="{48107699-6C64-0241-BEE7-8A8DBBC378E9}"/>
              </a:ext>
            </a:extLst>
          </p:cNvPr>
          <p:cNvSpPr txBox="1"/>
          <p:nvPr/>
        </p:nvSpPr>
        <p:spPr>
          <a:xfrm>
            <a:off x="4375142" y="161462"/>
            <a:ext cx="58060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Overview</a:t>
            </a:r>
          </a:p>
        </p:txBody>
      </p:sp>
      <p:sp>
        <p:nvSpPr>
          <p:cNvPr id="41" name="TextBox 20">
            <a:extLst>
              <a:ext uri="{FF2B5EF4-FFF2-40B4-BE49-F238E27FC236}">
                <a16:creationId xmlns:a16="http://schemas.microsoft.com/office/drawing/2014/main" id="{98DFB64C-70DE-AF44-A2E9-5370F9B1F913}"/>
              </a:ext>
            </a:extLst>
          </p:cNvPr>
          <p:cNvSpPr txBox="1"/>
          <p:nvPr/>
        </p:nvSpPr>
        <p:spPr>
          <a:xfrm>
            <a:off x="5618105" y="174457"/>
            <a:ext cx="65274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CAPP-PACE</a:t>
            </a:r>
          </a:p>
        </p:txBody>
      </p:sp>
      <p:sp>
        <p:nvSpPr>
          <p:cNvPr id="42" name="TextBox 21">
            <a:extLst>
              <a:ext uri="{FF2B5EF4-FFF2-40B4-BE49-F238E27FC236}">
                <a16:creationId xmlns:a16="http://schemas.microsoft.com/office/drawing/2014/main" id="{6EB94195-B0E9-154B-96EF-CD7E7BFEB4D2}"/>
              </a:ext>
            </a:extLst>
          </p:cNvPr>
          <p:cNvSpPr txBox="1"/>
          <p:nvPr/>
        </p:nvSpPr>
        <p:spPr>
          <a:xfrm>
            <a:off x="6707788" y="176256"/>
            <a:ext cx="1098379" cy="21544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800" b="1" dirty="0">
                <a:solidFill>
                  <a:srgbClr val="9DAF4F"/>
                </a:solidFill>
              </a:rPr>
              <a:t>R&amp;D and future plans</a:t>
            </a:r>
          </a:p>
        </p:txBody>
      </p:sp>
      <p:sp>
        <p:nvSpPr>
          <p:cNvPr id="43" name="TextBox 24">
            <a:extLst>
              <a:ext uri="{FF2B5EF4-FFF2-40B4-BE49-F238E27FC236}">
                <a16:creationId xmlns:a16="http://schemas.microsoft.com/office/drawing/2014/main" id="{25972298-424E-CA4D-89A9-0159EC8CC113}"/>
              </a:ext>
            </a:extLst>
          </p:cNvPr>
          <p:cNvSpPr txBox="1"/>
          <p:nvPr/>
        </p:nvSpPr>
        <p:spPr>
          <a:xfrm>
            <a:off x="8265556" y="174457"/>
            <a:ext cx="58060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Summary</a:t>
            </a:r>
          </a:p>
        </p:txBody>
      </p:sp>
      <p:sp>
        <p:nvSpPr>
          <p:cNvPr id="44" name="Oval 13">
            <a:extLst>
              <a:ext uri="{FF2B5EF4-FFF2-40B4-BE49-F238E27FC236}">
                <a16:creationId xmlns:a16="http://schemas.microsoft.com/office/drawing/2014/main" id="{4701E0D7-95A6-804A-B8D3-37FC2E61108D}"/>
              </a:ext>
            </a:extLst>
          </p:cNvPr>
          <p:cNvSpPr/>
          <p:nvPr/>
        </p:nvSpPr>
        <p:spPr>
          <a:xfrm>
            <a:off x="4591323" y="538953"/>
            <a:ext cx="135730" cy="135730"/>
          </a:xfrm>
          <a:prstGeom prst="ellipse">
            <a:avLst/>
          </a:prstGeom>
          <a:noFill/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45" name="TextBox 1">
            <a:extLst>
              <a:ext uri="{FF2B5EF4-FFF2-40B4-BE49-F238E27FC236}">
                <a16:creationId xmlns:a16="http://schemas.microsoft.com/office/drawing/2014/main" id="{837FA2E0-4CBB-AD42-AE30-73AC908AB7F2}"/>
              </a:ext>
            </a:extLst>
          </p:cNvPr>
          <p:cNvSpPr txBox="1"/>
          <p:nvPr/>
        </p:nvSpPr>
        <p:spPr>
          <a:xfrm>
            <a:off x="566168" y="348874"/>
            <a:ext cx="18142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>
                <a:solidFill>
                  <a:srgbClr val="000000"/>
                </a:solidFill>
              </a:rPr>
              <a:t>R&amp;D and future plans</a:t>
            </a:r>
          </a:p>
        </p:txBody>
      </p:sp>
      <p:pic>
        <p:nvPicPr>
          <p:cNvPr id="20" name="그림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62877" y="195119"/>
            <a:ext cx="584200" cy="97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7838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631186" y="408798"/>
            <a:ext cx="2337199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631186" y="559710"/>
            <a:ext cx="2337199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66168" y="702726"/>
            <a:ext cx="224769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>
                <a:solidFill>
                  <a:srgbClr val="9DAF4F"/>
                </a:solidFill>
              </a:rPr>
              <a:t>Noise temperature measurement results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216908" y="382527"/>
            <a:ext cx="1751476" cy="217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/>
              <a:t>Slide 23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631186" y="1381082"/>
            <a:ext cx="2337199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13">
            <a:extLst>
              <a:ext uri="{FF2B5EF4-FFF2-40B4-BE49-F238E27FC236}">
                <a16:creationId xmlns:a16="http://schemas.microsoft.com/office/drawing/2014/main" id="{C4140632-7929-1D42-A698-C9D85D5FE0EC}"/>
              </a:ext>
            </a:extLst>
          </p:cNvPr>
          <p:cNvSpPr/>
          <p:nvPr/>
        </p:nvSpPr>
        <p:spPr>
          <a:xfrm>
            <a:off x="5890231" y="543187"/>
            <a:ext cx="135730" cy="135730"/>
          </a:xfrm>
          <a:prstGeom prst="ellipse">
            <a:avLst/>
          </a:prstGeom>
          <a:noFill/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25" name="Oval 15">
            <a:extLst>
              <a:ext uri="{FF2B5EF4-FFF2-40B4-BE49-F238E27FC236}">
                <a16:creationId xmlns:a16="http://schemas.microsoft.com/office/drawing/2014/main" id="{4F73CEED-1E7A-C545-84B9-C7C94E110477}"/>
              </a:ext>
            </a:extLst>
          </p:cNvPr>
          <p:cNvSpPr/>
          <p:nvPr/>
        </p:nvSpPr>
        <p:spPr>
          <a:xfrm>
            <a:off x="7189113" y="548339"/>
            <a:ext cx="135730" cy="135730"/>
          </a:xfrm>
          <a:prstGeom prst="ellipse">
            <a:avLst/>
          </a:prstGeom>
          <a:noFill/>
          <a:ln w="19050">
            <a:solidFill>
              <a:srgbClr val="9DAF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9DAF4F"/>
                </a:solidFill>
              </a:rPr>
              <a:t> </a:t>
            </a:r>
          </a:p>
        </p:txBody>
      </p:sp>
      <p:sp>
        <p:nvSpPr>
          <p:cNvPr id="29" name="Oval 18">
            <a:extLst>
              <a:ext uri="{FF2B5EF4-FFF2-40B4-BE49-F238E27FC236}">
                <a16:creationId xmlns:a16="http://schemas.microsoft.com/office/drawing/2014/main" id="{6FC824D8-1C46-B042-B882-F71CEBF5DC48}"/>
              </a:ext>
            </a:extLst>
          </p:cNvPr>
          <p:cNvSpPr/>
          <p:nvPr/>
        </p:nvSpPr>
        <p:spPr>
          <a:xfrm>
            <a:off x="8487995" y="548339"/>
            <a:ext cx="135730" cy="135730"/>
          </a:xfrm>
          <a:prstGeom prst="ellipse">
            <a:avLst/>
          </a:prstGeom>
          <a:noFill/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33" name="TextBox 19">
            <a:extLst>
              <a:ext uri="{FF2B5EF4-FFF2-40B4-BE49-F238E27FC236}">
                <a16:creationId xmlns:a16="http://schemas.microsoft.com/office/drawing/2014/main" id="{44B25976-4BB0-524A-9523-F2ABDC5A734D}"/>
              </a:ext>
            </a:extLst>
          </p:cNvPr>
          <p:cNvSpPr txBox="1"/>
          <p:nvPr/>
        </p:nvSpPr>
        <p:spPr>
          <a:xfrm>
            <a:off x="4375142" y="161462"/>
            <a:ext cx="58060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Overview</a:t>
            </a:r>
          </a:p>
        </p:txBody>
      </p:sp>
      <p:sp>
        <p:nvSpPr>
          <p:cNvPr id="39" name="TextBox 20">
            <a:extLst>
              <a:ext uri="{FF2B5EF4-FFF2-40B4-BE49-F238E27FC236}">
                <a16:creationId xmlns:a16="http://schemas.microsoft.com/office/drawing/2014/main" id="{6198B650-906E-5742-8057-4192E3070E66}"/>
              </a:ext>
            </a:extLst>
          </p:cNvPr>
          <p:cNvSpPr txBox="1"/>
          <p:nvPr/>
        </p:nvSpPr>
        <p:spPr>
          <a:xfrm>
            <a:off x="5618105" y="174457"/>
            <a:ext cx="65274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CAPP-PACE</a:t>
            </a:r>
          </a:p>
        </p:txBody>
      </p:sp>
      <p:sp>
        <p:nvSpPr>
          <p:cNvPr id="40" name="TextBox 21">
            <a:extLst>
              <a:ext uri="{FF2B5EF4-FFF2-40B4-BE49-F238E27FC236}">
                <a16:creationId xmlns:a16="http://schemas.microsoft.com/office/drawing/2014/main" id="{E59AA52F-4F04-014A-B2C0-A1F5305C75D6}"/>
              </a:ext>
            </a:extLst>
          </p:cNvPr>
          <p:cNvSpPr txBox="1"/>
          <p:nvPr/>
        </p:nvSpPr>
        <p:spPr>
          <a:xfrm>
            <a:off x="6707788" y="176256"/>
            <a:ext cx="1098379" cy="21544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800" b="1" dirty="0">
                <a:solidFill>
                  <a:srgbClr val="9DAF4F"/>
                </a:solidFill>
              </a:rPr>
              <a:t>R&amp;D and future plans</a:t>
            </a:r>
          </a:p>
        </p:txBody>
      </p:sp>
      <p:sp>
        <p:nvSpPr>
          <p:cNvPr id="41" name="TextBox 24">
            <a:extLst>
              <a:ext uri="{FF2B5EF4-FFF2-40B4-BE49-F238E27FC236}">
                <a16:creationId xmlns:a16="http://schemas.microsoft.com/office/drawing/2014/main" id="{EBCBAE50-35A8-6745-AC79-6D5C49DB52A3}"/>
              </a:ext>
            </a:extLst>
          </p:cNvPr>
          <p:cNvSpPr txBox="1"/>
          <p:nvPr/>
        </p:nvSpPr>
        <p:spPr>
          <a:xfrm>
            <a:off x="8265556" y="174457"/>
            <a:ext cx="58060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Summary</a:t>
            </a:r>
          </a:p>
        </p:txBody>
      </p:sp>
      <p:sp>
        <p:nvSpPr>
          <p:cNvPr id="42" name="Oval 13">
            <a:extLst>
              <a:ext uri="{FF2B5EF4-FFF2-40B4-BE49-F238E27FC236}">
                <a16:creationId xmlns:a16="http://schemas.microsoft.com/office/drawing/2014/main" id="{4DA9DD67-F945-5145-89D8-9351E2CB4CD2}"/>
              </a:ext>
            </a:extLst>
          </p:cNvPr>
          <p:cNvSpPr/>
          <p:nvPr/>
        </p:nvSpPr>
        <p:spPr>
          <a:xfrm>
            <a:off x="4591323" y="538953"/>
            <a:ext cx="135730" cy="135730"/>
          </a:xfrm>
          <a:prstGeom prst="ellipse">
            <a:avLst/>
          </a:prstGeom>
          <a:noFill/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43" name="TextBox 1">
            <a:extLst>
              <a:ext uri="{FF2B5EF4-FFF2-40B4-BE49-F238E27FC236}">
                <a16:creationId xmlns:a16="http://schemas.microsoft.com/office/drawing/2014/main" id="{A96DD729-3843-6343-A5D5-A533F5E340A2}"/>
              </a:ext>
            </a:extLst>
          </p:cNvPr>
          <p:cNvSpPr txBox="1"/>
          <p:nvPr/>
        </p:nvSpPr>
        <p:spPr>
          <a:xfrm>
            <a:off x="566168" y="348874"/>
            <a:ext cx="18142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>
                <a:solidFill>
                  <a:srgbClr val="000000"/>
                </a:solidFill>
              </a:rPr>
              <a:t>R&amp;D and future plans</a:t>
            </a:r>
          </a:p>
        </p:txBody>
      </p:sp>
      <p:pic>
        <p:nvPicPr>
          <p:cNvPr id="18" name="그림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62877" y="195119"/>
            <a:ext cx="584200" cy="977900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81C13932-27BD-8C44-B729-8469F737A0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0" y="1951448"/>
            <a:ext cx="5292995" cy="4109718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AC5BB118-77D9-4B4D-AE96-7AAF7DA516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353" y="1951448"/>
            <a:ext cx="4786080" cy="4205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9812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631186" y="408798"/>
            <a:ext cx="2337199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631186" y="559710"/>
            <a:ext cx="2337199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84328" y="822432"/>
            <a:ext cx="240221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>
                <a:solidFill>
                  <a:srgbClr val="9DAF4F"/>
                </a:solidFill>
              </a:rPr>
              <a:t>Microstrip SQUID Amplifier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326911" y="382527"/>
            <a:ext cx="1641473" cy="217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/>
              <a:t>Slide 24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631186" y="1381082"/>
            <a:ext cx="2337199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직사각형 2"/>
          <p:cNvSpPr/>
          <p:nvPr/>
        </p:nvSpPr>
        <p:spPr>
          <a:xfrm>
            <a:off x="4134076" y="2734695"/>
            <a:ext cx="4953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altLang="ko-KR" sz="1600" dirty="0"/>
              <a:t>List of SQUID based amplifiers</a:t>
            </a:r>
          </a:p>
          <a:p>
            <a:pPr>
              <a:buFont typeface="Arial" charset="0"/>
              <a:buChar char="•"/>
            </a:pPr>
            <a:r>
              <a:rPr lang="en-US" altLang="ko-KR" sz="1600" dirty="0"/>
              <a:t>SQUID from KRISS (Korea)</a:t>
            </a:r>
          </a:p>
          <a:p>
            <a:pPr>
              <a:buFont typeface="Arial" charset="0"/>
              <a:buChar char="•"/>
            </a:pPr>
            <a:r>
              <a:rPr lang="en-US" altLang="ko-KR" sz="1600" dirty="0"/>
              <a:t>EZ SQUID (commercial, Germany)</a:t>
            </a:r>
          </a:p>
          <a:p>
            <a:pPr>
              <a:buFont typeface="Arial" charset="0"/>
              <a:buChar char="•"/>
            </a:pPr>
            <a:r>
              <a:rPr lang="en-US" altLang="ko-KR" sz="1600" dirty="0"/>
              <a:t>CE1K2  SQUID (IPHT, Germany)</a:t>
            </a:r>
          </a:p>
          <a:p>
            <a:pPr algn="ctr"/>
            <a:endParaRPr lang="en-US" altLang="ko-KR" sz="1600" dirty="0"/>
          </a:p>
          <a:p>
            <a:r>
              <a:rPr lang="en-US" altLang="ko-KR" sz="1600" dirty="0"/>
              <a:t>  Tested by Dr. Andrei </a:t>
            </a:r>
            <a:r>
              <a:rPr lang="en-US" altLang="ko-KR" sz="1600" dirty="0" err="1"/>
              <a:t>Matlashov</a:t>
            </a:r>
            <a:endParaRPr lang="en-US" altLang="ko-KR" sz="1600" dirty="0"/>
          </a:p>
          <a:p>
            <a:r>
              <a:rPr lang="ko-KR" altLang="en-US" sz="1600" dirty="0">
                <a:latin typeface="Times New Roman"/>
                <a:cs typeface="Times New Roman"/>
              </a:rPr>
              <a:t>  </a:t>
            </a:r>
            <a:r>
              <a:rPr lang="en-US" altLang="ko-KR" sz="1600" dirty="0">
                <a:latin typeface="Times New Roman"/>
                <a:cs typeface="Times New Roman"/>
              </a:rPr>
              <a:t>Sergey </a:t>
            </a:r>
            <a:r>
              <a:rPr lang="en-US" altLang="ko-KR" sz="1600" dirty="0" err="1">
                <a:latin typeface="Times New Roman"/>
                <a:cs typeface="Times New Roman"/>
              </a:rPr>
              <a:t>Uchaikin</a:t>
            </a:r>
            <a:r>
              <a:rPr lang="en-US" altLang="ko-KR" sz="1600" dirty="0">
                <a:latin typeface="Times New Roman"/>
                <a:cs typeface="Times New Roman"/>
              </a:rPr>
              <a:t> (from D-Wave) has joined the group in July to lead JPA effort</a:t>
            </a:r>
          </a:p>
          <a:p>
            <a:pPr algn="ctr"/>
            <a:endParaRPr lang="en-US" altLang="ko-KR" sz="1600" dirty="0">
              <a:effectLst/>
            </a:endParaRPr>
          </a:p>
        </p:txBody>
      </p:sp>
      <p:pic>
        <p:nvPicPr>
          <p:cNvPr id="45" name="그림 4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5012" y="2262924"/>
            <a:ext cx="2246243" cy="658031"/>
          </a:xfrm>
          <a:prstGeom prst="rect">
            <a:avLst/>
          </a:prstGeom>
        </p:spPr>
      </p:pic>
      <p:pic>
        <p:nvPicPr>
          <p:cNvPr id="46" name="Picture 6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5013" y="3219346"/>
            <a:ext cx="2217499" cy="1293705"/>
          </a:xfrm>
          <a:prstGeom prst="rect">
            <a:avLst/>
          </a:prstGeom>
        </p:spPr>
      </p:pic>
      <p:cxnSp>
        <p:nvCxnSpPr>
          <p:cNvPr id="57" name="직선 연결선[R] 56"/>
          <p:cNvCxnSpPr/>
          <p:nvPr/>
        </p:nvCxnSpPr>
        <p:spPr>
          <a:xfrm flipV="1">
            <a:off x="1092091" y="2625480"/>
            <a:ext cx="800838" cy="95306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8" name="직선 연결선[R] 57"/>
          <p:cNvCxnSpPr/>
          <p:nvPr/>
        </p:nvCxnSpPr>
        <p:spPr>
          <a:xfrm flipH="1" flipV="1">
            <a:off x="1967751" y="2622175"/>
            <a:ext cx="954212" cy="8796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9" name="직선 연결선[R] 58"/>
          <p:cNvCxnSpPr/>
          <p:nvPr/>
        </p:nvCxnSpPr>
        <p:spPr>
          <a:xfrm flipV="1">
            <a:off x="845012" y="4030697"/>
            <a:ext cx="939134" cy="80939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0" name="직선 연결선[R] 59"/>
          <p:cNvCxnSpPr/>
          <p:nvPr/>
        </p:nvCxnSpPr>
        <p:spPr>
          <a:xfrm flipH="1" flipV="1">
            <a:off x="2169415" y="4030697"/>
            <a:ext cx="917129" cy="80939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1" name="Picture 2" descr="D:\Micro-Photo\VC\Aufnahme-100621-0004.jpg"/>
          <p:cNvPicPr>
            <a:picLocks noChangeAspect="1" noChangeArrowheads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48958" y="4840093"/>
            <a:ext cx="2237586" cy="1264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TextBox 1"/>
          <p:cNvSpPr txBox="1"/>
          <p:nvPr/>
        </p:nvSpPr>
        <p:spPr>
          <a:xfrm>
            <a:off x="1426316" y="6104632"/>
            <a:ext cx="93322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/>
              <a:t>SQUID Leads</a:t>
            </a:r>
          </a:p>
        </p:txBody>
      </p:sp>
      <p:sp>
        <p:nvSpPr>
          <p:cNvPr id="63" name="TextBox 2"/>
          <p:cNvSpPr txBox="1"/>
          <p:nvPr/>
        </p:nvSpPr>
        <p:spPr>
          <a:xfrm>
            <a:off x="3086544" y="5604496"/>
            <a:ext cx="73159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/>
              <a:t>Input Coil Leads</a:t>
            </a:r>
          </a:p>
        </p:txBody>
      </p:sp>
      <p:sp>
        <p:nvSpPr>
          <p:cNvPr id="35" name="TextBox 3"/>
          <p:cNvSpPr txBox="1"/>
          <p:nvPr/>
        </p:nvSpPr>
        <p:spPr>
          <a:xfrm>
            <a:off x="711748" y="1805387"/>
            <a:ext cx="35893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New VC2 SQUIDs from IPHT, Jena</a:t>
            </a:r>
          </a:p>
        </p:txBody>
      </p:sp>
      <p:sp>
        <p:nvSpPr>
          <p:cNvPr id="38" name="Oval 13">
            <a:extLst>
              <a:ext uri="{FF2B5EF4-FFF2-40B4-BE49-F238E27FC236}">
                <a16:creationId xmlns:a16="http://schemas.microsoft.com/office/drawing/2014/main" id="{C556673F-36A3-DD4C-B354-5F1B05309B37}"/>
              </a:ext>
            </a:extLst>
          </p:cNvPr>
          <p:cNvSpPr/>
          <p:nvPr/>
        </p:nvSpPr>
        <p:spPr>
          <a:xfrm>
            <a:off x="5890231" y="543187"/>
            <a:ext cx="135730" cy="135730"/>
          </a:xfrm>
          <a:prstGeom prst="ellipse">
            <a:avLst/>
          </a:prstGeom>
          <a:noFill/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39" name="Oval 15">
            <a:extLst>
              <a:ext uri="{FF2B5EF4-FFF2-40B4-BE49-F238E27FC236}">
                <a16:creationId xmlns:a16="http://schemas.microsoft.com/office/drawing/2014/main" id="{D935A8FD-C18A-AF4F-8858-D482B5FD8D5A}"/>
              </a:ext>
            </a:extLst>
          </p:cNvPr>
          <p:cNvSpPr/>
          <p:nvPr/>
        </p:nvSpPr>
        <p:spPr>
          <a:xfrm>
            <a:off x="7189113" y="548339"/>
            <a:ext cx="135730" cy="135730"/>
          </a:xfrm>
          <a:prstGeom prst="ellipse">
            <a:avLst/>
          </a:prstGeom>
          <a:noFill/>
          <a:ln w="19050">
            <a:solidFill>
              <a:srgbClr val="9DAF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9DAF4F"/>
                </a:solidFill>
              </a:rPr>
              <a:t> </a:t>
            </a:r>
          </a:p>
        </p:txBody>
      </p:sp>
      <p:sp>
        <p:nvSpPr>
          <p:cNvPr id="40" name="Oval 18">
            <a:extLst>
              <a:ext uri="{FF2B5EF4-FFF2-40B4-BE49-F238E27FC236}">
                <a16:creationId xmlns:a16="http://schemas.microsoft.com/office/drawing/2014/main" id="{C3BF1DD5-A2E4-B94B-8892-615B2D0672C1}"/>
              </a:ext>
            </a:extLst>
          </p:cNvPr>
          <p:cNvSpPr/>
          <p:nvPr/>
        </p:nvSpPr>
        <p:spPr>
          <a:xfrm>
            <a:off x="8487995" y="548339"/>
            <a:ext cx="135730" cy="135730"/>
          </a:xfrm>
          <a:prstGeom prst="ellipse">
            <a:avLst/>
          </a:prstGeom>
          <a:noFill/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41" name="TextBox 19">
            <a:extLst>
              <a:ext uri="{FF2B5EF4-FFF2-40B4-BE49-F238E27FC236}">
                <a16:creationId xmlns:a16="http://schemas.microsoft.com/office/drawing/2014/main" id="{327826E9-618F-6644-9A29-803A9845B46D}"/>
              </a:ext>
            </a:extLst>
          </p:cNvPr>
          <p:cNvSpPr txBox="1"/>
          <p:nvPr/>
        </p:nvSpPr>
        <p:spPr>
          <a:xfrm>
            <a:off x="4375142" y="161462"/>
            <a:ext cx="58060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Overview</a:t>
            </a:r>
          </a:p>
        </p:txBody>
      </p:sp>
      <p:sp>
        <p:nvSpPr>
          <p:cNvPr id="42" name="TextBox 20">
            <a:extLst>
              <a:ext uri="{FF2B5EF4-FFF2-40B4-BE49-F238E27FC236}">
                <a16:creationId xmlns:a16="http://schemas.microsoft.com/office/drawing/2014/main" id="{1AC58F5A-D302-5C48-AB2F-5F3E0C982DBC}"/>
              </a:ext>
            </a:extLst>
          </p:cNvPr>
          <p:cNvSpPr txBox="1"/>
          <p:nvPr/>
        </p:nvSpPr>
        <p:spPr>
          <a:xfrm>
            <a:off x="5618105" y="174457"/>
            <a:ext cx="65274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CAPP-PACE</a:t>
            </a:r>
          </a:p>
        </p:txBody>
      </p:sp>
      <p:sp>
        <p:nvSpPr>
          <p:cNvPr id="43" name="TextBox 21">
            <a:extLst>
              <a:ext uri="{FF2B5EF4-FFF2-40B4-BE49-F238E27FC236}">
                <a16:creationId xmlns:a16="http://schemas.microsoft.com/office/drawing/2014/main" id="{4CB45DDA-4C79-5340-8222-2B189875D5BD}"/>
              </a:ext>
            </a:extLst>
          </p:cNvPr>
          <p:cNvSpPr txBox="1"/>
          <p:nvPr/>
        </p:nvSpPr>
        <p:spPr>
          <a:xfrm>
            <a:off x="6707788" y="176256"/>
            <a:ext cx="1098379" cy="21544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800" b="1" dirty="0">
                <a:solidFill>
                  <a:srgbClr val="9DAF4F"/>
                </a:solidFill>
              </a:rPr>
              <a:t>R&amp;D and future plans</a:t>
            </a:r>
          </a:p>
        </p:txBody>
      </p:sp>
      <p:sp>
        <p:nvSpPr>
          <p:cNvPr id="44" name="TextBox 24">
            <a:extLst>
              <a:ext uri="{FF2B5EF4-FFF2-40B4-BE49-F238E27FC236}">
                <a16:creationId xmlns:a16="http://schemas.microsoft.com/office/drawing/2014/main" id="{8EEA0663-5A9B-3D46-8969-D25E90058CAC}"/>
              </a:ext>
            </a:extLst>
          </p:cNvPr>
          <p:cNvSpPr txBox="1"/>
          <p:nvPr/>
        </p:nvSpPr>
        <p:spPr>
          <a:xfrm>
            <a:off x="8265556" y="174457"/>
            <a:ext cx="58060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Summary</a:t>
            </a:r>
          </a:p>
        </p:txBody>
      </p:sp>
      <p:sp>
        <p:nvSpPr>
          <p:cNvPr id="47" name="Oval 13">
            <a:extLst>
              <a:ext uri="{FF2B5EF4-FFF2-40B4-BE49-F238E27FC236}">
                <a16:creationId xmlns:a16="http://schemas.microsoft.com/office/drawing/2014/main" id="{E8CCC674-8F57-C940-8EA2-685704680D04}"/>
              </a:ext>
            </a:extLst>
          </p:cNvPr>
          <p:cNvSpPr/>
          <p:nvPr/>
        </p:nvSpPr>
        <p:spPr>
          <a:xfrm>
            <a:off x="4591323" y="538953"/>
            <a:ext cx="135730" cy="135730"/>
          </a:xfrm>
          <a:prstGeom prst="ellipse">
            <a:avLst/>
          </a:prstGeom>
          <a:noFill/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48" name="TextBox 1">
            <a:extLst>
              <a:ext uri="{FF2B5EF4-FFF2-40B4-BE49-F238E27FC236}">
                <a16:creationId xmlns:a16="http://schemas.microsoft.com/office/drawing/2014/main" id="{7940FF6D-1917-104C-B8B9-11D019DE3571}"/>
              </a:ext>
            </a:extLst>
          </p:cNvPr>
          <p:cNvSpPr txBox="1"/>
          <p:nvPr/>
        </p:nvSpPr>
        <p:spPr>
          <a:xfrm>
            <a:off x="566168" y="348874"/>
            <a:ext cx="18142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>
                <a:solidFill>
                  <a:srgbClr val="000000"/>
                </a:solidFill>
              </a:rPr>
              <a:t>R&amp;D and future plans</a:t>
            </a:r>
          </a:p>
        </p:txBody>
      </p:sp>
      <p:pic>
        <p:nvPicPr>
          <p:cNvPr id="34" name="그림 3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62877" y="195119"/>
            <a:ext cx="584200" cy="97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2449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631186" y="408798"/>
            <a:ext cx="2337199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631186" y="559710"/>
            <a:ext cx="2337199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66168" y="750870"/>
            <a:ext cx="224769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>
                <a:solidFill>
                  <a:srgbClr val="9DAF4F"/>
                </a:solidFill>
              </a:rPr>
              <a:t>Introduce MSA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306286" y="382527"/>
            <a:ext cx="1662098" cy="217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/>
              <a:t>Slide 25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631186" y="1381082"/>
            <a:ext cx="2337199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304"/>
          <a:stretch/>
        </p:blipFill>
        <p:spPr>
          <a:xfrm>
            <a:off x="5054704" y="1354292"/>
            <a:ext cx="4196849" cy="5503708"/>
          </a:xfrm>
          <a:prstGeom prst="rect">
            <a:avLst/>
          </a:prstGeom>
        </p:spPr>
      </p:pic>
      <p:pic>
        <p:nvPicPr>
          <p:cNvPr id="38" name="그림 37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130"/>
          <a:stretch/>
        </p:blipFill>
        <p:spPr>
          <a:xfrm>
            <a:off x="788665" y="1398625"/>
            <a:ext cx="3871385" cy="5415042"/>
          </a:xfrm>
          <a:prstGeom prst="rect">
            <a:avLst/>
          </a:prstGeom>
        </p:spPr>
      </p:pic>
      <p:sp>
        <p:nvSpPr>
          <p:cNvPr id="20" name="Oval 13">
            <a:extLst>
              <a:ext uri="{FF2B5EF4-FFF2-40B4-BE49-F238E27FC236}">
                <a16:creationId xmlns:a16="http://schemas.microsoft.com/office/drawing/2014/main" id="{F883705A-0D95-3346-A0C6-F2E2BC089413}"/>
              </a:ext>
            </a:extLst>
          </p:cNvPr>
          <p:cNvSpPr/>
          <p:nvPr/>
        </p:nvSpPr>
        <p:spPr>
          <a:xfrm>
            <a:off x="5890231" y="543187"/>
            <a:ext cx="135730" cy="135730"/>
          </a:xfrm>
          <a:prstGeom prst="ellipse">
            <a:avLst/>
          </a:prstGeom>
          <a:noFill/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21" name="Oval 15">
            <a:extLst>
              <a:ext uri="{FF2B5EF4-FFF2-40B4-BE49-F238E27FC236}">
                <a16:creationId xmlns:a16="http://schemas.microsoft.com/office/drawing/2014/main" id="{C900EFA0-3301-6D43-8B8C-F415C77D738D}"/>
              </a:ext>
            </a:extLst>
          </p:cNvPr>
          <p:cNvSpPr/>
          <p:nvPr/>
        </p:nvSpPr>
        <p:spPr>
          <a:xfrm>
            <a:off x="7189113" y="548339"/>
            <a:ext cx="135730" cy="135730"/>
          </a:xfrm>
          <a:prstGeom prst="ellipse">
            <a:avLst/>
          </a:prstGeom>
          <a:noFill/>
          <a:ln w="19050">
            <a:solidFill>
              <a:srgbClr val="9DAF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9DAF4F"/>
                </a:solidFill>
              </a:rPr>
              <a:t> </a:t>
            </a:r>
          </a:p>
        </p:txBody>
      </p:sp>
      <p:sp>
        <p:nvSpPr>
          <p:cNvPr id="22" name="Oval 18">
            <a:extLst>
              <a:ext uri="{FF2B5EF4-FFF2-40B4-BE49-F238E27FC236}">
                <a16:creationId xmlns:a16="http://schemas.microsoft.com/office/drawing/2014/main" id="{622AF8F8-326A-8848-AB89-3EC2EB08E5CF}"/>
              </a:ext>
            </a:extLst>
          </p:cNvPr>
          <p:cNvSpPr/>
          <p:nvPr/>
        </p:nvSpPr>
        <p:spPr>
          <a:xfrm>
            <a:off x="8487995" y="548339"/>
            <a:ext cx="135730" cy="135730"/>
          </a:xfrm>
          <a:prstGeom prst="ellipse">
            <a:avLst/>
          </a:prstGeom>
          <a:noFill/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23" name="TextBox 19">
            <a:extLst>
              <a:ext uri="{FF2B5EF4-FFF2-40B4-BE49-F238E27FC236}">
                <a16:creationId xmlns:a16="http://schemas.microsoft.com/office/drawing/2014/main" id="{158D6CEA-B286-1D41-BC84-3E8D19B768B2}"/>
              </a:ext>
            </a:extLst>
          </p:cNvPr>
          <p:cNvSpPr txBox="1"/>
          <p:nvPr/>
        </p:nvSpPr>
        <p:spPr>
          <a:xfrm>
            <a:off x="4375142" y="161462"/>
            <a:ext cx="58060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Overview</a:t>
            </a:r>
          </a:p>
        </p:txBody>
      </p:sp>
      <p:sp>
        <p:nvSpPr>
          <p:cNvPr id="24" name="TextBox 20">
            <a:extLst>
              <a:ext uri="{FF2B5EF4-FFF2-40B4-BE49-F238E27FC236}">
                <a16:creationId xmlns:a16="http://schemas.microsoft.com/office/drawing/2014/main" id="{20C196F9-F521-F044-A4BD-A273AA004877}"/>
              </a:ext>
            </a:extLst>
          </p:cNvPr>
          <p:cNvSpPr txBox="1"/>
          <p:nvPr/>
        </p:nvSpPr>
        <p:spPr>
          <a:xfrm>
            <a:off x="5618105" y="174457"/>
            <a:ext cx="65274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CAPP-PACE</a:t>
            </a:r>
          </a:p>
        </p:txBody>
      </p:sp>
      <p:sp>
        <p:nvSpPr>
          <p:cNvPr id="25" name="TextBox 21">
            <a:extLst>
              <a:ext uri="{FF2B5EF4-FFF2-40B4-BE49-F238E27FC236}">
                <a16:creationId xmlns:a16="http://schemas.microsoft.com/office/drawing/2014/main" id="{0D753357-E4B1-3042-B9DF-FC6E09EBDBC3}"/>
              </a:ext>
            </a:extLst>
          </p:cNvPr>
          <p:cNvSpPr txBox="1"/>
          <p:nvPr/>
        </p:nvSpPr>
        <p:spPr>
          <a:xfrm>
            <a:off x="6707788" y="176256"/>
            <a:ext cx="1098379" cy="21544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800" b="1" dirty="0">
                <a:solidFill>
                  <a:srgbClr val="9DAF4F"/>
                </a:solidFill>
              </a:rPr>
              <a:t>R&amp;D and future plans</a:t>
            </a:r>
          </a:p>
        </p:txBody>
      </p:sp>
      <p:sp>
        <p:nvSpPr>
          <p:cNvPr id="26" name="TextBox 24">
            <a:extLst>
              <a:ext uri="{FF2B5EF4-FFF2-40B4-BE49-F238E27FC236}">
                <a16:creationId xmlns:a16="http://schemas.microsoft.com/office/drawing/2014/main" id="{FD4EA4FF-422E-734C-B4EF-9351F94F99DE}"/>
              </a:ext>
            </a:extLst>
          </p:cNvPr>
          <p:cNvSpPr txBox="1"/>
          <p:nvPr/>
        </p:nvSpPr>
        <p:spPr>
          <a:xfrm>
            <a:off x="8265556" y="174457"/>
            <a:ext cx="58060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Summary</a:t>
            </a:r>
          </a:p>
        </p:txBody>
      </p:sp>
      <p:sp>
        <p:nvSpPr>
          <p:cNvPr id="27" name="Oval 13">
            <a:extLst>
              <a:ext uri="{FF2B5EF4-FFF2-40B4-BE49-F238E27FC236}">
                <a16:creationId xmlns:a16="http://schemas.microsoft.com/office/drawing/2014/main" id="{8EEDADFB-C797-B24C-8638-0F6E960C9B4A}"/>
              </a:ext>
            </a:extLst>
          </p:cNvPr>
          <p:cNvSpPr/>
          <p:nvPr/>
        </p:nvSpPr>
        <p:spPr>
          <a:xfrm>
            <a:off x="4591323" y="538953"/>
            <a:ext cx="135730" cy="135730"/>
          </a:xfrm>
          <a:prstGeom prst="ellipse">
            <a:avLst/>
          </a:prstGeom>
          <a:noFill/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28" name="TextBox 1">
            <a:extLst>
              <a:ext uri="{FF2B5EF4-FFF2-40B4-BE49-F238E27FC236}">
                <a16:creationId xmlns:a16="http://schemas.microsoft.com/office/drawing/2014/main" id="{019236A0-CD23-444F-BFDA-3E77AFF6620C}"/>
              </a:ext>
            </a:extLst>
          </p:cNvPr>
          <p:cNvSpPr txBox="1"/>
          <p:nvPr/>
        </p:nvSpPr>
        <p:spPr>
          <a:xfrm>
            <a:off x="566168" y="348874"/>
            <a:ext cx="18142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>
                <a:solidFill>
                  <a:srgbClr val="000000"/>
                </a:solidFill>
              </a:rPr>
              <a:t>R&amp;D and future plans</a:t>
            </a:r>
          </a:p>
        </p:txBody>
      </p:sp>
      <p:pic>
        <p:nvPicPr>
          <p:cNvPr id="18" name="그림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62877" y="195119"/>
            <a:ext cx="584200" cy="97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7192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631186" y="408798"/>
            <a:ext cx="2337199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631186" y="559710"/>
            <a:ext cx="2337199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31186" y="779577"/>
            <a:ext cx="224769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>
                <a:solidFill>
                  <a:srgbClr val="9DAF4F"/>
                </a:solidFill>
              </a:rPr>
              <a:t>Timeline(CAPP-PACE)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306286" y="382527"/>
            <a:ext cx="1662098" cy="217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/>
              <a:t>Slide 26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631186" y="1381082"/>
            <a:ext cx="2337199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 descr="스크린샷 2018-06-19 오후 8.21.04.png">
            <a:extLst>
              <a:ext uri="{FF2B5EF4-FFF2-40B4-BE49-F238E27FC236}">
                <a16:creationId xmlns:a16="http://schemas.microsoft.com/office/drawing/2014/main" id="{2257C3A5-B4C2-834B-B28E-F09DBCABC8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759996"/>
            <a:ext cx="9144000" cy="4638967"/>
          </a:xfrm>
          <a:prstGeom prst="rect">
            <a:avLst/>
          </a:prstGeom>
        </p:spPr>
      </p:pic>
      <p:sp>
        <p:nvSpPr>
          <p:cNvPr id="30" name="Oval 13">
            <a:extLst>
              <a:ext uri="{FF2B5EF4-FFF2-40B4-BE49-F238E27FC236}">
                <a16:creationId xmlns:a16="http://schemas.microsoft.com/office/drawing/2014/main" id="{71A6EA1E-8CC6-3B4A-8C9A-E5D1EFBC12CB}"/>
              </a:ext>
            </a:extLst>
          </p:cNvPr>
          <p:cNvSpPr/>
          <p:nvPr/>
        </p:nvSpPr>
        <p:spPr>
          <a:xfrm>
            <a:off x="5890231" y="543187"/>
            <a:ext cx="135730" cy="135730"/>
          </a:xfrm>
          <a:prstGeom prst="ellipse">
            <a:avLst/>
          </a:prstGeom>
          <a:noFill/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31" name="Oval 15">
            <a:extLst>
              <a:ext uri="{FF2B5EF4-FFF2-40B4-BE49-F238E27FC236}">
                <a16:creationId xmlns:a16="http://schemas.microsoft.com/office/drawing/2014/main" id="{333EEA48-9B87-4D4E-A3FB-F1370E403D4F}"/>
              </a:ext>
            </a:extLst>
          </p:cNvPr>
          <p:cNvSpPr/>
          <p:nvPr/>
        </p:nvSpPr>
        <p:spPr>
          <a:xfrm>
            <a:off x="7189113" y="548339"/>
            <a:ext cx="135730" cy="135730"/>
          </a:xfrm>
          <a:prstGeom prst="ellipse">
            <a:avLst/>
          </a:prstGeom>
          <a:noFill/>
          <a:ln w="19050">
            <a:solidFill>
              <a:srgbClr val="9DAF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9DAF4F"/>
                </a:solidFill>
              </a:rPr>
              <a:t> </a:t>
            </a:r>
          </a:p>
        </p:txBody>
      </p:sp>
      <p:sp>
        <p:nvSpPr>
          <p:cNvPr id="32" name="Oval 18">
            <a:extLst>
              <a:ext uri="{FF2B5EF4-FFF2-40B4-BE49-F238E27FC236}">
                <a16:creationId xmlns:a16="http://schemas.microsoft.com/office/drawing/2014/main" id="{A9EF24A7-E79D-7D41-A0AA-D677502D3436}"/>
              </a:ext>
            </a:extLst>
          </p:cNvPr>
          <p:cNvSpPr/>
          <p:nvPr/>
        </p:nvSpPr>
        <p:spPr>
          <a:xfrm>
            <a:off x="8487995" y="548339"/>
            <a:ext cx="135730" cy="135730"/>
          </a:xfrm>
          <a:prstGeom prst="ellipse">
            <a:avLst/>
          </a:prstGeom>
          <a:noFill/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33" name="TextBox 19">
            <a:extLst>
              <a:ext uri="{FF2B5EF4-FFF2-40B4-BE49-F238E27FC236}">
                <a16:creationId xmlns:a16="http://schemas.microsoft.com/office/drawing/2014/main" id="{4A191F83-7048-674D-A2C1-ECE9A23E9E89}"/>
              </a:ext>
            </a:extLst>
          </p:cNvPr>
          <p:cNvSpPr txBox="1"/>
          <p:nvPr/>
        </p:nvSpPr>
        <p:spPr>
          <a:xfrm>
            <a:off x="4375142" y="161462"/>
            <a:ext cx="58060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Overview</a:t>
            </a:r>
          </a:p>
        </p:txBody>
      </p:sp>
      <p:sp>
        <p:nvSpPr>
          <p:cNvPr id="34" name="TextBox 20">
            <a:extLst>
              <a:ext uri="{FF2B5EF4-FFF2-40B4-BE49-F238E27FC236}">
                <a16:creationId xmlns:a16="http://schemas.microsoft.com/office/drawing/2014/main" id="{8CA52BB0-8736-104D-99FA-18D7EAEB63CC}"/>
              </a:ext>
            </a:extLst>
          </p:cNvPr>
          <p:cNvSpPr txBox="1"/>
          <p:nvPr/>
        </p:nvSpPr>
        <p:spPr>
          <a:xfrm>
            <a:off x="5618105" y="174457"/>
            <a:ext cx="65274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CAPP-PACE</a:t>
            </a:r>
          </a:p>
        </p:txBody>
      </p:sp>
      <p:sp>
        <p:nvSpPr>
          <p:cNvPr id="35" name="TextBox 21">
            <a:extLst>
              <a:ext uri="{FF2B5EF4-FFF2-40B4-BE49-F238E27FC236}">
                <a16:creationId xmlns:a16="http://schemas.microsoft.com/office/drawing/2014/main" id="{5F3E3B55-1819-4742-A04E-F19365F3F02B}"/>
              </a:ext>
            </a:extLst>
          </p:cNvPr>
          <p:cNvSpPr txBox="1"/>
          <p:nvPr/>
        </p:nvSpPr>
        <p:spPr>
          <a:xfrm>
            <a:off x="6707788" y="176256"/>
            <a:ext cx="1098379" cy="21544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800" b="1" dirty="0">
                <a:solidFill>
                  <a:srgbClr val="9DAF4F"/>
                </a:solidFill>
              </a:rPr>
              <a:t>R&amp;D and future plans</a:t>
            </a:r>
          </a:p>
        </p:txBody>
      </p:sp>
      <p:sp>
        <p:nvSpPr>
          <p:cNvPr id="36" name="TextBox 24">
            <a:extLst>
              <a:ext uri="{FF2B5EF4-FFF2-40B4-BE49-F238E27FC236}">
                <a16:creationId xmlns:a16="http://schemas.microsoft.com/office/drawing/2014/main" id="{A56DC853-6DD9-544D-BE5B-4F019FC28400}"/>
              </a:ext>
            </a:extLst>
          </p:cNvPr>
          <p:cNvSpPr txBox="1"/>
          <p:nvPr/>
        </p:nvSpPr>
        <p:spPr>
          <a:xfrm>
            <a:off x="8265556" y="174457"/>
            <a:ext cx="58060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Summary</a:t>
            </a:r>
          </a:p>
        </p:txBody>
      </p:sp>
      <p:sp>
        <p:nvSpPr>
          <p:cNvPr id="39" name="Oval 13">
            <a:extLst>
              <a:ext uri="{FF2B5EF4-FFF2-40B4-BE49-F238E27FC236}">
                <a16:creationId xmlns:a16="http://schemas.microsoft.com/office/drawing/2014/main" id="{DC2B7D7F-7147-4C48-8DDA-5C97A0F3450C}"/>
              </a:ext>
            </a:extLst>
          </p:cNvPr>
          <p:cNvSpPr/>
          <p:nvPr/>
        </p:nvSpPr>
        <p:spPr>
          <a:xfrm>
            <a:off x="4591323" y="538953"/>
            <a:ext cx="135730" cy="135730"/>
          </a:xfrm>
          <a:prstGeom prst="ellipse">
            <a:avLst/>
          </a:prstGeom>
          <a:noFill/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40" name="TextBox 1">
            <a:extLst>
              <a:ext uri="{FF2B5EF4-FFF2-40B4-BE49-F238E27FC236}">
                <a16:creationId xmlns:a16="http://schemas.microsoft.com/office/drawing/2014/main" id="{1B636A44-E4CD-5442-8BE6-A587625367C6}"/>
              </a:ext>
            </a:extLst>
          </p:cNvPr>
          <p:cNvSpPr txBox="1"/>
          <p:nvPr/>
        </p:nvSpPr>
        <p:spPr>
          <a:xfrm>
            <a:off x="566168" y="348874"/>
            <a:ext cx="18142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>
                <a:solidFill>
                  <a:srgbClr val="000000"/>
                </a:solidFill>
              </a:rPr>
              <a:t>R&amp;D and future plans</a:t>
            </a:r>
          </a:p>
        </p:txBody>
      </p:sp>
      <p:pic>
        <p:nvPicPr>
          <p:cNvPr id="18" name="그림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62877" y="195119"/>
            <a:ext cx="584200" cy="97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5771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631186" y="408798"/>
            <a:ext cx="2337199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631186" y="559710"/>
            <a:ext cx="2337199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31186" y="808943"/>
            <a:ext cx="224769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>
                <a:solidFill>
                  <a:srgbClr val="9DAF4F"/>
                </a:solidFill>
              </a:rPr>
              <a:t>Timeline(CAPP25T)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306286" y="382527"/>
            <a:ext cx="1662098" cy="217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/>
              <a:t>Slide 27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631186" y="1381082"/>
            <a:ext cx="2337199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그림 15">
            <a:extLst>
              <a:ext uri="{FF2B5EF4-FFF2-40B4-BE49-F238E27FC236}">
                <a16:creationId xmlns:a16="http://schemas.microsoft.com/office/drawing/2014/main" id="{4ACB2B93-3B1E-5444-A4B9-074888D2A6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176" y="1736808"/>
            <a:ext cx="7957624" cy="4618680"/>
          </a:xfrm>
          <a:prstGeom prst="rect">
            <a:avLst/>
          </a:prstGeom>
        </p:spPr>
      </p:pic>
      <p:sp>
        <p:nvSpPr>
          <p:cNvPr id="21" name="Oval 13">
            <a:extLst>
              <a:ext uri="{FF2B5EF4-FFF2-40B4-BE49-F238E27FC236}">
                <a16:creationId xmlns:a16="http://schemas.microsoft.com/office/drawing/2014/main" id="{7D8E28D3-E286-BB4A-9325-1C674084251E}"/>
              </a:ext>
            </a:extLst>
          </p:cNvPr>
          <p:cNvSpPr/>
          <p:nvPr/>
        </p:nvSpPr>
        <p:spPr>
          <a:xfrm>
            <a:off x="5890231" y="543187"/>
            <a:ext cx="135730" cy="135730"/>
          </a:xfrm>
          <a:prstGeom prst="ellipse">
            <a:avLst/>
          </a:prstGeom>
          <a:noFill/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22" name="Oval 15">
            <a:extLst>
              <a:ext uri="{FF2B5EF4-FFF2-40B4-BE49-F238E27FC236}">
                <a16:creationId xmlns:a16="http://schemas.microsoft.com/office/drawing/2014/main" id="{C81E1FC3-DB0D-0043-9319-FD16DECC1CEA}"/>
              </a:ext>
            </a:extLst>
          </p:cNvPr>
          <p:cNvSpPr/>
          <p:nvPr/>
        </p:nvSpPr>
        <p:spPr>
          <a:xfrm>
            <a:off x="7189113" y="548339"/>
            <a:ext cx="135730" cy="135730"/>
          </a:xfrm>
          <a:prstGeom prst="ellipse">
            <a:avLst/>
          </a:prstGeom>
          <a:noFill/>
          <a:ln w="19050">
            <a:solidFill>
              <a:srgbClr val="9DAF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9DAF4F"/>
                </a:solidFill>
              </a:rPr>
              <a:t> </a:t>
            </a:r>
          </a:p>
        </p:txBody>
      </p:sp>
      <p:sp>
        <p:nvSpPr>
          <p:cNvPr id="23" name="Oval 18">
            <a:extLst>
              <a:ext uri="{FF2B5EF4-FFF2-40B4-BE49-F238E27FC236}">
                <a16:creationId xmlns:a16="http://schemas.microsoft.com/office/drawing/2014/main" id="{B2BEA185-CC71-3C40-B848-26783226700B}"/>
              </a:ext>
            </a:extLst>
          </p:cNvPr>
          <p:cNvSpPr/>
          <p:nvPr/>
        </p:nvSpPr>
        <p:spPr>
          <a:xfrm>
            <a:off x="8487995" y="548339"/>
            <a:ext cx="135730" cy="135730"/>
          </a:xfrm>
          <a:prstGeom prst="ellipse">
            <a:avLst/>
          </a:prstGeom>
          <a:noFill/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24" name="TextBox 19">
            <a:extLst>
              <a:ext uri="{FF2B5EF4-FFF2-40B4-BE49-F238E27FC236}">
                <a16:creationId xmlns:a16="http://schemas.microsoft.com/office/drawing/2014/main" id="{186E6ECB-2186-7B4F-93BD-7E1DAA7B3552}"/>
              </a:ext>
            </a:extLst>
          </p:cNvPr>
          <p:cNvSpPr txBox="1"/>
          <p:nvPr/>
        </p:nvSpPr>
        <p:spPr>
          <a:xfrm>
            <a:off x="4375142" y="161462"/>
            <a:ext cx="58060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Overview</a:t>
            </a:r>
          </a:p>
        </p:txBody>
      </p:sp>
      <p:sp>
        <p:nvSpPr>
          <p:cNvPr id="25" name="TextBox 20">
            <a:extLst>
              <a:ext uri="{FF2B5EF4-FFF2-40B4-BE49-F238E27FC236}">
                <a16:creationId xmlns:a16="http://schemas.microsoft.com/office/drawing/2014/main" id="{C875BCAB-AE00-E64F-908E-F3C3B2DF363C}"/>
              </a:ext>
            </a:extLst>
          </p:cNvPr>
          <p:cNvSpPr txBox="1"/>
          <p:nvPr/>
        </p:nvSpPr>
        <p:spPr>
          <a:xfrm>
            <a:off x="5618105" y="174457"/>
            <a:ext cx="65274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CAPP-PACE</a:t>
            </a:r>
          </a:p>
        </p:txBody>
      </p:sp>
      <p:sp>
        <p:nvSpPr>
          <p:cNvPr id="26" name="TextBox 21">
            <a:extLst>
              <a:ext uri="{FF2B5EF4-FFF2-40B4-BE49-F238E27FC236}">
                <a16:creationId xmlns:a16="http://schemas.microsoft.com/office/drawing/2014/main" id="{A2578683-C5A7-6346-9179-3002BF93DB4A}"/>
              </a:ext>
            </a:extLst>
          </p:cNvPr>
          <p:cNvSpPr txBox="1"/>
          <p:nvPr/>
        </p:nvSpPr>
        <p:spPr>
          <a:xfrm>
            <a:off x="6707788" y="176256"/>
            <a:ext cx="1098379" cy="21544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800" b="1" dirty="0">
                <a:solidFill>
                  <a:srgbClr val="9DAF4F"/>
                </a:solidFill>
              </a:rPr>
              <a:t>R&amp;D and future plans</a:t>
            </a:r>
          </a:p>
        </p:txBody>
      </p:sp>
      <p:sp>
        <p:nvSpPr>
          <p:cNvPr id="27" name="TextBox 24">
            <a:extLst>
              <a:ext uri="{FF2B5EF4-FFF2-40B4-BE49-F238E27FC236}">
                <a16:creationId xmlns:a16="http://schemas.microsoft.com/office/drawing/2014/main" id="{7B1E58E2-34A3-754C-8584-9CA9CB4D0D33}"/>
              </a:ext>
            </a:extLst>
          </p:cNvPr>
          <p:cNvSpPr txBox="1"/>
          <p:nvPr/>
        </p:nvSpPr>
        <p:spPr>
          <a:xfrm>
            <a:off x="8265556" y="174457"/>
            <a:ext cx="58060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Summary</a:t>
            </a:r>
          </a:p>
        </p:txBody>
      </p:sp>
      <p:sp>
        <p:nvSpPr>
          <p:cNvPr id="28" name="Oval 13">
            <a:extLst>
              <a:ext uri="{FF2B5EF4-FFF2-40B4-BE49-F238E27FC236}">
                <a16:creationId xmlns:a16="http://schemas.microsoft.com/office/drawing/2014/main" id="{7A8C72BF-F96F-8B45-8356-840291E0947B}"/>
              </a:ext>
            </a:extLst>
          </p:cNvPr>
          <p:cNvSpPr/>
          <p:nvPr/>
        </p:nvSpPr>
        <p:spPr>
          <a:xfrm>
            <a:off x="4591323" y="538953"/>
            <a:ext cx="135730" cy="135730"/>
          </a:xfrm>
          <a:prstGeom prst="ellipse">
            <a:avLst/>
          </a:prstGeom>
          <a:noFill/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29" name="TextBox 1">
            <a:extLst>
              <a:ext uri="{FF2B5EF4-FFF2-40B4-BE49-F238E27FC236}">
                <a16:creationId xmlns:a16="http://schemas.microsoft.com/office/drawing/2014/main" id="{A342BF1A-8D98-3349-AD64-402811D08056}"/>
              </a:ext>
            </a:extLst>
          </p:cNvPr>
          <p:cNvSpPr txBox="1"/>
          <p:nvPr/>
        </p:nvSpPr>
        <p:spPr>
          <a:xfrm>
            <a:off x="566168" y="348874"/>
            <a:ext cx="18142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>
                <a:solidFill>
                  <a:srgbClr val="000000"/>
                </a:solidFill>
              </a:rPr>
              <a:t>R&amp;D and future plans</a:t>
            </a:r>
          </a:p>
        </p:txBody>
      </p:sp>
      <p:pic>
        <p:nvPicPr>
          <p:cNvPr id="18" name="그림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62877" y="195119"/>
            <a:ext cx="584200" cy="97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9781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631186" y="408798"/>
            <a:ext cx="2337199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67015" y="382527"/>
            <a:ext cx="2296669" cy="217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/>
              <a:t>Summary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631186" y="559710"/>
            <a:ext cx="2337199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31186" y="779977"/>
            <a:ext cx="224769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>
                <a:solidFill>
                  <a:srgbClr val="9DAF4F"/>
                </a:solidFill>
              </a:rPr>
              <a:t>Summary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587596" y="382527"/>
            <a:ext cx="1380788" cy="217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/>
              <a:t>Slide 28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631186" y="1381082"/>
            <a:ext cx="2337199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직사각형 2"/>
          <p:cNvSpPr/>
          <p:nvPr/>
        </p:nvSpPr>
        <p:spPr>
          <a:xfrm>
            <a:off x="598068" y="1506212"/>
            <a:ext cx="887313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kumimoji="1" lang="en-US" altLang="ko-KR" sz="2800" dirty="0"/>
              <a:t>Axion experiment at IBS/CAPP is being carried out successfully.</a:t>
            </a:r>
          </a:p>
          <a:p>
            <a:pPr marL="285750" indent="-285750">
              <a:buFont typeface="Arial" charset="0"/>
              <a:buChar char="•"/>
            </a:pPr>
            <a:endParaRPr kumimoji="1" lang="en-US" altLang="ko-KR" sz="2800" dirty="0"/>
          </a:p>
          <a:p>
            <a:pPr marL="285750" indent="-285750">
              <a:buFont typeface="Arial" charset="0"/>
              <a:buChar char="•"/>
            </a:pPr>
            <a:r>
              <a:rPr kumimoji="1" lang="en-US" altLang="ko-KR" sz="2800" dirty="0"/>
              <a:t>Major R&amp;D Efforts </a:t>
            </a:r>
          </a:p>
          <a:p>
            <a:pPr marL="742950" lvl="1" indent="-285750">
              <a:buFont typeface="Arial" charset="0"/>
              <a:buChar char="•"/>
            </a:pPr>
            <a:r>
              <a:rPr kumimoji="1" lang="en-US" altLang="ko-KR" sz="2800" dirty="0"/>
              <a:t>Higher B Field: HTS (18T, 25T…)</a:t>
            </a:r>
          </a:p>
          <a:p>
            <a:pPr marL="742950" lvl="1" indent="-285750">
              <a:buFont typeface="Arial" charset="0"/>
              <a:buChar char="•"/>
            </a:pPr>
            <a:r>
              <a:rPr kumimoji="1" lang="en-US" altLang="ko-KR" sz="2800" dirty="0"/>
              <a:t>Larger Volume: (12T 32cm LTS magnet)</a:t>
            </a:r>
          </a:p>
          <a:p>
            <a:pPr marL="742950" lvl="1" indent="-285750">
              <a:buFont typeface="Arial" charset="0"/>
              <a:buChar char="•"/>
            </a:pPr>
            <a:r>
              <a:rPr kumimoji="1" lang="en-US" altLang="ko-KR" sz="2800" dirty="0"/>
              <a:t>Adding MSA or JPA</a:t>
            </a:r>
          </a:p>
          <a:p>
            <a:pPr marL="742950" lvl="1" indent="-285750">
              <a:buFont typeface="Arial" charset="0"/>
              <a:buChar char="•"/>
            </a:pPr>
            <a:r>
              <a:rPr kumimoji="1" lang="en-US" altLang="ko-KR" sz="2800" dirty="0"/>
              <a:t>R&amp;D for Higher Frequencies ( &gt;10 GHz)</a:t>
            </a:r>
          </a:p>
          <a:p>
            <a:pPr marL="742950" lvl="1" indent="-285750">
              <a:buFont typeface="Arial" charset="0"/>
              <a:buChar char="•"/>
            </a:pPr>
            <a:endParaRPr kumimoji="1" lang="en-US" altLang="ko-KR" sz="2800" dirty="0"/>
          </a:p>
          <a:p>
            <a:pPr marL="285750" indent="-285750">
              <a:buFont typeface="Arial" charset="0"/>
              <a:buChar char="•"/>
            </a:pPr>
            <a:r>
              <a:rPr lang="en-US" altLang="ko-KR" sz="2800" dirty="0"/>
              <a:t>Quantum limited noise amplifier will be ready soon.</a:t>
            </a:r>
          </a:p>
          <a:p>
            <a:pPr marL="285750" indent="-285750">
              <a:buFont typeface="Arial" charset="0"/>
              <a:buChar char="•"/>
            </a:pPr>
            <a:r>
              <a:rPr lang="en-US" altLang="ko-KR" sz="2800" dirty="0"/>
              <a:t>25T 10cm bore HTS magnet(BNL) will be ready as early as 2019.</a:t>
            </a:r>
          </a:p>
        </p:txBody>
      </p:sp>
      <p:sp>
        <p:nvSpPr>
          <p:cNvPr id="19" name="Oval 13">
            <a:extLst>
              <a:ext uri="{FF2B5EF4-FFF2-40B4-BE49-F238E27FC236}">
                <a16:creationId xmlns:a16="http://schemas.microsoft.com/office/drawing/2014/main" id="{F3A97CCA-8E4B-FF4E-8182-7FF341CDDE77}"/>
              </a:ext>
            </a:extLst>
          </p:cNvPr>
          <p:cNvSpPr/>
          <p:nvPr/>
        </p:nvSpPr>
        <p:spPr>
          <a:xfrm>
            <a:off x="5890231" y="543187"/>
            <a:ext cx="135730" cy="135730"/>
          </a:xfrm>
          <a:prstGeom prst="ellipse">
            <a:avLst/>
          </a:prstGeom>
          <a:noFill/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20" name="Oval 15">
            <a:extLst>
              <a:ext uri="{FF2B5EF4-FFF2-40B4-BE49-F238E27FC236}">
                <a16:creationId xmlns:a16="http://schemas.microsoft.com/office/drawing/2014/main" id="{62739EFF-8143-2F4B-885D-867D3EEE35CC}"/>
              </a:ext>
            </a:extLst>
          </p:cNvPr>
          <p:cNvSpPr/>
          <p:nvPr/>
        </p:nvSpPr>
        <p:spPr>
          <a:xfrm>
            <a:off x="7189113" y="548339"/>
            <a:ext cx="135730" cy="135730"/>
          </a:xfrm>
          <a:prstGeom prst="ellipse">
            <a:avLst/>
          </a:prstGeom>
          <a:noFill/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9DAF4F"/>
                </a:solidFill>
              </a:rPr>
              <a:t> </a:t>
            </a:r>
          </a:p>
        </p:txBody>
      </p:sp>
      <p:sp>
        <p:nvSpPr>
          <p:cNvPr id="21" name="Oval 18">
            <a:extLst>
              <a:ext uri="{FF2B5EF4-FFF2-40B4-BE49-F238E27FC236}">
                <a16:creationId xmlns:a16="http://schemas.microsoft.com/office/drawing/2014/main" id="{9D9EC914-ECA1-DA4C-A7B0-9EDC82C8455D}"/>
              </a:ext>
            </a:extLst>
          </p:cNvPr>
          <p:cNvSpPr/>
          <p:nvPr/>
        </p:nvSpPr>
        <p:spPr>
          <a:xfrm>
            <a:off x="8487995" y="548339"/>
            <a:ext cx="135730" cy="135730"/>
          </a:xfrm>
          <a:prstGeom prst="ellipse">
            <a:avLst/>
          </a:prstGeom>
          <a:noFill/>
          <a:ln w="19050">
            <a:solidFill>
              <a:srgbClr val="9DAF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22" name="TextBox 19">
            <a:extLst>
              <a:ext uri="{FF2B5EF4-FFF2-40B4-BE49-F238E27FC236}">
                <a16:creationId xmlns:a16="http://schemas.microsoft.com/office/drawing/2014/main" id="{F8E74965-8D02-7D4C-9F64-418BEEE493CE}"/>
              </a:ext>
            </a:extLst>
          </p:cNvPr>
          <p:cNvSpPr txBox="1"/>
          <p:nvPr/>
        </p:nvSpPr>
        <p:spPr>
          <a:xfrm>
            <a:off x="4375142" y="161462"/>
            <a:ext cx="58060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Overview</a:t>
            </a:r>
          </a:p>
        </p:txBody>
      </p:sp>
      <p:sp>
        <p:nvSpPr>
          <p:cNvPr id="23" name="TextBox 20">
            <a:extLst>
              <a:ext uri="{FF2B5EF4-FFF2-40B4-BE49-F238E27FC236}">
                <a16:creationId xmlns:a16="http://schemas.microsoft.com/office/drawing/2014/main" id="{221DBB59-4533-AC47-BD40-2E782E3F005D}"/>
              </a:ext>
            </a:extLst>
          </p:cNvPr>
          <p:cNvSpPr txBox="1"/>
          <p:nvPr/>
        </p:nvSpPr>
        <p:spPr>
          <a:xfrm>
            <a:off x="5618105" y="174457"/>
            <a:ext cx="65274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CAPP-PACE</a:t>
            </a:r>
          </a:p>
        </p:txBody>
      </p:sp>
      <p:sp>
        <p:nvSpPr>
          <p:cNvPr id="24" name="TextBox 21">
            <a:extLst>
              <a:ext uri="{FF2B5EF4-FFF2-40B4-BE49-F238E27FC236}">
                <a16:creationId xmlns:a16="http://schemas.microsoft.com/office/drawing/2014/main" id="{B9CD0CF6-9AE3-F441-8F2C-BF978CFB5A58}"/>
              </a:ext>
            </a:extLst>
          </p:cNvPr>
          <p:cNvSpPr txBox="1"/>
          <p:nvPr/>
        </p:nvSpPr>
        <p:spPr>
          <a:xfrm>
            <a:off x="6707788" y="176256"/>
            <a:ext cx="1098379" cy="21544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R&amp;D and future plans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BBF38B2-3B2E-ED4B-B1D2-27155D42D031}"/>
              </a:ext>
            </a:extLst>
          </p:cNvPr>
          <p:cNvSpPr txBox="1"/>
          <p:nvPr/>
        </p:nvSpPr>
        <p:spPr>
          <a:xfrm>
            <a:off x="8260747" y="174457"/>
            <a:ext cx="59022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b="1" dirty="0">
                <a:solidFill>
                  <a:srgbClr val="9DAF4F"/>
                </a:solidFill>
              </a:rPr>
              <a:t>Summary</a:t>
            </a:r>
          </a:p>
        </p:txBody>
      </p:sp>
      <p:sp>
        <p:nvSpPr>
          <p:cNvPr id="26" name="Oval 13">
            <a:extLst>
              <a:ext uri="{FF2B5EF4-FFF2-40B4-BE49-F238E27FC236}">
                <a16:creationId xmlns:a16="http://schemas.microsoft.com/office/drawing/2014/main" id="{C11F3744-255D-254E-8634-0FA42C50CCF2}"/>
              </a:ext>
            </a:extLst>
          </p:cNvPr>
          <p:cNvSpPr/>
          <p:nvPr/>
        </p:nvSpPr>
        <p:spPr>
          <a:xfrm>
            <a:off x="4591323" y="538953"/>
            <a:ext cx="135730" cy="135730"/>
          </a:xfrm>
          <a:prstGeom prst="ellipse">
            <a:avLst/>
          </a:prstGeom>
          <a:noFill/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pic>
        <p:nvPicPr>
          <p:cNvPr id="18" name="그림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62877" y="195119"/>
            <a:ext cx="584200" cy="97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250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18351" y="2889584"/>
            <a:ext cx="5163201" cy="186380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dirty="0">
                <a:cs typeface="Times New Roman"/>
              </a:rPr>
              <a:t>Thank You!</a:t>
            </a:r>
            <a:endParaRPr lang="en-US" sz="2400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62877" y="195119"/>
            <a:ext cx="584200" cy="97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7033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631186" y="408798"/>
            <a:ext cx="2337199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631186" y="559710"/>
            <a:ext cx="2337199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203158" y="382527"/>
            <a:ext cx="1765226" cy="217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/>
              <a:t>Slide 3</a:t>
            </a:r>
          </a:p>
        </p:txBody>
      </p:sp>
      <p:cxnSp>
        <p:nvCxnSpPr>
          <p:cNvPr id="93" name="Straight Connector 13"/>
          <p:cNvCxnSpPr/>
          <p:nvPr/>
        </p:nvCxnSpPr>
        <p:spPr>
          <a:xfrm>
            <a:off x="631186" y="1381082"/>
            <a:ext cx="2337199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TextBox 1"/>
          <p:cNvSpPr txBox="1"/>
          <p:nvPr/>
        </p:nvSpPr>
        <p:spPr>
          <a:xfrm>
            <a:off x="566169" y="610768"/>
            <a:ext cx="24022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b="1" dirty="0">
                <a:solidFill>
                  <a:srgbClr val="9DAF4F"/>
                </a:solidFill>
              </a:rPr>
              <a:t>Axion Detection scheme</a:t>
            </a:r>
          </a:p>
          <a:p>
            <a:r>
              <a:rPr lang="en-US" altLang="ko-KR" sz="1600" b="1" dirty="0">
                <a:solidFill>
                  <a:srgbClr val="9DAF4F"/>
                </a:solidFill>
              </a:rPr>
              <a:t>(CAPP-PACE)</a:t>
            </a:r>
            <a:endParaRPr lang="en-US" sz="1600" b="1" dirty="0">
              <a:solidFill>
                <a:srgbClr val="9DAF4F"/>
              </a:solidFill>
            </a:endParaRPr>
          </a:p>
        </p:txBody>
      </p:sp>
      <p:sp>
        <p:nvSpPr>
          <p:cNvPr id="42" name="Content Placeholder 2">
            <a:extLst>
              <a:ext uri="{FF2B5EF4-FFF2-40B4-BE49-F238E27FC236}">
                <a16:creationId xmlns:a16="http://schemas.microsoft.com/office/drawing/2014/main" id="{4D404D95-DE6B-1A4A-A649-BEA8483A0F55}"/>
              </a:ext>
            </a:extLst>
          </p:cNvPr>
          <p:cNvSpPr txBox="1">
            <a:spLocks/>
          </p:cNvSpPr>
          <p:nvPr/>
        </p:nvSpPr>
        <p:spPr>
          <a:xfrm>
            <a:off x="381000" y="954882"/>
            <a:ext cx="9144000" cy="59031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>
              <a:solidFill>
                <a:srgbClr val="000090"/>
              </a:solidFill>
            </a:endParaRPr>
          </a:p>
          <a:p>
            <a:endParaRPr lang="en-US" sz="2000" dirty="0">
              <a:solidFill>
                <a:srgbClr val="000090"/>
              </a:solidFill>
            </a:endParaRPr>
          </a:p>
        </p:txBody>
      </p:sp>
      <p:sp>
        <p:nvSpPr>
          <p:cNvPr id="66" name="Rectangle 5">
            <a:extLst>
              <a:ext uri="{FF2B5EF4-FFF2-40B4-BE49-F238E27FC236}">
                <a16:creationId xmlns:a16="http://schemas.microsoft.com/office/drawing/2014/main" id="{AA69D2B6-23AB-974E-BDD6-767E2EFA48A7}"/>
              </a:ext>
            </a:extLst>
          </p:cNvPr>
          <p:cNvSpPr/>
          <p:nvPr/>
        </p:nvSpPr>
        <p:spPr>
          <a:xfrm>
            <a:off x="4402010" y="4613234"/>
            <a:ext cx="914400" cy="1251975"/>
          </a:xfrm>
          <a:prstGeom prst="rect">
            <a:avLst/>
          </a:prstGeom>
          <a:solidFill>
            <a:schemeClr val="bg1"/>
          </a:solidFill>
          <a:effectLst>
            <a:innerShdw blurRad="63500" dist="50800" dir="13500000">
              <a:schemeClr val="bg1">
                <a:alpha val="50000"/>
              </a:scheme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11">
            <a:extLst>
              <a:ext uri="{FF2B5EF4-FFF2-40B4-BE49-F238E27FC236}">
                <a16:creationId xmlns:a16="http://schemas.microsoft.com/office/drawing/2014/main" id="{B835CDD6-77B6-6F40-BED0-E028C63FC50A}"/>
              </a:ext>
            </a:extLst>
          </p:cNvPr>
          <p:cNvSpPr/>
          <p:nvPr/>
        </p:nvSpPr>
        <p:spPr>
          <a:xfrm>
            <a:off x="3900602" y="4613232"/>
            <a:ext cx="391943" cy="125197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12">
            <a:extLst>
              <a:ext uri="{FF2B5EF4-FFF2-40B4-BE49-F238E27FC236}">
                <a16:creationId xmlns:a16="http://schemas.microsoft.com/office/drawing/2014/main" id="{F3D6F50B-8660-1040-8422-64ED8CE72672}"/>
              </a:ext>
            </a:extLst>
          </p:cNvPr>
          <p:cNvSpPr/>
          <p:nvPr/>
        </p:nvSpPr>
        <p:spPr>
          <a:xfrm>
            <a:off x="5406735" y="4613233"/>
            <a:ext cx="401890" cy="12519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9" name="Straight Connector 14">
            <a:extLst>
              <a:ext uri="{FF2B5EF4-FFF2-40B4-BE49-F238E27FC236}">
                <a16:creationId xmlns:a16="http://schemas.microsoft.com/office/drawing/2014/main" id="{098ECB83-8AB0-0D4B-994A-F76F730BE089}"/>
              </a:ext>
            </a:extLst>
          </p:cNvPr>
          <p:cNvCxnSpPr/>
          <p:nvPr/>
        </p:nvCxnSpPr>
        <p:spPr>
          <a:xfrm flipH="1">
            <a:off x="5406735" y="4613234"/>
            <a:ext cx="401890" cy="12519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16">
            <a:extLst>
              <a:ext uri="{FF2B5EF4-FFF2-40B4-BE49-F238E27FC236}">
                <a16:creationId xmlns:a16="http://schemas.microsoft.com/office/drawing/2014/main" id="{344B4C53-5623-E040-84D4-1BE02EF89E71}"/>
              </a:ext>
            </a:extLst>
          </p:cNvPr>
          <p:cNvCxnSpPr/>
          <p:nvPr/>
        </p:nvCxnSpPr>
        <p:spPr>
          <a:xfrm>
            <a:off x="5406735" y="4613234"/>
            <a:ext cx="401890" cy="12519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18">
            <a:extLst>
              <a:ext uri="{FF2B5EF4-FFF2-40B4-BE49-F238E27FC236}">
                <a16:creationId xmlns:a16="http://schemas.microsoft.com/office/drawing/2014/main" id="{064E5D97-351A-8E45-8BF9-2E696719B0D9}"/>
              </a:ext>
            </a:extLst>
          </p:cNvPr>
          <p:cNvCxnSpPr/>
          <p:nvPr/>
        </p:nvCxnSpPr>
        <p:spPr>
          <a:xfrm flipH="1">
            <a:off x="3900602" y="4613234"/>
            <a:ext cx="391943" cy="12519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20">
            <a:extLst>
              <a:ext uri="{FF2B5EF4-FFF2-40B4-BE49-F238E27FC236}">
                <a16:creationId xmlns:a16="http://schemas.microsoft.com/office/drawing/2014/main" id="{B16E4072-ACC7-A943-A4CE-9127A6D49EF0}"/>
              </a:ext>
            </a:extLst>
          </p:cNvPr>
          <p:cNvCxnSpPr/>
          <p:nvPr/>
        </p:nvCxnSpPr>
        <p:spPr>
          <a:xfrm>
            <a:off x="3900602" y="4613234"/>
            <a:ext cx="391943" cy="12519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24">
            <a:extLst>
              <a:ext uri="{FF2B5EF4-FFF2-40B4-BE49-F238E27FC236}">
                <a16:creationId xmlns:a16="http://schemas.microsoft.com/office/drawing/2014/main" id="{54F5C0EC-A3B4-E04C-A05F-CBEB3AECEB38}"/>
              </a:ext>
            </a:extLst>
          </p:cNvPr>
          <p:cNvCxnSpPr/>
          <p:nvPr/>
        </p:nvCxnSpPr>
        <p:spPr>
          <a:xfrm>
            <a:off x="5036996" y="5368759"/>
            <a:ext cx="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6" name="Picture 28" descr="스크린샷 2015-08-24 오후 10.47.29.png">
            <a:extLst>
              <a:ext uri="{FF2B5EF4-FFF2-40B4-BE49-F238E27FC236}">
                <a16:creationId xmlns:a16="http://schemas.microsoft.com/office/drawing/2014/main" id="{BD739B5B-F17B-CE40-8F7B-E5D017B736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09177">
            <a:off x="4508384" y="5076931"/>
            <a:ext cx="784439" cy="443935"/>
          </a:xfrm>
          <a:prstGeom prst="rect">
            <a:avLst/>
          </a:prstGeom>
        </p:spPr>
      </p:pic>
      <p:sp>
        <p:nvSpPr>
          <p:cNvPr id="77" name="Isosceles Triangle 29">
            <a:extLst>
              <a:ext uri="{FF2B5EF4-FFF2-40B4-BE49-F238E27FC236}">
                <a16:creationId xmlns:a16="http://schemas.microsoft.com/office/drawing/2014/main" id="{9DE6804A-B904-BC4F-B80E-6BF449C4B6E5}"/>
              </a:ext>
            </a:extLst>
          </p:cNvPr>
          <p:cNvSpPr/>
          <p:nvPr/>
        </p:nvSpPr>
        <p:spPr>
          <a:xfrm>
            <a:off x="4665634" y="4168090"/>
            <a:ext cx="371363" cy="247287"/>
          </a:xfrm>
          <a:prstGeom prst="triangle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Frame 30">
            <a:extLst>
              <a:ext uri="{FF2B5EF4-FFF2-40B4-BE49-F238E27FC236}">
                <a16:creationId xmlns:a16="http://schemas.microsoft.com/office/drawing/2014/main" id="{173E4C6B-D512-FE4B-A480-A84FF121A8FE}"/>
              </a:ext>
            </a:extLst>
          </p:cNvPr>
          <p:cNvSpPr/>
          <p:nvPr/>
        </p:nvSpPr>
        <p:spPr>
          <a:xfrm>
            <a:off x="3694684" y="3994347"/>
            <a:ext cx="2306848" cy="2049563"/>
          </a:xfrm>
          <a:prstGeom prst="frame">
            <a:avLst>
              <a:gd name="adj1" fmla="val 3189"/>
            </a:avLst>
          </a:prstGeom>
          <a:solidFill>
            <a:srgbClr val="000090">
              <a:alpha val="89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80" name="Straight Connector 36">
            <a:extLst>
              <a:ext uri="{FF2B5EF4-FFF2-40B4-BE49-F238E27FC236}">
                <a16:creationId xmlns:a16="http://schemas.microsoft.com/office/drawing/2014/main" id="{890F77DA-E897-ED4B-8095-79FCECC842BF}"/>
              </a:ext>
            </a:extLst>
          </p:cNvPr>
          <p:cNvCxnSpPr>
            <a:stCxn id="66" idx="0"/>
            <a:endCxn id="66" idx="0"/>
          </p:cNvCxnSpPr>
          <p:nvPr/>
        </p:nvCxnSpPr>
        <p:spPr>
          <a:xfrm>
            <a:off x="4859210" y="4613233"/>
            <a:ext cx="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Elbow Connector 38">
            <a:extLst>
              <a:ext uri="{FF2B5EF4-FFF2-40B4-BE49-F238E27FC236}">
                <a16:creationId xmlns:a16="http://schemas.microsoft.com/office/drawing/2014/main" id="{837AF430-E02F-0546-871E-5B5CB03CDA76}"/>
              </a:ext>
            </a:extLst>
          </p:cNvPr>
          <p:cNvCxnSpPr/>
          <p:nvPr/>
        </p:nvCxnSpPr>
        <p:spPr>
          <a:xfrm rot="5400000" flipH="1" flipV="1">
            <a:off x="4320093" y="4095293"/>
            <a:ext cx="1035878" cy="12700"/>
          </a:xfrm>
          <a:prstGeom prst="curvedConnector3">
            <a:avLst>
              <a:gd name="adj1" fmla="val 50000"/>
            </a:avLst>
          </a:prstGeom>
          <a:ln>
            <a:solidFill>
              <a:schemeClr val="accent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3" name="TextBox 82">
            <a:extLst>
              <a:ext uri="{FF2B5EF4-FFF2-40B4-BE49-F238E27FC236}">
                <a16:creationId xmlns:a16="http://schemas.microsoft.com/office/drawing/2014/main" id="{D9D18BF0-DB52-324F-BAE6-1B44D8748EE3}"/>
              </a:ext>
            </a:extLst>
          </p:cNvPr>
          <p:cNvSpPr txBox="1"/>
          <p:nvPr/>
        </p:nvSpPr>
        <p:spPr>
          <a:xfrm>
            <a:off x="4356608" y="5113833"/>
            <a:ext cx="47634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axion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06A2D094-0894-5B4B-BCCF-D79505EDCD8A}"/>
              </a:ext>
            </a:extLst>
          </p:cNvPr>
          <p:cNvSpPr txBox="1"/>
          <p:nvPr/>
        </p:nvSpPr>
        <p:spPr>
          <a:xfrm>
            <a:off x="4566754" y="5469954"/>
            <a:ext cx="79060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Virtual photon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C6047293-4BB2-9E48-AD38-6164F3824E77}"/>
              </a:ext>
            </a:extLst>
          </p:cNvPr>
          <p:cNvSpPr txBox="1"/>
          <p:nvPr/>
        </p:nvSpPr>
        <p:spPr>
          <a:xfrm>
            <a:off x="4832949" y="4733303"/>
            <a:ext cx="49244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photon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72FD5B25-6BC5-0445-ABA3-59AB3B6936A7}"/>
              </a:ext>
            </a:extLst>
          </p:cNvPr>
          <p:cNvSpPr txBox="1"/>
          <p:nvPr/>
        </p:nvSpPr>
        <p:spPr>
          <a:xfrm>
            <a:off x="259681" y="1473722"/>
            <a:ext cx="91440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8000"/>
                </a:solidFill>
              </a:rPr>
              <a:t>  </a:t>
            </a:r>
          </a:p>
          <a:p>
            <a:r>
              <a:rPr lang="en-US" dirty="0">
                <a:solidFill>
                  <a:srgbClr val="008000"/>
                </a:solidFill>
              </a:rPr>
              <a:t>    </a:t>
            </a:r>
            <a:r>
              <a:rPr lang="en-US" dirty="0">
                <a:solidFill>
                  <a:srgbClr val="008000"/>
                </a:solidFill>
                <a:latin typeface="Times New Roman"/>
                <a:cs typeface="Times New Roman"/>
              </a:rPr>
              <a:t> </a:t>
            </a:r>
            <a:r>
              <a:rPr lang="en-US" sz="2000" b="1" dirty="0" err="1">
                <a:solidFill>
                  <a:srgbClr val="000090"/>
                </a:solidFill>
                <a:latin typeface="Times New Roman"/>
                <a:cs typeface="Times New Roman"/>
              </a:rPr>
              <a:t>Axion</a:t>
            </a:r>
            <a:r>
              <a:rPr lang="en-US" sz="2000" b="1" dirty="0">
                <a:solidFill>
                  <a:srgbClr val="000090"/>
                </a:solidFill>
                <a:latin typeface="Times New Roman"/>
                <a:cs typeface="Times New Roman"/>
              </a:rPr>
              <a:t> Conversion Power (~10</a:t>
            </a:r>
            <a:r>
              <a:rPr lang="en-US" sz="2000" b="1" baseline="30000" dirty="0">
                <a:solidFill>
                  <a:srgbClr val="000090"/>
                </a:solidFill>
                <a:latin typeface="Times New Roman"/>
                <a:cs typeface="Times New Roman"/>
              </a:rPr>
              <a:t>-24</a:t>
            </a:r>
            <a:r>
              <a:rPr lang="en-US" sz="2000" b="1" dirty="0">
                <a:solidFill>
                  <a:srgbClr val="000090"/>
                </a:solidFill>
                <a:latin typeface="Times New Roman"/>
                <a:cs typeface="Times New Roman"/>
              </a:rPr>
              <a:t>W): </a:t>
            </a:r>
          </a:p>
          <a:p>
            <a:endParaRPr lang="en-US" sz="2000" b="1" dirty="0">
              <a:solidFill>
                <a:srgbClr val="000090"/>
              </a:solidFill>
            </a:endParaRPr>
          </a:p>
          <a:p>
            <a:r>
              <a:rPr lang="en-US" dirty="0">
                <a:solidFill>
                  <a:srgbClr val="008000"/>
                </a:solidFill>
              </a:rPr>
              <a:t>      </a:t>
            </a:r>
            <a:r>
              <a:rPr lang="en-US" sz="2000" b="1" dirty="0">
                <a:solidFill>
                  <a:srgbClr val="000090"/>
                </a:solidFill>
                <a:latin typeface="Times New Roman"/>
                <a:cs typeface="Times New Roman"/>
              </a:rPr>
              <a:t>Signal to Noise Ratio</a:t>
            </a:r>
            <a:r>
              <a:rPr lang="en-US" sz="2000" b="1" dirty="0">
                <a:solidFill>
                  <a:srgbClr val="008000"/>
                </a:solidFill>
                <a:latin typeface="Times New Roman"/>
                <a:cs typeface="Times New Roman"/>
              </a:rPr>
              <a:t>:</a:t>
            </a:r>
            <a:r>
              <a:rPr lang="en-US" dirty="0">
                <a:solidFill>
                  <a:srgbClr val="008000"/>
                </a:solidFill>
              </a:rPr>
              <a:t>                                                           </a:t>
            </a:r>
            <a:r>
              <a:rPr lang="en-US" sz="2000" b="1" dirty="0">
                <a:solidFill>
                  <a:srgbClr val="000090"/>
                </a:solidFill>
                <a:latin typeface="Times New Roman"/>
                <a:cs typeface="Times New Roman"/>
              </a:rPr>
              <a:t>Scan rate: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74785C21-13DF-EF4F-B499-28A6B10EC10C}"/>
              </a:ext>
            </a:extLst>
          </p:cNvPr>
          <p:cNvSpPr txBox="1"/>
          <p:nvPr/>
        </p:nvSpPr>
        <p:spPr>
          <a:xfrm>
            <a:off x="7206882" y="3029706"/>
            <a:ext cx="210833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Times New Roman"/>
                <a:cs typeface="Times New Roman"/>
              </a:rPr>
              <a:t>Low noise Amplifier</a:t>
            </a:r>
          </a:p>
          <a:p>
            <a:pPr algn="ctr"/>
            <a:r>
              <a:rPr lang="en-US" sz="1200" dirty="0">
                <a:latin typeface="Times New Roman"/>
                <a:cs typeface="Times New Roman"/>
              </a:rPr>
              <a:t>HEMT </a:t>
            </a:r>
          </a:p>
          <a:p>
            <a:pPr algn="ctr"/>
            <a:r>
              <a:rPr lang="en-US" sz="1200" dirty="0">
                <a:latin typeface="Times New Roman"/>
                <a:cs typeface="Times New Roman"/>
              </a:rPr>
              <a:t>or </a:t>
            </a:r>
          </a:p>
          <a:p>
            <a:r>
              <a:rPr lang="en-US" sz="1200" dirty="0">
                <a:latin typeface="Times New Roman"/>
                <a:cs typeface="Times New Roman"/>
              </a:rPr>
              <a:t>Quantum limited noise device</a:t>
            </a:r>
          </a:p>
          <a:p>
            <a:pPr algn="ctr"/>
            <a:r>
              <a:rPr lang="en-US" sz="1200" dirty="0">
                <a:latin typeface="Times New Roman"/>
                <a:cs typeface="Times New Roman"/>
              </a:rPr>
              <a:t>MSA or JPA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2A167B8F-9DDB-6A4E-B629-52517B9151E8}"/>
              </a:ext>
            </a:extLst>
          </p:cNvPr>
          <p:cNvSpPr txBox="1"/>
          <p:nvPr/>
        </p:nvSpPr>
        <p:spPr>
          <a:xfrm>
            <a:off x="1022698" y="5045593"/>
            <a:ext cx="228780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Times New Roman"/>
                <a:cs typeface="Times New Roman"/>
              </a:rPr>
              <a:t>High Field SC Magnet</a:t>
            </a:r>
          </a:p>
          <a:p>
            <a:r>
              <a:rPr lang="en-US" sz="1200" dirty="0">
                <a:latin typeface="Times New Roman"/>
                <a:cs typeface="Times New Roman"/>
              </a:rPr>
              <a:t>8T now and 25T soon</a:t>
            </a:r>
          </a:p>
          <a:p>
            <a:r>
              <a:rPr lang="en-US" sz="1200" dirty="0">
                <a:latin typeface="Times New Roman"/>
                <a:cs typeface="Times New Roman"/>
              </a:rPr>
              <a:t>BNL(HTS) Design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C43378C7-E56D-B946-BCD6-344C747533ED}"/>
              </a:ext>
            </a:extLst>
          </p:cNvPr>
          <p:cNvSpPr txBox="1"/>
          <p:nvPr/>
        </p:nvSpPr>
        <p:spPr>
          <a:xfrm>
            <a:off x="6876153" y="5037748"/>
            <a:ext cx="236475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Times New Roman"/>
                <a:cs typeface="Times New Roman"/>
              </a:rPr>
              <a:t>High Q Tunable Cavity</a:t>
            </a:r>
          </a:p>
          <a:p>
            <a:r>
              <a:rPr lang="en-US" sz="1200" dirty="0">
                <a:latin typeface="Times New Roman"/>
                <a:cs typeface="Times New Roman"/>
              </a:rPr>
              <a:t>Copper split design cavity</a:t>
            </a:r>
          </a:p>
          <a:p>
            <a:r>
              <a:rPr lang="en-US" sz="1200" dirty="0">
                <a:latin typeface="Times New Roman"/>
                <a:cs typeface="Times New Roman"/>
              </a:rPr>
              <a:t>Superconducting coating.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9DEC0CB3-36F3-E94F-A708-65F6442B48A6}"/>
              </a:ext>
            </a:extLst>
          </p:cNvPr>
          <p:cNvSpPr txBox="1"/>
          <p:nvPr/>
        </p:nvSpPr>
        <p:spPr>
          <a:xfrm>
            <a:off x="1022699" y="3023356"/>
            <a:ext cx="123603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Times New Roman"/>
                <a:cs typeface="Times New Roman"/>
              </a:rPr>
              <a:t>Cryogenics</a:t>
            </a:r>
          </a:p>
          <a:p>
            <a:r>
              <a:rPr lang="en-US" sz="1200" dirty="0">
                <a:latin typeface="Times New Roman"/>
                <a:cs typeface="Times New Roman"/>
              </a:rPr>
              <a:t>&lt;50mK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0DE46AC3-9432-EE4A-A8EC-B0B934F937AA}"/>
              </a:ext>
            </a:extLst>
          </p:cNvPr>
          <p:cNvSpPr txBox="1"/>
          <p:nvPr/>
        </p:nvSpPr>
        <p:spPr>
          <a:xfrm>
            <a:off x="4162069" y="3214372"/>
            <a:ext cx="1646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Times New Roman"/>
                <a:cs typeface="Times New Roman"/>
              </a:rPr>
              <a:t>To RF Receiver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FDAF75C4-9238-E143-8531-42512C919C63}"/>
              </a:ext>
            </a:extLst>
          </p:cNvPr>
          <p:cNvSpPr txBox="1"/>
          <p:nvPr/>
        </p:nvSpPr>
        <p:spPr>
          <a:xfrm>
            <a:off x="3900601" y="6225527"/>
            <a:ext cx="20789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8000"/>
                </a:solidFill>
              </a:rPr>
              <a:t>(Reverse) </a:t>
            </a:r>
            <a:r>
              <a:rPr lang="en-US" sz="1400" dirty="0" err="1">
                <a:solidFill>
                  <a:srgbClr val="008000"/>
                </a:solidFill>
              </a:rPr>
              <a:t>Primakoff</a:t>
            </a:r>
            <a:r>
              <a:rPr lang="en-US" sz="1400" dirty="0">
                <a:solidFill>
                  <a:srgbClr val="008000"/>
                </a:solidFill>
              </a:rPr>
              <a:t> Effect</a:t>
            </a:r>
          </a:p>
        </p:txBody>
      </p:sp>
      <p:pic>
        <p:nvPicPr>
          <p:cNvPr id="98" name="Picture 64" descr="스크린샷 2015-08-25 오전 1.49.03.png">
            <a:extLst>
              <a:ext uri="{FF2B5EF4-FFF2-40B4-BE49-F238E27FC236}">
                <a16:creationId xmlns:a16="http://schemas.microsoft.com/office/drawing/2014/main" id="{A7D59743-5136-9A43-BAD0-7C60B24D60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699" y="5795369"/>
            <a:ext cx="2175257" cy="737935"/>
          </a:xfrm>
          <a:prstGeom prst="rect">
            <a:avLst/>
          </a:prstGeom>
        </p:spPr>
      </p:pic>
      <p:cxnSp>
        <p:nvCxnSpPr>
          <p:cNvPr id="101" name="Straight Arrow Connector 68">
            <a:extLst>
              <a:ext uri="{FF2B5EF4-FFF2-40B4-BE49-F238E27FC236}">
                <a16:creationId xmlns:a16="http://schemas.microsoft.com/office/drawing/2014/main" id="{27874FF4-8268-E149-BFCA-478C959BCBAD}"/>
              </a:ext>
            </a:extLst>
          </p:cNvPr>
          <p:cNvCxnSpPr/>
          <p:nvPr/>
        </p:nvCxnSpPr>
        <p:spPr>
          <a:xfrm>
            <a:off x="2785202" y="4395659"/>
            <a:ext cx="1312285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Arrow Connector 74">
            <a:extLst>
              <a:ext uri="{FF2B5EF4-FFF2-40B4-BE49-F238E27FC236}">
                <a16:creationId xmlns:a16="http://schemas.microsoft.com/office/drawing/2014/main" id="{22EBADC3-4E76-F24B-B183-131FBF0C70C3}"/>
              </a:ext>
            </a:extLst>
          </p:cNvPr>
          <p:cNvCxnSpPr/>
          <p:nvPr/>
        </p:nvCxnSpPr>
        <p:spPr>
          <a:xfrm flipV="1">
            <a:off x="3197955" y="5346943"/>
            <a:ext cx="702646" cy="2181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Arrow Connector 76">
            <a:extLst>
              <a:ext uri="{FF2B5EF4-FFF2-40B4-BE49-F238E27FC236}">
                <a16:creationId xmlns:a16="http://schemas.microsoft.com/office/drawing/2014/main" id="{F1B23143-5F53-064B-BE06-00480CE0DEED}"/>
              </a:ext>
            </a:extLst>
          </p:cNvPr>
          <p:cNvCxnSpPr/>
          <p:nvPr/>
        </p:nvCxnSpPr>
        <p:spPr>
          <a:xfrm flipH="1" flipV="1">
            <a:off x="5134487" y="5370707"/>
            <a:ext cx="1734090" cy="435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Arrow Connector 9">
            <a:extLst>
              <a:ext uri="{FF2B5EF4-FFF2-40B4-BE49-F238E27FC236}">
                <a16:creationId xmlns:a16="http://schemas.microsoft.com/office/drawing/2014/main" id="{62290A93-6D51-544B-A71D-8BD9E73CC633}"/>
              </a:ext>
            </a:extLst>
          </p:cNvPr>
          <p:cNvCxnSpPr/>
          <p:nvPr/>
        </p:nvCxnSpPr>
        <p:spPr>
          <a:xfrm flipV="1">
            <a:off x="4859210" y="5715826"/>
            <a:ext cx="0" cy="53373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05" name="Object 46">
            <a:extLst>
              <a:ext uri="{FF2B5EF4-FFF2-40B4-BE49-F238E27FC236}">
                <a16:creationId xmlns:a16="http://schemas.microsoft.com/office/drawing/2014/main" id="{653755FC-7B89-2F4D-8094-9CCEC735364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35342523"/>
              </p:ext>
            </p:extLst>
          </p:nvPr>
        </p:nvGraphicFramePr>
        <p:xfrm>
          <a:off x="4644552" y="1551955"/>
          <a:ext cx="3660146" cy="8553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0" name="Equation" r:id="rId6" imgW="2120900" imgH="495300" progId="Equation.3">
                  <p:embed/>
                </p:oleObj>
              </mc:Choice>
              <mc:Fallback>
                <p:oleObj name="Equation" r:id="rId6" imgW="2120900" imgH="495300" progId="Equation.3">
                  <p:embed/>
                  <p:pic>
                    <p:nvPicPr>
                      <p:cNvPr id="47" name="Object 46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644552" y="1551955"/>
                        <a:ext cx="3660146" cy="855303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6" name="Object 47">
            <a:extLst>
              <a:ext uri="{FF2B5EF4-FFF2-40B4-BE49-F238E27FC236}">
                <a16:creationId xmlns:a16="http://schemas.microsoft.com/office/drawing/2014/main" id="{8A7E714B-66BF-C54E-A759-0CAA8368959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70889126"/>
              </p:ext>
            </p:extLst>
          </p:nvPr>
        </p:nvGraphicFramePr>
        <p:xfrm>
          <a:off x="3129602" y="2224401"/>
          <a:ext cx="2372123" cy="7592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1" name="Equation" r:id="rId8" imgW="1663700" imgH="533400" progId="Equation.3">
                  <p:embed/>
                </p:oleObj>
              </mc:Choice>
              <mc:Fallback>
                <p:oleObj name="Equation" r:id="rId8" imgW="1663700" imgH="533400" progId="Equation.3">
                  <p:embed/>
                  <p:pic>
                    <p:nvPicPr>
                      <p:cNvPr id="48" name="Object 47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129602" y="2224401"/>
                        <a:ext cx="2372123" cy="759278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7" name="Object 58">
            <a:extLst>
              <a:ext uri="{FF2B5EF4-FFF2-40B4-BE49-F238E27FC236}">
                <a16:creationId xmlns:a16="http://schemas.microsoft.com/office/drawing/2014/main" id="{1663746F-773F-4248-BB45-2CB305C44AE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14221702"/>
              </p:ext>
            </p:extLst>
          </p:nvPr>
        </p:nvGraphicFramePr>
        <p:xfrm>
          <a:off x="7356026" y="2219769"/>
          <a:ext cx="1867429" cy="6770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2" name="Equation" r:id="rId10" imgW="1155700" imgH="419100" progId="Equation.3">
                  <p:embed/>
                </p:oleObj>
              </mc:Choice>
              <mc:Fallback>
                <p:oleObj name="Equation" r:id="rId10" imgW="1155700" imgH="419100" progId="Equation.3">
                  <p:embed/>
                  <p:pic>
                    <p:nvPicPr>
                      <p:cNvPr id="59" name="Object 58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7356026" y="2219769"/>
                        <a:ext cx="1867429" cy="67702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08" name="Elbow Connector 32">
            <a:extLst>
              <a:ext uri="{FF2B5EF4-FFF2-40B4-BE49-F238E27FC236}">
                <a16:creationId xmlns:a16="http://schemas.microsoft.com/office/drawing/2014/main" id="{3CC860F0-E7FE-614E-9288-49794796A00E}"/>
              </a:ext>
            </a:extLst>
          </p:cNvPr>
          <p:cNvCxnSpPr>
            <a:cxnSpLocks/>
          </p:cNvCxnSpPr>
          <p:nvPr/>
        </p:nvCxnSpPr>
        <p:spPr>
          <a:xfrm rot="10800000" flipV="1">
            <a:off x="5284449" y="4218688"/>
            <a:ext cx="1708747" cy="196688"/>
          </a:xfrm>
          <a:prstGeom prst="bentConnector3">
            <a:avLst>
              <a:gd name="adj1" fmla="val 37259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9" name="TextBox 108">
            <a:extLst>
              <a:ext uri="{FF2B5EF4-FFF2-40B4-BE49-F238E27FC236}">
                <a16:creationId xmlns:a16="http://schemas.microsoft.com/office/drawing/2014/main" id="{3178ACE3-C302-974F-B05D-726606EA04B7}"/>
              </a:ext>
            </a:extLst>
          </p:cNvPr>
          <p:cNvSpPr txBox="1"/>
          <p:nvPr/>
        </p:nvSpPr>
        <p:spPr>
          <a:xfrm>
            <a:off x="3767601" y="1250521"/>
            <a:ext cx="2307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/>
                <a:cs typeface="Times New Roman"/>
              </a:rPr>
              <a:t>P. Sikivie’s </a:t>
            </a:r>
            <a:r>
              <a:rPr lang="en-US" dirty="0" err="1">
                <a:latin typeface="Times New Roman"/>
                <a:cs typeface="Times New Roman"/>
              </a:rPr>
              <a:t>Haloscope</a:t>
            </a:r>
            <a:r>
              <a:rPr lang="en-US" dirty="0">
                <a:latin typeface="Times New Roman"/>
                <a:cs typeface="Times New Roman"/>
              </a:rPr>
              <a:t>:</a:t>
            </a:r>
          </a:p>
        </p:txBody>
      </p:sp>
      <p:pic>
        <p:nvPicPr>
          <p:cNvPr id="110" name="Picture 7" descr="MA_CryoRF.jpeg">
            <a:extLst>
              <a:ext uri="{FF2B5EF4-FFF2-40B4-BE49-F238E27FC236}">
                <a16:creationId xmlns:a16="http://schemas.microsoft.com/office/drawing/2014/main" id="{21BD4BCB-008D-0549-85FF-CFF3AA194B5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65432" y="3648627"/>
            <a:ext cx="1586600" cy="1191645"/>
          </a:xfrm>
          <a:prstGeom prst="rect">
            <a:avLst/>
          </a:prstGeom>
        </p:spPr>
      </p:pic>
      <p:pic>
        <p:nvPicPr>
          <p:cNvPr id="112" name="Picture 2" descr="D:\Micro-Photo\VC\Aufnahme-100621-0004.jpg">
            <a:extLst>
              <a:ext uri="{FF2B5EF4-FFF2-40B4-BE49-F238E27FC236}">
                <a16:creationId xmlns:a16="http://schemas.microsoft.com/office/drawing/2014/main" id="{97A2F466-24BF-2F4B-9404-0E8B3E078E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33" t="44534" r="24093"/>
          <a:stretch/>
        </p:blipFill>
        <p:spPr bwMode="auto">
          <a:xfrm>
            <a:off x="7206882" y="4186949"/>
            <a:ext cx="990025" cy="687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" name="그림 112">
            <a:extLst>
              <a:ext uri="{FF2B5EF4-FFF2-40B4-BE49-F238E27FC236}">
                <a16:creationId xmlns:a16="http://schemas.microsoft.com/office/drawing/2014/main" id="{F6AD06BB-B826-4A4B-BA7A-8D813E59AA4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786" y="4186949"/>
            <a:ext cx="854374" cy="706283"/>
          </a:xfrm>
          <a:prstGeom prst="rect">
            <a:avLst/>
          </a:prstGeom>
        </p:spPr>
      </p:pic>
      <p:sp>
        <p:nvSpPr>
          <p:cNvPr id="138" name="TextBox 1">
            <a:extLst>
              <a:ext uri="{FF2B5EF4-FFF2-40B4-BE49-F238E27FC236}">
                <a16:creationId xmlns:a16="http://schemas.microsoft.com/office/drawing/2014/main" id="{A9A12C2D-BE2D-D741-802E-046080592759}"/>
              </a:ext>
            </a:extLst>
          </p:cNvPr>
          <p:cNvSpPr txBox="1"/>
          <p:nvPr/>
        </p:nvSpPr>
        <p:spPr>
          <a:xfrm>
            <a:off x="566169" y="348874"/>
            <a:ext cx="24022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>
                <a:solidFill>
                  <a:srgbClr val="000000"/>
                </a:solidFill>
              </a:rPr>
              <a:t>Overview</a:t>
            </a:r>
          </a:p>
        </p:txBody>
      </p:sp>
      <p:sp>
        <p:nvSpPr>
          <p:cNvPr id="139" name="Oval 13">
            <a:extLst>
              <a:ext uri="{FF2B5EF4-FFF2-40B4-BE49-F238E27FC236}">
                <a16:creationId xmlns:a16="http://schemas.microsoft.com/office/drawing/2014/main" id="{79DABE7A-3887-2C44-A6F4-80F4C9AE4EE6}"/>
              </a:ext>
            </a:extLst>
          </p:cNvPr>
          <p:cNvSpPr/>
          <p:nvPr/>
        </p:nvSpPr>
        <p:spPr>
          <a:xfrm>
            <a:off x="5890231" y="543187"/>
            <a:ext cx="135730" cy="135730"/>
          </a:xfrm>
          <a:prstGeom prst="ellipse">
            <a:avLst/>
          </a:prstGeom>
          <a:noFill/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140" name="Oval 15">
            <a:extLst>
              <a:ext uri="{FF2B5EF4-FFF2-40B4-BE49-F238E27FC236}">
                <a16:creationId xmlns:a16="http://schemas.microsoft.com/office/drawing/2014/main" id="{EC152877-2C66-C746-9350-4306BBC57E44}"/>
              </a:ext>
            </a:extLst>
          </p:cNvPr>
          <p:cNvSpPr/>
          <p:nvPr/>
        </p:nvSpPr>
        <p:spPr>
          <a:xfrm>
            <a:off x="7189113" y="548339"/>
            <a:ext cx="135730" cy="135730"/>
          </a:xfrm>
          <a:prstGeom prst="ellipse">
            <a:avLst/>
          </a:prstGeom>
          <a:noFill/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141" name="Oval 18">
            <a:extLst>
              <a:ext uri="{FF2B5EF4-FFF2-40B4-BE49-F238E27FC236}">
                <a16:creationId xmlns:a16="http://schemas.microsoft.com/office/drawing/2014/main" id="{372F6967-2DF9-CD43-8A35-9F54FD7E8CD4}"/>
              </a:ext>
            </a:extLst>
          </p:cNvPr>
          <p:cNvSpPr/>
          <p:nvPr/>
        </p:nvSpPr>
        <p:spPr>
          <a:xfrm>
            <a:off x="8487995" y="548339"/>
            <a:ext cx="135730" cy="135730"/>
          </a:xfrm>
          <a:prstGeom prst="ellipse">
            <a:avLst/>
          </a:prstGeom>
          <a:noFill/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142" name="TextBox 19">
            <a:extLst>
              <a:ext uri="{FF2B5EF4-FFF2-40B4-BE49-F238E27FC236}">
                <a16:creationId xmlns:a16="http://schemas.microsoft.com/office/drawing/2014/main" id="{6DA7E8D7-BDD8-6B40-B208-95D6A8F5A762}"/>
              </a:ext>
            </a:extLst>
          </p:cNvPr>
          <p:cNvSpPr txBox="1"/>
          <p:nvPr/>
        </p:nvSpPr>
        <p:spPr>
          <a:xfrm>
            <a:off x="4369532" y="161462"/>
            <a:ext cx="59182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b="1" dirty="0">
                <a:solidFill>
                  <a:srgbClr val="9DAF4F"/>
                </a:solidFill>
              </a:rPr>
              <a:t>Overview</a:t>
            </a:r>
          </a:p>
        </p:txBody>
      </p:sp>
      <p:sp>
        <p:nvSpPr>
          <p:cNvPr id="143" name="TextBox 20">
            <a:extLst>
              <a:ext uri="{FF2B5EF4-FFF2-40B4-BE49-F238E27FC236}">
                <a16:creationId xmlns:a16="http://schemas.microsoft.com/office/drawing/2014/main" id="{66E5C51C-2BC7-F643-A689-216B682AB556}"/>
              </a:ext>
            </a:extLst>
          </p:cNvPr>
          <p:cNvSpPr txBox="1"/>
          <p:nvPr/>
        </p:nvSpPr>
        <p:spPr>
          <a:xfrm>
            <a:off x="5618105" y="174457"/>
            <a:ext cx="65274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CAPP-PACE</a:t>
            </a:r>
          </a:p>
        </p:txBody>
      </p:sp>
      <p:sp>
        <p:nvSpPr>
          <p:cNvPr id="144" name="TextBox 21">
            <a:extLst>
              <a:ext uri="{FF2B5EF4-FFF2-40B4-BE49-F238E27FC236}">
                <a16:creationId xmlns:a16="http://schemas.microsoft.com/office/drawing/2014/main" id="{B67F4715-ACC6-8549-82E9-70A3C1B668B3}"/>
              </a:ext>
            </a:extLst>
          </p:cNvPr>
          <p:cNvSpPr txBox="1"/>
          <p:nvPr/>
        </p:nvSpPr>
        <p:spPr>
          <a:xfrm>
            <a:off x="6715002" y="176256"/>
            <a:ext cx="108395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R&amp;D and future plans</a:t>
            </a:r>
          </a:p>
        </p:txBody>
      </p:sp>
      <p:sp>
        <p:nvSpPr>
          <p:cNvPr id="145" name="TextBox 24">
            <a:extLst>
              <a:ext uri="{FF2B5EF4-FFF2-40B4-BE49-F238E27FC236}">
                <a16:creationId xmlns:a16="http://schemas.microsoft.com/office/drawing/2014/main" id="{839F0BE6-AE63-0144-9ACA-81C8646B1F4D}"/>
              </a:ext>
            </a:extLst>
          </p:cNvPr>
          <p:cNvSpPr txBox="1"/>
          <p:nvPr/>
        </p:nvSpPr>
        <p:spPr>
          <a:xfrm>
            <a:off x="8265556" y="174457"/>
            <a:ext cx="58060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Summary</a:t>
            </a:r>
          </a:p>
        </p:txBody>
      </p:sp>
      <p:sp>
        <p:nvSpPr>
          <p:cNvPr id="146" name="Oval 13">
            <a:extLst>
              <a:ext uri="{FF2B5EF4-FFF2-40B4-BE49-F238E27FC236}">
                <a16:creationId xmlns:a16="http://schemas.microsoft.com/office/drawing/2014/main" id="{9449B815-FFDF-354D-BF18-4B23A66F5DDC}"/>
              </a:ext>
            </a:extLst>
          </p:cNvPr>
          <p:cNvSpPr/>
          <p:nvPr/>
        </p:nvSpPr>
        <p:spPr>
          <a:xfrm>
            <a:off x="4591323" y="538953"/>
            <a:ext cx="135730" cy="135730"/>
          </a:xfrm>
          <a:prstGeom prst="ellipse">
            <a:avLst/>
          </a:prstGeom>
          <a:noFill/>
          <a:ln w="19050">
            <a:solidFill>
              <a:srgbClr val="9DAF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9DAF4F"/>
                </a:solidFill>
              </a:rPr>
              <a:t> </a:t>
            </a:r>
          </a:p>
        </p:txBody>
      </p:sp>
      <p:pic>
        <p:nvPicPr>
          <p:cNvPr id="53" name="그림 5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162877" y="195119"/>
            <a:ext cx="584200" cy="97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7068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631186" y="408798"/>
            <a:ext cx="2337199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631186" y="559710"/>
            <a:ext cx="2337199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66169" y="676592"/>
            <a:ext cx="2247697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b="1" dirty="0">
                <a:solidFill>
                  <a:srgbClr val="9DAF4F"/>
                </a:solidFill>
              </a:rPr>
              <a:t>CAPP Experimental Hall</a:t>
            </a:r>
          </a:p>
          <a:p>
            <a:endParaRPr lang="en-US" sz="1500" b="1" dirty="0">
              <a:solidFill>
                <a:srgbClr val="9DAF4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03158" y="382527"/>
            <a:ext cx="1765226" cy="217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/>
              <a:t>Slide 4</a:t>
            </a:r>
          </a:p>
        </p:txBody>
      </p:sp>
      <p:cxnSp>
        <p:nvCxnSpPr>
          <p:cNvPr id="93" name="Straight Connector 13"/>
          <p:cNvCxnSpPr/>
          <p:nvPr/>
        </p:nvCxnSpPr>
        <p:spPr>
          <a:xfrm>
            <a:off x="631186" y="1381082"/>
            <a:ext cx="2337199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Picture 3" descr="IMG_0092.jpg">
            <a:extLst>
              <a:ext uri="{FF2B5EF4-FFF2-40B4-BE49-F238E27FC236}">
                <a16:creationId xmlns:a16="http://schemas.microsoft.com/office/drawing/2014/main" id="{3A9B6D1A-32D1-AE4C-B004-5460ACA700C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56"/>
          <a:stretch/>
        </p:blipFill>
        <p:spPr>
          <a:xfrm>
            <a:off x="381000" y="4223966"/>
            <a:ext cx="9144000" cy="2393638"/>
          </a:xfrm>
          <a:prstGeom prst="rect">
            <a:avLst/>
          </a:prstGeom>
        </p:spPr>
      </p:pic>
      <p:pic>
        <p:nvPicPr>
          <p:cNvPr id="44" name="Picture 6" descr="스크린샷 2018-06-19 오후 5.33.54.png">
            <a:extLst>
              <a:ext uri="{FF2B5EF4-FFF2-40B4-BE49-F238E27FC236}">
                <a16:creationId xmlns:a16="http://schemas.microsoft.com/office/drawing/2014/main" id="{11F3B74E-0F0F-A946-B4D0-A4A114F2202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71"/>
          <a:stretch/>
        </p:blipFill>
        <p:spPr>
          <a:xfrm>
            <a:off x="381000" y="1559314"/>
            <a:ext cx="9144000" cy="2445749"/>
          </a:xfrm>
          <a:prstGeom prst="rect">
            <a:avLst/>
          </a:prstGeom>
        </p:spPr>
      </p:pic>
      <p:sp>
        <p:nvSpPr>
          <p:cNvPr id="65" name="TextBox 1">
            <a:extLst>
              <a:ext uri="{FF2B5EF4-FFF2-40B4-BE49-F238E27FC236}">
                <a16:creationId xmlns:a16="http://schemas.microsoft.com/office/drawing/2014/main" id="{82CF3B63-F1CF-7041-894D-631445A4DF41}"/>
              </a:ext>
            </a:extLst>
          </p:cNvPr>
          <p:cNvSpPr txBox="1"/>
          <p:nvPr/>
        </p:nvSpPr>
        <p:spPr>
          <a:xfrm>
            <a:off x="566169" y="348874"/>
            <a:ext cx="24022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>
                <a:solidFill>
                  <a:srgbClr val="000000"/>
                </a:solidFill>
              </a:rPr>
              <a:t>Overview</a:t>
            </a:r>
          </a:p>
        </p:txBody>
      </p:sp>
      <p:sp>
        <p:nvSpPr>
          <p:cNvPr id="76" name="Oval 13">
            <a:extLst>
              <a:ext uri="{FF2B5EF4-FFF2-40B4-BE49-F238E27FC236}">
                <a16:creationId xmlns:a16="http://schemas.microsoft.com/office/drawing/2014/main" id="{3163748F-173A-D84F-A9F6-4D721851DDB8}"/>
              </a:ext>
            </a:extLst>
          </p:cNvPr>
          <p:cNvSpPr/>
          <p:nvPr/>
        </p:nvSpPr>
        <p:spPr>
          <a:xfrm>
            <a:off x="5890231" y="543187"/>
            <a:ext cx="135730" cy="135730"/>
          </a:xfrm>
          <a:prstGeom prst="ellipse">
            <a:avLst/>
          </a:prstGeom>
          <a:noFill/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77" name="Oval 15">
            <a:extLst>
              <a:ext uri="{FF2B5EF4-FFF2-40B4-BE49-F238E27FC236}">
                <a16:creationId xmlns:a16="http://schemas.microsoft.com/office/drawing/2014/main" id="{B4F75458-1356-8549-B8D2-9C1173D55ADB}"/>
              </a:ext>
            </a:extLst>
          </p:cNvPr>
          <p:cNvSpPr/>
          <p:nvPr/>
        </p:nvSpPr>
        <p:spPr>
          <a:xfrm>
            <a:off x="7189113" y="548339"/>
            <a:ext cx="135730" cy="135730"/>
          </a:xfrm>
          <a:prstGeom prst="ellipse">
            <a:avLst/>
          </a:prstGeom>
          <a:noFill/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79" name="Oval 18">
            <a:extLst>
              <a:ext uri="{FF2B5EF4-FFF2-40B4-BE49-F238E27FC236}">
                <a16:creationId xmlns:a16="http://schemas.microsoft.com/office/drawing/2014/main" id="{71931A2C-5DF2-7644-A654-D513FEAC90A9}"/>
              </a:ext>
            </a:extLst>
          </p:cNvPr>
          <p:cNvSpPr/>
          <p:nvPr/>
        </p:nvSpPr>
        <p:spPr>
          <a:xfrm>
            <a:off x="8487995" y="548339"/>
            <a:ext cx="135730" cy="135730"/>
          </a:xfrm>
          <a:prstGeom prst="ellipse">
            <a:avLst/>
          </a:prstGeom>
          <a:noFill/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80" name="TextBox 19">
            <a:extLst>
              <a:ext uri="{FF2B5EF4-FFF2-40B4-BE49-F238E27FC236}">
                <a16:creationId xmlns:a16="http://schemas.microsoft.com/office/drawing/2014/main" id="{865223A1-8BB8-5A47-BFA4-56B08C6C7CF6}"/>
              </a:ext>
            </a:extLst>
          </p:cNvPr>
          <p:cNvSpPr txBox="1"/>
          <p:nvPr/>
        </p:nvSpPr>
        <p:spPr>
          <a:xfrm>
            <a:off x="4369532" y="161462"/>
            <a:ext cx="59182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b="1" dirty="0">
                <a:solidFill>
                  <a:srgbClr val="9DAF4F"/>
                </a:solidFill>
              </a:rPr>
              <a:t>Overview</a:t>
            </a:r>
          </a:p>
        </p:txBody>
      </p:sp>
      <p:sp>
        <p:nvSpPr>
          <p:cNvPr id="81" name="TextBox 20">
            <a:extLst>
              <a:ext uri="{FF2B5EF4-FFF2-40B4-BE49-F238E27FC236}">
                <a16:creationId xmlns:a16="http://schemas.microsoft.com/office/drawing/2014/main" id="{C64AAD1E-3F4C-D541-B347-0E27C5F8A3C8}"/>
              </a:ext>
            </a:extLst>
          </p:cNvPr>
          <p:cNvSpPr txBox="1"/>
          <p:nvPr/>
        </p:nvSpPr>
        <p:spPr>
          <a:xfrm>
            <a:off x="5618105" y="174457"/>
            <a:ext cx="65274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CAPP-PACE</a:t>
            </a:r>
          </a:p>
        </p:txBody>
      </p:sp>
      <p:sp>
        <p:nvSpPr>
          <p:cNvPr id="83" name="TextBox 21">
            <a:extLst>
              <a:ext uri="{FF2B5EF4-FFF2-40B4-BE49-F238E27FC236}">
                <a16:creationId xmlns:a16="http://schemas.microsoft.com/office/drawing/2014/main" id="{0FD0D37E-27DF-204D-AFC8-118F3C987E83}"/>
              </a:ext>
            </a:extLst>
          </p:cNvPr>
          <p:cNvSpPr txBox="1"/>
          <p:nvPr/>
        </p:nvSpPr>
        <p:spPr>
          <a:xfrm>
            <a:off x="6715002" y="176256"/>
            <a:ext cx="108395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R&amp;D and future plans</a:t>
            </a:r>
          </a:p>
        </p:txBody>
      </p:sp>
      <p:sp>
        <p:nvSpPr>
          <p:cNvPr id="84" name="TextBox 24">
            <a:extLst>
              <a:ext uri="{FF2B5EF4-FFF2-40B4-BE49-F238E27FC236}">
                <a16:creationId xmlns:a16="http://schemas.microsoft.com/office/drawing/2014/main" id="{00B663AF-499F-A94F-BA54-1B804EDF0BFA}"/>
              </a:ext>
            </a:extLst>
          </p:cNvPr>
          <p:cNvSpPr txBox="1"/>
          <p:nvPr/>
        </p:nvSpPr>
        <p:spPr>
          <a:xfrm>
            <a:off x="8265556" y="174457"/>
            <a:ext cx="58060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Summary</a:t>
            </a:r>
          </a:p>
        </p:txBody>
      </p:sp>
      <p:sp>
        <p:nvSpPr>
          <p:cNvPr id="86" name="Oval 13">
            <a:extLst>
              <a:ext uri="{FF2B5EF4-FFF2-40B4-BE49-F238E27FC236}">
                <a16:creationId xmlns:a16="http://schemas.microsoft.com/office/drawing/2014/main" id="{485CA467-7D0D-A74B-A66F-8B0DBB0098E0}"/>
              </a:ext>
            </a:extLst>
          </p:cNvPr>
          <p:cNvSpPr/>
          <p:nvPr/>
        </p:nvSpPr>
        <p:spPr>
          <a:xfrm>
            <a:off x="4591323" y="538953"/>
            <a:ext cx="135730" cy="135730"/>
          </a:xfrm>
          <a:prstGeom prst="ellipse">
            <a:avLst/>
          </a:prstGeom>
          <a:noFill/>
          <a:ln w="19050">
            <a:solidFill>
              <a:srgbClr val="9DAF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pic>
        <p:nvPicPr>
          <p:cNvPr id="18" name="그림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62877" y="195119"/>
            <a:ext cx="584200" cy="97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6868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631186" y="408798"/>
            <a:ext cx="2337199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631186" y="559710"/>
            <a:ext cx="2337199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66169" y="557208"/>
            <a:ext cx="240221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>
                <a:solidFill>
                  <a:srgbClr val="9DAF4F"/>
                </a:solidFill>
              </a:rPr>
              <a:t>CAPP-PACE</a:t>
            </a:r>
          </a:p>
          <a:p>
            <a:r>
              <a:rPr lang="en-US" sz="1500" b="1" dirty="0">
                <a:solidFill>
                  <a:srgbClr val="9DAF4F"/>
                </a:solidFill>
              </a:rPr>
              <a:t>(Pilot Axion Cavity Exp.)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203158" y="382527"/>
            <a:ext cx="1765226" cy="217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/>
              <a:t>Slide 5</a:t>
            </a:r>
          </a:p>
        </p:txBody>
      </p:sp>
      <p:cxnSp>
        <p:nvCxnSpPr>
          <p:cNvPr id="93" name="Straight Connector 13"/>
          <p:cNvCxnSpPr/>
          <p:nvPr/>
        </p:nvCxnSpPr>
        <p:spPr>
          <a:xfrm>
            <a:off x="631186" y="1381082"/>
            <a:ext cx="2337199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TextBox 1"/>
          <p:cNvSpPr txBox="1"/>
          <p:nvPr/>
        </p:nvSpPr>
        <p:spPr>
          <a:xfrm>
            <a:off x="559897" y="1063835"/>
            <a:ext cx="24022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</a:rPr>
              <a:t>What is it?</a:t>
            </a:r>
          </a:p>
        </p:txBody>
      </p:sp>
      <p:sp>
        <p:nvSpPr>
          <p:cNvPr id="18" name="직사각형 17">
            <a:extLst>
              <a:ext uri="{FF2B5EF4-FFF2-40B4-BE49-F238E27FC236}">
                <a16:creationId xmlns:a16="http://schemas.microsoft.com/office/drawing/2014/main" id="{9B73E17A-571E-D04B-8892-AEF1688C03E7}"/>
              </a:ext>
            </a:extLst>
          </p:cNvPr>
          <p:cNvSpPr/>
          <p:nvPr/>
        </p:nvSpPr>
        <p:spPr>
          <a:xfrm>
            <a:off x="1084912" y="1650959"/>
            <a:ext cx="8236509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altLang="ko-KR" sz="2000" dirty="0"/>
              <a:t>The Very First complete axion experiment in Korea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altLang="ko-KR" sz="2000" dirty="0"/>
              <a:t>First engineering run was done in Jan. 2018 (2.45 ~ 2.50GHz)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US" altLang="ko-KR" sz="2000" dirty="0"/>
              <a:t>Flawless operation of Freq. Tuning System(sapphire rod with Piezo tuning system)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US" altLang="ko-KR" sz="2000" dirty="0"/>
              <a:t>DAQ(Controls, Monitoring) is ready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US" altLang="ko-KR" sz="2000" dirty="0"/>
              <a:t>Target sensitivity : 10*KSVZ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altLang="ko-KR" sz="2000" dirty="0"/>
              <a:t>The Second run (2.50 – 2.75 GHz) is running “</a:t>
            </a:r>
            <a:r>
              <a:rPr lang="en-US" altLang="ko-KR" sz="2000" dirty="0">
                <a:solidFill>
                  <a:srgbClr val="FF0000"/>
                </a:solidFill>
              </a:rPr>
              <a:t>NOW”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US" altLang="ko-KR" sz="2000" dirty="0"/>
              <a:t>Improved scanning speed with bigger cavity (x2)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US" altLang="ko-KR" sz="2000" dirty="0"/>
              <a:t>Improved scanning speed (x4)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US" altLang="ko-KR" sz="2000" dirty="0"/>
              <a:t>Tuning with sapphire and copper rod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US" altLang="ko-KR" sz="2000" dirty="0"/>
              <a:t>Fully automated DAQ (Controls, Monitoring and Emergency plan) 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US" altLang="ko-KR" sz="2000" dirty="0"/>
              <a:t>Target sensitivity : 10*KSVZ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altLang="ko-KR" sz="2000" dirty="0"/>
              <a:t>The Third run will have focus on </a:t>
            </a:r>
            <a:r>
              <a:rPr lang="en-US" altLang="ko-KR" sz="2000" dirty="0">
                <a:solidFill>
                  <a:srgbClr val="FF0000"/>
                </a:solidFill>
              </a:rPr>
              <a:t>”KSVZ” </a:t>
            </a:r>
            <a:r>
              <a:rPr lang="en-US" altLang="ko-KR" sz="2000" dirty="0"/>
              <a:t>axions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US" altLang="ko-KR" sz="2000" dirty="0"/>
              <a:t>Planned for two months, starting September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altLang="ko-KR" sz="2000" dirty="0"/>
              <a:t>Quantum Amplifier Testbed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altLang="ko-KR" sz="2000" dirty="0"/>
              <a:t>Preparing for CAPP25T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sz="2000" dirty="0"/>
          </a:p>
        </p:txBody>
      </p:sp>
      <p:sp>
        <p:nvSpPr>
          <p:cNvPr id="27" name="TextBox 1">
            <a:extLst>
              <a:ext uri="{FF2B5EF4-FFF2-40B4-BE49-F238E27FC236}">
                <a16:creationId xmlns:a16="http://schemas.microsoft.com/office/drawing/2014/main" id="{7752E067-1851-694C-B442-0A8C304329AB}"/>
              </a:ext>
            </a:extLst>
          </p:cNvPr>
          <p:cNvSpPr txBox="1"/>
          <p:nvPr/>
        </p:nvSpPr>
        <p:spPr>
          <a:xfrm>
            <a:off x="566169" y="348874"/>
            <a:ext cx="14691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>
                <a:solidFill>
                  <a:srgbClr val="000000"/>
                </a:solidFill>
              </a:rPr>
              <a:t>CAPP-PACE</a:t>
            </a:r>
          </a:p>
        </p:txBody>
      </p:sp>
      <p:sp>
        <p:nvSpPr>
          <p:cNvPr id="28" name="Oval 13">
            <a:extLst>
              <a:ext uri="{FF2B5EF4-FFF2-40B4-BE49-F238E27FC236}">
                <a16:creationId xmlns:a16="http://schemas.microsoft.com/office/drawing/2014/main" id="{AE2911B7-EABA-A745-A89D-A7B6A834D8EC}"/>
              </a:ext>
            </a:extLst>
          </p:cNvPr>
          <p:cNvSpPr/>
          <p:nvPr/>
        </p:nvSpPr>
        <p:spPr>
          <a:xfrm>
            <a:off x="5890231" y="543187"/>
            <a:ext cx="135730" cy="135730"/>
          </a:xfrm>
          <a:prstGeom prst="ellipse">
            <a:avLst/>
          </a:prstGeom>
          <a:noFill/>
          <a:ln w="19050">
            <a:solidFill>
              <a:srgbClr val="9DAF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29" name="Oval 15">
            <a:extLst>
              <a:ext uri="{FF2B5EF4-FFF2-40B4-BE49-F238E27FC236}">
                <a16:creationId xmlns:a16="http://schemas.microsoft.com/office/drawing/2014/main" id="{9D1B2C69-04A5-2543-B1C2-4B3235A6D851}"/>
              </a:ext>
            </a:extLst>
          </p:cNvPr>
          <p:cNvSpPr/>
          <p:nvPr/>
        </p:nvSpPr>
        <p:spPr>
          <a:xfrm>
            <a:off x="7189113" y="548339"/>
            <a:ext cx="135730" cy="135730"/>
          </a:xfrm>
          <a:prstGeom prst="ellipse">
            <a:avLst/>
          </a:prstGeom>
          <a:noFill/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30" name="Oval 18">
            <a:extLst>
              <a:ext uri="{FF2B5EF4-FFF2-40B4-BE49-F238E27FC236}">
                <a16:creationId xmlns:a16="http://schemas.microsoft.com/office/drawing/2014/main" id="{2ABC81BC-34DE-4F48-9CEF-C79FB485E453}"/>
              </a:ext>
            </a:extLst>
          </p:cNvPr>
          <p:cNvSpPr/>
          <p:nvPr/>
        </p:nvSpPr>
        <p:spPr>
          <a:xfrm>
            <a:off x="8487995" y="548339"/>
            <a:ext cx="135730" cy="135730"/>
          </a:xfrm>
          <a:prstGeom prst="ellipse">
            <a:avLst/>
          </a:prstGeom>
          <a:noFill/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31" name="TextBox 19">
            <a:extLst>
              <a:ext uri="{FF2B5EF4-FFF2-40B4-BE49-F238E27FC236}">
                <a16:creationId xmlns:a16="http://schemas.microsoft.com/office/drawing/2014/main" id="{44DCA3B4-E681-C141-B158-BE0562979B3C}"/>
              </a:ext>
            </a:extLst>
          </p:cNvPr>
          <p:cNvSpPr txBox="1"/>
          <p:nvPr/>
        </p:nvSpPr>
        <p:spPr>
          <a:xfrm>
            <a:off x="4375142" y="161462"/>
            <a:ext cx="58060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Overview</a:t>
            </a:r>
          </a:p>
        </p:txBody>
      </p:sp>
      <p:sp>
        <p:nvSpPr>
          <p:cNvPr id="32" name="TextBox 20">
            <a:extLst>
              <a:ext uri="{FF2B5EF4-FFF2-40B4-BE49-F238E27FC236}">
                <a16:creationId xmlns:a16="http://schemas.microsoft.com/office/drawing/2014/main" id="{54B426BA-8228-9343-A79E-D433B4F2A6B9}"/>
              </a:ext>
            </a:extLst>
          </p:cNvPr>
          <p:cNvSpPr txBox="1"/>
          <p:nvPr/>
        </p:nvSpPr>
        <p:spPr>
          <a:xfrm>
            <a:off x="5612495" y="174457"/>
            <a:ext cx="66396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b="1" dirty="0">
                <a:solidFill>
                  <a:srgbClr val="9DAF4F"/>
                </a:solidFill>
              </a:rPr>
              <a:t>CAPP-PACE</a:t>
            </a:r>
          </a:p>
        </p:txBody>
      </p:sp>
      <p:sp>
        <p:nvSpPr>
          <p:cNvPr id="33" name="TextBox 21">
            <a:extLst>
              <a:ext uri="{FF2B5EF4-FFF2-40B4-BE49-F238E27FC236}">
                <a16:creationId xmlns:a16="http://schemas.microsoft.com/office/drawing/2014/main" id="{374AC42D-C7DE-D840-B88E-75B20879B1BF}"/>
              </a:ext>
            </a:extLst>
          </p:cNvPr>
          <p:cNvSpPr txBox="1"/>
          <p:nvPr/>
        </p:nvSpPr>
        <p:spPr>
          <a:xfrm>
            <a:off x="6715002" y="176256"/>
            <a:ext cx="108395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R&amp;D and future plans</a:t>
            </a:r>
          </a:p>
        </p:txBody>
      </p:sp>
      <p:sp>
        <p:nvSpPr>
          <p:cNvPr id="34" name="TextBox 24">
            <a:extLst>
              <a:ext uri="{FF2B5EF4-FFF2-40B4-BE49-F238E27FC236}">
                <a16:creationId xmlns:a16="http://schemas.microsoft.com/office/drawing/2014/main" id="{C7696B8C-C816-C14E-B452-AC4EF89D23A1}"/>
              </a:ext>
            </a:extLst>
          </p:cNvPr>
          <p:cNvSpPr txBox="1"/>
          <p:nvPr/>
        </p:nvSpPr>
        <p:spPr>
          <a:xfrm>
            <a:off x="8265556" y="174457"/>
            <a:ext cx="58060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Summary</a:t>
            </a:r>
          </a:p>
        </p:txBody>
      </p:sp>
      <p:sp>
        <p:nvSpPr>
          <p:cNvPr id="35" name="Oval 13">
            <a:extLst>
              <a:ext uri="{FF2B5EF4-FFF2-40B4-BE49-F238E27FC236}">
                <a16:creationId xmlns:a16="http://schemas.microsoft.com/office/drawing/2014/main" id="{77E1A575-B591-F54F-9750-38D040FC0FF7}"/>
              </a:ext>
            </a:extLst>
          </p:cNvPr>
          <p:cNvSpPr/>
          <p:nvPr/>
        </p:nvSpPr>
        <p:spPr>
          <a:xfrm>
            <a:off x="4591323" y="538953"/>
            <a:ext cx="135730" cy="135730"/>
          </a:xfrm>
          <a:prstGeom prst="ellipse">
            <a:avLst/>
          </a:prstGeom>
          <a:noFill/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pic>
        <p:nvPicPr>
          <p:cNvPr id="19" name="그림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62877" y="195119"/>
            <a:ext cx="584200" cy="97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4608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631186" y="408798"/>
            <a:ext cx="2337199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631186" y="559710"/>
            <a:ext cx="2337199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66169" y="793181"/>
            <a:ext cx="240221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>
                <a:solidFill>
                  <a:srgbClr val="9DAF4F"/>
                </a:solidFill>
              </a:rPr>
              <a:t>The run parameters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203158" y="382527"/>
            <a:ext cx="1765226" cy="217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/>
              <a:t>Slide 6</a:t>
            </a:r>
          </a:p>
        </p:txBody>
      </p:sp>
      <p:cxnSp>
        <p:nvCxnSpPr>
          <p:cNvPr id="93" name="Straight Connector 13"/>
          <p:cNvCxnSpPr/>
          <p:nvPr/>
        </p:nvCxnSpPr>
        <p:spPr>
          <a:xfrm>
            <a:off x="631186" y="1381082"/>
            <a:ext cx="2337199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9" descr="스크린샷 2016-06-16 오후 3.37.51.png">
            <a:extLst>
              <a:ext uri="{FF2B5EF4-FFF2-40B4-BE49-F238E27FC236}">
                <a16:creationId xmlns:a16="http://schemas.microsoft.com/office/drawing/2014/main" id="{781D5363-0DA7-1B45-BFA1-C2E3420D39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4628" y="1350951"/>
            <a:ext cx="2889328" cy="5307995"/>
          </a:xfrm>
          <a:prstGeom prst="rect">
            <a:avLst/>
          </a:prstGeom>
        </p:spPr>
      </p:pic>
      <p:graphicFrame>
        <p:nvGraphicFramePr>
          <p:cNvPr id="21" name="표 20">
            <a:extLst>
              <a:ext uri="{FF2B5EF4-FFF2-40B4-BE49-F238E27FC236}">
                <a16:creationId xmlns:a16="http://schemas.microsoft.com/office/drawing/2014/main" id="{43AB346A-FFCB-A743-B167-5C8793DF1B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0345076"/>
              </p:ext>
            </p:extLst>
          </p:nvPr>
        </p:nvGraphicFramePr>
        <p:xfrm>
          <a:off x="423081" y="1789993"/>
          <a:ext cx="4026089" cy="4450080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1828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972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parameter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value</a:t>
                      </a:r>
                      <a:endParaRPr lang="ko-KR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 dirty="0"/>
                        <a:t>Frequency</a:t>
                      </a:r>
                      <a:endParaRPr lang="ko-KR" altLang="en-US" sz="160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 dirty="0"/>
                        <a:t>2.45</a:t>
                      </a:r>
                      <a:r>
                        <a:rPr lang="en-US" altLang="ko-KR" sz="1600" baseline="0" dirty="0"/>
                        <a:t> – 2.76 GHz</a:t>
                      </a:r>
                      <a:endParaRPr lang="ko-KR" altLang="en-US" sz="160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 dirty="0"/>
                        <a:t>Magnetic Field</a:t>
                      </a:r>
                      <a:endParaRPr lang="ko-KR" altLang="en-US" sz="160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 dirty="0"/>
                        <a:t>8 T</a:t>
                      </a:r>
                      <a:endParaRPr lang="ko-KR" altLang="en-US" sz="160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 dirty="0" err="1"/>
                        <a:t>T</a:t>
                      </a:r>
                      <a:r>
                        <a:rPr lang="en-US" altLang="ko-KR" sz="1600" baseline="-25000" dirty="0" err="1"/>
                        <a:t>cavity</a:t>
                      </a:r>
                      <a:endParaRPr lang="ko-KR" altLang="en-US" sz="160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 dirty="0"/>
                        <a:t>&lt; 50 </a:t>
                      </a:r>
                      <a:r>
                        <a:rPr lang="en-US" altLang="ko-KR" sz="1600" dirty="0" err="1"/>
                        <a:t>mK</a:t>
                      </a:r>
                      <a:endParaRPr lang="ko-KR" altLang="en-US" sz="160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 dirty="0"/>
                        <a:t>T</a:t>
                      </a:r>
                      <a:r>
                        <a:rPr lang="en-US" altLang="ko-KR" sz="1600" baseline="-25000" dirty="0"/>
                        <a:t>amp</a:t>
                      </a:r>
                      <a:endParaRPr lang="ko-KR" altLang="en-US" sz="160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 dirty="0"/>
                        <a:t>1</a:t>
                      </a:r>
                      <a:r>
                        <a:rPr lang="en-US" altLang="ko-KR" sz="1600" baseline="0" dirty="0"/>
                        <a:t> - 1.5 K</a:t>
                      </a:r>
                      <a:endParaRPr lang="ko-KR" altLang="en-US" sz="160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 dirty="0"/>
                        <a:t>Cavity Volume</a:t>
                      </a:r>
                      <a:endParaRPr lang="ko-KR" altLang="en-US" sz="160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 dirty="0"/>
                        <a:t>1.12(0.59) litter</a:t>
                      </a:r>
                      <a:endParaRPr lang="ko-KR" altLang="en-US" sz="160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 dirty="0"/>
                        <a:t>Target Sensitivity</a:t>
                      </a:r>
                      <a:endParaRPr lang="ko-KR" altLang="en-US" sz="160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 dirty="0"/>
                        <a:t>KSVZ</a:t>
                      </a:r>
                      <a:r>
                        <a:rPr lang="en-US" altLang="ko-KR" sz="1600" baseline="0" dirty="0"/>
                        <a:t>, 10*KSVZ</a:t>
                      </a:r>
                      <a:endParaRPr lang="ko-KR" altLang="en-US" sz="160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 dirty="0"/>
                        <a:t>DAQ efficiency</a:t>
                      </a:r>
                      <a:endParaRPr lang="ko-KR" altLang="en-US" sz="160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 dirty="0"/>
                        <a:t>0.45</a:t>
                      </a:r>
                      <a:endParaRPr lang="ko-KR" altLang="en-US" sz="160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 dirty="0"/>
                        <a:t>Unloaded</a:t>
                      </a:r>
                      <a:r>
                        <a:rPr lang="en-US" altLang="ko-KR" sz="1600" baseline="0" dirty="0"/>
                        <a:t> Q</a:t>
                      </a:r>
                      <a:endParaRPr lang="ko-KR" altLang="en-US" sz="160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 dirty="0"/>
                        <a:t>~ 80,000</a:t>
                      </a:r>
                      <a:endParaRPr lang="ko-KR" altLang="en-US" sz="160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 dirty="0"/>
                        <a:t>Coupling</a:t>
                      </a:r>
                      <a:endParaRPr lang="ko-KR" altLang="en-US" sz="160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 dirty="0"/>
                        <a:t>1.5 – 2.0</a:t>
                      </a:r>
                      <a:endParaRPr lang="ko-KR" altLang="en-US" sz="160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 dirty="0"/>
                        <a:t>Form Factor</a:t>
                      </a:r>
                      <a:endParaRPr lang="ko-KR" altLang="en-US" sz="160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 dirty="0"/>
                        <a:t>0.55</a:t>
                      </a:r>
                      <a:endParaRPr lang="ko-KR" altLang="en-US" sz="160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 dirty="0"/>
                        <a:t>Target SNR</a:t>
                      </a:r>
                      <a:endParaRPr lang="ko-KR" altLang="en-US" sz="160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 dirty="0"/>
                        <a:t>5</a:t>
                      </a:r>
                      <a:endParaRPr lang="ko-KR" altLang="en-US" sz="160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pic>
        <p:nvPicPr>
          <p:cNvPr id="3" name="그림 2">
            <a:extLst>
              <a:ext uri="{FF2B5EF4-FFF2-40B4-BE49-F238E27FC236}">
                <a16:creationId xmlns:a16="http://schemas.microsoft.com/office/drawing/2014/main" id="{208E37B9-7D0B-3E47-81F3-0B8A6A356B3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82"/>
          <a:stretch/>
        </p:blipFill>
        <p:spPr>
          <a:xfrm>
            <a:off x="7231000" y="1340834"/>
            <a:ext cx="2274721" cy="5318112"/>
          </a:xfrm>
          <a:prstGeom prst="rect">
            <a:avLst/>
          </a:prstGeom>
        </p:spPr>
      </p:pic>
      <p:sp>
        <p:nvSpPr>
          <p:cNvPr id="24" name="TextBox 1">
            <a:extLst>
              <a:ext uri="{FF2B5EF4-FFF2-40B4-BE49-F238E27FC236}">
                <a16:creationId xmlns:a16="http://schemas.microsoft.com/office/drawing/2014/main" id="{EB0C0859-2277-3E42-A10E-DFAF3A7DAA74}"/>
              </a:ext>
            </a:extLst>
          </p:cNvPr>
          <p:cNvSpPr txBox="1"/>
          <p:nvPr/>
        </p:nvSpPr>
        <p:spPr>
          <a:xfrm>
            <a:off x="566169" y="348874"/>
            <a:ext cx="14691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>
                <a:solidFill>
                  <a:srgbClr val="000000"/>
                </a:solidFill>
              </a:rPr>
              <a:t>CAPP-PACE</a:t>
            </a:r>
          </a:p>
        </p:txBody>
      </p:sp>
      <p:sp>
        <p:nvSpPr>
          <p:cNvPr id="33" name="Oval 13">
            <a:extLst>
              <a:ext uri="{FF2B5EF4-FFF2-40B4-BE49-F238E27FC236}">
                <a16:creationId xmlns:a16="http://schemas.microsoft.com/office/drawing/2014/main" id="{D16267E0-3B2F-FD42-BA79-870E798DAE4E}"/>
              </a:ext>
            </a:extLst>
          </p:cNvPr>
          <p:cNvSpPr/>
          <p:nvPr/>
        </p:nvSpPr>
        <p:spPr>
          <a:xfrm>
            <a:off x="5890231" y="543187"/>
            <a:ext cx="135730" cy="135730"/>
          </a:xfrm>
          <a:prstGeom prst="ellipse">
            <a:avLst/>
          </a:prstGeom>
          <a:noFill/>
          <a:ln w="19050">
            <a:solidFill>
              <a:srgbClr val="9DAF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34" name="Oval 15">
            <a:extLst>
              <a:ext uri="{FF2B5EF4-FFF2-40B4-BE49-F238E27FC236}">
                <a16:creationId xmlns:a16="http://schemas.microsoft.com/office/drawing/2014/main" id="{28EDE248-D2BD-454C-8AD2-7F11D7A46A6D}"/>
              </a:ext>
            </a:extLst>
          </p:cNvPr>
          <p:cNvSpPr/>
          <p:nvPr/>
        </p:nvSpPr>
        <p:spPr>
          <a:xfrm>
            <a:off x="7189113" y="548339"/>
            <a:ext cx="135730" cy="135730"/>
          </a:xfrm>
          <a:prstGeom prst="ellipse">
            <a:avLst/>
          </a:prstGeom>
          <a:noFill/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35" name="Oval 18">
            <a:extLst>
              <a:ext uri="{FF2B5EF4-FFF2-40B4-BE49-F238E27FC236}">
                <a16:creationId xmlns:a16="http://schemas.microsoft.com/office/drawing/2014/main" id="{993D66D6-AA18-8C4F-8D45-E72C692AD59A}"/>
              </a:ext>
            </a:extLst>
          </p:cNvPr>
          <p:cNvSpPr/>
          <p:nvPr/>
        </p:nvSpPr>
        <p:spPr>
          <a:xfrm>
            <a:off x="8487995" y="548339"/>
            <a:ext cx="135730" cy="135730"/>
          </a:xfrm>
          <a:prstGeom prst="ellipse">
            <a:avLst/>
          </a:prstGeom>
          <a:noFill/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36" name="TextBox 19">
            <a:extLst>
              <a:ext uri="{FF2B5EF4-FFF2-40B4-BE49-F238E27FC236}">
                <a16:creationId xmlns:a16="http://schemas.microsoft.com/office/drawing/2014/main" id="{2596063B-F6A7-5A4A-9AA5-B81EC431D9A5}"/>
              </a:ext>
            </a:extLst>
          </p:cNvPr>
          <p:cNvSpPr txBox="1"/>
          <p:nvPr/>
        </p:nvSpPr>
        <p:spPr>
          <a:xfrm>
            <a:off x="4375142" y="161462"/>
            <a:ext cx="58060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Overview</a:t>
            </a:r>
          </a:p>
        </p:txBody>
      </p:sp>
      <p:sp>
        <p:nvSpPr>
          <p:cNvPr id="37" name="TextBox 20">
            <a:extLst>
              <a:ext uri="{FF2B5EF4-FFF2-40B4-BE49-F238E27FC236}">
                <a16:creationId xmlns:a16="http://schemas.microsoft.com/office/drawing/2014/main" id="{76C2E10E-B825-2E42-B0DF-ED2D4FA67C97}"/>
              </a:ext>
            </a:extLst>
          </p:cNvPr>
          <p:cNvSpPr txBox="1"/>
          <p:nvPr/>
        </p:nvSpPr>
        <p:spPr>
          <a:xfrm>
            <a:off x="5612495" y="174457"/>
            <a:ext cx="66396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b="1" dirty="0">
                <a:solidFill>
                  <a:srgbClr val="9DAF4F"/>
                </a:solidFill>
              </a:rPr>
              <a:t>CAPP-PACE</a:t>
            </a:r>
          </a:p>
        </p:txBody>
      </p:sp>
      <p:sp>
        <p:nvSpPr>
          <p:cNvPr id="38" name="TextBox 21">
            <a:extLst>
              <a:ext uri="{FF2B5EF4-FFF2-40B4-BE49-F238E27FC236}">
                <a16:creationId xmlns:a16="http://schemas.microsoft.com/office/drawing/2014/main" id="{26718D0F-5CDA-B44C-BF4D-836E9A367674}"/>
              </a:ext>
            </a:extLst>
          </p:cNvPr>
          <p:cNvSpPr txBox="1"/>
          <p:nvPr/>
        </p:nvSpPr>
        <p:spPr>
          <a:xfrm>
            <a:off x="6715002" y="176256"/>
            <a:ext cx="108395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R&amp;D and future plans</a:t>
            </a:r>
          </a:p>
        </p:txBody>
      </p:sp>
      <p:sp>
        <p:nvSpPr>
          <p:cNvPr id="39" name="TextBox 24">
            <a:extLst>
              <a:ext uri="{FF2B5EF4-FFF2-40B4-BE49-F238E27FC236}">
                <a16:creationId xmlns:a16="http://schemas.microsoft.com/office/drawing/2014/main" id="{3F185CD8-2DEF-D14E-B98D-F8707FE3CAD4}"/>
              </a:ext>
            </a:extLst>
          </p:cNvPr>
          <p:cNvSpPr txBox="1"/>
          <p:nvPr/>
        </p:nvSpPr>
        <p:spPr>
          <a:xfrm>
            <a:off x="8265556" y="174457"/>
            <a:ext cx="58060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Summary</a:t>
            </a:r>
          </a:p>
        </p:txBody>
      </p:sp>
      <p:sp>
        <p:nvSpPr>
          <p:cNvPr id="40" name="Oval 13">
            <a:extLst>
              <a:ext uri="{FF2B5EF4-FFF2-40B4-BE49-F238E27FC236}">
                <a16:creationId xmlns:a16="http://schemas.microsoft.com/office/drawing/2014/main" id="{2F9297B1-140F-C84C-95FB-91AD0A0B9F22}"/>
              </a:ext>
            </a:extLst>
          </p:cNvPr>
          <p:cNvSpPr/>
          <p:nvPr/>
        </p:nvSpPr>
        <p:spPr>
          <a:xfrm>
            <a:off x="4591323" y="538953"/>
            <a:ext cx="135730" cy="135730"/>
          </a:xfrm>
          <a:prstGeom prst="ellipse">
            <a:avLst/>
          </a:prstGeom>
          <a:noFill/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pic>
        <p:nvPicPr>
          <p:cNvPr id="20" name="그림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62877" y="195119"/>
            <a:ext cx="584200" cy="97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6764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E5F964C3-29A5-A046-BABE-77A27C3F984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66"/>
          <a:stretch/>
        </p:blipFill>
        <p:spPr>
          <a:xfrm>
            <a:off x="270733" y="1475517"/>
            <a:ext cx="3969079" cy="5228062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631186" y="408798"/>
            <a:ext cx="2337199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631186" y="559710"/>
            <a:ext cx="2337199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66169" y="557208"/>
            <a:ext cx="224769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>
                <a:solidFill>
                  <a:srgbClr val="9DAF4F"/>
                </a:solidFill>
              </a:rPr>
              <a:t>Experimental design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203158" y="382527"/>
            <a:ext cx="1765226" cy="217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/>
              <a:t>Slide 7</a:t>
            </a:r>
          </a:p>
        </p:txBody>
      </p:sp>
      <p:pic>
        <p:nvPicPr>
          <p:cNvPr id="26" name="그림 25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42891" y="1414543"/>
            <a:ext cx="5364880" cy="1530581"/>
          </a:xfrm>
          <a:prstGeom prst="rect">
            <a:avLst/>
          </a:prstGeom>
        </p:spPr>
      </p:pic>
      <p:pic>
        <p:nvPicPr>
          <p:cNvPr id="27" name="그림 26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3864" y="3289884"/>
            <a:ext cx="994575" cy="1503189"/>
          </a:xfrm>
          <a:prstGeom prst="rect">
            <a:avLst/>
          </a:prstGeom>
        </p:spPr>
      </p:pic>
      <p:cxnSp>
        <p:nvCxnSpPr>
          <p:cNvPr id="28" name="직선 연결선[R] 27"/>
          <p:cNvCxnSpPr/>
          <p:nvPr/>
        </p:nvCxnSpPr>
        <p:spPr>
          <a:xfrm>
            <a:off x="6014126" y="2932466"/>
            <a:ext cx="1663" cy="20517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직선 연결선[R] 29"/>
          <p:cNvCxnSpPr/>
          <p:nvPr/>
        </p:nvCxnSpPr>
        <p:spPr>
          <a:xfrm flipH="1" flipV="1">
            <a:off x="4282440" y="3139440"/>
            <a:ext cx="1731688" cy="148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직선 연결선[R] 39"/>
          <p:cNvCxnSpPr/>
          <p:nvPr/>
        </p:nvCxnSpPr>
        <p:spPr>
          <a:xfrm>
            <a:off x="4282440" y="1635760"/>
            <a:ext cx="0" cy="150188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직선 연결선[R] 42"/>
          <p:cNvCxnSpPr/>
          <p:nvPr/>
        </p:nvCxnSpPr>
        <p:spPr>
          <a:xfrm flipH="1" flipV="1">
            <a:off x="3812080" y="1633963"/>
            <a:ext cx="470360" cy="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직선 연결선[R] 44"/>
          <p:cNvCxnSpPr/>
          <p:nvPr/>
        </p:nvCxnSpPr>
        <p:spPr>
          <a:xfrm>
            <a:off x="3812080" y="1635760"/>
            <a:ext cx="0" cy="8128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직선 연결선[R] 46"/>
          <p:cNvCxnSpPr/>
          <p:nvPr/>
        </p:nvCxnSpPr>
        <p:spPr>
          <a:xfrm flipH="1">
            <a:off x="6407801" y="2930870"/>
            <a:ext cx="1" cy="31017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8" name="직선 연결선[R] 47"/>
          <p:cNvCxnSpPr/>
          <p:nvPr/>
        </p:nvCxnSpPr>
        <p:spPr>
          <a:xfrm flipH="1" flipV="1">
            <a:off x="4374212" y="3242727"/>
            <a:ext cx="2033589" cy="518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직선 연결선[R] 48"/>
          <p:cNvCxnSpPr/>
          <p:nvPr/>
        </p:nvCxnSpPr>
        <p:spPr>
          <a:xfrm>
            <a:off x="4374212" y="1503453"/>
            <a:ext cx="0" cy="174266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0" name="직선 연결선[R] 49"/>
          <p:cNvCxnSpPr/>
          <p:nvPr/>
        </p:nvCxnSpPr>
        <p:spPr>
          <a:xfrm flipH="1">
            <a:off x="3186467" y="1501656"/>
            <a:ext cx="1187745" cy="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1" name="직선 연결선[R] 50"/>
          <p:cNvCxnSpPr/>
          <p:nvPr/>
        </p:nvCxnSpPr>
        <p:spPr>
          <a:xfrm>
            <a:off x="3186467" y="1503453"/>
            <a:ext cx="0" cy="21358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0" name="직선 연결선[R] 59"/>
          <p:cNvCxnSpPr/>
          <p:nvPr/>
        </p:nvCxnSpPr>
        <p:spPr>
          <a:xfrm>
            <a:off x="7642746" y="2930870"/>
            <a:ext cx="0" cy="47096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1" name="직선 연결선[R] 60"/>
          <p:cNvCxnSpPr/>
          <p:nvPr/>
        </p:nvCxnSpPr>
        <p:spPr>
          <a:xfrm flipH="1" flipV="1">
            <a:off x="4442892" y="3378427"/>
            <a:ext cx="3199854" cy="1234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2" name="직선 연결선[R] 61"/>
          <p:cNvCxnSpPr/>
          <p:nvPr/>
        </p:nvCxnSpPr>
        <p:spPr>
          <a:xfrm>
            <a:off x="4442890" y="1455762"/>
            <a:ext cx="1" cy="192605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3" name="직선 연결선[R] 62"/>
          <p:cNvCxnSpPr/>
          <p:nvPr/>
        </p:nvCxnSpPr>
        <p:spPr>
          <a:xfrm flipH="1" flipV="1">
            <a:off x="736974" y="1446813"/>
            <a:ext cx="3705916" cy="894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1" name="직선 연결선[R] 70"/>
          <p:cNvCxnSpPr/>
          <p:nvPr/>
        </p:nvCxnSpPr>
        <p:spPr>
          <a:xfrm flipV="1">
            <a:off x="1631742" y="1446663"/>
            <a:ext cx="1440" cy="12278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2" name="직선 연결선[R] 71"/>
          <p:cNvCxnSpPr/>
          <p:nvPr/>
        </p:nvCxnSpPr>
        <p:spPr>
          <a:xfrm flipH="1" flipV="1">
            <a:off x="736974" y="1437542"/>
            <a:ext cx="837" cy="12508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8" name="직선 연결선[R] 77"/>
          <p:cNvCxnSpPr/>
          <p:nvPr/>
        </p:nvCxnSpPr>
        <p:spPr>
          <a:xfrm flipV="1">
            <a:off x="2320956" y="1448938"/>
            <a:ext cx="1440" cy="12278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2" name="직선 연결선[R] 81"/>
          <p:cNvCxnSpPr/>
          <p:nvPr/>
        </p:nvCxnSpPr>
        <p:spPr>
          <a:xfrm>
            <a:off x="7220988" y="2917732"/>
            <a:ext cx="840" cy="18607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5" name="직선 연결선[R] 84"/>
          <p:cNvCxnSpPr/>
          <p:nvPr/>
        </p:nvCxnSpPr>
        <p:spPr>
          <a:xfrm flipH="1">
            <a:off x="7220988" y="3103808"/>
            <a:ext cx="1647831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9" name="직선 연결선[R] 88"/>
          <p:cNvCxnSpPr/>
          <p:nvPr/>
        </p:nvCxnSpPr>
        <p:spPr>
          <a:xfrm>
            <a:off x="8868819" y="3103808"/>
            <a:ext cx="840" cy="18607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3" name="Straight Connector 13"/>
          <p:cNvCxnSpPr/>
          <p:nvPr/>
        </p:nvCxnSpPr>
        <p:spPr>
          <a:xfrm>
            <a:off x="631186" y="1381082"/>
            <a:ext cx="2337199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TextBox 1"/>
          <p:cNvSpPr txBox="1"/>
          <p:nvPr/>
        </p:nvSpPr>
        <p:spPr>
          <a:xfrm>
            <a:off x="566169" y="921013"/>
            <a:ext cx="24022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>
                <a:solidFill>
                  <a:srgbClr val="000000"/>
                </a:solidFill>
              </a:rPr>
              <a:t>RF</a:t>
            </a:r>
            <a:r>
              <a:rPr lang="ko-KR" altLang="en-US" sz="1200" dirty="0">
                <a:solidFill>
                  <a:srgbClr val="000000"/>
                </a:solidFill>
              </a:rPr>
              <a:t> </a:t>
            </a:r>
            <a:r>
              <a:rPr lang="en-US" altLang="ko-KR" sz="1200" dirty="0">
                <a:solidFill>
                  <a:srgbClr val="000000"/>
                </a:solidFill>
              </a:rPr>
              <a:t>read-out</a:t>
            </a:r>
            <a:r>
              <a:rPr lang="ko-KR" altLang="en-US" sz="1200" dirty="0">
                <a:solidFill>
                  <a:srgbClr val="000000"/>
                </a:solidFill>
              </a:rPr>
              <a:t> </a:t>
            </a:r>
            <a:r>
              <a:rPr lang="en-US" altLang="ko-KR" sz="1200" dirty="0">
                <a:solidFill>
                  <a:srgbClr val="000000"/>
                </a:solidFill>
              </a:rPr>
              <a:t>chain</a:t>
            </a:r>
            <a:r>
              <a:rPr lang="ko-KR" altLang="en-US" sz="1200" dirty="0">
                <a:solidFill>
                  <a:srgbClr val="000000"/>
                </a:solidFill>
              </a:rPr>
              <a:t> </a:t>
            </a:r>
            <a:r>
              <a:rPr lang="en-US" altLang="ko-KR" sz="1200" dirty="0">
                <a:solidFill>
                  <a:srgbClr val="000000"/>
                </a:solidFill>
              </a:rPr>
              <a:t>&amp;</a:t>
            </a:r>
            <a:r>
              <a:rPr lang="ko-KR" altLang="en-US" sz="1200" dirty="0">
                <a:solidFill>
                  <a:srgbClr val="000000"/>
                </a:solidFill>
              </a:rPr>
              <a:t> </a:t>
            </a:r>
            <a:r>
              <a:rPr lang="en-US" altLang="ko-KR" sz="1200" dirty="0">
                <a:solidFill>
                  <a:srgbClr val="000000"/>
                </a:solidFill>
              </a:rPr>
              <a:t>Controls</a:t>
            </a:r>
            <a:endParaRPr lang="en-US" sz="1200" dirty="0">
              <a:solidFill>
                <a:srgbClr val="000000"/>
              </a:solidFill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CDE2C3AD-0D75-334B-A67E-00C2F5756B9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89"/>
          <a:stretch/>
        </p:blipFill>
        <p:spPr>
          <a:xfrm>
            <a:off x="4319280" y="3912193"/>
            <a:ext cx="3965090" cy="2129232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A7209DEA-F3C4-F648-84D9-CCEBC1746A4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1161" y="4638652"/>
            <a:ext cx="1036610" cy="2064927"/>
          </a:xfrm>
          <a:prstGeom prst="rect">
            <a:avLst/>
          </a:prstGeom>
        </p:spPr>
      </p:pic>
      <p:sp>
        <p:nvSpPr>
          <p:cNvPr id="86" name="TextBox 1">
            <a:extLst>
              <a:ext uri="{FF2B5EF4-FFF2-40B4-BE49-F238E27FC236}">
                <a16:creationId xmlns:a16="http://schemas.microsoft.com/office/drawing/2014/main" id="{E246049C-5A73-6F4F-A06A-99274F3E0427}"/>
              </a:ext>
            </a:extLst>
          </p:cNvPr>
          <p:cNvSpPr txBox="1"/>
          <p:nvPr/>
        </p:nvSpPr>
        <p:spPr>
          <a:xfrm>
            <a:off x="566169" y="348874"/>
            <a:ext cx="14691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>
                <a:solidFill>
                  <a:srgbClr val="000000"/>
                </a:solidFill>
              </a:rPr>
              <a:t>CAPP-PACE</a:t>
            </a:r>
          </a:p>
        </p:txBody>
      </p:sp>
      <p:sp>
        <p:nvSpPr>
          <p:cNvPr id="87" name="Oval 13">
            <a:extLst>
              <a:ext uri="{FF2B5EF4-FFF2-40B4-BE49-F238E27FC236}">
                <a16:creationId xmlns:a16="http://schemas.microsoft.com/office/drawing/2014/main" id="{1FACB773-A8D2-5E47-8C5B-F70297421A1C}"/>
              </a:ext>
            </a:extLst>
          </p:cNvPr>
          <p:cNvSpPr/>
          <p:nvPr/>
        </p:nvSpPr>
        <p:spPr>
          <a:xfrm>
            <a:off x="5890231" y="543187"/>
            <a:ext cx="135730" cy="135730"/>
          </a:xfrm>
          <a:prstGeom prst="ellipse">
            <a:avLst/>
          </a:prstGeom>
          <a:noFill/>
          <a:ln w="19050">
            <a:solidFill>
              <a:srgbClr val="9DAF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88" name="Oval 15">
            <a:extLst>
              <a:ext uri="{FF2B5EF4-FFF2-40B4-BE49-F238E27FC236}">
                <a16:creationId xmlns:a16="http://schemas.microsoft.com/office/drawing/2014/main" id="{E322036A-D8A7-B548-894C-AC3121E56326}"/>
              </a:ext>
            </a:extLst>
          </p:cNvPr>
          <p:cNvSpPr/>
          <p:nvPr/>
        </p:nvSpPr>
        <p:spPr>
          <a:xfrm>
            <a:off x="7189113" y="548339"/>
            <a:ext cx="135730" cy="135730"/>
          </a:xfrm>
          <a:prstGeom prst="ellipse">
            <a:avLst/>
          </a:prstGeom>
          <a:noFill/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90" name="Oval 18">
            <a:extLst>
              <a:ext uri="{FF2B5EF4-FFF2-40B4-BE49-F238E27FC236}">
                <a16:creationId xmlns:a16="http://schemas.microsoft.com/office/drawing/2014/main" id="{B4B03D60-DC44-BE41-A205-E0B204BE505A}"/>
              </a:ext>
            </a:extLst>
          </p:cNvPr>
          <p:cNvSpPr/>
          <p:nvPr/>
        </p:nvSpPr>
        <p:spPr>
          <a:xfrm>
            <a:off x="8487995" y="548339"/>
            <a:ext cx="135730" cy="135730"/>
          </a:xfrm>
          <a:prstGeom prst="ellipse">
            <a:avLst/>
          </a:prstGeom>
          <a:noFill/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92" name="TextBox 19">
            <a:extLst>
              <a:ext uri="{FF2B5EF4-FFF2-40B4-BE49-F238E27FC236}">
                <a16:creationId xmlns:a16="http://schemas.microsoft.com/office/drawing/2014/main" id="{D3322615-8130-9F4E-A08E-3ED5A4C2E376}"/>
              </a:ext>
            </a:extLst>
          </p:cNvPr>
          <p:cNvSpPr txBox="1"/>
          <p:nvPr/>
        </p:nvSpPr>
        <p:spPr>
          <a:xfrm>
            <a:off x="4375142" y="161462"/>
            <a:ext cx="58060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Overview</a:t>
            </a:r>
          </a:p>
        </p:txBody>
      </p:sp>
      <p:sp>
        <p:nvSpPr>
          <p:cNvPr id="95" name="TextBox 20">
            <a:extLst>
              <a:ext uri="{FF2B5EF4-FFF2-40B4-BE49-F238E27FC236}">
                <a16:creationId xmlns:a16="http://schemas.microsoft.com/office/drawing/2014/main" id="{78499F11-AA19-4040-A6D6-D8DBBA91DADF}"/>
              </a:ext>
            </a:extLst>
          </p:cNvPr>
          <p:cNvSpPr txBox="1"/>
          <p:nvPr/>
        </p:nvSpPr>
        <p:spPr>
          <a:xfrm>
            <a:off x="5612495" y="174457"/>
            <a:ext cx="66396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b="1" dirty="0">
                <a:solidFill>
                  <a:srgbClr val="9DAF4F"/>
                </a:solidFill>
              </a:rPr>
              <a:t>CAPP-PACE</a:t>
            </a:r>
          </a:p>
        </p:txBody>
      </p:sp>
      <p:sp>
        <p:nvSpPr>
          <p:cNvPr id="96" name="TextBox 21">
            <a:extLst>
              <a:ext uri="{FF2B5EF4-FFF2-40B4-BE49-F238E27FC236}">
                <a16:creationId xmlns:a16="http://schemas.microsoft.com/office/drawing/2014/main" id="{BDFC148C-72E8-A940-B47F-F9C2BFC44139}"/>
              </a:ext>
            </a:extLst>
          </p:cNvPr>
          <p:cNvSpPr txBox="1"/>
          <p:nvPr/>
        </p:nvSpPr>
        <p:spPr>
          <a:xfrm>
            <a:off x="6715002" y="176256"/>
            <a:ext cx="108395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R&amp;D and future plans</a:t>
            </a:r>
          </a:p>
        </p:txBody>
      </p:sp>
      <p:sp>
        <p:nvSpPr>
          <p:cNvPr id="97" name="TextBox 24">
            <a:extLst>
              <a:ext uri="{FF2B5EF4-FFF2-40B4-BE49-F238E27FC236}">
                <a16:creationId xmlns:a16="http://schemas.microsoft.com/office/drawing/2014/main" id="{12664BDE-3B82-D341-981B-7FEC3B419601}"/>
              </a:ext>
            </a:extLst>
          </p:cNvPr>
          <p:cNvSpPr txBox="1"/>
          <p:nvPr/>
        </p:nvSpPr>
        <p:spPr>
          <a:xfrm>
            <a:off x="8265556" y="174457"/>
            <a:ext cx="58060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Summary</a:t>
            </a:r>
          </a:p>
        </p:txBody>
      </p:sp>
      <p:sp>
        <p:nvSpPr>
          <p:cNvPr id="98" name="Oval 13">
            <a:extLst>
              <a:ext uri="{FF2B5EF4-FFF2-40B4-BE49-F238E27FC236}">
                <a16:creationId xmlns:a16="http://schemas.microsoft.com/office/drawing/2014/main" id="{FE646EBE-8C3B-A44E-8189-DE21C28C56F3}"/>
              </a:ext>
            </a:extLst>
          </p:cNvPr>
          <p:cNvSpPr/>
          <p:nvPr/>
        </p:nvSpPr>
        <p:spPr>
          <a:xfrm>
            <a:off x="4591323" y="538953"/>
            <a:ext cx="135730" cy="135730"/>
          </a:xfrm>
          <a:prstGeom prst="ellipse">
            <a:avLst/>
          </a:prstGeom>
          <a:noFill/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pic>
        <p:nvPicPr>
          <p:cNvPr id="42" name="그림 4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62877" y="195119"/>
            <a:ext cx="584200" cy="97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6363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631186" y="408798"/>
            <a:ext cx="2337199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631186" y="559710"/>
            <a:ext cx="2337199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66169" y="557208"/>
            <a:ext cx="240221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500" b="1" dirty="0">
                <a:solidFill>
                  <a:srgbClr val="9DAF4F"/>
                </a:solidFill>
              </a:rPr>
              <a:t>Cavity &amp; Frequency tuning system</a:t>
            </a:r>
          </a:p>
          <a:p>
            <a:endParaRPr lang="en-US" sz="1500" b="1" dirty="0">
              <a:solidFill>
                <a:srgbClr val="9DAF4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71715" y="382527"/>
            <a:ext cx="2296669" cy="217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/>
              <a:t>Slide 8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631186" y="1381082"/>
            <a:ext cx="2337199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566168" y="1042030"/>
            <a:ext cx="24022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</a:rPr>
              <a:t>“The first run”</a:t>
            </a: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2179" y="1696505"/>
            <a:ext cx="1869363" cy="4177273"/>
          </a:xfrm>
          <a:prstGeom prst="rect">
            <a:avLst/>
          </a:prstGeom>
        </p:spPr>
      </p:pic>
      <p:pic>
        <p:nvPicPr>
          <p:cNvPr id="23" name="Picture 8" descr="Piezo_linear.jpeg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44" b="-93"/>
          <a:stretch/>
        </p:blipFill>
        <p:spPr>
          <a:xfrm rot="5400000">
            <a:off x="5330600" y="2740651"/>
            <a:ext cx="2030531" cy="1597281"/>
          </a:xfrm>
          <a:prstGeom prst="rect">
            <a:avLst/>
          </a:prstGeom>
        </p:spPr>
      </p:pic>
      <p:pic>
        <p:nvPicPr>
          <p:cNvPr id="24" name="Picture 7" descr="MA_Piezo_rotator.jpeg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343065" y="2728072"/>
            <a:ext cx="2030532" cy="1622441"/>
          </a:xfrm>
          <a:prstGeom prst="rect">
            <a:avLst/>
          </a:prstGeom>
        </p:spPr>
      </p:pic>
      <p:sp>
        <p:nvSpPr>
          <p:cNvPr id="37" name="텍스트 상자 36"/>
          <p:cNvSpPr txBox="1"/>
          <p:nvPr/>
        </p:nvSpPr>
        <p:spPr>
          <a:xfrm rot="10800000" flipH="1" flipV="1">
            <a:off x="3646299" y="4612259"/>
            <a:ext cx="1567268" cy="46166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kumimoji="1" lang="en-US" altLang="ko-KR" sz="1200" dirty="0"/>
              <a:t>Rotational Piezo</a:t>
            </a:r>
          </a:p>
          <a:p>
            <a:r>
              <a:rPr kumimoji="1" lang="en-US" altLang="ko-KR" sz="1200" dirty="0"/>
              <a:t> for frequency tuning</a:t>
            </a:r>
            <a:endParaRPr kumimoji="1" lang="ko-KR" altLang="en-US" sz="1200" dirty="0"/>
          </a:p>
        </p:txBody>
      </p:sp>
      <p:sp>
        <p:nvSpPr>
          <p:cNvPr id="38" name="텍스트 상자 37"/>
          <p:cNvSpPr txBox="1"/>
          <p:nvPr/>
        </p:nvSpPr>
        <p:spPr>
          <a:xfrm rot="10800000" flipH="1" flipV="1">
            <a:off x="5547225" y="4608490"/>
            <a:ext cx="1847183" cy="46166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kumimoji="1" lang="en-US" altLang="ko-KR" sz="1200" dirty="0"/>
              <a:t>Linear Piezo for adjusting antenna coupling</a:t>
            </a:r>
            <a:endParaRPr kumimoji="1" lang="ko-KR" altLang="en-US" sz="1200" dirty="0"/>
          </a:p>
        </p:txBody>
      </p:sp>
      <p:pic>
        <p:nvPicPr>
          <p:cNvPr id="31" name="그림 30">
            <a:extLst>
              <a:ext uri="{FF2B5EF4-FFF2-40B4-BE49-F238E27FC236}">
                <a16:creationId xmlns:a16="http://schemas.microsoft.com/office/drawing/2014/main" id="{C9B8341E-107E-FE41-B4DC-DFE7C97CA5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5881" y="1504943"/>
            <a:ext cx="2282791" cy="4230635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8BF2624B-0665-0642-9A47-93187608FE36}"/>
              </a:ext>
            </a:extLst>
          </p:cNvPr>
          <p:cNvSpPr txBox="1"/>
          <p:nvPr/>
        </p:nvSpPr>
        <p:spPr>
          <a:xfrm>
            <a:off x="291041" y="5735578"/>
            <a:ext cx="37214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/>
              <a:t>10mm diameter sapphire tuning rod</a:t>
            </a:r>
          </a:p>
          <a:p>
            <a:r>
              <a:rPr lang="en-US" altLang="ko-KR" sz="1600" dirty="0"/>
              <a:t>	for 2.45GHz – 2.5GHz searching</a:t>
            </a:r>
            <a:endParaRPr lang="ko-KR" altLang="en-US" sz="1600" dirty="0"/>
          </a:p>
        </p:txBody>
      </p:sp>
      <p:sp>
        <p:nvSpPr>
          <p:cNvPr id="43" name="TextBox 1">
            <a:extLst>
              <a:ext uri="{FF2B5EF4-FFF2-40B4-BE49-F238E27FC236}">
                <a16:creationId xmlns:a16="http://schemas.microsoft.com/office/drawing/2014/main" id="{FD747A7B-6733-9C46-A0BC-760749646F22}"/>
              </a:ext>
            </a:extLst>
          </p:cNvPr>
          <p:cNvSpPr txBox="1"/>
          <p:nvPr/>
        </p:nvSpPr>
        <p:spPr>
          <a:xfrm>
            <a:off x="566169" y="348874"/>
            <a:ext cx="14691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>
                <a:solidFill>
                  <a:srgbClr val="000000"/>
                </a:solidFill>
              </a:rPr>
              <a:t>CAPP-PACE</a:t>
            </a:r>
          </a:p>
        </p:txBody>
      </p:sp>
      <p:sp>
        <p:nvSpPr>
          <p:cNvPr id="44" name="Oval 13">
            <a:extLst>
              <a:ext uri="{FF2B5EF4-FFF2-40B4-BE49-F238E27FC236}">
                <a16:creationId xmlns:a16="http://schemas.microsoft.com/office/drawing/2014/main" id="{58F360A1-1227-3F48-8BB6-9682D6E2A85B}"/>
              </a:ext>
            </a:extLst>
          </p:cNvPr>
          <p:cNvSpPr/>
          <p:nvPr/>
        </p:nvSpPr>
        <p:spPr>
          <a:xfrm>
            <a:off x="5890231" y="543187"/>
            <a:ext cx="135730" cy="135730"/>
          </a:xfrm>
          <a:prstGeom prst="ellipse">
            <a:avLst/>
          </a:prstGeom>
          <a:noFill/>
          <a:ln w="19050">
            <a:solidFill>
              <a:srgbClr val="9DAF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45" name="Oval 15">
            <a:extLst>
              <a:ext uri="{FF2B5EF4-FFF2-40B4-BE49-F238E27FC236}">
                <a16:creationId xmlns:a16="http://schemas.microsoft.com/office/drawing/2014/main" id="{E14A8AFD-DB89-1E40-9AA9-D8B480523D3B}"/>
              </a:ext>
            </a:extLst>
          </p:cNvPr>
          <p:cNvSpPr/>
          <p:nvPr/>
        </p:nvSpPr>
        <p:spPr>
          <a:xfrm>
            <a:off x="7189113" y="548339"/>
            <a:ext cx="135730" cy="135730"/>
          </a:xfrm>
          <a:prstGeom prst="ellipse">
            <a:avLst/>
          </a:prstGeom>
          <a:noFill/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46" name="Oval 18">
            <a:extLst>
              <a:ext uri="{FF2B5EF4-FFF2-40B4-BE49-F238E27FC236}">
                <a16:creationId xmlns:a16="http://schemas.microsoft.com/office/drawing/2014/main" id="{CB04D122-3A53-8844-8338-D269455BC728}"/>
              </a:ext>
            </a:extLst>
          </p:cNvPr>
          <p:cNvSpPr/>
          <p:nvPr/>
        </p:nvSpPr>
        <p:spPr>
          <a:xfrm>
            <a:off x="8487995" y="548339"/>
            <a:ext cx="135730" cy="135730"/>
          </a:xfrm>
          <a:prstGeom prst="ellipse">
            <a:avLst/>
          </a:prstGeom>
          <a:noFill/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47" name="TextBox 19">
            <a:extLst>
              <a:ext uri="{FF2B5EF4-FFF2-40B4-BE49-F238E27FC236}">
                <a16:creationId xmlns:a16="http://schemas.microsoft.com/office/drawing/2014/main" id="{430E7121-6CC4-7348-891F-AE08069ED6D8}"/>
              </a:ext>
            </a:extLst>
          </p:cNvPr>
          <p:cNvSpPr txBox="1"/>
          <p:nvPr/>
        </p:nvSpPr>
        <p:spPr>
          <a:xfrm>
            <a:off x="4375142" y="161462"/>
            <a:ext cx="58060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Overview</a:t>
            </a:r>
          </a:p>
        </p:txBody>
      </p:sp>
      <p:sp>
        <p:nvSpPr>
          <p:cNvPr id="48" name="TextBox 20">
            <a:extLst>
              <a:ext uri="{FF2B5EF4-FFF2-40B4-BE49-F238E27FC236}">
                <a16:creationId xmlns:a16="http://schemas.microsoft.com/office/drawing/2014/main" id="{25D2B2E0-3F64-6041-8DB3-E168272300E3}"/>
              </a:ext>
            </a:extLst>
          </p:cNvPr>
          <p:cNvSpPr txBox="1"/>
          <p:nvPr/>
        </p:nvSpPr>
        <p:spPr>
          <a:xfrm>
            <a:off x="5612495" y="174457"/>
            <a:ext cx="66396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b="1" dirty="0">
                <a:solidFill>
                  <a:srgbClr val="9DAF4F"/>
                </a:solidFill>
              </a:rPr>
              <a:t>CAPP-PACE</a:t>
            </a:r>
          </a:p>
        </p:txBody>
      </p:sp>
      <p:sp>
        <p:nvSpPr>
          <p:cNvPr id="49" name="TextBox 21">
            <a:extLst>
              <a:ext uri="{FF2B5EF4-FFF2-40B4-BE49-F238E27FC236}">
                <a16:creationId xmlns:a16="http://schemas.microsoft.com/office/drawing/2014/main" id="{B9BD7B79-1FE6-B040-BD83-0175659BD0F7}"/>
              </a:ext>
            </a:extLst>
          </p:cNvPr>
          <p:cNvSpPr txBox="1"/>
          <p:nvPr/>
        </p:nvSpPr>
        <p:spPr>
          <a:xfrm>
            <a:off x="6715002" y="176256"/>
            <a:ext cx="108395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R&amp;D and future plans</a:t>
            </a:r>
          </a:p>
        </p:txBody>
      </p:sp>
      <p:sp>
        <p:nvSpPr>
          <p:cNvPr id="50" name="TextBox 24">
            <a:extLst>
              <a:ext uri="{FF2B5EF4-FFF2-40B4-BE49-F238E27FC236}">
                <a16:creationId xmlns:a16="http://schemas.microsoft.com/office/drawing/2014/main" id="{48751F6F-2562-8747-967C-35ECA06EFF8F}"/>
              </a:ext>
            </a:extLst>
          </p:cNvPr>
          <p:cNvSpPr txBox="1"/>
          <p:nvPr/>
        </p:nvSpPr>
        <p:spPr>
          <a:xfrm>
            <a:off x="8265556" y="174457"/>
            <a:ext cx="58060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Summary</a:t>
            </a:r>
          </a:p>
        </p:txBody>
      </p:sp>
      <p:sp>
        <p:nvSpPr>
          <p:cNvPr id="51" name="Oval 13">
            <a:extLst>
              <a:ext uri="{FF2B5EF4-FFF2-40B4-BE49-F238E27FC236}">
                <a16:creationId xmlns:a16="http://schemas.microsoft.com/office/drawing/2014/main" id="{F7B167B6-7FB6-EF44-B4F9-F87D74E085AF}"/>
              </a:ext>
            </a:extLst>
          </p:cNvPr>
          <p:cNvSpPr/>
          <p:nvPr/>
        </p:nvSpPr>
        <p:spPr>
          <a:xfrm>
            <a:off x="4591323" y="538953"/>
            <a:ext cx="135730" cy="135730"/>
          </a:xfrm>
          <a:prstGeom prst="ellipse">
            <a:avLst/>
          </a:prstGeom>
          <a:noFill/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pic>
        <p:nvPicPr>
          <p:cNvPr id="26" name="그림 2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62877" y="195119"/>
            <a:ext cx="584200" cy="97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9666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631186" y="408798"/>
            <a:ext cx="2337199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631186" y="559710"/>
            <a:ext cx="2337199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66169" y="557208"/>
            <a:ext cx="240221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500" b="1" dirty="0">
                <a:solidFill>
                  <a:srgbClr val="9DAF4F"/>
                </a:solidFill>
              </a:rPr>
              <a:t>Cavity &amp; Frequency tuning system</a:t>
            </a:r>
          </a:p>
          <a:p>
            <a:endParaRPr lang="en-US" sz="1500" b="1" dirty="0">
              <a:solidFill>
                <a:srgbClr val="9DAF4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71715" y="382527"/>
            <a:ext cx="2296669" cy="217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/>
              <a:t>Slide 9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631186" y="1381082"/>
            <a:ext cx="2337199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566168" y="1041962"/>
            <a:ext cx="24022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</a:rPr>
              <a:t>“The second run” 2.5GHz – 2.6GHz</a:t>
            </a:r>
          </a:p>
        </p:txBody>
      </p:sp>
      <p:pic>
        <p:nvPicPr>
          <p:cNvPr id="43" name="그림 42">
            <a:extLst>
              <a:ext uri="{FF2B5EF4-FFF2-40B4-BE49-F238E27FC236}">
                <a16:creationId xmlns:a16="http://schemas.microsoft.com/office/drawing/2014/main" id="{D4CFEFA8-1FB8-9E48-B95A-B1DFF25871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133" y="1823086"/>
            <a:ext cx="2180286" cy="3912492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5EC335D0-5089-F040-A259-28F157145BD3}"/>
              </a:ext>
            </a:extLst>
          </p:cNvPr>
          <p:cNvSpPr txBox="1"/>
          <p:nvPr/>
        </p:nvSpPr>
        <p:spPr>
          <a:xfrm>
            <a:off x="625450" y="5852820"/>
            <a:ext cx="25939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4mm diameter Cu rod</a:t>
            </a:r>
          </a:p>
          <a:p>
            <a:r>
              <a:rPr lang="en-US" altLang="ko-KR" dirty="0"/>
              <a:t>(Fixed to top and bottom)</a:t>
            </a:r>
            <a:endParaRPr lang="ko-KR" altLang="en-US" dirty="0"/>
          </a:p>
        </p:txBody>
      </p:sp>
      <p:cxnSp>
        <p:nvCxnSpPr>
          <p:cNvPr id="45" name="직선 화살표 연결선 44">
            <a:extLst>
              <a:ext uri="{FF2B5EF4-FFF2-40B4-BE49-F238E27FC236}">
                <a16:creationId xmlns:a16="http://schemas.microsoft.com/office/drawing/2014/main" id="{2D9190AD-639A-474C-AC26-C3389217AC62}"/>
              </a:ext>
            </a:extLst>
          </p:cNvPr>
          <p:cNvCxnSpPr>
            <a:cxnSpLocks/>
          </p:cNvCxnSpPr>
          <p:nvPr/>
        </p:nvCxnSpPr>
        <p:spPr>
          <a:xfrm flipH="1" flipV="1">
            <a:off x="1198161" y="5408032"/>
            <a:ext cx="491856" cy="4404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D0015DAA-7997-B44F-B621-4C13863F35EF}"/>
              </a:ext>
            </a:extLst>
          </p:cNvPr>
          <p:cNvSpPr txBox="1"/>
          <p:nvPr/>
        </p:nvSpPr>
        <p:spPr>
          <a:xfrm>
            <a:off x="3110181" y="1490635"/>
            <a:ext cx="600409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“TM010 frequency of </a:t>
            </a:r>
            <a:r>
              <a:rPr lang="el-GR" altLang="ko-KR" dirty="0"/>
              <a:t>φ90</a:t>
            </a:r>
            <a:r>
              <a:rPr lang="en-US" altLang="ko-KR" dirty="0"/>
              <a:t>mm cavity is 2.55GHz, thus neither conductor nor dielectric rod can searching axion between 2.5 – 2.6GHz.”</a:t>
            </a:r>
            <a:endParaRPr lang="ko-KR" altLang="en-US" dirty="0"/>
          </a:p>
        </p:txBody>
      </p:sp>
      <p:pic>
        <p:nvPicPr>
          <p:cNvPr id="59" name="그림 58">
            <a:extLst>
              <a:ext uri="{FF2B5EF4-FFF2-40B4-BE49-F238E27FC236}">
                <a16:creationId xmlns:a16="http://schemas.microsoft.com/office/drawing/2014/main" id="{EFE3AE98-7701-C645-8FCD-2EEA652BD66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0" t="6782" r="11215" b="3139"/>
          <a:stretch/>
        </p:blipFill>
        <p:spPr>
          <a:xfrm>
            <a:off x="3566610" y="2424394"/>
            <a:ext cx="5657595" cy="4501845"/>
          </a:xfrm>
          <a:prstGeom prst="rect">
            <a:avLst/>
          </a:prstGeom>
        </p:spPr>
      </p:pic>
      <p:sp>
        <p:nvSpPr>
          <p:cNvPr id="60" name="TextBox 1">
            <a:extLst>
              <a:ext uri="{FF2B5EF4-FFF2-40B4-BE49-F238E27FC236}">
                <a16:creationId xmlns:a16="http://schemas.microsoft.com/office/drawing/2014/main" id="{B710C45C-3016-5A41-A7DF-A9ED10235340}"/>
              </a:ext>
            </a:extLst>
          </p:cNvPr>
          <p:cNvSpPr txBox="1"/>
          <p:nvPr/>
        </p:nvSpPr>
        <p:spPr>
          <a:xfrm>
            <a:off x="566169" y="348874"/>
            <a:ext cx="14691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>
                <a:solidFill>
                  <a:srgbClr val="000000"/>
                </a:solidFill>
              </a:rPr>
              <a:t>CAPP-PACE</a:t>
            </a:r>
          </a:p>
        </p:txBody>
      </p:sp>
      <p:sp>
        <p:nvSpPr>
          <p:cNvPr id="61" name="Oval 13">
            <a:extLst>
              <a:ext uri="{FF2B5EF4-FFF2-40B4-BE49-F238E27FC236}">
                <a16:creationId xmlns:a16="http://schemas.microsoft.com/office/drawing/2014/main" id="{7DC53D62-E33D-F74D-9506-4D13BA5F8D86}"/>
              </a:ext>
            </a:extLst>
          </p:cNvPr>
          <p:cNvSpPr/>
          <p:nvPr/>
        </p:nvSpPr>
        <p:spPr>
          <a:xfrm>
            <a:off x="5890231" y="543187"/>
            <a:ext cx="135730" cy="135730"/>
          </a:xfrm>
          <a:prstGeom prst="ellipse">
            <a:avLst/>
          </a:prstGeom>
          <a:noFill/>
          <a:ln w="19050">
            <a:solidFill>
              <a:srgbClr val="9DAF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62" name="Oval 15">
            <a:extLst>
              <a:ext uri="{FF2B5EF4-FFF2-40B4-BE49-F238E27FC236}">
                <a16:creationId xmlns:a16="http://schemas.microsoft.com/office/drawing/2014/main" id="{DFB6EBDE-1791-2245-8D4E-90A659226A25}"/>
              </a:ext>
            </a:extLst>
          </p:cNvPr>
          <p:cNvSpPr/>
          <p:nvPr/>
        </p:nvSpPr>
        <p:spPr>
          <a:xfrm>
            <a:off x="7189113" y="548339"/>
            <a:ext cx="135730" cy="135730"/>
          </a:xfrm>
          <a:prstGeom prst="ellipse">
            <a:avLst/>
          </a:prstGeom>
          <a:noFill/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63" name="Oval 18">
            <a:extLst>
              <a:ext uri="{FF2B5EF4-FFF2-40B4-BE49-F238E27FC236}">
                <a16:creationId xmlns:a16="http://schemas.microsoft.com/office/drawing/2014/main" id="{8F8A3A4A-7635-224C-B361-20E0E7FF53B1}"/>
              </a:ext>
            </a:extLst>
          </p:cNvPr>
          <p:cNvSpPr/>
          <p:nvPr/>
        </p:nvSpPr>
        <p:spPr>
          <a:xfrm>
            <a:off x="8487995" y="548339"/>
            <a:ext cx="135730" cy="135730"/>
          </a:xfrm>
          <a:prstGeom prst="ellipse">
            <a:avLst/>
          </a:prstGeom>
          <a:noFill/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64" name="TextBox 19">
            <a:extLst>
              <a:ext uri="{FF2B5EF4-FFF2-40B4-BE49-F238E27FC236}">
                <a16:creationId xmlns:a16="http://schemas.microsoft.com/office/drawing/2014/main" id="{6A3039F8-3339-4441-B6A7-8451717DA817}"/>
              </a:ext>
            </a:extLst>
          </p:cNvPr>
          <p:cNvSpPr txBox="1"/>
          <p:nvPr/>
        </p:nvSpPr>
        <p:spPr>
          <a:xfrm>
            <a:off x="4375142" y="161462"/>
            <a:ext cx="58060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Overview</a:t>
            </a:r>
          </a:p>
        </p:txBody>
      </p:sp>
      <p:sp>
        <p:nvSpPr>
          <p:cNvPr id="65" name="TextBox 20">
            <a:extLst>
              <a:ext uri="{FF2B5EF4-FFF2-40B4-BE49-F238E27FC236}">
                <a16:creationId xmlns:a16="http://schemas.microsoft.com/office/drawing/2014/main" id="{9BE50666-3760-3244-874D-B879767B6DE6}"/>
              </a:ext>
            </a:extLst>
          </p:cNvPr>
          <p:cNvSpPr txBox="1"/>
          <p:nvPr/>
        </p:nvSpPr>
        <p:spPr>
          <a:xfrm>
            <a:off x="5612495" y="174457"/>
            <a:ext cx="66396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b="1" dirty="0">
                <a:solidFill>
                  <a:srgbClr val="9DAF4F"/>
                </a:solidFill>
              </a:rPr>
              <a:t>CAPP-PACE</a:t>
            </a:r>
          </a:p>
        </p:txBody>
      </p:sp>
      <p:sp>
        <p:nvSpPr>
          <p:cNvPr id="66" name="TextBox 21">
            <a:extLst>
              <a:ext uri="{FF2B5EF4-FFF2-40B4-BE49-F238E27FC236}">
                <a16:creationId xmlns:a16="http://schemas.microsoft.com/office/drawing/2014/main" id="{EF798AE7-AEC9-0D49-80E3-1A7A30865FEB}"/>
              </a:ext>
            </a:extLst>
          </p:cNvPr>
          <p:cNvSpPr txBox="1"/>
          <p:nvPr/>
        </p:nvSpPr>
        <p:spPr>
          <a:xfrm>
            <a:off x="6715002" y="176256"/>
            <a:ext cx="108395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R&amp;D and future plans</a:t>
            </a:r>
          </a:p>
        </p:txBody>
      </p:sp>
      <p:sp>
        <p:nvSpPr>
          <p:cNvPr id="67" name="TextBox 24">
            <a:extLst>
              <a:ext uri="{FF2B5EF4-FFF2-40B4-BE49-F238E27FC236}">
                <a16:creationId xmlns:a16="http://schemas.microsoft.com/office/drawing/2014/main" id="{D6E8BA25-0C55-AB48-80C4-F3D0187DCDBA}"/>
              </a:ext>
            </a:extLst>
          </p:cNvPr>
          <p:cNvSpPr txBox="1"/>
          <p:nvPr/>
        </p:nvSpPr>
        <p:spPr>
          <a:xfrm>
            <a:off x="8265556" y="174457"/>
            <a:ext cx="58060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Summary</a:t>
            </a:r>
          </a:p>
        </p:txBody>
      </p:sp>
      <p:sp>
        <p:nvSpPr>
          <p:cNvPr id="68" name="Oval 13">
            <a:extLst>
              <a:ext uri="{FF2B5EF4-FFF2-40B4-BE49-F238E27FC236}">
                <a16:creationId xmlns:a16="http://schemas.microsoft.com/office/drawing/2014/main" id="{A7922BAE-31BC-0E41-94F5-69ECB0DDB841}"/>
              </a:ext>
            </a:extLst>
          </p:cNvPr>
          <p:cNvSpPr/>
          <p:nvPr/>
        </p:nvSpPr>
        <p:spPr>
          <a:xfrm>
            <a:off x="4591323" y="538953"/>
            <a:ext cx="135730" cy="135730"/>
          </a:xfrm>
          <a:prstGeom prst="ellipse">
            <a:avLst/>
          </a:prstGeom>
          <a:noFill/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pic>
        <p:nvPicPr>
          <p:cNvPr id="22" name="그림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62877" y="195119"/>
            <a:ext cx="584200" cy="97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132429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6970</TotalTime>
  <Words>1425</Words>
  <Application>Microsoft Macintosh PowerPoint</Application>
  <PresentationFormat>A4 용지(210x297mm)</PresentationFormat>
  <Paragraphs>523</Paragraphs>
  <Slides>29</Slides>
  <Notes>28</Notes>
  <HiddenSlides>0</HiddenSlides>
  <MMClips>1</MMClips>
  <ScaleCrop>false</ScaleCrop>
  <HeadingPairs>
    <vt:vector size="8" baseType="variant">
      <vt:variant>
        <vt:lpstr>사용한 글꼴</vt:lpstr>
      </vt:variant>
      <vt:variant>
        <vt:i4>6</vt:i4>
      </vt:variant>
      <vt:variant>
        <vt:lpstr>테마</vt:lpstr>
      </vt:variant>
      <vt:variant>
        <vt:i4>4</vt:i4>
      </vt:variant>
      <vt:variant>
        <vt:lpstr>포함된 OLE 서버</vt:lpstr>
      </vt:variant>
      <vt:variant>
        <vt:i4>1</vt:i4>
      </vt:variant>
      <vt:variant>
        <vt:lpstr>슬라이드 제목</vt:lpstr>
      </vt:variant>
      <vt:variant>
        <vt:i4>29</vt:i4>
      </vt:variant>
    </vt:vector>
  </HeadingPairs>
  <TitlesOfParts>
    <vt:vector size="40" baseType="lpstr">
      <vt:lpstr>맑은 고딕</vt:lpstr>
      <vt:lpstr>Arial</vt:lpstr>
      <vt:lpstr>Calibri</vt:lpstr>
      <vt:lpstr>Calibri Light</vt:lpstr>
      <vt:lpstr>Times New Roman</vt:lpstr>
      <vt:lpstr>Wingdings</vt:lpstr>
      <vt:lpstr>1_Office Theme</vt:lpstr>
      <vt:lpstr>Office Theme</vt:lpstr>
      <vt:lpstr>1_디자인 사용자 지정</vt:lpstr>
      <vt:lpstr>디자인 사용자 지정</vt:lpstr>
      <vt:lpstr>Equation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Manager/>
  <Company/>
  <LinksUpToDate>false</LinksUpToDate>
  <SharedDoc>false</SharedDoc>
  <HyperlinkBase/>
  <HyperlinksChanged>false</HyperlinksChanged>
  <AppVersion>16.0013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user</dc:creator>
  <cp:keywords/>
  <dc:description/>
  <cp:lastModifiedBy>temp</cp:lastModifiedBy>
  <cp:revision>253</cp:revision>
  <cp:lastPrinted>2018-04-17T09:40:48Z</cp:lastPrinted>
  <dcterms:created xsi:type="dcterms:W3CDTF">2013-11-19T16:35:20Z</dcterms:created>
  <dcterms:modified xsi:type="dcterms:W3CDTF">2018-08-22T20:56:19Z</dcterms:modified>
  <cp:category/>
</cp:coreProperties>
</file>