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72" r:id="rId4"/>
    <p:sldId id="273" r:id="rId5"/>
    <p:sldId id="274" r:id="rId6"/>
    <p:sldId id="275" r:id="rId7"/>
    <p:sldId id="276" r:id="rId8"/>
    <p:sldId id="277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 horzBarState="maximized">
    <p:restoredLeft sz="14995" autoAdjust="0"/>
    <p:restoredTop sz="94660"/>
  </p:normalViewPr>
  <p:slideViewPr>
    <p:cSldViewPr snapToGrid="0">
      <p:cViewPr>
        <p:scale>
          <a:sx n="68" d="100"/>
          <a:sy n="68" d="100"/>
        </p:scale>
        <p:origin x="-1234" y="-5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732C49C-EDD6-4F30-A73A-FEAB14F83BEE}" type="datetimeFigureOut">
              <a:rPr lang="en-US" smtClean="0"/>
              <a:pPr/>
              <a:t>7/13/2018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EDE2F9D-4418-4FE0-A5FA-FD38598000E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04436172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>
            <a:extLst>
              <a:ext uri="{FF2B5EF4-FFF2-40B4-BE49-F238E27FC236}">
                <a16:creationId xmlns="" xmlns:a16="http://schemas.microsoft.com/office/drawing/2014/main" id="{46CDFA1F-A31D-46CA-B72A-E8CABBBCE995}"/>
              </a:ext>
            </a:extLst>
          </p:cNvPr>
          <p:cNvSpPr>
            <a:spLocks noGrp="1" noChangeArrowheads="1"/>
          </p:cNvSpPr>
          <p:nvPr>
            <p:ph type="sldNum" sz="quarter"/>
          </p:nvPr>
        </p:nvSpPr>
        <p:spPr>
          <a:noFill/>
          <a:ln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1pPr>
            <a:lvl2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2pPr>
            <a:lvl3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3pPr>
            <a:lvl4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4pPr>
            <a:lvl5pPr>
              <a:spcBef>
                <a:spcPct val="300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5pPr>
            <a:lvl6pPr marL="25146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6pPr>
            <a:lvl7pPr marL="29718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7pPr>
            <a:lvl8pPr marL="34290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8pPr>
            <a:lvl9pPr marL="3886200" indent="-228600" defTabSz="457200" eaLnBrk="0" fontAlgn="base" hangingPunct="0">
              <a:spcBef>
                <a:spcPct val="300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1200">
                <a:solidFill>
                  <a:srgbClr val="000000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ClrTx/>
              <a:buFontTx/>
              <a:buNone/>
            </a:pPr>
            <a:fld id="{CA59A030-BB2B-4141-B18C-004C697D2C0F}" type="slidenum">
              <a:rPr lang="en-US" altLang="en-US" sz="1400" smtClean="0"/>
              <a:pPr>
                <a:spcBef>
                  <a:spcPct val="0"/>
                </a:spcBef>
                <a:buClrTx/>
                <a:buFontTx/>
                <a:buNone/>
              </a:pPr>
              <a:t>3</a:t>
            </a:fld>
            <a:endParaRPr lang="en-US" altLang="en-US" sz="1400"/>
          </a:p>
        </p:txBody>
      </p:sp>
      <p:sp>
        <p:nvSpPr>
          <p:cNvPr id="15363" name="Rectangle 1">
            <a:extLst>
              <a:ext uri="{FF2B5EF4-FFF2-40B4-BE49-F238E27FC236}">
                <a16:creationId xmlns="" xmlns:a16="http://schemas.microsoft.com/office/drawing/2014/main" id="{C0A8B1B1-1542-4449-9D94-28F0B2499674}"/>
              </a:ext>
            </a:extLst>
          </p:cNvPr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217488" y="812800"/>
            <a:ext cx="7123112" cy="4008438"/>
          </a:xfr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4" name="Text Box 2">
            <a:extLst>
              <a:ext uri="{FF2B5EF4-FFF2-40B4-BE49-F238E27FC236}">
                <a16:creationId xmlns="" xmlns:a16="http://schemas.microsoft.com/office/drawing/2014/main" id="{AFBF1503-209F-4045-96F6-1327984DF21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55650" y="5078413"/>
            <a:ext cx="6048375" cy="4811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wrap="none" anchor="ctr"/>
          <a:lstStyle/>
          <a:p>
            <a:pPr eaLnBrk="1">
              <a:lnSpc>
                <a:spcPct val="93000"/>
              </a:lnSpc>
              <a:buClr>
                <a:srgbClr val="000000"/>
              </a:buClr>
              <a:buSzPct val="100000"/>
              <a:buFont typeface="Times New Roman" panose="02020603050405020304" pitchFamily="18" charset="0"/>
              <a:buNone/>
            </a:pPr>
            <a:endParaRPr lang="en-IN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BAD9CA89-A61A-45F4-B317-2313788D667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996E3D77-91E2-4689-9BB7-31204080777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ACB98B04-1077-451D-A8F3-7021690FEC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69344-7C0F-4684-9209-22E8841E9B45}" type="datetimeFigureOut">
              <a:rPr lang="en-US" smtClean="0"/>
              <a:pPr/>
              <a:t>7/13/2018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3D6BA8B8-602D-4D63-93B9-C4D6DDD16B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B35BD11D-0A3B-4A98-8F71-C8E77DDBA0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1F7BA-1E32-48F1-A61B-BCA01501F83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1059704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62B908F-8792-4586-BC2D-9488FDBD3B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FB89822A-2620-4AF2-B105-A626B519464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4DDE2753-C6A5-4E8C-8CA3-6BEF17F5DD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69344-7C0F-4684-9209-22E8841E9B45}" type="datetimeFigureOut">
              <a:rPr lang="en-US" smtClean="0"/>
              <a:pPr/>
              <a:t>7/13/2018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B1CFD493-0B10-4523-B998-EA658971326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F611C877-D4CC-4912-B73D-C646740991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1F7BA-1E32-48F1-A61B-BCA01501F83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439654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="" xmlns:a16="http://schemas.microsoft.com/office/drawing/2014/main" id="{018637A3-7307-432A-8A43-CB5B43DEC93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="" xmlns:a16="http://schemas.microsoft.com/office/drawing/2014/main" id="{4F9799E4-0A27-4638-BF59-0971ADC359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E2FA5B07-D58F-499E-9ACD-452FE28B0B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69344-7C0F-4684-9209-22E8841E9B45}" type="datetimeFigureOut">
              <a:rPr lang="en-US" smtClean="0"/>
              <a:pPr/>
              <a:t>7/13/2018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70A512C6-5BF9-4676-A141-6DE453AF67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1FF48178-2B47-45F1-B916-0E42A86D7F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1F7BA-1E32-48F1-A61B-BCA01501F83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746528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D2068F96-91DA-4C4C-B04D-0E4ECFAC3B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DD29ED34-CA6E-4727-B271-A265806A75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8356990C-C5E3-4DC4-8175-BC81758A3C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69344-7C0F-4684-9209-22E8841E9B45}" type="datetimeFigureOut">
              <a:rPr lang="en-US" smtClean="0"/>
              <a:pPr/>
              <a:t>7/13/2018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37374D88-C740-4699-9F8C-51303DFD9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897506E1-AAA1-4A92-B5C3-4785A88F3E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1F7BA-1E32-48F1-A61B-BCA01501F83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566582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A70EBAE-6E42-47AF-BDCA-2EF76E8CFC4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60E0C3CA-5441-480D-8A49-AA1A6A00F5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78F7DF66-671E-4C51-895C-80DA1EB4E4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69344-7C0F-4684-9209-22E8841E9B45}" type="datetimeFigureOut">
              <a:rPr lang="en-US" smtClean="0"/>
              <a:pPr/>
              <a:t>7/13/2018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C37EFA4B-0E64-43F0-AE7D-AF5EB51534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313E9982-02D4-4EDE-9D7A-50D54C39F0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1F7BA-1E32-48F1-A61B-BCA01501F83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593380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B3C1305-0FED-4806-AEED-DE75C83921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359F746-61E7-43F4-830E-D469610D744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67F93726-DAA0-47FF-9482-F9679858DE2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CDEE0610-FCE5-4A0B-A0A2-8CE3969287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69344-7C0F-4684-9209-22E8841E9B45}" type="datetimeFigureOut">
              <a:rPr lang="en-US" smtClean="0"/>
              <a:pPr/>
              <a:t>7/13/2018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7E2AC6F7-4105-429B-A0AC-34774CDED0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DEA6721B-BA51-4CFC-B64C-0098EC379A0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1F7BA-1E32-48F1-A61B-BCA01501F83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6106253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BBB38DC-02DB-4EC6-8822-64EC818E8C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B5D2761D-90BB-44D3-8D12-B46B2FDF5C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="" xmlns:a16="http://schemas.microsoft.com/office/drawing/2014/main" id="{22B2B9F5-0BA7-4167-AB6F-B04583080EB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="" xmlns:a16="http://schemas.microsoft.com/office/drawing/2014/main" id="{26D61C87-B604-4A67-A94D-A3AEA85C50C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="" xmlns:a16="http://schemas.microsoft.com/office/drawing/2014/main" id="{9B806221-04DF-4B71-9718-0822DE50048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="" xmlns:a16="http://schemas.microsoft.com/office/drawing/2014/main" id="{4FBDD484-B949-4F1A-8DA6-7C868016E4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69344-7C0F-4684-9209-22E8841E9B45}" type="datetimeFigureOut">
              <a:rPr lang="en-US" smtClean="0"/>
              <a:pPr/>
              <a:t>7/13/2018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="" xmlns:a16="http://schemas.microsoft.com/office/drawing/2014/main" id="{1BDE0C43-996A-4367-BF1A-168F653C17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="" xmlns:a16="http://schemas.microsoft.com/office/drawing/2014/main" id="{5A39BC0F-EA83-4EEF-82F5-B97514A00B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1F7BA-1E32-48F1-A61B-BCA01501F83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1909508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4CFA974D-78C7-4064-A773-60C3454FE4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="" xmlns:a16="http://schemas.microsoft.com/office/drawing/2014/main" id="{A54FC9EB-40FA-4739-9D70-AAA8226576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69344-7C0F-4684-9209-22E8841E9B45}" type="datetimeFigureOut">
              <a:rPr lang="en-US" smtClean="0"/>
              <a:pPr/>
              <a:t>7/13/2018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="" xmlns:a16="http://schemas.microsoft.com/office/drawing/2014/main" id="{3632E50F-FEB4-4444-A02A-89F8054DE0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="" xmlns:a16="http://schemas.microsoft.com/office/drawing/2014/main" id="{3BAAB96E-FC69-4E38-BA52-4477C91D08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1F7BA-1E32-48F1-A61B-BCA01501F83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786216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="" xmlns:a16="http://schemas.microsoft.com/office/drawing/2014/main" id="{6887837D-6AFA-4586-83A0-3D772875E0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69344-7C0F-4684-9209-22E8841E9B45}" type="datetimeFigureOut">
              <a:rPr lang="en-US" smtClean="0"/>
              <a:pPr/>
              <a:t>7/13/2018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="" xmlns:a16="http://schemas.microsoft.com/office/drawing/2014/main" id="{6928F869-D45C-4607-A4BB-484F20D9FB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="" xmlns:a16="http://schemas.microsoft.com/office/drawing/2014/main" id="{A1EC3E46-EA15-4651-B51F-F69294D7C2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1F7BA-1E32-48F1-A61B-BCA01501F83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93201697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2F246ABA-FD8C-407B-A485-AB077CFE80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DCC704FE-D66C-43EE-BF3A-952187A054A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A53B4722-9672-449E-A19C-307D67F9B33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862626C3-F37E-4A26-A015-F7B6E522DE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69344-7C0F-4684-9209-22E8841E9B45}" type="datetimeFigureOut">
              <a:rPr lang="en-US" smtClean="0"/>
              <a:pPr/>
              <a:t>7/13/2018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A71ED940-36F6-46C6-BD5A-FEF6742E10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E9FB8E3A-65BB-4CEB-87DC-58989F03BE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1F7BA-1E32-48F1-A61B-BCA01501F83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899779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58745BC0-D22A-42CC-9D37-102B6F2DE9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="" xmlns:a16="http://schemas.microsoft.com/office/drawing/2014/main" id="{D3A30191-7866-4AA1-B475-BFA0C356D5A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="" xmlns:a16="http://schemas.microsoft.com/office/drawing/2014/main" id="{B84BA557-B3EB-4536-9B09-1550A6E137F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B08A7C6A-9F78-4868-9244-F1EA3788DC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769344-7C0F-4684-9209-22E8841E9B45}" type="datetimeFigureOut">
              <a:rPr lang="en-US" smtClean="0"/>
              <a:pPr/>
              <a:t>7/13/2018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="" xmlns:a16="http://schemas.microsoft.com/office/drawing/2014/main" id="{47E6733B-49FE-4FA0-A329-A8C2C13ECB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="" xmlns:a16="http://schemas.microsoft.com/office/drawing/2014/main" id="{B6737D5F-F069-4C39-9751-EB4B9A73C3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51F7BA-1E32-48F1-A61B-BCA01501F83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233575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="" xmlns:a16="http://schemas.microsoft.com/office/drawing/2014/main" id="{649F2853-BDC0-4179-B7E1-D87100ADDA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="" xmlns:a16="http://schemas.microsoft.com/office/drawing/2014/main" id="{E6500E12-065E-443F-A401-FFC633674A8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CFBE9DA-451C-4069-8C72-EC8D6EBED5E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769344-7C0F-4684-9209-22E8841E9B45}" type="datetimeFigureOut">
              <a:rPr lang="en-US" smtClean="0"/>
              <a:pPr/>
              <a:t>7/13/2018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79571616-BD37-4438-85B7-953E3D3DBAD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677CBA2C-A1A2-4559-ADE2-D5B57273772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51F7BA-1E32-48F1-A61B-BCA01501F83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794703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C19F63A-4E21-4388-9B66-265A78EC9AA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64970"/>
            <a:ext cx="9144000" cy="2387600"/>
          </a:xfrm>
        </p:spPr>
        <p:txBody>
          <a:bodyPr/>
          <a:lstStyle/>
          <a:p>
            <a:r>
              <a:rPr lang="en-IN" dirty="0"/>
              <a:t>PIP-II Risk Analysis: </a:t>
            </a:r>
            <a:br>
              <a:rPr lang="en-IN" dirty="0"/>
            </a:br>
            <a:r>
              <a:rPr lang="en-IN" dirty="0"/>
              <a:t>The View From India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="" xmlns:a16="http://schemas.microsoft.com/office/drawing/2014/main" id="{754B5544-3D6C-415D-9836-7A54E7613AA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196685"/>
            <a:ext cx="9144000" cy="3364371"/>
          </a:xfrm>
        </p:spPr>
        <p:txBody>
          <a:bodyPr>
            <a:normAutofit lnSpcReduction="10000"/>
          </a:bodyPr>
          <a:lstStyle/>
          <a:p>
            <a:r>
              <a:rPr lang="en-IN" sz="3200" dirty="0">
                <a:solidFill>
                  <a:srgbClr val="FF0000"/>
                </a:solidFill>
              </a:rPr>
              <a:t>S. C. Joshi</a:t>
            </a:r>
            <a:r>
              <a:rPr lang="en-IN" sz="3200" dirty="0"/>
              <a:t>, RRCAT</a:t>
            </a:r>
          </a:p>
          <a:p>
            <a:r>
              <a:rPr lang="en-IN" sz="3200" dirty="0">
                <a:solidFill>
                  <a:srgbClr val="FF0000"/>
                </a:solidFill>
              </a:rPr>
              <a:t>Srinivas Krishnagopal</a:t>
            </a:r>
            <a:r>
              <a:rPr lang="en-IN" sz="3200" dirty="0"/>
              <a:t>, BARC</a:t>
            </a:r>
          </a:p>
          <a:p>
            <a:endParaRPr lang="en-IN" sz="2600" i="1" dirty="0"/>
          </a:p>
          <a:p>
            <a:r>
              <a:rPr lang="en-IN" sz="2600" i="1" dirty="0"/>
              <a:t>IIFC Technical Coordinators from DAE, India</a:t>
            </a:r>
          </a:p>
          <a:p>
            <a:endParaRPr lang="en-IN" sz="2600" dirty="0"/>
          </a:p>
          <a:p>
            <a:endParaRPr lang="en-IN" sz="2600" dirty="0"/>
          </a:p>
          <a:p>
            <a:r>
              <a:rPr lang="en-IN" sz="2600" dirty="0"/>
              <a:t>13 July, 2018</a:t>
            </a:r>
            <a:endParaRPr lang="en-US" sz="2600" dirty="0"/>
          </a:p>
        </p:txBody>
      </p:sp>
    </p:spTree>
    <p:extLst>
      <p:ext uri="{BB962C8B-B14F-4D97-AF65-F5344CB8AC3E}">
        <p14:creationId xmlns="" xmlns:p14="http://schemas.microsoft.com/office/powerpoint/2010/main" val="3697646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1066C515-879A-45F3-AF34-C01FD5A4FE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8419" y="365125"/>
            <a:ext cx="11831443" cy="1325563"/>
          </a:xfrm>
        </p:spPr>
        <p:txBody>
          <a:bodyPr/>
          <a:lstStyle/>
          <a:p>
            <a:pPr algn="ctr"/>
            <a:r>
              <a:rPr lang="en-IN" dirty="0"/>
              <a:t>General Observations on International Collaborations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95D7CEB1-A9BD-454D-A037-82738F36C9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7076" y="2273282"/>
            <a:ext cx="11346309" cy="4027158"/>
          </a:xfrm>
        </p:spPr>
        <p:txBody>
          <a:bodyPr/>
          <a:lstStyle/>
          <a:p>
            <a:pPr marL="0" indent="0">
              <a:buNone/>
            </a:pPr>
            <a:r>
              <a:rPr lang="en-IN" dirty="0"/>
              <a:t>International collaborations are characterized by </a:t>
            </a:r>
            <a:r>
              <a:rPr lang="en-IN" b="1" dirty="0">
                <a:solidFill>
                  <a:srgbClr val="FF0000"/>
                </a:solidFill>
              </a:rPr>
              <a:t>plurality</a:t>
            </a:r>
            <a:r>
              <a:rPr lang="en-IN" dirty="0"/>
              <a:t>: </a:t>
            </a:r>
          </a:p>
          <a:p>
            <a:pPr lvl="1"/>
            <a:r>
              <a:rPr lang="en-IN" sz="2600" dirty="0"/>
              <a:t>Of countries, interests and </a:t>
            </a:r>
            <a:r>
              <a:rPr lang="en-IN" sz="2600" dirty="0" smtClean="0"/>
              <a:t>cultures </a:t>
            </a:r>
            <a:endParaRPr lang="en-IN" sz="2600" dirty="0"/>
          </a:p>
          <a:p>
            <a:pPr lvl="1"/>
            <a:r>
              <a:rPr lang="en-IN" sz="2600" dirty="0"/>
              <a:t>Of processes, practices and </a:t>
            </a:r>
            <a:r>
              <a:rPr lang="en-IN" sz="2600" dirty="0" smtClean="0"/>
              <a:t>perspectives</a:t>
            </a:r>
            <a:endParaRPr lang="en-IN" sz="2600" dirty="0"/>
          </a:p>
          <a:p>
            <a:endParaRPr lang="en-IN" dirty="0"/>
          </a:p>
          <a:p>
            <a:pPr marL="0" indent="0">
              <a:buNone/>
            </a:pPr>
            <a:r>
              <a:rPr lang="en-IN" dirty="0"/>
              <a:t>In this subjective sea there is one objective island we should aim for:</a:t>
            </a:r>
          </a:p>
          <a:p>
            <a:pPr lvl="1"/>
            <a:r>
              <a:rPr lang="en-IN" sz="2600" dirty="0"/>
              <a:t>Deliverables</a:t>
            </a:r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r>
              <a:rPr lang="en-IN" dirty="0"/>
              <a:t>To get there, we need good communication and enlightened mutual interest.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532074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ext Box 2">
            <a:extLst>
              <a:ext uri="{FF2B5EF4-FFF2-40B4-BE49-F238E27FC236}">
                <a16:creationId xmlns="" xmlns:a16="http://schemas.microsoft.com/office/drawing/2014/main" id="{D4D63124-85ED-44AF-AD01-3182BBD07A8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86499" y="1395168"/>
            <a:ext cx="11104775" cy="52695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lIns="81646" tIns="55193" rIns="81646" bIns="40823"/>
          <a:lstStyle>
            <a:lvl1pPr>
              <a:lnSpc>
                <a:spcPct val="93000"/>
              </a:lnSpc>
              <a:spcBef>
                <a:spcPts val="1413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3200">
                <a:solidFill>
                  <a:srgbClr val="000000"/>
                </a:solidFill>
                <a:latin typeface="Arial" panose="020B0604020202020204" pitchFamily="34" charset="0"/>
                <a:cs typeface="Arial Unicode MS" charset="0"/>
              </a:defRPr>
            </a:lvl1pPr>
            <a:lvl2pPr>
              <a:lnSpc>
                <a:spcPct val="93000"/>
              </a:lnSpc>
              <a:spcBef>
                <a:spcPts val="1138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800">
                <a:solidFill>
                  <a:srgbClr val="000000"/>
                </a:solidFill>
                <a:latin typeface="Arial" panose="020B0604020202020204" pitchFamily="34" charset="0"/>
                <a:cs typeface="Arial Unicode MS" charset="0"/>
              </a:defRPr>
            </a:lvl2pPr>
            <a:lvl3pPr>
              <a:lnSpc>
                <a:spcPct val="93000"/>
              </a:lnSpc>
              <a:spcBef>
                <a:spcPts val="8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•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400">
                <a:solidFill>
                  <a:srgbClr val="000000"/>
                </a:solidFill>
                <a:latin typeface="Arial" panose="020B0604020202020204" pitchFamily="34" charset="0"/>
                <a:cs typeface="Arial Unicode MS" charset="0"/>
              </a:defRPr>
            </a:lvl3pPr>
            <a:lvl4pPr>
              <a:lnSpc>
                <a:spcPct val="93000"/>
              </a:lnSpc>
              <a:spcBef>
                <a:spcPts val="575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–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charset="0"/>
              </a:defRPr>
            </a:lvl4pPr>
            <a:lvl5pPr>
              <a:lnSpc>
                <a:spcPct val="93000"/>
              </a:lnSpc>
              <a:spcBef>
                <a:spcPts val="288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charset="0"/>
              </a:defRPr>
            </a:lvl5pPr>
            <a:lvl6pPr marL="2514600" indent="-228600" defTabSz="457200" eaLnBrk="0" fontAlgn="base" hangingPunct="0">
              <a:lnSpc>
                <a:spcPct val="93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charset="0"/>
              </a:defRPr>
            </a:lvl6pPr>
            <a:lvl7pPr marL="2971800" indent="-228600" defTabSz="457200" eaLnBrk="0" fontAlgn="base" hangingPunct="0">
              <a:lnSpc>
                <a:spcPct val="93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charset="0"/>
              </a:defRPr>
            </a:lvl7pPr>
            <a:lvl8pPr marL="3429000" indent="-228600" defTabSz="457200" eaLnBrk="0" fontAlgn="base" hangingPunct="0">
              <a:lnSpc>
                <a:spcPct val="93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charset="0"/>
              </a:defRPr>
            </a:lvl8pPr>
            <a:lvl9pPr marL="3886200" indent="-228600" defTabSz="457200" eaLnBrk="0" fontAlgn="base" hangingPunct="0">
              <a:lnSpc>
                <a:spcPct val="93000"/>
              </a:lnSpc>
              <a:spcBef>
                <a:spcPts val="288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buChar char="»"/>
              <a:tabLst>
                <a:tab pos="0" algn="l"/>
                <a:tab pos="457200" algn="l"/>
                <a:tab pos="914400" algn="l"/>
                <a:tab pos="1371600" algn="l"/>
                <a:tab pos="1828800" algn="l"/>
                <a:tab pos="2286000" algn="l"/>
                <a:tab pos="2743200" algn="l"/>
                <a:tab pos="3200400" algn="l"/>
                <a:tab pos="3657600" algn="l"/>
                <a:tab pos="4114800" algn="l"/>
                <a:tab pos="4572000" algn="l"/>
                <a:tab pos="5029200" algn="l"/>
                <a:tab pos="5486400" algn="l"/>
                <a:tab pos="5943600" algn="l"/>
                <a:tab pos="6400800" algn="l"/>
                <a:tab pos="6858000" algn="l"/>
                <a:tab pos="7315200" algn="l"/>
                <a:tab pos="7772400" algn="l"/>
                <a:tab pos="8229600" algn="l"/>
                <a:tab pos="8686800" algn="l"/>
                <a:tab pos="9144000" algn="l"/>
              </a:tabLst>
              <a:defRPr sz="2000">
                <a:solidFill>
                  <a:srgbClr val="000000"/>
                </a:solidFill>
                <a:latin typeface="Arial" panose="020B0604020202020204" pitchFamily="34" charset="0"/>
                <a:cs typeface="Arial Unicode MS" charset="0"/>
              </a:defRPr>
            </a:lvl9pPr>
          </a:lstStyle>
          <a:p>
            <a:pPr algn="just" eaLnBrk="1">
              <a:spcBef>
                <a:spcPct val="0"/>
              </a:spcBef>
              <a:buClrTx/>
              <a:buFontTx/>
              <a:buNone/>
            </a:pPr>
            <a:r>
              <a:rPr lang="en-US" altLang="en-US" sz="2000" dirty="0"/>
              <a:t>India is interested in High Intensity Superconducting Proton Accelerators (HISPA) for building a Spallation Neutron Source (SNS) and an Accelerator Driven System (ADS). To this end the Indian Institutions and </a:t>
            </a:r>
            <a:r>
              <a:rPr lang="en-US" altLang="en-US" sz="2000" dirty="0" err="1"/>
              <a:t>Fermilab</a:t>
            </a:r>
            <a:r>
              <a:rPr lang="en-US" altLang="en-US" sz="2000" dirty="0"/>
              <a:t> Collaboration (IIFC) was formulated with the following goals:</a:t>
            </a:r>
          </a:p>
          <a:p>
            <a:pPr algn="just" eaLnBrk="1">
              <a:spcBef>
                <a:spcPct val="0"/>
              </a:spcBef>
              <a:buClrTx/>
              <a:buFontTx/>
              <a:buNone/>
            </a:pPr>
            <a:endParaRPr lang="en-US" altLang="en-US" sz="2000" dirty="0"/>
          </a:p>
          <a:p>
            <a:pPr algn="just">
              <a:spcBef>
                <a:spcPct val="0"/>
              </a:spcBef>
              <a:buClrTx/>
              <a:buNone/>
            </a:pPr>
            <a:r>
              <a:rPr lang="en-US" altLang="en-US" sz="2000" dirty="0">
                <a:solidFill>
                  <a:srgbClr val="0000FF"/>
                </a:solidFill>
                <a:cs typeface="Times New Roman" panose="02020603050405020304" pitchFamily="18" charset="0"/>
              </a:rPr>
              <a:t>“The HISPA design, technology and supporting infrastructure knowledge transfers from DOE to DAE are the planned in-kind contributions from the United States.”</a:t>
            </a:r>
          </a:p>
          <a:p>
            <a:pPr algn="just">
              <a:spcBef>
                <a:spcPct val="0"/>
              </a:spcBef>
              <a:buClrTx/>
              <a:buNone/>
            </a:pPr>
            <a:endParaRPr lang="en-US" altLang="en-US" sz="2000" dirty="0">
              <a:cs typeface="Times New Roman" panose="02020603050405020304" pitchFamily="18" charset="0"/>
            </a:endParaRPr>
          </a:p>
          <a:p>
            <a:pPr algn="just">
              <a:spcBef>
                <a:spcPct val="0"/>
              </a:spcBef>
              <a:buClrTx/>
              <a:buNone/>
            </a:pPr>
            <a:r>
              <a:rPr lang="en-US" altLang="en-US" sz="2000" dirty="0">
                <a:solidFill>
                  <a:srgbClr val="0000FF"/>
                </a:solidFill>
                <a:cs typeface="Times New Roman" panose="02020603050405020304" pitchFamily="18" charset="0"/>
              </a:rPr>
              <a:t>“The engineering resources, design, manufacturing, and supply of HISPA accelerator hardware from the DAE to DOE, amounting to a maximum total of $200 million (direct cost in US accounting in terms of 2012 US dollars), are the planned in-kind contribution from India over the years 2013-2022.”</a:t>
            </a:r>
          </a:p>
          <a:p>
            <a:pPr algn="just" eaLnBrk="1">
              <a:spcBef>
                <a:spcPct val="0"/>
              </a:spcBef>
              <a:buClrTx/>
              <a:buFontTx/>
              <a:buNone/>
            </a:pPr>
            <a:r>
              <a:rPr lang="en-US" altLang="en-US" sz="2000" dirty="0"/>
              <a:t> </a:t>
            </a:r>
            <a:r>
              <a:rPr lang="en-IN" altLang="en-US" sz="2000" dirty="0"/>
              <a:t>(</a:t>
            </a:r>
            <a:r>
              <a:rPr lang="en-IN" altLang="en-US" sz="2000" i="1" dirty="0"/>
              <a:t>This includes the PIP-II R&amp;D as well as construction phases</a:t>
            </a:r>
            <a:r>
              <a:rPr lang="en-IN" altLang="en-US" sz="2000" dirty="0"/>
              <a:t>)</a:t>
            </a:r>
          </a:p>
          <a:p>
            <a:pPr algn="just" eaLnBrk="1">
              <a:spcBef>
                <a:spcPct val="0"/>
              </a:spcBef>
              <a:buClrTx/>
              <a:buFontTx/>
              <a:buNone/>
            </a:pPr>
            <a:endParaRPr lang="en-US" altLang="en-US" sz="2000" dirty="0"/>
          </a:p>
          <a:p>
            <a:pPr algn="just" eaLnBrk="1">
              <a:spcBef>
                <a:spcPct val="0"/>
              </a:spcBef>
              <a:buClrTx/>
              <a:buFontTx/>
              <a:buNone/>
            </a:pPr>
            <a:endParaRPr lang="en-US" altLang="en-US" sz="2000" dirty="0"/>
          </a:p>
          <a:p>
            <a:pPr algn="just" eaLnBrk="1">
              <a:spcBef>
                <a:spcPct val="0"/>
              </a:spcBef>
              <a:buClrTx/>
              <a:buFontTx/>
              <a:buNone/>
            </a:pPr>
            <a:r>
              <a:rPr lang="en-US" altLang="en-US" sz="2000" b="1" dirty="0"/>
              <a:t>IIFC will enable us to get proven HISPA technology, train our scientists and engineers, and actually develop essentially all individual components of a HISPA system (even if </a:t>
            </a:r>
            <a:r>
              <a:rPr lang="en-US" altLang="en-US" sz="2000" b="1" dirty="0" smtClean="0"/>
              <a:t>for </a:t>
            </a:r>
            <a:r>
              <a:rPr lang="en-US" altLang="en-US" sz="2000" b="1" dirty="0"/>
              <a:t>a lower intensity than we need). </a:t>
            </a:r>
          </a:p>
          <a:p>
            <a:pPr algn="just" eaLnBrk="1">
              <a:spcBef>
                <a:spcPct val="0"/>
              </a:spcBef>
              <a:buClrTx/>
              <a:buFontTx/>
              <a:buNone/>
            </a:pPr>
            <a:endParaRPr lang="en-US" altLang="en-US" sz="1633" dirty="0"/>
          </a:p>
          <a:p>
            <a:pPr algn="just" eaLnBrk="1">
              <a:spcBef>
                <a:spcPct val="0"/>
              </a:spcBef>
              <a:buClrTx/>
              <a:buFontTx/>
              <a:buNone/>
            </a:pPr>
            <a:endParaRPr lang="en-US" altLang="en-US" sz="1633" b="1" dirty="0">
              <a:solidFill>
                <a:srgbClr val="FF0000"/>
              </a:solidFill>
            </a:endParaRPr>
          </a:p>
          <a:p>
            <a:pPr algn="just" eaLnBrk="1">
              <a:spcBef>
                <a:spcPct val="0"/>
              </a:spcBef>
              <a:buClrTx/>
              <a:buFontTx/>
              <a:buNone/>
            </a:pPr>
            <a:endParaRPr lang="en-US" altLang="en-US" sz="1633" dirty="0"/>
          </a:p>
          <a:p>
            <a:pPr algn="just" eaLnBrk="1">
              <a:spcBef>
                <a:spcPct val="0"/>
              </a:spcBef>
              <a:buClrTx/>
              <a:buFontTx/>
              <a:buNone/>
            </a:pPr>
            <a:endParaRPr lang="en-US" altLang="en-US" sz="1633" dirty="0"/>
          </a:p>
        </p:txBody>
      </p:sp>
      <p:sp>
        <p:nvSpPr>
          <p:cNvPr id="4" name="Title 1">
            <a:extLst>
              <a:ext uri="{FF2B5EF4-FFF2-40B4-BE49-F238E27FC236}">
                <a16:creationId xmlns="" xmlns:a16="http://schemas.microsoft.com/office/drawing/2014/main" id="{67C7BAD9-C6D6-449D-A3AA-82BB56602F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56665"/>
          </a:xfrm>
        </p:spPr>
        <p:txBody>
          <a:bodyPr/>
          <a:lstStyle/>
          <a:p>
            <a:pPr algn="ctr"/>
            <a:r>
              <a:rPr lang="en-US" dirty="0" smtClean="0"/>
              <a:t>The IIFC Collaboration</a:t>
            </a: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67C7BAD9-C6D6-449D-A3AA-82BB56602F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56665"/>
          </a:xfrm>
        </p:spPr>
        <p:txBody>
          <a:bodyPr/>
          <a:lstStyle/>
          <a:p>
            <a:pPr algn="ctr"/>
            <a:r>
              <a:rPr lang="en-IN" dirty="0"/>
              <a:t>General Risks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FB19669C-8B26-42B3-9C83-159769B8B51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06518" y="1554414"/>
            <a:ext cx="10891887" cy="4824083"/>
          </a:xfrm>
        </p:spPr>
        <p:txBody>
          <a:bodyPr>
            <a:normAutofit fontScale="77500" lnSpcReduction="20000"/>
          </a:bodyPr>
          <a:lstStyle/>
          <a:p>
            <a:r>
              <a:rPr lang="en-IN" sz="3100" b="1" dirty="0">
                <a:solidFill>
                  <a:srgbClr val="FF0000"/>
                </a:solidFill>
              </a:rPr>
              <a:t>Export </a:t>
            </a:r>
            <a:r>
              <a:rPr lang="en-IN" sz="3100" b="1" dirty="0" smtClean="0">
                <a:solidFill>
                  <a:srgbClr val="FF0000"/>
                </a:solidFill>
              </a:rPr>
              <a:t>control</a:t>
            </a:r>
          </a:p>
          <a:p>
            <a:pPr>
              <a:buNone/>
            </a:pPr>
            <a:r>
              <a:rPr lang="en-IN" altLang="en-US" sz="3200" b="1" dirty="0" smtClean="0">
                <a:solidFill>
                  <a:srgbClr val="FF0000"/>
                </a:solidFill>
              </a:rPr>
              <a:t>   </a:t>
            </a:r>
            <a:r>
              <a:rPr lang="en-US" altLang="en-US" dirty="0" smtClean="0"/>
              <a:t>There </a:t>
            </a:r>
            <a:r>
              <a:rPr lang="en-US" altLang="en-US" dirty="0"/>
              <a:t>are many areas in which components for hardware being developed in India (under IIFC), are being denied because of export-control issues in the US. </a:t>
            </a:r>
            <a:r>
              <a:rPr lang="en-US" altLang="en-US" dirty="0" smtClean="0"/>
              <a:t>[</a:t>
            </a:r>
            <a:r>
              <a:rPr lang="en-US" altLang="en-US" i="1" dirty="0" err="1" smtClean="0"/>
              <a:t>Eg</a:t>
            </a:r>
            <a:r>
              <a:rPr lang="en-US" altLang="en-US" i="1" dirty="0" smtClean="0"/>
              <a:t>.: RF amplifiers, LLRF</a:t>
            </a:r>
            <a:r>
              <a:rPr lang="en-US" altLang="en-US" dirty="0" smtClean="0"/>
              <a:t>] </a:t>
            </a:r>
            <a:r>
              <a:rPr lang="en-US" altLang="en-US" dirty="0" smtClean="0">
                <a:solidFill>
                  <a:srgbClr val="FF0000"/>
                </a:solidFill>
              </a:rPr>
              <a:t>This </a:t>
            </a:r>
            <a:r>
              <a:rPr lang="en-US" altLang="en-US" dirty="0">
                <a:solidFill>
                  <a:srgbClr val="FF0000"/>
                </a:solidFill>
              </a:rPr>
              <a:t>can lead to delays, short or long, in deliverables, and in the worst </a:t>
            </a:r>
            <a:r>
              <a:rPr lang="en-US" altLang="en-US" dirty="0" smtClean="0">
                <a:solidFill>
                  <a:srgbClr val="FF0000"/>
                </a:solidFill>
              </a:rPr>
              <a:t>case </a:t>
            </a:r>
            <a:r>
              <a:rPr lang="en-US" altLang="en-US" dirty="0">
                <a:solidFill>
                  <a:srgbClr val="FF0000"/>
                </a:solidFill>
              </a:rPr>
              <a:t>to cessation. </a:t>
            </a:r>
            <a:endParaRPr lang="en-US" altLang="en-US" dirty="0"/>
          </a:p>
          <a:p>
            <a:pPr marL="0" indent="0" algn="r">
              <a:buNone/>
            </a:pPr>
            <a:r>
              <a:rPr lang="en-US" dirty="0" smtClean="0"/>
              <a:t>   [</a:t>
            </a:r>
            <a:r>
              <a:rPr lang="en-US" sz="2400" i="1" dirty="0" smtClean="0"/>
              <a:t>Some solution has been discussed between DAE and </a:t>
            </a:r>
            <a:r>
              <a:rPr lang="en-US" sz="2400" i="1" dirty="0" err="1" smtClean="0"/>
              <a:t>DoE</a:t>
            </a:r>
            <a:r>
              <a:rPr lang="en-US" sz="2400" i="1" dirty="0" smtClean="0"/>
              <a:t>. Need to see the implementation.]</a:t>
            </a:r>
          </a:p>
          <a:p>
            <a:pPr marL="0" indent="0">
              <a:buNone/>
            </a:pPr>
            <a:endParaRPr lang="en-IN" sz="2400" i="1" dirty="0"/>
          </a:p>
          <a:p>
            <a:r>
              <a:rPr lang="en-IN" sz="3100" b="1" dirty="0">
                <a:solidFill>
                  <a:srgbClr val="FF0000"/>
                </a:solidFill>
              </a:rPr>
              <a:t>Third-party </a:t>
            </a:r>
            <a:r>
              <a:rPr lang="en-IN" sz="3100" b="1" dirty="0" smtClean="0">
                <a:solidFill>
                  <a:srgbClr val="FF0000"/>
                </a:solidFill>
              </a:rPr>
              <a:t>IPR</a:t>
            </a:r>
          </a:p>
          <a:p>
            <a:pPr>
              <a:buNone/>
            </a:pPr>
            <a:r>
              <a:rPr lang="en-IN" sz="3200" b="1" dirty="0" smtClean="0">
                <a:solidFill>
                  <a:srgbClr val="FF0000"/>
                </a:solidFill>
              </a:rPr>
              <a:t>   </a:t>
            </a:r>
            <a:r>
              <a:rPr lang="en-IN" dirty="0" smtClean="0"/>
              <a:t>HISPA </a:t>
            </a:r>
            <a:r>
              <a:rPr lang="en-IN" dirty="0"/>
              <a:t>technology transfer to India is restricted because </a:t>
            </a:r>
            <a:r>
              <a:rPr lang="en-US" altLang="en-US" dirty="0">
                <a:cs typeface="Times New Roman" panose="02020603050405020304" pitchFamily="18" charset="0"/>
              </a:rPr>
              <a:t>much of the </a:t>
            </a:r>
            <a:r>
              <a:rPr lang="en-US" altLang="en-US" dirty="0" smtClean="0">
                <a:cs typeface="Times New Roman" panose="02020603050405020304" pitchFamily="18" charset="0"/>
              </a:rPr>
              <a:t>development </a:t>
            </a:r>
            <a:r>
              <a:rPr lang="en-US" altLang="en-US" dirty="0">
                <a:cs typeface="Times New Roman" panose="02020603050405020304" pitchFamily="18" charset="0"/>
              </a:rPr>
              <a:t>is done in private industry in the US and there are issues of third-party IPR. As a result, </a:t>
            </a:r>
            <a:r>
              <a:rPr lang="en-US" altLang="en-US" dirty="0">
                <a:solidFill>
                  <a:srgbClr val="FF0000"/>
                </a:solidFill>
                <a:cs typeface="Times New Roman" panose="02020603050405020304" pitchFamily="18" charset="0"/>
              </a:rPr>
              <a:t>DAE labs would be required to spend additional resources, which would result in delays in the schedule of DAE deliverables to DoE.</a:t>
            </a:r>
          </a:p>
          <a:p>
            <a:pPr marL="0" indent="0">
              <a:buNone/>
            </a:pPr>
            <a:endParaRPr lang="en-IN" altLang="en-US" dirty="0">
              <a:solidFill>
                <a:srgbClr val="FF0000"/>
              </a:solidFill>
              <a:cs typeface="Times New Roman" panose="02020603050405020304" pitchFamily="18" charset="0"/>
            </a:endParaRPr>
          </a:p>
          <a:p>
            <a:r>
              <a:rPr lang="en-IN" altLang="en-US" sz="3100" b="1" dirty="0">
                <a:solidFill>
                  <a:srgbClr val="FF0000"/>
                </a:solidFill>
                <a:cs typeface="Times New Roman" panose="02020603050405020304" pitchFamily="18" charset="0"/>
              </a:rPr>
              <a:t>Unsatisfactory conclusion of PIP-II R&amp;D phase </a:t>
            </a:r>
            <a:endParaRPr lang="en-IN" altLang="en-US" sz="3100" b="1" dirty="0" smtClean="0">
              <a:solidFill>
                <a:srgbClr val="FF0000"/>
              </a:solidFill>
              <a:cs typeface="Times New Roman" panose="02020603050405020304" pitchFamily="18" charset="0"/>
            </a:endParaRPr>
          </a:p>
          <a:p>
            <a:pPr>
              <a:buNone/>
            </a:pPr>
            <a:r>
              <a:rPr lang="en-IN" altLang="en-US" dirty="0" smtClean="0">
                <a:cs typeface="Times New Roman" panose="02020603050405020304" pitchFamily="18" charset="0"/>
              </a:rPr>
              <a:t>    </a:t>
            </a:r>
            <a:r>
              <a:rPr lang="en-IN" altLang="en-US" dirty="0" smtClean="0">
                <a:cs typeface="Times New Roman" panose="02020603050405020304" pitchFamily="18" charset="0"/>
              </a:rPr>
              <a:t>If the Government </a:t>
            </a:r>
            <a:r>
              <a:rPr lang="en-IN" altLang="en-US" dirty="0">
                <a:cs typeface="Times New Roman" panose="02020603050405020304" pitchFamily="18" charset="0"/>
              </a:rPr>
              <a:t>of India is dissatisfied with the outcome of the R&amp;D </a:t>
            </a:r>
            <a:r>
              <a:rPr lang="en-IN" altLang="en-US" dirty="0" smtClean="0">
                <a:cs typeface="Times New Roman" panose="02020603050405020304" pitchFamily="18" charset="0"/>
              </a:rPr>
              <a:t>phase, it will not </a:t>
            </a:r>
            <a:r>
              <a:rPr lang="en-IN" altLang="en-US" dirty="0">
                <a:cs typeface="Times New Roman" panose="02020603050405020304" pitchFamily="18" charset="0"/>
              </a:rPr>
              <a:t>give approval for the construction phase. </a:t>
            </a:r>
            <a:endParaRPr lang="en-US" altLang="en-US" dirty="0"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1943848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C6BECB2-C5F4-4E1D-9694-9C1D9E9C31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0858"/>
            <a:ext cx="10515600" cy="973480"/>
          </a:xfrm>
        </p:spPr>
        <p:txBody>
          <a:bodyPr>
            <a:normAutofit/>
          </a:bodyPr>
          <a:lstStyle/>
          <a:p>
            <a:pPr algn="ctr"/>
            <a:r>
              <a:rPr lang="en-IN" dirty="0"/>
              <a:t>Technical Risks: External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14DD25F-326C-4EF9-867A-37B4477EF8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9351" y="1624903"/>
            <a:ext cx="10515600" cy="4351338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IN" dirty="0"/>
              <a:t>Three main categories:</a:t>
            </a:r>
          </a:p>
          <a:p>
            <a:pPr marL="0" indent="0">
              <a:buNone/>
            </a:pPr>
            <a:endParaRPr lang="en-IN" dirty="0"/>
          </a:p>
          <a:p>
            <a:pPr marL="514350" indent="-514350">
              <a:buFont typeface="+mj-lt"/>
              <a:buAutoNum type="arabicParenR"/>
            </a:pPr>
            <a:r>
              <a:rPr lang="en-IN" dirty="0"/>
              <a:t>Delays in receiving </a:t>
            </a:r>
            <a:r>
              <a:rPr lang="en-IN" dirty="0">
                <a:solidFill>
                  <a:srgbClr val="FF0000"/>
                </a:solidFill>
              </a:rPr>
              <a:t>specifications</a:t>
            </a:r>
            <a:r>
              <a:rPr lang="en-IN" dirty="0"/>
              <a:t> (FRS, TRS) from </a:t>
            </a:r>
            <a:r>
              <a:rPr lang="en-IN" dirty="0" err="1"/>
              <a:t>Fermilab</a:t>
            </a:r>
            <a:r>
              <a:rPr lang="en-IN" dirty="0"/>
              <a:t>. [</a:t>
            </a:r>
            <a:r>
              <a:rPr lang="en-IN" i="1" dirty="0" err="1"/>
              <a:t>Eg.</a:t>
            </a:r>
            <a:r>
              <a:rPr lang="en-IN" i="1" dirty="0"/>
              <a:t>: LLRF, RFPI</a:t>
            </a:r>
            <a:r>
              <a:rPr lang="en-IN" dirty="0"/>
              <a:t>]</a:t>
            </a:r>
          </a:p>
          <a:p>
            <a:pPr marL="514350" indent="-514350">
              <a:buFont typeface="+mj-lt"/>
              <a:buAutoNum type="arabicParenR"/>
            </a:pPr>
            <a:endParaRPr lang="en-IN" dirty="0"/>
          </a:p>
          <a:p>
            <a:pPr marL="514350" indent="-514350">
              <a:buFont typeface="+mj-lt"/>
              <a:buAutoNum type="arabicParenR"/>
            </a:pPr>
            <a:r>
              <a:rPr lang="en-IN" dirty="0"/>
              <a:t>Delays in receiving </a:t>
            </a:r>
            <a:r>
              <a:rPr lang="en-IN" dirty="0">
                <a:solidFill>
                  <a:srgbClr val="FF0000"/>
                </a:solidFill>
              </a:rPr>
              <a:t>designs</a:t>
            </a:r>
            <a:r>
              <a:rPr lang="en-IN" dirty="0"/>
              <a:t> from </a:t>
            </a:r>
            <a:r>
              <a:rPr lang="en-IN" dirty="0" err="1"/>
              <a:t>Fermilab</a:t>
            </a:r>
            <a:r>
              <a:rPr lang="en-IN" dirty="0"/>
              <a:t>, which are needed to commence fabrication. [</a:t>
            </a:r>
            <a:r>
              <a:rPr lang="en-IN" i="1" dirty="0" err="1"/>
              <a:t>Eg.</a:t>
            </a:r>
            <a:r>
              <a:rPr lang="en-IN" i="1" dirty="0"/>
              <a:t>: Couplers, SSR1 tuners</a:t>
            </a:r>
            <a:r>
              <a:rPr lang="en-IN" dirty="0"/>
              <a:t>]</a:t>
            </a:r>
          </a:p>
          <a:p>
            <a:pPr marL="514350" indent="-514350">
              <a:buFont typeface="+mj-lt"/>
              <a:buAutoNum type="arabicParenR"/>
            </a:pPr>
            <a:endParaRPr lang="en-IN" dirty="0"/>
          </a:p>
          <a:p>
            <a:pPr marL="514350" indent="-514350">
              <a:buFont typeface="+mj-lt"/>
              <a:buAutoNum type="arabicParenR"/>
            </a:pPr>
            <a:r>
              <a:rPr lang="en-IN" dirty="0"/>
              <a:t>Delays in receiving </a:t>
            </a:r>
            <a:r>
              <a:rPr lang="en-IN" dirty="0">
                <a:solidFill>
                  <a:srgbClr val="FF0000"/>
                </a:solidFill>
              </a:rPr>
              <a:t>other information or materials </a:t>
            </a:r>
            <a:r>
              <a:rPr lang="en-IN" dirty="0"/>
              <a:t>from Fermilab, that are essential for proceeding on design or fabrication. [</a:t>
            </a:r>
            <a:r>
              <a:rPr lang="en-IN" i="1" dirty="0" err="1"/>
              <a:t>Eg.</a:t>
            </a:r>
            <a:r>
              <a:rPr lang="en-IN" i="1" dirty="0"/>
              <a:t>: SSR2 cryomodule, SSR2 cavity</a:t>
            </a:r>
            <a:r>
              <a:rPr lang="en-IN" dirty="0"/>
              <a:t>]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3046591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C6BECB2-C5F4-4E1D-9694-9C1D9E9C31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93595" y="270858"/>
            <a:ext cx="10515600" cy="973480"/>
          </a:xfrm>
        </p:spPr>
        <p:txBody>
          <a:bodyPr>
            <a:normAutofit/>
          </a:bodyPr>
          <a:lstStyle/>
          <a:p>
            <a:pPr algn="ctr"/>
            <a:r>
              <a:rPr lang="en-IN" dirty="0"/>
              <a:t>Technical Risks: Internal - 1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14DD25F-326C-4EF9-867A-37B4477EF8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89259" y="1712689"/>
            <a:ext cx="10515600" cy="4587751"/>
          </a:xfrm>
        </p:spPr>
        <p:txBody>
          <a:bodyPr>
            <a:normAutofit/>
          </a:bodyPr>
          <a:lstStyle/>
          <a:p>
            <a:pPr>
              <a:buClr>
                <a:srgbClr val="FF0000"/>
              </a:buClr>
              <a:buSzPct val="125000"/>
            </a:pPr>
            <a:r>
              <a:rPr lang="en-US" dirty="0"/>
              <a:t>Dressing of cavity with the new type of infrastructure being developed at </a:t>
            </a:r>
            <a:r>
              <a:rPr lang="en-US" dirty="0" smtClean="0"/>
              <a:t>RRCAT</a:t>
            </a:r>
            <a:endParaRPr lang="en-US" dirty="0"/>
          </a:p>
          <a:p>
            <a:pPr>
              <a:buClr>
                <a:srgbClr val="FF0000"/>
              </a:buClr>
              <a:buSzPct val="125000"/>
            </a:pPr>
            <a:endParaRPr lang="en-IN" dirty="0"/>
          </a:p>
          <a:p>
            <a:pPr>
              <a:buClr>
                <a:srgbClr val="FF0000"/>
              </a:buClr>
              <a:buSzPct val="125000"/>
            </a:pPr>
            <a:r>
              <a:rPr lang="en-US" dirty="0"/>
              <a:t>System integration and commissioning of HTS at </a:t>
            </a:r>
            <a:r>
              <a:rPr lang="en-US" dirty="0" smtClean="0"/>
              <a:t>RRCAT</a:t>
            </a:r>
            <a:endParaRPr lang="en-US" dirty="0"/>
          </a:p>
          <a:p>
            <a:pPr>
              <a:buClr>
                <a:srgbClr val="FF0000"/>
              </a:buClr>
              <a:buSzPct val="125000"/>
            </a:pPr>
            <a:endParaRPr lang="en-IN" dirty="0"/>
          </a:p>
          <a:p>
            <a:pPr>
              <a:buClr>
                <a:srgbClr val="FF0000"/>
              </a:buClr>
              <a:buSzPct val="125000"/>
            </a:pPr>
            <a:r>
              <a:rPr lang="en-US" dirty="0"/>
              <a:t>Establishing processing methodology for achieving the required Accelerating and Quality factor for five-cell 650 MHz </a:t>
            </a:r>
            <a:r>
              <a:rPr lang="en-US" dirty="0" smtClean="0"/>
              <a:t>cavity</a:t>
            </a:r>
            <a:endParaRPr lang="en-US" dirty="0"/>
          </a:p>
          <a:p>
            <a:pPr>
              <a:buClr>
                <a:srgbClr val="FF0000"/>
              </a:buClr>
              <a:buSzPct val="125000"/>
            </a:pPr>
            <a:endParaRPr lang="en-IN" dirty="0"/>
          </a:p>
          <a:p>
            <a:pPr>
              <a:buClr>
                <a:srgbClr val="FF0000"/>
              </a:buClr>
              <a:buSzPct val="125000"/>
            </a:pPr>
            <a:r>
              <a:rPr lang="en-US" dirty="0"/>
              <a:t>Consistency in procurement of Niobium material for series </a:t>
            </a:r>
            <a:r>
              <a:rPr lang="en-US" dirty="0" smtClean="0"/>
              <a:t>production</a:t>
            </a:r>
            <a:endParaRPr lang="en-US" dirty="0"/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="" xmlns:p14="http://schemas.microsoft.com/office/powerpoint/2010/main" val="402602074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C6BECB2-C5F4-4E1D-9694-9C1D9E9C31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70858"/>
            <a:ext cx="10515600" cy="973480"/>
          </a:xfrm>
        </p:spPr>
        <p:txBody>
          <a:bodyPr>
            <a:normAutofit/>
          </a:bodyPr>
          <a:lstStyle/>
          <a:p>
            <a:pPr algn="ctr"/>
            <a:r>
              <a:rPr lang="en-IN" dirty="0"/>
              <a:t>Technical Risks: Internal - 2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114DD25F-326C-4EF9-867A-37B4477EF8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7954" y="2178050"/>
            <a:ext cx="10515600" cy="3978112"/>
          </a:xfrm>
        </p:spPr>
        <p:txBody>
          <a:bodyPr>
            <a:normAutofit/>
          </a:bodyPr>
          <a:lstStyle/>
          <a:p>
            <a:pPr>
              <a:buClr>
                <a:srgbClr val="FF0000"/>
              </a:buClr>
              <a:buSzPct val="125000"/>
            </a:pPr>
            <a:r>
              <a:rPr lang="en-IN" dirty="0"/>
              <a:t>D</a:t>
            </a:r>
            <a:r>
              <a:rPr lang="en-US" dirty="0" err="1"/>
              <a:t>elays</a:t>
            </a:r>
            <a:r>
              <a:rPr lang="en-US" dirty="0"/>
              <a:t> in getting prototypes fabricated to TRS </a:t>
            </a:r>
          </a:p>
          <a:p>
            <a:pPr marL="0" indent="0">
              <a:buClr>
                <a:srgbClr val="FF0000"/>
              </a:buClr>
              <a:buNone/>
            </a:pPr>
            <a:r>
              <a:rPr lang="en-IN" sz="2400" i="1" dirty="0"/>
              <a:t>	</a:t>
            </a:r>
            <a:r>
              <a:rPr lang="en-IN" sz="2400" i="1" dirty="0" smtClean="0"/>
              <a:t>		[</a:t>
            </a:r>
            <a:r>
              <a:rPr lang="en-US" sz="2400" i="1" dirty="0"/>
              <a:t>Note: Important that TRS are well formulated.]</a:t>
            </a:r>
          </a:p>
          <a:p>
            <a:pPr marL="0" indent="0">
              <a:buClr>
                <a:srgbClr val="FF0000"/>
              </a:buClr>
            </a:pPr>
            <a:endParaRPr lang="en-IN" dirty="0"/>
          </a:p>
          <a:p>
            <a:pPr>
              <a:buClr>
                <a:srgbClr val="FF0000"/>
              </a:buClr>
              <a:buSzPct val="125000"/>
            </a:pPr>
            <a:r>
              <a:rPr lang="en-IN" dirty="0"/>
              <a:t>Delays in imports that are </a:t>
            </a:r>
            <a:r>
              <a:rPr lang="en-IN" b="1" dirty="0"/>
              <a:t>not</a:t>
            </a:r>
            <a:r>
              <a:rPr lang="en-IN" dirty="0"/>
              <a:t> denied</a:t>
            </a:r>
          </a:p>
          <a:p>
            <a:pPr marL="0" indent="0">
              <a:buClr>
                <a:srgbClr val="FF0000"/>
              </a:buClr>
            </a:pPr>
            <a:endParaRPr lang="en-US" dirty="0"/>
          </a:p>
          <a:p>
            <a:pPr>
              <a:buClr>
                <a:srgbClr val="FF0000"/>
              </a:buClr>
              <a:buSzPct val="125000"/>
            </a:pPr>
            <a:r>
              <a:rPr lang="en-IN" dirty="0"/>
              <a:t>D</a:t>
            </a:r>
            <a:r>
              <a:rPr lang="en-US" dirty="0" err="1"/>
              <a:t>elays</a:t>
            </a:r>
            <a:r>
              <a:rPr lang="en-US" dirty="0"/>
              <a:t> in identifying industrial partners and getting them up to speed</a:t>
            </a:r>
          </a:p>
          <a:p>
            <a:pPr>
              <a:buClr>
                <a:srgbClr val="FF0000"/>
              </a:buClr>
            </a:pPr>
            <a:endParaRPr lang="en-IN" dirty="0"/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="" xmlns:p14="http://schemas.microsoft.com/office/powerpoint/2010/main" val="304033752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9DB9191-EDFB-4C18-89A7-59D54FD4DF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09531"/>
          </a:xfrm>
        </p:spPr>
        <p:txBody>
          <a:bodyPr/>
          <a:lstStyle/>
          <a:p>
            <a:pPr algn="ctr"/>
            <a:r>
              <a:rPr lang="en-IN" dirty="0"/>
              <a:t>Summary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9F69DC2B-D45D-4863-83C6-61DB834BF4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34910"/>
            <a:ext cx="10515600" cy="5354425"/>
          </a:xfrm>
        </p:spPr>
        <p:txBody>
          <a:bodyPr>
            <a:normAutofit/>
          </a:bodyPr>
          <a:lstStyle/>
          <a:p>
            <a:pPr>
              <a:buClr>
                <a:srgbClr val="FF0000"/>
              </a:buClr>
              <a:buSzPct val="150000"/>
              <a:buFont typeface="Wingdings" panose="05000000000000000000" pitchFamily="2" charset="2"/>
              <a:buChar char="§"/>
            </a:pPr>
            <a:r>
              <a:rPr lang="en-IN" dirty="0"/>
              <a:t> IIFC is proceeding well</a:t>
            </a:r>
          </a:p>
          <a:p>
            <a:pPr>
              <a:buClr>
                <a:srgbClr val="FF0000"/>
              </a:buClr>
              <a:buSzPct val="150000"/>
              <a:buFont typeface="Wingdings" panose="05000000000000000000" pitchFamily="2" charset="2"/>
              <a:buChar char="§"/>
            </a:pPr>
            <a:endParaRPr lang="en-IN" dirty="0"/>
          </a:p>
          <a:p>
            <a:pPr>
              <a:buClr>
                <a:srgbClr val="FF0000"/>
              </a:buClr>
              <a:buSzPct val="150000"/>
              <a:buFont typeface="Wingdings" panose="05000000000000000000" pitchFamily="2" charset="2"/>
              <a:buChar char="§"/>
            </a:pPr>
            <a:r>
              <a:rPr lang="en-IN" dirty="0"/>
              <a:t> Successful completion of the R&amp;D phase is </a:t>
            </a:r>
            <a:r>
              <a:rPr lang="en-IN" b="1" dirty="0">
                <a:solidFill>
                  <a:srgbClr val="FF0000"/>
                </a:solidFill>
              </a:rPr>
              <a:t>crucial</a:t>
            </a:r>
          </a:p>
          <a:p>
            <a:pPr>
              <a:buClr>
                <a:srgbClr val="FF0000"/>
              </a:buClr>
              <a:buSzPct val="150000"/>
              <a:buFont typeface="Wingdings" panose="05000000000000000000" pitchFamily="2" charset="2"/>
              <a:buChar char="§"/>
            </a:pPr>
            <a:endParaRPr lang="en-IN" dirty="0"/>
          </a:p>
          <a:p>
            <a:pPr>
              <a:buClr>
                <a:srgbClr val="FF0000"/>
              </a:buClr>
              <a:buSzPct val="150000"/>
              <a:buFont typeface="Wingdings" panose="05000000000000000000" pitchFamily="2" charset="2"/>
              <a:buChar char="§"/>
            </a:pPr>
            <a:r>
              <a:rPr lang="en-IN" dirty="0"/>
              <a:t> The major risks remain export control and third-party IPR, which </a:t>
            </a:r>
            <a:r>
              <a:rPr lang="en-IN" dirty="0" smtClean="0"/>
              <a:t>  cannot </a:t>
            </a:r>
            <a:r>
              <a:rPr lang="en-IN" dirty="0"/>
              <a:t>be addressed by scientists and engineers</a:t>
            </a:r>
          </a:p>
          <a:p>
            <a:pPr>
              <a:buClr>
                <a:srgbClr val="FF0000"/>
              </a:buClr>
              <a:buSzPct val="150000"/>
              <a:buFont typeface="Wingdings" panose="05000000000000000000" pitchFamily="2" charset="2"/>
              <a:buChar char="§"/>
            </a:pPr>
            <a:endParaRPr lang="en-IN" dirty="0"/>
          </a:p>
          <a:p>
            <a:pPr>
              <a:buClr>
                <a:srgbClr val="FF0000"/>
              </a:buClr>
              <a:buSzPct val="150000"/>
              <a:buFont typeface="Wingdings" panose="05000000000000000000" pitchFamily="2" charset="2"/>
              <a:buChar char="§"/>
            </a:pPr>
            <a:r>
              <a:rPr lang="en-IN" dirty="0"/>
              <a:t> Transparent and quick communication is essential for addressing the external risks</a:t>
            </a:r>
          </a:p>
          <a:p>
            <a:pPr>
              <a:buClr>
                <a:srgbClr val="FF0000"/>
              </a:buClr>
              <a:buSzPct val="150000"/>
              <a:buFont typeface="Wingdings" panose="05000000000000000000" pitchFamily="2" charset="2"/>
              <a:buChar char="§"/>
            </a:pPr>
            <a:endParaRPr lang="en-IN" dirty="0"/>
          </a:p>
          <a:p>
            <a:pPr>
              <a:buClr>
                <a:srgbClr val="FF0000"/>
              </a:buClr>
              <a:buSzPct val="150000"/>
              <a:buFont typeface="Wingdings" panose="05000000000000000000" pitchFamily="2" charset="2"/>
              <a:buChar char="§"/>
            </a:pPr>
            <a:r>
              <a:rPr lang="en-IN" dirty="0"/>
              <a:t> We will work on mitigating the internal risks as much as possible</a:t>
            </a:r>
            <a:endParaRPr lang="en-US" dirty="0"/>
          </a:p>
        </p:txBody>
      </p:sp>
    </p:spTree>
    <p:extLst>
      <p:ext uri="{BB962C8B-B14F-4D97-AF65-F5344CB8AC3E}">
        <p14:creationId xmlns="" xmlns:p14="http://schemas.microsoft.com/office/powerpoint/2010/main" val="244397504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635</Words>
  <Application>Microsoft Office PowerPoint</Application>
  <PresentationFormat>Custom</PresentationFormat>
  <Paragraphs>73</Paragraphs>
  <Slides>8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PIP-II Risk Analysis:  The View From India</vt:lpstr>
      <vt:lpstr>General Observations on International Collaborations</vt:lpstr>
      <vt:lpstr>The IIFC Collaboration</vt:lpstr>
      <vt:lpstr>General Risks</vt:lpstr>
      <vt:lpstr>Technical Risks: External</vt:lpstr>
      <vt:lpstr>Technical Risks: Internal - 1</vt:lpstr>
      <vt:lpstr>Technical Risks: Internal - 2</vt:lpstr>
      <vt:lpstr>Summary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PIP-II Risk Analysis:  The View From India</dc:title>
  <dc:creator>Srinivas Krishnagopal</dc:creator>
  <cp:lastModifiedBy>ADMIN</cp:lastModifiedBy>
  <cp:revision>13</cp:revision>
  <dcterms:created xsi:type="dcterms:W3CDTF">2018-07-12T16:51:00Z</dcterms:created>
  <dcterms:modified xsi:type="dcterms:W3CDTF">2018-07-13T06:01:36Z</dcterms:modified>
</cp:coreProperties>
</file>