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68" r:id="rId4"/>
    <p:sldId id="272" r:id="rId5"/>
    <p:sldId id="273" r:id="rId6"/>
    <p:sldId id="274" r:id="rId7"/>
    <p:sldId id="275" r:id="rId8"/>
    <p:sldId id="276" r:id="rId9"/>
    <p:sldId id="279" r:id="rId10"/>
    <p:sldId id="280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FB839-A7DC-4835-87CE-A4F24A083AE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79CDEE-1845-4E9D-91B2-9049A65F4237}">
      <dgm:prSet phldrT="[Text]" custT="1"/>
      <dgm:spPr>
        <a:xfrm>
          <a:off x="4919335" y="12881"/>
          <a:ext cx="1776473" cy="110748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Management Planning</a:t>
          </a:r>
          <a:endParaRPr lang="en-US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9D132EE-6660-46EC-A721-0C9FC290DD0B}" type="parTrans" cxnId="{D8F0969E-02A8-4620-8EFE-A9810828AC58}">
      <dgm:prSet/>
      <dgm:spPr/>
      <dgm:t>
        <a:bodyPr/>
        <a:lstStyle/>
        <a:p>
          <a:endParaRPr lang="en-US" sz="3200" b="1"/>
        </a:p>
      </dgm:t>
    </dgm:pt>
    <dgm:pt modelId="{E07462C0-A5AE-4FBA-8B4A-1323829D97FE}" type="sibTrans" cxnId="{D8F0969E-02A8-4620-8EFE-A9810828AC58}">
      <dgm:prSet/>
      <dgm:spPr>
        <a:xfrm>
          <a:off x="1869666" y="1844"/>
          <a:ext cx="5406511" cy="5406511"/>
        </a:xfrm>
        <a:prstGeom prst="circularArrow">
          <a:avLst>
            <a:gd name="adj1" fmla="val 3994"/>
            <a:gd name="adj2" fmla="val 250604"/>
            <a:gd name="adj3" fmla="val 20571866"/>
            <a:gd name="adj4" fmla="val 19204545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3200" b="1"/>
        </a:p>
      </dgm:t>
    </dgm:pt>
    <dgm:pt modelId="{4BA5B6D3-D66E-4045-A78F-9B1BBFDCF14C}">
      <dgm:prSet phldrT="[Text]" custT="1"/>
      <dgm:spPr>
        <a:xfrm>
          <a:off x="6263376" y="2151357"/>
          <a:ext cx="1557689" cy="110748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Identification</a:t>
          </a:r>
          <a:endParaRPr lang="en-US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0B88989-0C9C-4F67-9B87-ABE2912BB370}" type="parTrans" cxnId="{8CCDB348-6263-4635-A327-00DB75290D42}">
      <dgm:prSet/>
      <dgm:spPr/>
      <dgm:t>
        <a:bodyPr/>
        <a:lstStyle/>
        <a:p>
          <a:endParaRPr lang="en-US" sz="3200" b="1"/>
        </a:p>
      </dgm:t>
    </dgm:pt>
    <dgm:pt modelId="{EBDCF875-8F83-4689-A93F-115B7FAE2D84}" type="sibTrans" cxnId="{8CCDB348-6263-4635-A327-00DB75290D42}">
      <dgm:prSet/>
      <dgm:spPr>
        <a:xfrm>
          <a:off x="1859526" y="47922"/>
          <a:ext cx="5406511" cy="5406511"/>
        </a:xfrm>
        <a:prstGeom prst="circularArrow">
          <a:avLst>
            <a:gd name="adj1" fmla="val 3994"/>
            <a:gd name="adj2" fmla="val 250604"/>
            <a:gd name="adj3" fmla="val 2262885"/>
            <a:gd name="adj4" fmla="val 711844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3200" b="1"/>
        </a:p>
      </dgm:t>
    </dgm:pt>
    <dgm:pt modelId="{90E119D8-352E-4309-BF2F-669B7395B4DF}">
      <dgm:prSet phldrT="[Text]" custT="1"/>
      <dgm:spPr>
        <a:xfrm>
          <a:off x="5051271" y="4399983"/>
          <a:ext cx="1605566" cy="88716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Qualitative </a:t>
          </a:r>
          <a:b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Analysis</a:t>
          </a:r>
          <a:endParaRPr lang="en-US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28691BB-80ED-41BF-8A41-6D1F38CE365A}" type="parTrans" cxnId="{0A8F0077-E77F-41DF-99D4-4D6DBD8827AE}">
      <dgm:prSet/>
      <dgm:spPr/>
      <dgm:t>
        <a:bodyPr/>
        <a:lstStyle/>
        <a:p>
          <a:endParaRPr lang="en-US" sz="3200" b="1"/>
        </a:p>
      </dgm:t>
    </dgm:pt>
    <dgm:pt modelId="{A7FB65A4-A8A9-4BD7-B137-2D79F9C8ADE0}" type="sibTrans" cxnId="{0A8F0077-E77F-41DF-99D4-4D6DBD8827AE}">
      <dgm:prSet/>
      <dgm:spPr>
        <a:xfrm>
          <a:off x="1931180" y="14512"/>
          <a:ext cx="5406511" cy="5406511"/>
        </a:xfrm>
        <a:prstGeom prst="circularArrow">
          <a:avLst>
            <a:gd name="adj1" fmla="val 3994"/>
            <a:gd name="adj2" fmla="val 250604"/>
            <a:gd name="adj3" fmla="val 5891348"/>
            <a:gd name="adj4" fmla="val 4816891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3200" b="1"/>
        </a:p>
      </dgm:t>
    </dgm:pt>
    <dgm:pt modelId="{091E0C04-8D6B-424B-9582-96495FAF08F7}">
      <dgm:prSet phldrT="[Text]" custT="1"/>
      <dgm:spPr>
        <a:xfrm>
          <a:off x="2570918" y="4289832"/>
          <a:ext cx="1534709" cy="110748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Quantitative Risk Analysis</a:t>
          </a:r>
          <a:endParaRPr lang="en-US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BDB43A4-86B7-4FB9-8996-BA0F0D70AE50}" type="parTrans" cxnId="{3707DA40-7F2C-45C4-95D2-7F8B0E4FDCA5}">
      <dgm:prSet/>
      <dgm:spPr/>
      <dgm:t>
        <a:bodyPr/>
        <a:lstStyle/>
        <a:p>
          <a:endParaRPr lang="en-US" sz="3200" b="1"/>
        </a:p>
      </dgm:t>
    </dgm:pt>
    <dgm:pt modelId="{8C054CE6-0B78-40A0-948B-D59CA8C94899}" type="sibTrans" cxnId="{3707DA40-7F2C-45C4-95D2-7F8B0E4FDCA5}">
      <dgm:prSet/>
      <dgm:spPr>
        <a:xfrm>
          <a:off x="1869666" y="1844"/>
          <a:ext cx="5406511" cy="5406511"/>
        </a:xfrm>
        <a:prstGeom prst="circularArrow">
          <a:avLst>
            <a:gd name="adj1" fmla="val 3994"/>
            <a:gd name="adj2" fmla="val 250604"/>
            <a:gd name="adj3" fmla="val 9771866"/>
            <a:gd name="adj4" fmla="val 8404545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3200" b="1"/>
        </a:p>
      </dgm:t>
    </dgm:pt>
    <dgm:pt modelId="{18903B30-B3BC-482E-ADC7-596557D290B7}">
      <dgm:prSet phldrT="[Text]" custT="1"/>
      <dgm:spPr>
        <a:xfrm>
          <a:off x="1170533" y="2151357"/>
          <a:ext cx="1866180" cy="110748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Response Planning</a:t>
          </a:r>
          <a:endParaRPr lang="en-US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6240B51-F952-4AB9-B0F6-FC8EA13AFC86}" type="parTrans" cxnId="{F97CFCFF-79D4-45A1-9029-4B83DAC68365}">
      <dgm:prSet/>
      <dgm:spPr/>
      <dgm:t>
        <a:bodyPr/>
        <a:lstStyle/>
        <a:p>
          <a:endParaRPr lang="en-US" sz="3200" b="1"/>
        </a:p>
      </dgm:t>
    </dgm:pt>
    <dgm:pt modelId="{106022B3-F793-4BD4-ACB1-E3C988C8AF86}" type="sibTrans" cxnId="{F97CFCFF-79D4-45A1-9029-4B83DAC68365}">
      <dgm:prSet/>
      <dgm:spPr>
        <a:xfrm>
          <a:off x="1869666" y="1844"/>
          <a:ext cx="5406511" cy="5406511"/>
        </a:xfrm>
        <a:prstGeom prst="circularArrow">
          <a:avLst>
            <a:gd name="adj1" fmla="val 3994"/>
            <a:gd name="adj2" fmla="val 250604"/>
            <a:gd name="adj3" fmla="val 12944851"/>
            <a:gd name="adj4" fmla="val 11577530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3200" b="1"/>
        </a:p>
      </dgm:t>
    </dgm:pt>
    <dgm:pt modelId="{6F99941F-9E81-490A-97EA-1CBBBEEC1FD7}">
      <dgm:prSet phldrT="[Text]" custT="1"/>
      <dgm:spPr>
        <a:xfrm>
          <a:off x="2648043" y="12881"/>
          <a:ext cx="1380459" cy="110748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Monitoring and Control</a:t>
          </a:r>
          <a:endParaRPr lang="en-US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9DDF825-659E-44D2-AF5C-9000D7B71641}" type="parTrans" cxnId="{39F27F93-CEC8-4818-8182-76BCC9C2979F}">
      <dgm:prSet/>
      <dgm:spPr/>
      <dgm:t>
        <a:bodyPr/>
        <a:lstStyle/>
        <a:p>
          <a:endParaRPr lang="en-US" sz="3200" b="1"/>
        </a:p>
      </dgm:t>
    </dgm:pt>
    <dgm:pt modelId="{836C4B67-C636-4AC0-B748-C8691DD61B0C}" type="sibTrans" cxnId="{39F27F93-CEC8-4818-8182-76BCC9C2979F}">
      <dgm:prSet/>
      <dgm:spPr>
        <a:xfrm>
          <a:off x="1869666" y="1844"/>
          <a:ext cx="5406511" cy="5406511"/>
        </a:xfrm>
        <a:prstGeom prst="circularArrow">
          <a:avLst>
            <a:gd name="adj1" fmla="val 3994"/>
            <a:gd name="adj2" fmla="val 250604"/>
            <a:gd name="adj3" fmla="val 16433266"/>
            <a:gd name="adj4" fmla="val 15435782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3200" b="1"/>
        </a:p>
      </dgm:t>
    </dgm:pt>
    <dgm:pt modelId="{775CE372-FA8E-4D6B-A53C-B8D6A60BFFC1}" type="pres">
      <dgm:prSet presAssocID="{8C5FB839-A7DC-4835-87CE-A4F24A083A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06D0D-9368-46D5-9318-4E865C702865}" type="pres">
      <dgm:prSet presAssocID="{7979CDEE-1845-4E9D-91B2-9049A65F4237}" presName="dummy" presStyleCnt="0"/>
      <dgm:spPr/>
    </dgm:pt>
    <dgm:pt modelId="{D7E0F00E-03F3-4F7E-A2C6-F210C2047325}" type="pres">
      <dgm:prSet presAssocID="{7979CDEE-1845-4E9D-91B2-9049A65F4237}" presName="node" presStyleLbl="revTx" presStyleIdx="0" presStyleCnt="6" custScaleX="160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8C62B-E884-4941-A088-5193B2F83704}" type="pres">
      <dgm:prSet presAssocID="{E07462C0-A5AE-4FBA-8B4A-1323829D97FE}" presName="sibTrans" presStyleLbl="node1" presStyleIdx="0" presStyleCnt="6"/>
      <dgm:spPr/>
      <dgm:t>
        <a:bodyPr/>
        <a:lstStyle/>
        <a:p>
          <a:endParaRPr lang="en-US"/>
        </a:p>
      </dgm:t>
    </dgm:pt>
    <dgm:pt modelId="{23EB09C3-6E96-44A7-9930-1C8838419BC1}" type="pres">
      <dgm:prSet presAssocID="{4BA5B6D3-D66E-4045-A78F-9B1BBFDCF14C}" presName="dummy" presStyleCnt="0"/>
      <dgm:spPr/>
    </dgm:pt>
    <dgm:pt modelId="{099E1927-BC56-434B-AFCE-1416F4AAD02C}" type="pres">
      <dgm:prSet presAssocID="{4BA5B6D3-D66E-4045-A78F-9B1BBFDCF14C}" presName="node" presStyleLbl="revTx" presStyleIdx="1" presStyleCnt="6" custScaleX="160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D9156-2F3B-4764-AB1A-1D53ACD04F7E}" type="pres">
      <dgm:prSet presAssocID="{EBDCF875-8F83-4689-A93F-115B7FAE2D84}" presName="sibTrans" presStyleLbl="node1" presStyleIdx="1" presStyleCnt="6"/>
      <dgm:spPr/>
      <dgm:t>
        <a:bodyPr/>
        <a:lstStyle/>
        <a:p>
          <a:endParaRPr lang="en-US"/>
        </a:p>
      </dgm:t>
    </dgm:pt>
    <dgm:pt modelId="{297744EE-D66F-4092-B104-88AA2ACF1266}" type="pres">
      <dgm:prSet presAssocID="{90E119D8-352E-4309-BF2F-669B7395B4DF}" presName="dummy" presStyleCnt="0"/>
      <dgm:spPr/>
    </dgm:pt>
    <dgm:pt modelId="{8CF1D91D-11AD-47B9-BA73-F3B2DF3DD249}" type="pres">
      <dgm:prSet presAssocID="{90E119D8-352E-4309-BF2F-669B7395B4DF}" presName="node" presStyleLbl="revTx" presStyleIdx="2" presStyleCnt="6" custScaleX="144974" custScaleY="80106" custRadScaleRad="100954" custRadScaleInc="-4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37850-ECF2-41B4-ADEA-534591BF8EF4}" type="pres">
      <dgm:prSet presAssocID="{A7FB65A4-A8A9-4BD7-B137-2D79F9C8ADE0}" presName="sibTrans" presStyleLbl="node1" presStyleIdx="2" presStyleCnt="6"/>
      <dgm:spPr/>
      <dgm:t>
        <a:bodyPr/>
        <a:lstStyle/>
        <a:p>
          <a:endParaRPr lang="en-US"/>
        </a:p>
      </dgm:t>
    </dgm:pt>
    <dgm:pt modelId="{3362D4C3-A9D2-44EC-9EA0-07DFD43ECF87}" type="pres">
      <dgm:prSet presAssocID="{091E0C04-8D6B-424B-9582-96495FAF08F7}" presName="dummy" presStyleCnt="0"/>
      <dgm:spPr/>
    </dgm:pt>
    <dgm:pt modelId="{C4B88FC7-EBDB-441C-B004-CDDD9C4B891D}" type="pres">
      <dgm:prSet presAssocID="{091E0C04-8D6B-424B-9582-96495FAF08F7}" presName="node" presStyleLbl="revTx" presStyleIdx="3" presStyleCnt="6" custScaleX="138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45210-F264-474F-BEAF-2673706B3572}" type="pres">
      <dgm:prSet presAssocID="{8C054CE6-0B78-40A0-948B-D59CA8C94899}" presName="sibTrans" presStyleLbl="node1" presStyleIdx="3" presStyleCnt="6"/>
      <dgm:spPr/>
      <dgm:t>
        <a:bodyPr/>
        <a:lstStyle/>
        <a:p>
          <a:endParaRPr lang="en-US"/>
        </a:p>
      </dgm:t>
    </dgm:pt>
    <dgm:pt modelId="{D39E8DFA-F7F3-4F17-B448-6D3959302E34}" type="pres">
      <dgm:prSet presAssocID="{18903B30-B3BC-482E-ADC7-596557D290B7}" presName="dummy" presStyleCnt="0"/>
      <dgm:spPr/>
    </dgm:pt>
    <dgm:pt modelId="{933C18AC-786D-4581-A714-9D0D8DCE39EF}" type="pres">
      <dgm:prSet presAssocID="{18903B30-B3BC-482E-ADC7-596557D290B7}" presName="node" presStyleLbl="revTx" presStyleIdx="4" presStyleCnt="6" custScaleX="168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B5BE3-25D7-49B3-953C-BCC4465FF0B5}" type="pres">
      <dgm:prSet presAssocID="{106022B3-F793-4BD4-ACB1-E3C988C8AF86}" presName="sibTrans" presStyleLbl="node1" presStyleIdx="4" presStyleCnt="6"/>
      <dgm:spPr/>
      <dgm:t>
        <a:bodyPr/>
        <a:lstStyle/>
        <a:p>
          <a:endParaRPr lang="en-US"/>
        </a:p>
      </dgm:t>
    </dgm:pt>
    <dgm:pt modelId="{DE984AD9-4239-49BD-BC92-F50E6B49250E}" type="pres">
      <dgm:prSet presAssocID="{6F99941F-9E81-490A-97EA-1CBBBEEC1FD7}" presName="dummy" presStyleCnt="0"/>
      <dgm:spPr/>
    </dgm:pt>
    <dgm:pt modelId="{3396147C-536E-4FCD-BAFC-7944B2F5D052}" type="pres">
      <dgm:prSet presAssocID="{6F99941F-9E81-490A-97EA-1CBBBEEC1FD7}" presName="node" presStyleLbl="revTx" presStyleIdx="5" presStyleCnt="6" custScaleX="124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D153F-D36B-4E5F-B31E-22AF9F693BD0}" type="pres">
      <dgm:prSet presAssocID="{836C4B67-C636-4AC0-B748-C8691DD61B0C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21C8E8E9-3D97-4875-88E6-09E163025B0D}" type="presOf" srcId="{A7FB65A4-A8A9-4BD7-B137-2D79F9C8ADE0}" destId="{46537850-ECF2-41B4-ADEA-534591BF8EF4}" srcOrd="0" destOrd="0" presId="urn:microsoft.com/office/officeart/2005/8/layout/cycle1"/>
    <dgm:cxn modelId="{41B0A81C-2A3C-4731-927D-9A6EB8581C94}" type="presOf" srcId="{E07462C0-A5AE-4FBA-8B4A-1323829D97FE}" destId="{F4C8C62B-E884-4941-A088-5193B2F83704}" srcOrd="0" destOrd="0" presId="urn:microsoft.com/office/officeart/2005/8/layout/cycle1"/>
    <dgm:cxn modelId="{6C394862-3917-4A69-BED9-745EFE946A6A}" type="presOf" srcId="{4BA5B6D3-D66E-4045-A78F-9B1BBFDCF14C}" destId="{099E1927-BC56-434B-AFCE-1416F4AAD02C}" srcOrd="0" destOrd="0" presId="urn:microsoft.com/office/officeart/2005/8/layout/cycle1"/>
    <dgm:cxn modelId="{818F3309-E028-46DA-BC51-A2C9CC368D8E}" type="presOf" srcId="{8C054CE6-0B78-40A0-948B-D59CA8C94899}" destId="{DA845210-F264-474F-BEAF-2673706B3572}" srcOrd="0" destOrd="0" presId="urn:microsoft.com/office/officeart/2005/8/layout/cycle1"/>
    <dgm:cxn modelId="{DB423C43-76DA-4FC2-B4B6-638EC7B7FF8B}" type="presOf" srcId="{EBDCF875-8F83-4689-A93F-115B7FAE2D84}" destId="{FF3D9156-2F3B-4764-AB1A-1D53ACD04F7E}" srcOrd="0" destOrd="0" presId="urn:microsoft.com/office/officeart/2005/8/layout/cycle1"/>
    <dgm:cxn modelId="{20E830CE-576C-46C1-8AD3-5BED9EF9E53F}" type="presOf" srcId="{836C4B67-C636-4AC0-B748-C8691DD61B0C}" destId="{4DDD153F-D36B-4E5F-B31E-22AF9F693BD0}" srcOrd="0" destOrd="0" presId="urn:microsoft.com/office/officeart/2005/8/layout/cycle1"/>
    <dgm:cxn modelId="{0A8F0077-E77F-41DF-99D4-4D6DBD8827AE}" srcId="{8C5FB839-A7DC-4835-87CE-A4F24A083AE6}" destId="{90E119D8-352E-4309-BF2F-669B7395B4DF}" srcOrd="2" destOrd="0" parTransId="{928691BB-80ED-41BF-8A41-6D1F38CE365A}" sibTransId="{A7FB65A4-A8A9-4BD7-B137-2D79F9C8ADE0}"/>
    <dgm:cxn modelId="{2C57FA57-DD10-417F-88EE-09C626E32A3E}" type="presOf" srcId="{8C5FB839-A7DC-4835-87CE-A4F24A083AE6}" destId="{775CE372-FA8E-4D6B-A53C-B8D6A60BFFC1}" srcOrd="0" destOrd="0" presId="urn:microsoft.com/office/officeart/2005/8/layout/cycle1"/>
    <dgm:cxn modelId="{3D8C8DB5-F41A-402A-B8AE-D8B9C23EA53E}" type="presOf" srcId="{091E0C04-8D6B-424B-9582-96495FAF08F7}" destId="{C4B88FC7-EBDB-441C-B004-CDDD9C4B891D}" srcOrd="0" destOrd="0" presId="urn:microsoft.com/office/officeart/2005/8/layout/cycle1"/>
    <dgm:cxn modelId="{3DEBDF89-277E-4000-BEA8-1F9942083AE7}" type="presOf" srcId="{106022B3-F793-4BD4-ACB1-E3C988C8AF86}" destId="{FB9B5BE3-25D7-49B3-953C-BCC4465FF0B5}" srcOrd="0" destOrd="0" presId="urn:microsoft.com/office/officeart/2005/8/layout/cycle1"/>
    <dgm:cxn modelId="{8CCDB348-6263-4635-A327-00DB75290D42}" srcId="{8C5FB839-A7DC-4835-87CE-A4F24A083AE6}" destId="{4BA5B6D3-D66E-4045-A78F-9B1BBFDCF14C}" srcOrd="1" destOrd="0" parTransId="{00B88989-0C9C-4F67-9B87-ABE2912BB370}" sibTransId="{EBDCF875-8F83-4689-A93F-115B7FAE2D84}"/>
    <dgm:cxn modelId="{C4A3DA7A-8A4C-4DBB-A5D7-E20803B79D6F}" type="presOf" srcId="{90E119D8-352E-4309-BF2F-669B7395B4DF}" destId="{8CF1D91D-11AD-47B9-BA73-F3B2DF3DD249}" srcOrd="0" destOrd="0" presId="urn:microsoft.com/office/officeart/2005/8/layout/cycle1"/>
    <dgm:cxn modelId="{39F27F93-CEC8-4818-8182-76BCC9C2979F}" srcId="{8C5FB839-A7DC-4835-87CE-A4F24A083AE6}" destId="{6F99941F-9E81-490A-97EA-1CBBBEEC1FD7}" srcOrd="5" destOrd="0" parTransId="{B9DDF825-659E-44D2-AF5C-9000D7B71641}" sibTransId="{836C4B67-C636-4AC0-B748-C8691DD61B0C}"/>
    <dgm:cxn modelId="{F97CFCFF-79D4-45A1-9029-4B83DAC68365}" srcId="{8C5FB839-A7DC-4835-87CE-A4F24A083AE6}" destId="{18903B30-B3BC-482E-ADC7-596557D290B7}" srcOrd="4" destOrd="0" parTransId="{66240B51-F952-4AB9-B0F6-FC8EA13AFC86}" sibTransId="{106022B3-F793-4BD4-ACB1-E3C988C8AF86}"/>
    <dgm:cxn modelId="{F8A2B887-A988-4DC5-ABAF-4F108B082924}" type="presOf" srcId="{6F99941F-9E81-490A-97EA-1CBBBEEC1FD7}" destId="{3396147C-536E-4FCD-BAFC-7944B2F5D052}" srcOrd="0" destOrd="0" presId="urn:microsoft.com/office/officeart/2005/8/layout/cycle1"/>
    <dgm:cxn modelId="{3707DA40-7F2C-45C4-95D2-7F8B0E4FDCA5}" srcId="{8C5FB839-A7DC-4835-87CE-A4F24A083AE6}" destId="{091E0C04-8D6B-424B-9582-96495FAF08F7}" srcOrd="3" destOrd="0" parTransId="{BBDB43A4-86B7-4FB9-8996-BA0F0D70AE50}" sibTransId="{8C054CE6-0B78-40A0-948B-D59CA8C94899}"/>
    <dgm:cxn modelId="{980E3A97-B29C-40DB-AC7E-6B8E968AFD33}" type="presOf" srcId="{7979CDEE-1845-4E9D-91B2-9049A65F4237}" destId="{D7E0F00E-03F3-4F7E-A2C6-F210C2047325}" srcOrd="0" destOrd="0" presId="urn:microsoft.com/office/officeart/2005/8/layout/cycle1"/>
    <dgm:cxn modelId="{D8F0969E-02A8-4620-8EFE-A9810828AC58}" srcId="{8C5FB839-A7DC-4835-87CE-A4F24A083AE6}" destId="{7979CDEE-1845-4E9D-91B2-9049A65F4237}" srcOrd="0" destOrd="0" parTransId="{D9D132EE-6660-46EC-A721-0C9FC290DD0B}" sibTransId="{E07462C0-A5AE-4FBA-8B4A-1323829D97FE}"/>
    <dgm:cxn modelId="{D8230E6A-9149-475F-B1F0-8B36DBC157EB}" type="presOf" srcId="{18903B30-B3BC-482E-ADC7-596557D290B7}" destId="{933C18AC-786D-4581-A714-9D0D8DCE39EF}" srcOrd="0" destOrd="0" presId="urn:microsoft.com/office/officeart/2005/8/layout/cycle1"/>
    <dgm:cxn modelId="{01673F95-566F-44D2-AE5A-A7C06D5A50D7}" type="presParOf" srcId="{775CE372-FA8E-4D6B-A53C-B8D6A60BFFC1}" destId="{F0506D0D-9368-46D5-9318-4E865C702865}" srcOrd="0" destOrd="0" presId="urn:microsoft.com/office/officeart/2005/8/layout/cycle1"/>
    <dgm:cxn modelId="{074962F4-E88F-4757-81CB-07AD5BBED270}" type="presParOf" srcId="{775CE372-FA8E-4D6B-A53C-B8D6A60BFFC1}" destId="{D7E0F00E-03F3-4F7E-A2C6-F210C2047325}" srcOrd="1" destOrd="0" presId="urn:microsoft.com/office/officeart/2005/8/layout/cycle1"/>
    <dgm:cxn modelId="{1EDBA62C-F4A9-4F63-BFDC-55BA0A05E6C2}" type="presParOf" srcId="{775CE372-FA8E-4D6B-A53C-B8D6A60BFFC1}" destId="{F4C8C62B-E884-4941-A088-5193B2F83704}" srcOrd="2" destOrd="0" presId="urn:microsoft.com/office/officeart/2005/8/layout/cycle1"/>
    <dgm:cxn modelId="{D5952BD5-1B17-414E-88CF-AFA35DB1C5C5}" type="presParOf" srcId="{775CE372-FA8E-4D6B-A53C-B8D6A60BFFC1}" destId="{23EB09C3-6E96-44A7-9930-1C8838419BC1}" srcOrd="3" destOrd="0" presId="urn:microsoft.com/office/officeart/2005/8/layout/cycle1"/>
    <dgm:cxn modelId="{3C0CACD7-8E26-4482-B7D6-1F93A7AB4355}" type="presParOf" srcId="{775CE372-FA8E-4D6B-A53C-B8D6A60BFFC1}" destId="{099E1927-BC56-434B-AFCE-1416F4AAD02C}" srcOrd="4" destOrd="0" presId="urn:microsoft.com/office/officeart/2005/8/layout/cycle1"/>
    <dgm:cxn modelId="{592C732C-8D3B-4219-94EF-84DC6218519A}" type="presParOf" srcId="{775CE372-FA8E-4D6B-A53C-B8D6A60BFFC1}" destId="{FF3D9156-2F3B-4764-AB1A-1D53ACD04F7E}" srcOrd="5" destOrd="0" presId="urn:microsoft.com/office/officeart/2005/8/layout/cycle1"/>
    <dgm:cxn modelId="{1CE2D3B7-6A63-4918-8522-7D179FD16435}" type="presParOf" srcId="{775CE372-FA8E-4D6B-A53C-B8D6A60BFFC1}" destId="{297744EE-D66F-4092-B104-88AA2ACF1266}" srcOrd="6" destOrd="0" presId="urn:microsoft.com/office/officeart/2005/8/layout/cycle1"/>
    <dgm:cxn modelId="{A0A56A79-8220-4FFA-B0A5-84B7CB482632}" type="presParOf" srcId="{775CE372-FA8E-4D6B-A53C-B8D6A60BFFC1}" destId="{8CF1D91D-11AD-47B9-BA73-F3B2DF3DD249}" srcOrd="7" destOrd="0" presId="urn:microsoft.com/office/officeart/2005/8/layout/cycle1"/>
    <dgm:cxn modelId="{79BA1687-D92F-43A3-B2BB-C6F2B48E0848}" type="presParOf" srcId="{775CE372-FA8E-4D6B-A53C-B8D6A60BFFC1}" destId="{46537850-ECF2-41B4-ADEA-534591BF8EF4}" srcOrd="8" destOrd="0" presId="urn:microsoft.com/office/officeart/2005/8/layout/cycle1"/>
    <dgm:cxn modelId="{26DB7196-F543-44F4-B146-7C4C90F281CB}" type="presParOf" srcId="{775CE372-FA8E-4D6B-A53C-B8D6A60BFFC1}" destId="{3362D4C3-A9D2-44EC-9EA0-07DFD43ECF87}" srcOrd="9" destOrd="0" presId="urn:microsoft.com/office/officeart/2005/8/layout/cycle1"/>
    <dgm:cxn modelId="{B6F80FAF-354B-4931-B6D8-FC7022EDD872}" type="presParOf" srcId="{775CE372-FA8E-4D6B-A53C-B8D6A60BFFC1}" destId="{C4B88FC7-EBDB-441C-B004-CDDD9C4B891D}" srcOrd="10" destOrd="0" presId="urn:microsoft.com/office/officeart/2005/8/layout/cycle1"/>
    <dgm:cxn modelId="{FCB7F673-5B4D-4FC7-9900-531314BA6181}" type="presParOf" srcId="{775CE372-FA8E-4D6B-A53C-B8D6A60BFFC1}" destId="{DA845210-F264-474F-BEAF-2673706B3572}" srcOrd="11" destOrd="0" presId="urn:microsoft.com/office/officeart/2005/8/layout/cycle1"/>
    <dgm:cxn modelId="{A3060370-7693-423A-B547-F4CA2E2CBA5B}" type="presParOf" srcId="{775CE372-FA8E-4D6B-A53C-B8D6A60BFFC1}" destId="{D39E8DFA-F7F3-4F17-B448-6D3959302E34}" srcOrd="12" destOrd="0" presId="urn:microsoft.com/office/officeart/2005/8/layout/cycle1"/>
    <dgm:cxn modelId="{87BDEFE9-D726-4F64-B31D-64303C836AD6}" type="presParOf" srcId="{775CE372-FA8E-4D6B-A53C-B8D6A60BFFC1}" destId="{933C18AC-786D-4581-A714-9D0D8DCE39EF}" srcOrd="13" destOrd="0" presId="urn:microsoft.com/office/officeart/2005/8/layout/cycle1"/>
    <dgm:cxn modelId="{9A2D5B9B-E5C8-44DE-A285-3473DD82A29C}" type="presParOf" srcId="{775CE372-FA8E-4D6B-A53C-B8D6A60BFFC1}" destId="{FB9B5BE3-25D7-49B3-953C-BCC4465FF0B5}" srcOrd="14" destOrd="0" presId="urn:microsoft.com/office/officeart/2005/8/layout/cycle1"/>
    <dgm:cxn modelId="{1BB179FD-1597-4393-BA05-81465356618E}" type="presParOf" srcId="{775CE372-FA8E-4D6B-A53C-B8D6A60BFFC1}" destId="{DE984AD9-4239-49BD-BC92-F50E6B49250E}" srcOrd="15" destOrd="0" presId="urn:microsoft.com/office/officeart/2005/8/layout/cycle1"/>
    <dgm:cxn modelId="{766CAF47-4354-469F-B145-F615C908912A}" type="presParOf" srcId="{775CE372-FA8E-4D6B-A53C-B8D6A60BFFC1}" destId="{3396147C-536E-4FCD-BAFC-7944B2F5D052}" srcOrd="16" destOrd="0" presId="urn:microsoft.com/office/officeart/2005/8/layout/cycle1"/>
    <dgm:cxn modelId="{B00DB5D0-CF0A-45DB-A291-6EACEFE450CE}" type="presParOf" srcId="{775CE372-FA8E-4D6B-A53C-B8D6A60BFFC1}" destId="{4DDD153F-D36B-4E5F-B31E-22AF9F693BD0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0F00E-03F3-4F7E-A2C6-F210C2047325}">
      <dsp:nvSpPr>
        <dsp:cNvPr id="0" name=""/>
        <dsp:cNvSpPr/>
      </dsp:nvSpPr>
      <dsp:spPr>
        <a:xfrm>
          <a:off x="4686561" y="12571"/>
          <a:ext cx="1649917" cy="1028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Management Planning</a:t>
          </a:r>
          <a:endParaRPr lang="en-US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686561" y="12571"/>
        <a:ext cx="1649917" cy="1028588"/>
      </dsp:txXfrm>
    </dsp:sp>
    <dsp:sp modelId="{F4C8C62B-E884-4941-A088-5193B2F83704}">
      <dsp:nvSpPr>
        <dsp:cNvPr id="0" name=""/>
        <dsp:cNvSpPr/>
      </dsp:nvSpPr>
      <dsp:spPr>
        <a:xfrm>
          <a:off x="1851894" y="2119"/>
          <a:ext cx="5024361" cy="5024361"/>
        </a:xfrm>
        <a:prstGeom prst="circularArrow">
          <a:avLst>
            <a:gd name="adj1" fmla="val 3994"/>
            <a:gd name="adj2" fmla="val 250604"/>
            <a:gd name="adj3" fmla="val 20571866"/>
            <a:gd name="adj4" fmla="val 19204545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E1927-BC56-434B-AFCE-1416F4AAD02C}">
      <dsp:nvSpPr>
        <dsp:cNvPr id="0" name=""/>
        <dsp:cNvSpPr/>
      </dsp:nvSpPr>
      <dsp:spPr>
        <a:xfrm>
          <a:off x="5833698" y="2000005"/>
          <a:ext cx="1650534" cy="1028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Identification</a:t>
          </a:r>
          <a:endParaRPr lang="en-US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833698" y="2000005"/>
        <a:ext cx="1650534" cy="1028588"/>
      </dsp:txXfrm>
    </dsp:sp>
    <dsp:sp modelId="{FF3D9156-2F3B-4764-AB1A-1D53ACD04F7E}">
      <dsp:nvSpPr>
        <dsp:cNvPr id="0" name=""/>
        <dsp:cNvSpPr/>
      </dsp:nvSpPr>
      <dsp:spPr>
        <a:xfrm>
          <a:off x="1842480" y="44921"/>
          <a:ext cx="5024361" cy="5024361"/>
        </a:xfrm>
        <a:prstGeom prst="circularArrow">
          <a:avLst>
            <a:gd name="adj1" fmla="val 3994"/>
            <a:gd name="adj2" fmla="val 250604"/>
            <a:gd name="adj3" fmla="val 2262885"/>
            <a:gd name="adj4" fmla="val 711844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1D91D-11AD-47B9-BA73-F3B2DF3DD249}">
      <dsp:nvSpPr>
        <dsp:cNvPr id="0" name=""/>
        <dsp:cNvSpPr/>
      </dsp:nvSpPr>
      <dsp:spPr>
        <a:xfrm>
          <a:off x="4809127" y="4089743"/>
          <a:ext cx="1491185" cy="823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Qualitative </a:t>
          </a:r>
          <a:b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Analysis</a:t>
          </a:r>
          <a:endParaRPr lang="en-US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09127" y="4089743"/>
        <a:ext cx="1491185" cy="823961"/>
      </dsp:txXfrm>
    </dsp:sp>
    <dsp:sp modelId="{46537850-ECF2-41B4-ADEA-534591BF8EF4}">
      <dsp:nvSpPr>
        <dsp:cNvPr id="0" name=""/>
        <dsp:cNvSpPr/>
      </dsp:nvSpPr>
      <dsp:spPr>
        <a:xfrm>
          <a:off x="1909001" y="13891"/>
          <a:ext cx="5024361" cy="5024361"/>
        </a:xfrm>
        <a:prstGeom prst="circularArrow">
          <a:avLst>
            <a:gd name="adj1" fmla="val 3994"/>
            <a:gd name="adj2" fmla="val 250604"/>
            <a:gd name="adj3" fmla="val 5891348"/>
            <a:gd name="adj4" fmla="val 4816891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88FC7-EBDB-441C-B004-CDDD9C4B891D}">
      <dsp:nvSpPr>
        <dsp:cNvPr id="0" name=""/>
        <dsp:cNvSpPr/>
      </dsp:nvSpPr>
      <dsp:spPr>
        <a:xfrm>
          <a:off x="2503940" y="3987439"/>
          <a:ext cx="1425376" cy="1028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Quantitative Risk Analysis</a:t>
          </a:r>
          <a:endParaRPr lang="en-US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503940" y="3987439"/>
        <a:ext cx="1425376" cy="1028588"/>
      </dsp:txXfrm>
    </dsp:sp>
    <dsp:sp modelId="{DA845210-F264-474F-BEAF-2673706B3572}">
      <dsp:nvSpPr>
        <dsp:cNvPr id="0" name=""/>
        <dsp:cNvSpPr/>
      </dsp:nvSpPr>
      <dsp:spPr>
        <a:xfrm>
          <a:off x="1851894" y="2119"/>
          <a:ext cx="5024361" cy="5024361"/>
        </a:xfrm>
        <a:prstGeom prst="circularArrow">
          <a:avLst>
            <a:gd name="adj1" fmla="val 3994"/>
            <a:gd name="adj2" fmla="val 250604"/>
            <a:gd name="adj3" fmla="val 9771866"/>
            <a:gd name="adj4" fmla="val 8404545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C18AC-786D-4581-A714-9D0D8DCE39EF}">
      <dsp:nvSpPr>
        <dsp:cNvPr id="0" name=""/>
        <dsp:cNvSpPr/>
      </dsp:nvSpPr>
      <dsp:spPr>
        <a:xfrm>
          <a:off x="1202566" y="2000005"/>
          <a:ext cx="1733233" cy="1028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Response Planning</a:t>
          </a:r>
          <a:endParaRPr lang="en-US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02566" y="2000005"/>
        <a:ext cx="1733233" cy="1028588"/>
      </dsp:txXfrm>
    </dsp:sp>
    <dsp:sp modelId="{FB9B5BE3-25D7-49B3-953C-BCC4465FF0B5}">
      <dsp:nvSpPr>
        <dsp:cNvPr id="0" name=""/>
        <dsp:cNvSpPr/>
      </dsp:nvSpPr>
      <dsp:spPr>
        <a:xfrm>
          <a:off x="1851894" y="2119"/>
          <a:ext cx="5024361" cy="5024361"/>
        </a:xfrm>
        <a:prstGeom prst="circularArrow">
          <a:avLst>
            <a:gd name="adj1" fmla="val 3994"/>
            <a:gd name="adj2" fmla="val 250604"/>
            <a:gd name="adj3" fmla="val 12944851"/>
            <a:gd name="adj4" fmla="val 11577530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6147C-536E-4FCD-BAFC-7944B2F5D052}">
      <dsp:nvSpPr>
        <dsp:cNvPr id="0" name=""/>
        <dsp:cNvSpPr/>
      </dsp:nvSpPr>
      <dsp:spPr>
        <a:xfrm>
          <a:off x="2575571" y="12571"/>
          <a:ext cx="1282114" cy="1028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Monitoring and Control</a:t>
          </a:r>
          <a:endParaRPr lang="en-US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575571" y="12571"/>
        <a:ext cx="1282114" cy="1028588"/>
      </dsp:txXfrm>
    </dsp:sp>
    <dsp:sp modelId="{4DDD153F-D36B-4E5F-B31E-22AF9F693BD0}">
      <dsp:nvSpPr>
        <dsp:cNvPr id="0" name=""/>
        <dsp:cNvSpPr/>
      </dsp:nvSpPr>
      <dsp:spPr>
        <a:xfrm>
          <a:off x="1851894" y="2119"/>
          <a:ext cx="5024361" cy="5024361"/>
        </a:xfrm>
        <a:prstGeom prst="circularArrow">
          <a:avLst>
            <a:gd name="adj1" fmla="val 3994"/>
            <a:gd name="adj2" fmla="val 250604"/>
            <a:gd name="adj3" fmla="val 16433266"/>
            <a:gd name="adj4" fmla="val 15435782"/>
            <a:gd name="adj5" fmla="val 466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B0E5B-3118-4414-AD99-DF2BDB28EFED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8DD81-ABB0-49A3-9821-58614399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8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F37-CF74-4E78-BEA9-FC203F80BC33}" type="datetime1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0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B135-CC38-47D7-8EF8-810885C9234C}" type="datetime1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7943-23F0-4B76-8055-DC51D5344C45}" type="datetime1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0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487C-E1DC-45EC-B42C-18D40F8CED35}" type="datetime1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5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C9ED-1BDC-49C3-8FF0-2269F7F135B6}" type="datetime1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1882-A7C7-422A-B2E5-F3828B99C41B}" type="datetime1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8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46E3-003C-4249-B110-D071385994E2}" type="datetime1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45C2-F9F5-45E9-903A-589C75597431}" type="datetime1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A44-5435-4332-8FF0-4695C196ACBF}" type="datetime1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0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D9E4-4B67-4797-B997-0F07F2E3C10F}" type="datetime1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3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8A5-3D09-4669-BC18-B1F5D4508379}" type="datetime1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8BB8-5A3A-42E5-81A3-40A9C467B7C6}" type="datetime1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Tech Leads &amp; Note Taker Meeting | July 2,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41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0B24-5D0F-4070-8E50-0F72E702A07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85" y="6342730"/>
            <a:ext cx="919915" cy="502091"/>
          </a:xfrm>
          <a:prstGeom prst="rect">
            <a:avLst/>
          </a:prstGeom>
        </p:spPr>
      </p:pic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349625" y="95415"/>
            <a:ext cx="11577466" cy="262774"/>
            <a:chOff x="577653" y="6258863"/>
            <a:chExt cx="8320285" cy="188846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 descr="FermiLogo_RGB_NALBlu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264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280"/>
            <a:ext cx="9144000" cy="5033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Workshop</a:t>
            </a:r>
            <a:r>
              <a:rPr lang="en-US" sz="6700" dirty="0"/>
              <a:t> </a:t>
            </a:r>
            <a:r>
              <a:rPr lang="en-US" sz="6700" dirty="0" smtClean="0"/>
              <a:t>Organization,</a:t>
            </a:r>
            <a:br>
              <a:rPr lang="en-US" sz="6700" dirty="0" smtClean="0"/>
            </a:br>
            <a:r>
              <a:rPr lang="en-US" sz="6700" dirty="0" smtClean="0"/>
              <a:t>Roles </a:t>
            </a:r>
            <a:r>
              <a:rPr lang="en-US" sz="6700" dirty="0"/>
              <a:t>and </a:t>
            </a:r>
            <a:r>
              <a:rPr lang="en-US" sz="6700" dirty="0" smtClean="0"/>
              <a:t>Responsibilities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dirty="0" smtClean="0"/>
              <a:t>PIP-II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Risk Management Workshop</a:t>
            </a:r>
            <a:br>
              <a:rPr lang="en-US" sz="4400" dirty="0" smtClean="0"/>
            </a:br>
            <a:r>
              <a:rPr lang="en-US" sz="4400" dirty="0" smtClean="0"/>
              <a:t>July 12-13, 2018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0B24-5D0F-4070-8E50-0F72E702A07B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 Leads &amp; Note Taker Meeting | July 2,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Risk Statements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 smtClean="0"/>
              <a:t>“If </a:t>
            </a:r>
            <a:r>
              <a:rPr lang="en-US" sz="2800" dirty="0"/>
              <a:t>&lt;RISK EVENT&gt; happens, then </a:t>
            </a:r>
            <a:r>
              <a:rPr lang="en-US" sz="2800" dirty="0" smtClean="0"/>
              <a:t>&lt;</a:t>
            </a:r>
            <a:r>
              <a:rPr lang="en-US" sz="2800" dirty="0"/>
              <a:t>CONSEQUENCE&gt; will &lt;</a:t>
            </a:r>
            <a:r>
              <a:rPr lang="en-US" sz="2800" dirty="0" smtClean="0"/>
              <a:t>IMPACT&gt; &lt;PROJECT </a:t>
            </a:r>
            <a:r>
              <a:rPr lang="en-US" sz="2800" dirty="0"/>
              <a:t>OBJECTIVE</a:t>
            </a:r>
            <a:r>
              <a:rPr lang="en-US" sz="2800" dirty="0" smtClean="0"/>
              <a:t>&gt;.”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5091">
            <a:off x="7131578" y="4234346"/>
            <a:ext cx="1382996" cy="17897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294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One-of-a-kind projects rely on subjective risk assessments for modeling</a:t>
            </a:r>
          </a:p>
          <a:p>
            <a:r>
              <a:rPr lang="en-US" sz="3200" dirty="0"/>
              <a:t>To make good assessments we must be aware of our biases</a:t>
            </a:r>
          </a:p>
          <a:p>
            <a:pPr lvl="1"/>
            <a:r>
              <a:rPr lang="en-US" sz="2800" dirty="0"/>
              <a:t>Availability</a:t>
            </a:r>
          </a:p>
          <a:p>
            <a:pPr lvl="1"/>
            <a:r>
              <a:rPr lang="en-US" sz="2800" dirty="0" smtClean="0"/>
              <a:t>Representativeness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7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Availability</a:t>
            </a:r>
          </a:p>
          <a:p>
            <a:r>
              <a:rPr lang="en-US" dirty="0"/>
              <a:t>Human judgment tends to over-estimate rare events that are more available or memorable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/>
              <a:t>e.g</a:t>
            </a:r>
            <a:r>
              <a:rPr lang="en-US" dirty="0"/>
              <a:t>., deaths from airplane crashes – 1 in 1.6 million 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and </a:t>
            </a:r>
            <a:r>
              <a:rPr lang="en-US" dirty="0"/>
              <a:t>under-estimate rare events that are less available or memorable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/>
              <a:t>e.g., deaths following total knee replacement – 1 in </a:t>
            </a:r>
            <a:r>
              <a:rPr lang="en-US" dirty="0" smtClean="0"/>
              <a:t>4,000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Availability</a:t>
            </a:r>
          </a:p>
        </p:txBody>
      </p:sp>
      <p:pic>
        <p:nvPicPr>
          <p:cNvPr id="5" name="Content Placeholder 4" descr="ch 0802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293" y="1690688"/>
            <a:ext cx="5410200" cy="502919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818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Availability </a:t>
            </a:r>
            <a:r>
              <a:rPr lang="en-US" i="1" dirty="0" smtClean="0"/>
              <a:t>– another example</a:t>
            </a:r>
          </a:p>
          <a:p>
            <a:r>
              <a:rPr lang="en-US" dirty="0"/>
              <a:t>How many seven letter words in the English language contain an “n” in the sixth position?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_ _ _ _ _ n _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How many words ______</a:t>
            </a:r>
          </a:p>
        </p:txBody>
      </p:sp>
    </p:spTree>
    <p:extLst>
      <p:ext uri="{BB962C8B-B14F-4D97-AF65-F5344CB8AC3E}">
        <p14:creationId xmlns:p14="http://schemas.microsoft.com/office/powerpoint/2010/main" val="39411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Availability </a:t>
            </a:r>
            <a:r>
              <a:rPr lang="en-US" i="1" dirty="0" smtClean="0"/>
              <a:t>– another example</a:t>
            </a:r>
          </a:p>
          <a:p>
            <a:r>
              <a:rPr lang="en-US" dirty="0"/>
              <a:t>How many seven letter words in the English language contain an “n” in the sixth position?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_ _ _ _ </a:t>
            </a:r>
            <a:r>
              <a:rPr lang="en-US" dirty="0" smtClean="0"/>
              <a:t>i </a:t>
            </a:r>
            <a:r>
              <a:rPr lang="en-US" dirty="0"/>
              <a:t>n </a:t>
            </a:r>
            <a:r>
              <a:rPr lang="en-US" dirty="0" smtClean="0"/>
              <a:t>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How many words ______</a:t>
            </a:r>
          </a:p>
        </p:txBody>
      </p:sp>
    </p:spTree>
    <p:extLst>
      <p:ext uri="{BB962C8B-B14F-4D97-AF65-F5344CB8AC3E}">
        <p14:creationId xmlns:p14="http://schemas.microsoft.com/office/powerpoint/2010/main" val="41143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Representativeness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True or False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People with a Ph.D. are more likely to read the New York Times than persons with only a high school education”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Representativeness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a woman sitting next to you in the cafe who is reading the </a:t>
            </a:r>
            <a:r>
              <a:rPr lang="en-US" i="1" dirty="0"/>
              <a:t>New York Times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likely true: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She has a Ph.D.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She doesn’t have a college degree</a:t>
            </a:r>
          </a:p>
        </p:txBody>
      </p:sp>
      <p:sp>
        <p:nvSpPr>
          <p:cNvPr id="4" name="Rectangle 3"/>
          <p:cNvSpPr/>
          <p:nvPr/>
        </p:nvSpPr>
        <p:spPr>
          <a:xfrm rot="2074656">
            <a:off x="2041044" y="3182483"/>
            <a:ext cx="8109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rgbClr val="A4001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A4001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A4001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A4001D">
                      <a:satMod val="220000"/>
                      <a:alpha val="35000"/>
                    </a:srgbClr>
                  </a:glow>
                </a:effectLst>
                <a:latin typeface="Arial" pitchFamily="34" charset="0"/>
                <a:ea typeface="ＭＳ Ｐゴシック" pitchFamily="-110" charset="-128"/>
              </a:rPr>
              <a:t>Base Case Frequency</a:t>
            </a:r>
          </a:p>
        </p:txBody>
      </p:sp>
    </p:spTree>
    <p:extLst>
      <p:ext uri="{BB962C8B-B14F-4D97-AF65-F5344CB8AC3E}">
        <p14:creationId xmlns:p14="http://schemas.microsoft.com/office/powerpoint/2010/main" val="91613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 Successful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Biases and Heuristics</a:t>
            </a:r>
          </a:p>
          <a:p>
            <a:pPr marL="457200" lvl="1" indent="-223838">
              <a:lnSpc>
                <a:spcPct val="120000"/>
              </a:lnSpc>
              <a:spcBef>
                <a:spcPts val="0"/>
              </a:spcBef>
              <a:buClr>
                <a:srgbClr val="A4001D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Availability</a:t>
            </a:r>
          </a:p>
          <a:p>
            <a:pPr marL="690563" lvl="2" indent="-233363">
              <a:lnSpc>
                <a:spcPct val="120000"/>
              </a:lnSpc>
              <a:spcBef>
                <a:spcPts val="0"/>
              </a:spcBef>
              <a:buClr>
                <a:srgbClr val="A4001D"/>
              </a:buClr>
              <a:buSzPct val="100000"/>
              <a:buFont typeface="Arial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 _ _ _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223838">
              <a:lnSpc>
                <a:spcPct val="120000"/>
              </a:lnSpc>
              <a:spcBef>
                <a:spcPts val="0"/>
              </a:spcBef>
              <a:buClr>
                <a:srgbClr val="A4001D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Representativeness</a:t>
            </a:r>
          </a:p>
          <a:p>
            <a:pPr marL="690563" lvl="2" indent="-233363">
              <a:lnSpc>
                <a:spcPct val="120000"/>
              </a:lnSpc>
              <a:spcBef>
                <a:spcPts val="0"/>
              </a:spcBef>
              <a:buClr>
                <a:srgbClr val="A4001D"/>
              </a:buClr>
              <a:buSzPct val="100000"/>
              <a:buFont typeface="Arial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Ignoring base case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frequencies</a:t>
            </a:r>
          </a:p>
          <a:p>
            <a:endParaRPr lang="en-US" dirty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5965">
            <a:off x="8066096" y="3315035"/>
            <a:ext cx="1616542" cy="2041227"/>
          </a:xfrm>
          <a:prstGeom prst="rect">
            <a:avLst/>
          </a:prstGeom>
          <a:ln>
            <a:solidFill>
              <a:srgbClr val="6699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82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 Successful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09257"/>
            <a:ext cx="10515600" cy="48005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/>
              <a:t>This is a </a:t>
            </a:r>
            <a:r>
              <a:rPr lang="en-US" sz="3200" i="1" u="sng" dirty="0"/>
              <a:t>Workshop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/>
              <a:t>Participative/open/active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/>
              <a:t>Your input is the key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/>
              <a:t>Subject Matter Experts (fresh eyes)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smtClean="0"/>
              <a:t>PIP-II </a:t>
            </a:r>
            <a:r>
              <a:rPr lang="en-US" sz="3600" dirty="0"/>
              <a:t>Technical Team (deep knowledge)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What </a:t>
            </a:r>
            <a:r>
              <a:rPr lang="en-US" sz="3200" dirty="0">
                <a:solidFill>
                  <a:srgbClr val="FF0000"/>
                </a:solidFill>
              </a:rPr>
              <a:t>we are asking of you is HARD</a:t>
            </a:r>
            <a:r>
              <a:rPr lang="en-US" sz="3200" dirty="0" smtClean="0">
                <a:solidFill>
                  <a:srgbClr val="FF0000"/>
                </a:solidFill>
              </a:rPr>
              <a:t>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Workshop Organization, </a:t>
            </a:r>
            <a:r>
              <a:rPr lang="en-US" sz="3200" dirty="0"/>
              <a:t>Roles and Responsibilities</a:t>
            </a:r>
          </a:p>
          <a:p>
            <a:r>
              <a:rPr lang="en-US" sz="3200" dirty="0" smtClean="0"/>
              <a:t>Risk Identification Process</a:t>
            </a:r>
            <a:endParaRPr lang="en-US" sz="3200" dirty="0"/>
          </a:p>
          <a:p>
            <a:r>
              <a:rPr lang="en-US" sz="3200" dirty="0" smtClean="0"/>
              <a:t>Risk Assessment Exercise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17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Opening Session</a:t>
            </a:r>
          </a:p>
          <a:p>
            <a:r>
              <a:rPr lang="en-US" sz="3600" dirty="0" smtClean="0"/>
              <a:t>Risk Identification and Assessment Sessions</a:t>
            </a:r>
          </a:p>
          <a:p>
            <a:pPr lvl="1"/>
            <a:r>
              <a:rPr lang="en-US" sz="3200" dirty="0"/>
              <a:t>Conventional </a:t>
            </a:r>
            <a:r>
              <a:rPr lang="en-US" sz="3200" dirty="0" smtClean="0"/>
              <a:t>Facilities</a:t>
            </a:r>
          </a:p>
          <a:p>
            <a:pPr lvl="1"/>
            <a:r>
              <a:rPr lang="en-US" sz="3200" dirty="0"/>
              <a:t>Accelerator Systems, Installation &amp; </a:t>
            </a:r>
            <a:r>
              <a:rPr lang="en-US" sz="3200" dirty="0" smtClean="0"/>
              <a:t>Upgrades</a:t>
            </a:r>
          </a:p>
          <a:p>
            <a:pPr lvl="1"/>
            <a:r>
              <a:rPr lang="en-US" sz="3200" dirty="0"/>
              <a:t>SRF and </a:t>
            </a:r>
            <a:r>
              <a:rPr lang="en-US" sz="3200" dirty="0" err="1"/>
              <a:t>Cryo</a:t>
            </a:r>
            <a:r>
              <a:rPr lang="en-US" sz="3200" dirty="0"/>
              <a:t> </a:t>
            </a:r>
            <a:r>
              <a:rPr lang="en-US" sz="3200" dirty="0" smtClean="0"/>
              <a:t>Systems</a:t>
            </a:r>
          </a:p>
          <a:p>
            <a:pPr lvl="1"/>
            <a:r>
              <a:rPr lang="en-US" sz="3200" dirty="0"/>
              <a:t>Project Management </a:t>
            </a:r>
            <a:r>
              <a:rPr lang="en-US" sz="3200" dirty="0" smtClean="0"/>
              <a:t>Systems</a:t>
            </a:r>
          </a:p>
          <a:p>
            <a:r>
              <a:rPr lang="en-US" sz="3600" dirty="0" smtClean="0"/>
              <a:t>Risk Management Summary and Wrap-up</a:t>
            </a:r>
          </a:p>
        </p:txBody>
      </p:sp>
    </p:spTree>
    <p:extLst>
      <p:ext uri="{BB962C8B-B14F-4D97-AF65-F5344CB8AC3E}">
        <p14:creationId xmlns:p14="http://schemas.microsoft.com/office/powerpoint/2010/main" val="6808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 Successful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09257"/>
            <a:ext cx="10515600" cy="48005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/>
              <a:t>This is a </a:t>
            </a:r>
            <a:r>
              <a:rPr lang="en-US" sz="3200" i="1" u="sng" dirty="0"/>
              <a:t>Workshop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/>
              <a:t>Participative/open/active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/>
              <a:t>Your input is the key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/>
              <a:t>Subject Matter Experts (fresh eyes)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 smtClean="0"/>
              <a:t>PIP-II </a:t>
            </a:r>
            <a:r>
              <a:rPr lang="en-US" sz="3600" dirty="0"/>
              <a:t>Technical Team (deep knowledge)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What </a:t>
            </a:r>
            <a:r>
              <a:rPr lang="en-US" sz="3200" dirty="0">
                <a:solidFill>
                  <a:srgbClr val="FF0000"/>
                </a:solidFill>
              </a:rPr>
              <a:t>we are asking of you is HARD</a:t>
            </a:r>
            <a:r>
              <a:rPr lang="en-US" sz="3200" dirty="0" smtClean="0">
                <a:solidFill>
                  <a:srgbClr val="FF0000"/>
                </a:solidFill>
              </a:rPr>
              <a:t>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In a Nutshell</a:t>
            </a:r>
          </a:p>
          <a:p>
            <a:r>
              <a:rPr lang="en-US" sz="3200" dirty="0"/>
              <a:t>Formal and structured process</a:t>
            </a:r>
          </a:p>
          <a:p>
            <a:r>
              <a:rPr lang="en-US" sz="3200" dirty="0"/>
              <a:t>Anticipating and planning for potential problems and opportunities</a:t>
            </a:r>
          </a:p>
          <a:p>
            <a:r>
              <a:rPr lang="en-US" sz="3200" dirty="0"/>
              <a:t>Better understand and control project outcomes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15153" y="4806462"/>
            <a:ext cx="67935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 i="1" dirty="0">
                <a:solidFill>
                  <a:srgbClr val="C00000"/>
                </a:solidFill>
              </a:rPr>
              <a:t>Risk</a:t>
            </a:r>
            <a:r>
              <a:rPr lang="en-US" sz="2800" dirty="0"/>
              <a:t> is an uncertain event that, if it occurs, has a negative effect on a project objective</a:t>
            </a:r>
          </a:p>
        </p:txBody>
      </p:sp>
    </p:spTree>
    <p:extLst>
      <p:ext uri="{BB962C8B-B14F-4D97-AF65-F5344CB8AC3E}">
        <p14:creationId xmlns:p14="http://schemas.microsoft.com/office/powerpoint/2010/main" val="383073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1700"/>
          </a:xfrm>
        </p:spPr>
        <p:txBody>
          <a:bodyPr/>
          <a:lstStyle/>
          <a:p>
            <a:r>
              <a:rPr lang="en-US" dirty="0" smtClean="0"/>
              <a:t>Risk Management Process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887415" y="1541585"/>
            <a:ext cx="8225658" cy="48038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None/>
              <a:defRPr sz="2400" b="0" kern="1200" baseline="0">
                <a:solidFill>
                  <a:srgbClr val="18572E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8572E"/>
              </a:buClr>
              <a:buSzPct val="100000"/>
              <a:buFont typeface="Arial" pitchFamily="34" charset="0"/>
              <a:buChar char="•"/>
              <a:defRPr sz="2200" kern="1200">
                <a:solidFill>
                  <a:srgbClr val="18572E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18572E"/>
              </a:buClr>
              <a:buSzPct val="100000"/>
              <a:buFont typeface="Arial" pitchFamily="34" charset="0"/>
              <a:buChar char="-"/>
              <a:defRPr sz="2000" kern="1200">
                <a:solidFill>
                  <a:srgbClr val="18572E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18572E"/>
              </a:buClr>
              <a:buSzPct val="100000"/>
              <a:buFont typeface="Arial" pitchFamily="34" charset="0"/>
              <a:buChar char="•"/>
              <a:defRPr sz="1800" kern="1200">
                <a:solidFill>
                  <a:srgbClr val="18572E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18572E"/>
              </a:buClr>
              <a:buSzPct val="100000"/>
              <a:buFont typeface="Arial" pitchFamily="34" charset="0"/>
              <a:buChar char="-"/>
              <a:defRPr sz="1600" kern="1200">
                <a:solidFill>
                  <a:srgbClr val="18572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pPr marL="342900" indent="-342900">
              <a:buFont typeface="Arial" pitchFamily="34" charset="0"/>
              <a:buChar char="•"/>
            </a:pPr>
            <a:endParaRPr lang="en-US"/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168715"/>
              </p:ext>
            </p:extLst>
          </p:nvPr>
        </p:nvGraphicFramePr>
        <p:xfrm>
          <a:off x="1506415" y="1541585"/>
          <a:ext cx="8686800" cy="502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26415" y="595612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Source:</a:t>
            </a:r>
            <a:b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PMI PMBOK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7685" y="3314606"/>
            <a:ext cx="2320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  <a:cs typeface="Arial" charset="0"/>
              </a:rPr>
              <a:t>Risk Management Process</a:t>
            </a:r>
          </a:p>
        </p:txBody>
      </p:sp>
      <p:sp>
        <p:nvSpPr>
          <p:cNvPr id="8" name="Oval 7"/>
          <p:cNvSpPr/>
          <p:nvPr/>
        </p:nvSpPr>
        <p:spPr>
          <a:xfrm>
            <a:off x="7046686" y="3458214"/>
            <a:ext cx="2124401" cy="116910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45949" y="5466012"/>
            <a:ext cx="2124401" cy="116910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E0F00E-03F3-4F7E-A2C6-F210C204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C8C62B-E884-4941-A088-5193B2F83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9E1927-BC56-434B-AFCE-1416F4AAD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3D9156-2F3B-4764-AB1A-1D53ACD04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F1D91D-11AD-47B9-BA73-F3B2DF3DD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537850-ECF2-41B4-ADEA-534591BF8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B88FC7-EBDB-441C-B004-CDDD9C4B8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845210-F264-474F-BEAF-2673706B3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3C18AC-786D-4581-A714-9D0D8DCE3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9B5BE3-25D7-49B3-953C-BCC4465FF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96147C-536E-4FCD-BAFC-7944B2F5D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DD153F-D36B-4E5F-B31E-22AF9F693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Risk Management Process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2362200" y="1981200"/>
            <a:ext cx="1219200" cy="533400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FFFF"/>
              </a:solidFill>
              <a:latin typeface="Lato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29000" y="1981200"/>
            <a:ext cx="1371600" cy="533400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00395A"/>
              </a:solidFill>
              <a:latin typeface="Lato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645110" y="1981200"/>
            <a:ext cx="3784584" cy="5334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00395A"/>
              </a:solidFill>
              <a:latin typeface="Lato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277294" y="1981200"/>
            <a:ext cx="1193808" cy="533400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00395A"/>
              </a:solidFill>
              <a:latin typeface="Lato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05200" y="2590800"/>
            <a:ext cx="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724400" y="2590800"/>
            <a:ext cx="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382000" y="2590800"/>
            <a:ext cx="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867400" y="2590800"/>
            <a:ext cx="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309670" y="2590800"/>
            <a:ext cx="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26987" y="2109402"/>
            <a:ext cx="892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INITIATION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8935" y="2109402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DEFINITION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8040" y="2109402"/>
            <a:ext cx="924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EXECUTION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34400" y="2109402"/>
            <a:ext cx="860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CLOSEOUT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297180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58A6"/>
                </a:solidFill>
                <a:latin typeface="Calibri"/>
                <a:cs typeface="Calibri"/>
              </a:rPr>
              <a:t>CD-0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9600" y="297180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58A6"/>
                </a:solidFill>
                <a:latin typeface="Calibri"/>
                <a:cs typeface="Calibri"/>
              </a:rPr>
              <a:t>CD-1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0180" y="297180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58A6"/>
                </a:solidFill>
                <a:latin typeface="Calibri"/>
                <a:cs typeface="Calibri"/>
              </a:rPr>
              <a:t>CD-2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04870" y="297180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58A6"/>
                </a:solidFill>
                <a:latin typeface="Calibri"/>
                <a:cs typeface="Calibri"/>
              </a:rPr>
              <a:t>CD-3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47870" y="297180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58A6"/>
                </a:solidFill>
                <a:latin typeface="Calibri"/>
                <a:cs typeface="Calibri"/>
              </a:rPr>
              <a:t>CD-4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667000" y="3657600"/>
            <a:ext cx="4876800" cy="0"/>
          </a:xfrm>
          <a:prstGeom prst="straightConnector1">
            <a:avLst/>
          </a:prstGeom>
          <a:ln>
            <a:solidFill>
              <a:schemeClr val="tx2"/>
            </a:solidFill>
            <a:headEnd type="diamon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429000" y="4114800"/>
            <a:ext cx="4391094" cy="0"/>
          </a:xfrm>
          <a:prstGeom prst="straightConnector1">
            <a:avLst/>
          </a:prstGeom>
          <a:ln>
            <a:solidFill>
              <a:schemeClr val="tx2"/>
            </a:solidFill>
            <a:headEnd type="diamon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319348" y="4572000"/>
            <a:ext cx="6075673" cy="0"/>
          </a:xfrm>
          <a:prstGeom prst="straightConnector1">
            <a:avLst/>
          </a:prstGeom>
          <a:ln>
            <a:solidFill>
              <a:schemeClr val="tx2"/>
            </a:solidFill>
            <a:headEnd type="diamon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81600" y="5029201"/>
            <a:ext cx="3505200" cy="1"/>
          </a:xfrm>
          <a:prstGeom prst="straightConnector1">
            <a:avLst/>
          </a:prstGeom>
          <a:ln>
            <a:solidFill>
              <a:schemeClr val="tx2"/>
            </a:solidFill>
            <a:headEnd type="diamon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429000" y="5462088"/>
            <a:ext cx="5966020" cy="10096"/>
          </a:xfrm>
          <a:prstGeom prst="straightConnector1">
            <a:avLst/>
          </a:prstGeom>
          <a:ln>
            <a:solidFill>
              <a:schemeClr val="tx2"/>
            </a:solidFill>
            <a:headEnd type="diamon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581400" y="5871920"/>
            <a:ext cx="5813620" cy="0"/>
          </a:xfrm>
          <a:prstGeom prst="straightConnector1">
            <a:avLst/>
          </a:prstGeom>
          <a:ln>
            <a:solidFill>
              <a:schemeClr val="tx2"/>
            </a:solidFill>
            <a:headEnd type="diamon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14800" y="3399768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Risk Planning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3810000"/>
            <a:ext cx="472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Qualitative Risk Identification and Analysis Process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1" y="4237968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Risk Response Planning, Monitoring and Control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57895" y="4724400"/>
            <a:ext cx="2094629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Quantitative Risk Analysis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25410" y="5124337"/>
            <a:ext cx="3194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Risk Documentation and Communication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60612" y="5567120"/>
            <a:ext cx="157169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Lessons Learned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552524" y="3657600"/>
            <a:ext cx="1842497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181600" y="4648201"/>
            <a:ext cx="0" cy="38099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429000" y="4114801"/>
            <a:ext cx="0" cy="38099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20094" y="4114800"/>
            <a:ext cx="1574926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686800" y="5029200"/>
            <a:ext cx="708220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11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37" y="1690688"/>
            <a:ext cx="9542585" cy="320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a nutshell</a:t>
            </a:r>
          </a:p>
          <a:p>
            <a:r>
              <a:rPr lang="en-US" altLang="ko-KR" sz="3200" i="1" dirty="0">
                <a:ea typeface="Gulim" pitchFamily="34" charset="-127"/>
              </a:rPr>
              <a:t>Identification</a:t>
            </a:r>
            <a:r>
              <a:rPr lang="en-US" altLang="ko-KR" sz="3200" dirty="0">
                <a:ea typeface="Gulim" pitchFamily="34" charset="-127"/>
              </a:rPr>
              <a:t>, </a:t>
            </a:r>
            <a:r>
              <a:rPr lang="en-US" altLang="ko-KR" sz="3200" i="1" dirty="0">
                <a:ea typeface="Gulim" pitchFamily="34" charset="-127"/>
              </a:rPr>
              <a:t>categorization</a:t>
            </a:r>
            <a:r>
              <a:rPr lang="en-US" altLang="ko-KR" sz="3200" dirty="0">
                <a:ea typeface="Gulim" pitchFamily="34" charset="-127"/>
              </a:rPr>
              <a:t> and </a:t>
            </a:r>
            <a:r>
              <a:rPr lang="en-US" altLang="ko-KR" sz="3200" i="1" dirty="0">
                <a:ea typeface="Gulim" pitchFamily="34" charset="-127"/>
              </a:rPr>
              <a:t>documentation</a:t>
            </a:r>
            <a:r>
              <a:rPr lang="en-US" altLang="ko-KR" sz="3200" dirty="0">
                <a:ea typeface="Gulim" pitchFamily="34" charset="-127"/>
              </a:rPr>
              <a:t> of a comprehensive, non-overlapping set of </a:t>
            </a:r>
            <a:r>
              <a:rPr lang="en-US" altLang="ko-KR" sz="3200" dirty="0">
                <a:latin typeface="Times New Roman"/>
                <a:ea typeface="Gulim" pitchFamily="34" charset="-127"/>
              </a:rPr>
              <a:t>“</a:t>
            </a:r>
            <a:r>
              <a:rPr lang="en-US" altLang="ko-KR" sz="3200" dirty="0">
                <a:ea typeface="Gulim" pitchFamily="34" charset="-127"/>
              </a:rPr>
              <a:t>risks</a:t>
            </a:r>
            <a:r>
              <a:rPr lang="en-US" altLang="ko-KR" sz="3200" dirty="0">
                <a:latin typeface="Times New Roman"/>
                <a:ea typeface="Gulim" pitchFamily="34" charset="-127"/>
              </a:rPr>
              <a:t>”</a:t>
            </a:r>
            <a:br>
              <a:rPr lang="en-US" altLang="ko-KR" sz="3200" dirty="0">
                <a:latin typeface="Times New Roman"/>
                <a:ea typeface="Gulim" pitchFamily="34" charset="-127"/>
              </a:rPr>
            </a:br>
            <a:r>
              <a:rPr lang="en-US" altLang="ko-KR" sz="3200" dirty="0">
                <a:ea typeface="Gulim" pitchFamily="34" charset="-127"/>
              </a:rPr>
              <a:t>(potential problems)</a:t>
            </a:r>
          </a:p>
          <a:p>
            <a:r>
              <a:rPr lang="en-US" altLang="ko-KR" sz="3200" u="sng" dirty="0">
                <a:ea typeface="Gulim" pitchFamily="34" charset="-127"/>
              </a:rPr>
              <a:t>Events</a:t>
            </a:r>
            <a:r>
              <a:rPr lang="en-US" altLang="ko-KR" sz="3200" dirty="0">
                <a:ea typeface="Gulim" pitchFamily="34" charset="-127"/>
              </a:rPr>
              <a:t> that, if they occur, have a negative effect on a project objective (cost, schedule, technical)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90646" y="5105399"/>
            <a:ext cx="6404708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dirty="0">
                <a:solidFill>
                  <a:srgbClr val="0058A6"/>
                </a:solidFill>
                <a:ea typeface="Gulim" pitchFamily="34" charset="-127"/>
                <a:cs typeface="Arial" pitchFamily="34" charset="0"/>
              </a:rPr>
              <a:t>Note that this is different from </a:t>
            </a:r>
            <a:r>
              <a:rPr lang="en-US" altLang="ko-KR" sz="2800" u="sng" dirty="0">
                <a:solidFill>
                  <a:srgbClr val="0058A6"/>
                </a:solidFill>
                <a:ea typeface="Gulim" pitchFamily="34" charset="-127"/>
                <a:cs typeface="Arial" pitchFamily="34" charset="0"/>
              </a:rPr>
              <a:t>uncertainty</a:t>
            </a:r>
            <a:r>
              <a:rPr lang="en-US" altLang="ko-KR" sz="2800" dirty="0">
                <a:solidFill>
                  <a:srgbClr val="0058A6"/>
                </a:solidFill>
                <a:ea typeface="Gulim" pitchFamily="34" charset="-127"/>
                <a:cs typeface="Arial" pitchFamily="34" charset="0"/>
              </a:rPr>
              <a:t> that </a:t>
            </a:r>
            <a:r>
              <a:rPr lang="en-US" altLang="ko-KR" sz="2800" i="1" dirty="0">
                <a:solidFill>
                  <a:srgbClr val="0058A6"/>
                </a:solidFill>
                <a:ea typeface="Gulim" pitchFamily="34" charset="-127"/>
                <a:cs typeface="Arial" pitchFamily="34" charset="0"/>
              </a:rPr>
              <a:t>might</a:t>
            </a:r>
            <a:r>
              <a:rPr lang="en-US" altLang="ko-KR" sz="2800" dirty="0">
                <a:solidFill>
                  <a:srgbClr val="0058A6"/>
                </a:solidFill>
                <a:ea typeface="Gulim" pitchFamily="34" charset="-127"/>
                <a:cs typeface="Arial" pitchFamily="34" charset="0"/>
              </a:rPr>
              <a:t> also change project cost or schedule, but is not attributed to an event</a:t>
            </a:r>
          </a:p>
          <a:p>
            <a:pPr marL="0" indent="0">
              <a:buNone/>
            </a:pPr>
            <a:endParaRPr lang="en-US" sz="2800" dirty="0">
              <a:solidFill>
                <a:srgbClr val="005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Risk Statements</a:t>
            </a:r>
          </a:p>
          <a:p>
            <a:r>
              <a:rPr lang="en-US" sz="3200" dirty="0"/>
              <a:t>Consist of a defined event and its impact </a:t>
            </a:r>
          </a:p>
          <a:p>
            <a:r>
              <a:rPr lang="en-US" sz="3200" dirty="0"/>
              <a:t>Represent one risk event</a:t>
            </a:r>
          </a:p>
          <a:p>
            <a:r>
              <a:rPr lang="en-US" sz="3200" dirty="0"/>
              <a:t>Enhance the next step of analyzing likelihood and </a:t>
            </a:r>
            <a:r>
              <a:rPr lang="en-US" sz="3200" dirty="0" smtClean="0"/>
              <a:t>impact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1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520</Words>
  <Application>Microsoft Office PowerPoint</Application>
  <PresentationFormat>Widescreen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Gulim</vt:lpstr>
      <vt:lpstr>Lato</vt:lpstr>
      <vt:lpstr>Times New Roman</vt:lpstr>
      <vt:lpstr>Office Theme</vt:lpstr>
      <vt:lpstr> Workshop Organization, Roles and Responsibilities   PIP-II Risk Management Workshop July 12-13, 2018</vt:lpstr>
      <vt:lpstr>Overview</vt:lpstr>
      <vt:lpstr>Workshop Format</vt:lpstr>
      <vt:lpstr>Keys to a Successful Workshop</vt:lpstr>
      <vt:lpstr>Risk Management Process</vt:lpstr>
      <vt:lpstr>Risk Management Process</vt:lpstr>
      <vt:lpstr>DOE Risk Management Process</vt:lpstr>
      <vt:lpstr>Risk Identification</vt:lpstr>
      <vt:lpstr>Risk Identification</vt:lpstr>
      <vt:lpstr>Risk Identification</vt:lpstr>
      <vt:lpstr>Risk Assessment</vt:lpstr>
      <vt:lpstr>Risk Assessment</vt:lpstr>
      <vt:lpstr>Risk Assessment</vt:lpstr>
      <vt:lpstr>Risk Assessment</vt:lpstr>
      <vt:lpstr>Risk Assessment</vt:lpstr>
      <vt:lpstr>Risk Assessment</vt:lpstr>
      <vt:lpstr>Risk Assessment</vt:lpstr>
      <vt:lpstr>Keys to a Successful Workshop</vt:lpstr>
      <vt:lpstr>Keys to a Successful Workshop</vt:lpstr>
    </vt:vector>
  </TitlesOfParts>
  <Company>University of Colorado at Boulder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Lead Planning Meeting  NSTX-Recovery Risk Management Workshop June 11-12, 2018</dc:title>
  <dc:creator>Keith Molenaar</dc:creator>
  <cp:lastModifiedBy>Keith Molenaar</cp:lastModifiedBy>
  <cp:revision>13</cp:revision>
  <dcterms:created xsi:type="dcterms:W3CDTF">2018-05-25T12:46:21Z</dcterms:created>
  <dcterms:modified xsi:type="dcterms:W3CDTF">2018-07-12T02:58:30Z</dcterms:modified>
</cp:coreProperties>
</file>