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6" r:id="rId5"/>
    <p:sldId id="340" r:id="rId6"/>
    <p:sldId id="342" r:id="rId7"/>
    <p:sldId id="343" r:id="rId8"/>
    <p:sldId id="352" r:id="rId9"/>
    <p:sldId id="349" r:id="rId10"/>
    <p:sldId id="344" r:id="rId11"/>
    <p:sldId id="347" r:id="rId12"/>
    <p:sldId id="345" r:id="rId13"/>
    <p:sldId id="346" r:id="rId14"/>
    <p:sldId id="341" r:id="rId15"/>
    <p:sldId id="353" r:id="rId16"/>
    <p:sldId id="350" r:id="rId17"/>
    <p:sldId id="33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48" userDrawn="1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96" userDrawn="1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600" userDrawn="1">
          <p15:clr>
            <a:srgbClr val="A4A3A4"/>
          </p15:clr>
        </p15:guide>
        <p15:guide id="11" pos="3576" userDrawn="1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9" autoAdjust="0"/>
    <p:restoredTop sz="93487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094" y="77"/>
      </p:cViewPr>
      <p:guideLst>
        <p:guide orient="horz" pos="4142"/>
        <p:guide orient="horz" pos="3648"/>
        <p:guide orient="horz" pos="1698"/>
        <p:guide orient="horz" pos="696"/>
        <p:guide orient="horz" pos="2790"/>
        <p:guide orient="horz" pos="174"/>
        <p:guide orient="horz" pos="128"/>
        <p:guide pos="5621"/>
        <p:guide pos="136"/>
        <p:guide pos="600"/>
        <p:guide pos="3576"/>
        <p:guide pos="5163"/>
        <p:guide pos="4632"/>
        <p:guide pos="4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34223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9295" y="6495482"/>
            <a:ext cx="498811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3635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16" y="6495482"/>
            <a:ext cx="499572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495482"/>
            <a:ext cx="128447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21544" y="6495482"/>
            <a:ext cx="4947593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6522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2295" y="6495482"/>
            <a:ext cx="4966844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81264" cy="241300"/>
          </a:xfrm>
        </p:spPr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330" y="6495482"/>
            <a:ext cx="4950808" cy="237285"/>
          </a:xfrm>
        </p:spPr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42598" cy="241300"/>
          </a:xfrm>
        </p:spPr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79664" y="6495482"/>
            <a:ext cx="4989474" cy="242873"/>
          </a:xfrm>
        </p:spPr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4508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146" y="6495482"/>
            <a:ext cx="569020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S. Dixon</a:t>
            </a:r>
          </a:p>
          <a:p>
            <a:r>
              <a:rPr lang="en-US" dirty="0"/>
              <a:t>Risk Workshop</a:t>
            </a:r>
          </a:p>
          <a:p>
            <a:r>
              <a:rPr lang="en-US" dirty="0"/>
              <a:t>12,13-Jul-2018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WB 121.06 Risk Overview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Key Assumptions -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4140925" cy="4987867"/>
          </a:xfrm>
        </p:spPr>
        <p:txBody>
          <a:bodyPr/>
          <a:lstStyle/>
          <a:p>
            <a:r>
              <a:rPr lang="en-US" dirty="0"/>
              <a:t>Conventional Facilities will be built using normal construction techniques; </a:t>
            </a:r>
          </a:p>
          <a:p>
            <a:r>
              <a:rPr lang="en-US" dirty="0"/>
              <a:t>Construction sequence is generally serial (see schedule slide)</a:t>
            </a:r>
          </a:p>
          <a:p>
            <a:r>
              <a:rPr lang="en-US" dirty="0"/>
              <a:t>Estimate assumptions are taken from PIP-II-doc-333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4CB746-F96B-4D29-A32E-4BAD68AC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69" y="1043552"/>
            <a:ext cx="3945923" cy="5105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995C3-B63D-4652-8AB3-67373C9E9D6C}"/>
              </a:ext>
            </a:extLst>
          </p:cNvPr>
          <p:cNvSpPr txBox="1"/>
          <p:nvPr/>
        </p:nvSpPr>
        <p:spPr>
          <a:xfrm>
            <a:off x="4894478" y="5927370"/>
            <a:ext cx="374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C00000"/>
                </a:solidFill>
              </a:rPr>
              <a:t>From Construction Package Cost Estimate (PIP-II-doc-333) </a:t>
            </a:r>
          </a:p>
        </p:txBody>
      </p:sp>
    </p:spTree>
    <p:extLst>
      <p:ext uri="{BB962C8B-B14F-4D97-AF65-F5344CB8AC3E}">
        <p14:creationId xmlns:p14="http://schemas.microsoft.com/office/powerpoint/2010/main" val="111122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123F1-746E-41BD-95C4-BF9381B8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415"/>
          <a:stretch/>
        </p:blipFill>
        <p:spPr>
          <a:xfrm>
            <a:off x="228600" y="1932079"/>
            <a:ext cx="8685870" cy="3461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49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123F1-746E-41BD-95C4-BF9381B8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415"/>
          <a:stretch/>
        </p:blipFill>
        <p:spPr>
          <a:xfrm>
            <a:off x="228600" y="1932079"/>
            <a:ext cx="8685870" cy="3461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D9EA17-0F09-4C7D-902B-FFEFED8DCC60}"/>
              </a:ext>
            </a:extLst>
          </p:cNvPr>
          <p:cNvSpPr txBox="1"/>
          <p:nvPr/>
        </p:nvSpPr>
        <p:spPr>
          <a:xfrm>
            <a:off x="4060120" y="2630798"/>
            <a:ext cx="10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$26.7M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3CF83-2056-4B15-8B26-5F9B2F68D81F}"/>
              </a:ext>
            </a:extLst>
          </p:cNvPr>
          <p:cNvSpPr txBox="1"/>
          <p:nvPr/>
        </p:nvSpPr>
        <p:spPr>
          <a:xfrm>
            <a:off x="3159462" y="3334719"/>
            <a:ext cx="10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$17.1M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C03D-DCD7-4A74-A833-6E024EE2EF1B}"/>
              </a:ext>
            </a:extLst>
          </p:cNvPr>
          <p:cNvSpPr txBox="1"/>
          <p:nvPr/>
        </p:nvSpPr>
        <p:spPr>
          <a:xfrm>
            <a:off x="5676900" y="3773652"/>
            <a:ext cx="10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$10.7M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7A033-78DA-41F1-A61F-827DCA33E304}"/>
              </a:ext>
            </a:extLst>
          </p:cNvPr>
          <p:cNvSpPr txBox="1"/>
          <p:nvPr/>
        </p:nvSpPr>
        <p:spPr>
          <a:xfrm>
            <a:off x="4870696" y="4611775"/>
            <a:ext cx="10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$62.1M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57FBF-C40D-4DCF-A20D-C788AD6652F9}"/>
              </a:ext>
            </a:extLst>
          </p:cNvPr>
          <p:cNvSpPr txBox="1"/>
          <p:nvPr/>
        </p:nvSpPr>
        <p:spPr>
          <a:xfrm>
            <a:off x="7353300" y="5103690"/>
            <a:ext cx="10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$11.3M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B330A-A9B5-4C43-8993-F527355E8DED}"/>
              </a:ext>
            </a:extLst>
          </p:cNvPr>
          <p:cNvSpPr txBox="1"/>
          <p:nvPr/>
        </p:nvSpPr>
        <p:spPr>
          <a:xfrm>
            <a:off x="289987" y="5393530"/>
            <a:ext cx="6652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Cost shown are </a:t>
            </a:r>
            <a:r>
              <a:rPr lang="en-US" sz="1200" b="1" dirty="0">
                <a:solidFill>
                  <a:srgbClr val="C00000"/>
                </a:solidFill>
              </a:rPr>
              <a:t>Base Cost </a:t>
            </a:r>
            <a:r>
              <a:rPr lang="en-US" sz="1200" dirty="0">
                <a:solidFill>
                  <a:srgbClr val="C00000"/>
                </a:solidFill>
              </a:rPr>
              <a:t>+ </a:t>
            </a:r>
            <a:r>
              <a:rPr lang="en-US" sz="1200" b="1" dirty="0">
                <a:solidFill>
                  <a:srgbClr val="C00000"/>
                </a:solidFill>
              </a:rPr>
              <a:t>Estimate Uncertainty </a:t>
            </a:r>
            <a:r>
              <a:rPr lang="en-US" sz="1200" dirty="0">
                <a:solidFill>
                  <a:srgbClr val="C00000"/>
                </a:solidFill>
              </a:rPr>
              <a:t>only in </a:t>
            </a:r>
            <a:r>
              <a:rPr lang="en-US" sz="1200" b="1" dirty="0">
                <a:solidFill>
                  <a:srgbClr val="C00000"/>
                </a:solidFill>
              </a:rPr>
              <a:t>FY18</a:t>
            </a:r>
            <a:r>
              <a:rPr lang="en-US" sz="1200" dirty="0">
                <a:solidFill>
                  <a:srgbClr val="C00000"/>
                </a:solidFill>
              </a:rPr>
              <a:t> dollars</a:t>
            </a:r>
          </a:p>
          <a:p>
            <a:r>
              <a:rPr lang="en-US" sz="1000" i="1" dirty="0">
                <a:solidFill>
                  <a:srgbClr val="C00000"/>
                </a:solidFill>
              </a:rPr>
              <a:t>(no escalation, EDIA, </a:t>
            </a:r>
            <a:r>
              <a:rPr lang="en-US" sz="1000" i="1" dirty="0" err="1">
                <a:solidFill>
                  <a:srgbClr val="C00000"/>
                </a:solidFill>
              </a:rPr>
              <a:t>Indirects</a:t>
            </a:r>
            <a:r>
              <a:rPr lang="en-US" sz="1000" i="1" dirty="0">
                <a:solidFill>
                  <a:srgbClr val="C00000"/>
                </a:solidFill>
              </a:rPr>
              <a:t> or Risk Based Contingency)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DC061-EFB6-4039-9492-5F15FC86B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13" y="378823"/>
            <a:ext cx="3418906" cy="2054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73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Risk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Unclear/Changing Technical Requirements</a:t>
            </a:r>
          </a:p>
          <a:p>
            <a:r>
              <a:rPr lang="en-US" dirty="0"/>
              <a:t>Interface with Laboratory</a:t>
            </a:r>
          </a:p>
          <a:p>
            <a:r>
              <a:rPr lang="en-US" dirty="0"/>
              <a:t>Conventional Facilities Design/Construction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1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4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9FAC6-2060-478F-B860-473F2C97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46" y="2695575"/>
            <a:ext cx="6435764" cy="341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Overview</a:t>
            </a:r>
          </a:p>
          <a:p>
            <a:r>
              <a:rPr lang="en-US" dirty="0"/>
              <a:t>Critical Technology Elements</a:t>
            </a:r>
          </a:p>
          <a:p>
            <a:r>
              <a:rPr lang="en-US" dirty="0"/>
              <a:t>Key System Interfaces</a:t>
            </a:r>
          </a:p>
          <a:p>
            <a:r>
              <a:rPr lang="en-US" dirty="0"/>
              <a:t>Key Assumptions </a:t>
            </a:r>
          </a:p>
          <a:p>
            <a:r>
              <a:rPr lang="en-US" dirty="0"/>
              <a:t>Cost and Schedule</a:t>
            </a:r>
          </a:p>
          <a:p>
            <a:r>
              <a:rPr lang="en-US" dirty="0"/>
              <a:t>Risk Categories</a:t>
            </a:r>
          </a:p>
        </p:txBody>
      </p:sp>
    </p:spTree>
    <p:extLst>
      <p:ext uri="{BB962C8B-B14F-4D97-AF65-F5344CB8AC3E}">
        <p14:creationId xmlns:p14="http://schemas.microsoft.com/office/powerpoint/2010/main" val="86718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Scope Overview – Above Grade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29 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123F1-746E-41BD-95C4-BF9381B8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8701"/>
            <a:ext cx="8686800" cy="4381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54109-8B8A-4802-A588-3294239BE736}"/>
              </a:ext>
            </a:extLst>
          </p:cNvPr>
          <p:cNvSpPr txBox="1"/>
          <p:nvPr/>
        </p:nvSpPr>
        <p:spPr>
          <a:xfrm>
            <a:off x="1216819" y="1983775"/>
            <a:ext cx="237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Cryo Plant Building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Cold Box 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Warm Compressor 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Control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Exterior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E92AE-4C5B-4234-B065-F0B930804FED}"/>
              </a:ext>
            </a:extLst>
          </p:cNvPr>
          <p:cNvSpPr txBox="1"/>
          <p:nvPr/>
        </p:nvSpPr>
        <p:spPr>
          <a:xfrm>
            <a:off x="5171851" y="925554"/>
            <a:ext cx="302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Utility Plant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LCW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Control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Exterior 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58A81-C03A-439F-AD3F-BE91807E738D}"/>
              </a:ext>
            </a:extLst>
          </p:cNvPr>
          <p:cNvSpPr txBox="1"/>
          <p:nvPr/>
        </p:nvSpPr>
        <p:spPr>
          <a:xfrm>
            <a:off x="1407941" y="4036874"/>
            <a:ext cx="2792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High Bay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Control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Computer Room/Conference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Tech Support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Upper High Bay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Lower High Bay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Mechanical/Electrical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Exterior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F460D-A816-4EF0-8D02-2200630DBBAE}"/>
              </a:ext>
            </a:extLst>
          </p:cNvPr>
          <p:cNvSpPr txBox="1"/>
          <p:nvPr/>
        </p:nvSpPr>
        <p:spPr>
          <a:xfrm>
            <a:off x="5379468" y="3647344"/>
            <a:ext cx="2274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Linac Gallery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General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Half Wave Resonator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SSR1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SSR2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LB650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HB650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Beam Transfer Line 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Exterior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E8D04-4E20-4120-8725-A9A46E8A4DF1}"/>
              </a:ext>
            </a:extLst>
          </p:cNvPr>
          <p:cNvSpPr txBox="1"/>
          <p:nvPr/>
        </p:nvSpPr>
        <p:spPr>
          <a:xfrm>
            <a:off x="267825" y="5636977"/>
            <a:ext cx="322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Space descriptions based on Room Data Sheets</a:t>
            </a:r>
            <a:endParaRPr lang="en-US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5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Scope Overview – Below Grade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29 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123F1-746E-41BD-95C4-BF9381B8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5" y="1009878"/>
            <a:ext cx="8846358" cy="5186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D5C7A8-44A1-4B32-B2FF-4B99C58107AC}"/>
              </a:ext>
            </a:extLst>
          </p:cNvPr>
          <p:cNvSpPr txBox="1"/>
          <p:nvPr/>
        </p:nvSpPr>
        <p:spPr>
          <a:xfrm>
            <a:off x="1488051" y="1910745"/>
            <a:ext cx="279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Booster Connection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Beamline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endParaRPr lang="en-US" sz="1200" b="1" dirty="0">
              <a:solidFill>
                <a:srgbClr val="C00000"/>
              </a:solidFill>
            </a:endParaRPr>
          </a:p>
          <a:p>
            <a:endParaRPr lang="en-US" sz="1200" b="1" dirty="0">
              <a:solidFill>
                <a:srgbClr val="C00000"/>
              </a:solidFill>
            </a:endParaRPr>
          </a:p>
          <a:p>
            <a:endParaRPr lang="en-US" sz="1200" b="1" dirty="0">
              <a:solidFill>
                <a:srgbClr val="C00000"/>
              </a:solidFill>
            </a:endParaRPr>
          </a:p>
          <a:p>
            <a:r>
              <a:rPr lang="en-US" sz="1200" b="1" u="sng" dirty="0">
                <a:solidFill>
                  <a:srgbClr val="C00000"/>
                </a:solidFill>
              </a:rPr>
              <a:t>Beam Transfer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Beamline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Beam Absorber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27C42-4117-41D5-86BC-EC2262037E5D}"/>
              </a:ext>
            </a:extLst>
          </p:cNvPr>
          <p:cNvSpPr/>
          <p:nvPr/>
        </p:nvSpPr>
        <p:spPr>
          <a:xfrm>
            <a:off x="4618383" y="2325757"/>
            <a:ext cx="4478150" cy="269019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E92AE-4C5B-4234-B065-F0B930804FED}"/>
              </a:ext>
            </a:extLst>
          </p:cNvPr>
          <p:cNvSpPr txBox="1"/>
          <p:nvPr/>
        </p:nvSpPr>
        <p:spPr>
          <a:xfrm>
            <a:off x="4842393" y="3931929"/>
            <a:ext cx="2274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Linac Tunnel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Half Wave Resonator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SSR1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SSR2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LB650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HB650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FF3610-706A-4F9D-BF75-678A94D03957}"/>
              </a:ext>
            </a:extLst>
          </p:cNvPr>
          <p:cNvSpPr txBox="1"/>
          <p:nvPr/>
        </p:nvSpPr>
        <p:spPr>
          <a:xfrm>
            <a:off x="250175" y="5946363"/>
            <a:ext cx="322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Space descriptions based on Room Data Sheets</a:t>
            </a:r>
            <a:endParaRPr lang="en-US" sz="1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0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Critical Technology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Facilities does not contain critical technology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8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Key System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123F1-746E-41BD-95C4-BF9381B8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04900"/>
            <a:ext cx="6714309" cy="5035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53BEDF-EE3F-4445-B09E-22A5588B36AB}"/>
              </a:ext>
            </a:extLst>
          </p:cNvPr>
          <p:cNvSpPr/>
          <p:nvPr/>
        </p:nvSpPr>
        <p:spPr>
          <a:xfrm>
            <a:off x="2186940" y="1992086"/>
            <a:ext cx="4213860" cy="594360"/>
          </a:xfrm>
          <a:prstGeom prst="rect">
            <a:avLst/>
          </a:prstGeom>
          <a:solidFill>
            <a:srgbClr val="FFFF00">
              <a:alpha val="16000"/>
            </a:srgbClr>
          </a:solidFill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741CF-B034-400F-9FE7-3A1ED07E2EFA}"/>
              </a:ext>
            </a:extLst>
          </p:cNvPr>
          <p:cNvSpPr/>
          <p:nvPr/>
        </p:nvSpPr>
        <p:spPr>
          <a:xfrm>
            <a:off x="4349931" y="3592286"/>
            <a:ext cx="927463" cy="1431199"/>
          </a:xfrm>
          <a:prstGeom prst="rect">
            <a:avLst/>
          </a:prstGeom>
          <a:solidFill>
            <a:srgbClr val="FFFF00">
              <a:alpha val="16000"/>
            </a:srgbClr>
          </a:solidFill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FCE5A-323F-4C91-8F32-7480212DE928}"/>
              </a:ext>
            </a:extLst>
          </p:cNvPr>
          <p:cNvSpPr/>
          <p:nvPr/>
        </p:nvSpPr>
        <p:spPr>
          <a:xfrm>
            <a:off x="2366554" y="3907971"/>
            <a:ext cx="927463" cy="866503"/>
          </a:xfrm>
          <a:prstGeom prst="rect">
            <a:avLst/>
          </a:prstGeom>
          <a:solidFill>
            <a:srgbClr val="FFFF00">
              <a:alpha val="16000"/>
            </a:srgbClr>
          </a:solidFill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5C6C4-D608-4381-886F-F09811D3A78B}"/>
              </a:ext>
            </a:extLst>
          </p:cNvPr>
          <p:cNvSpPr/>
          <p:nvPr/>
        </p:nvSpPr>
        <p:spPr>
          <a:xfrm>
            <a:off x="3358242" y="4493622"/>
            <a:ext cx="927463" cy="1240972"/>
          </a:xfrm>
          <a:prstGeom prst="rect">
            <a:avLst/>
          </a:prstGeom>
          <a:solidFill>
            <a:srgbClr val="FFFF00">
              <a:alpha val="16000"/>
            </a:srgbClr>
          </a:solidFill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Key Assumptions -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Facilities provides the space and related infrastructure to the building; </a:t>
            </a:r>
          </a:p>
          <a:p>
            <a:r>
              <a:rPr lang="en-US" dirty="0"/>
              <a:t>Building infrastructure extensions and installation of technical components is by others;</a:t>
            </a:r>
          </a:p>
          <a:p>
            <a:r>
              <a:rPr lang="en-US" dirty="0"/>
              <a:t>Continuous Wave operation will be required as part of the base scope;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6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Key Assumptions - 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29 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123F1-746E-41BD-95C4-BF9381B8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4900"/>
            <a:ext cx="3945923" cy="510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13B9B1-2DB0-4769-B760-A1E18472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54" y="1104899"/>
            <a:ext cx="3945923" cy="510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A00DED-9194-48B8-8DEB-900606C00DA5}"/>
              </a:ext>
            </a:extLst>
          </p:cNvPr>
          <p:cNvSpPr txBox="1"/>
          <p:nvPr/>
        </p:nvSpPr>
        <p:spPr>
          <a:xfrm>
            <a:off x="329009" y="5989224"/>
            <a:ext cx="374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C00000"/>
                </a:solidFill>
              </a:rPr>
              <a:t>From PIP-II Project Assumptions Document (PIP-II-doc-144) </a:t>
            </a:r>
          </a:p>
        </p:txBody>
      </p:sp>
    </p:spTree>
    <p:extLst>
      <p:ext uri="{BB962C8B-B14F-4D97-AF65-F5344CB8AC3E}">
        <p14:creationId xmlns:p14="http://schemas.microsoft.com/office/powerpoint/2010/main" val="315497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A6E-B723-4AF0-83FB-B7EB54BD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121.06 - Key Assumptions -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2905-42B0-4423-A8E8-7FE9CCB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Facilities will be built using normal construction techniques; </a:t>
            </a:r>
          </a:p>
          <a:p>
            <a:r>
              <a:rPr lang="en-US" dirty="0"/>
              <a:t>Building infrastructure extensions and installation of technical components is by others;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C5CCE-5DEE-4C05-BC28-4BB15EC8C0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July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2551-8E70-44D0-931F-CC80330E2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Risk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D128-213F-46F0-A12E-269D1265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0503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14591</TotalTime>
  <Words>469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Agenda</vt:lpstr>
      <vt:lpstr>121.06 - Scope Overview – Above Grade</vt:lpstr>
      <vt:lpstr>121.06 - Scope Overview – Below Grade</vt:lpstr>
      <vt:lpstr>121.06 - Critical Technology Elements</vt:lpstr>
      <vt:lpstr>121.06 - Key System Interfaces</vt:lpstr>
      <vt:lpstr>121.06 - Key Assumptions - Scope</vt:lpstr>
      <vt:lpstr>121.06 - Key Assumptions - Scope</vt:lpstr>
      <vt:lpstr>121.06 - Key Assumptions - Design</vt:lpstr>
      <vt:lpstr>121.06 - Key Assumptions - Estimate</vt:lpstr>
      <vt:lpstr>121.06 - Schedule</vt:lpstr>
      <vt:lpstr>121.06 - Cost</vt:lpstr>
      <vt:lpstr>121.06 - Risk Categories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Steven J. Dixon x8501 10086N</cp:lastModifiedBy>
  <cp:revision>215</cp:revision>
  <cp:lastPrinted>2014-01-20T19:40:21Z</cp:lastPrinted>
  <dcterms:created xsi:type="dcterms:W3CDTF">2017-04-21T15:07:14Z</dcterms:created>
  <dcterms:modified xsi:type="dcterms:W3CDTF">2018-07-10T15:22:13Z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