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35"/>
  </p:notesMasterIdLst>
  <p:handoutMasterIdLst>
    <p:handoutMasterId r:id="rId36"/>
  </p:handoutMasterIdLst>
  <p:sldIdLst>
    <p:sldId id="294" r:id="rId2"/>
    <p:sldId id="417" r:id="rId3"/>
    <p:sldId id="418" r:id="rId4"/>
    <p:sldId id="389" r:id="rId5"/>
    <p:sldId id="414" r:id="rId6"/>
    <p:sldId id="375" r:id="rId7"/>
    <p:sldId id="378" r:id="rId8"/>
    <p:sldId id="354" r:id="rId9"/>
    <p:sldId id="376" r:id="rId10"/>
    <p:sldId id="366" r:id="rId11"/>
    <p:sldId id="428" r:id="rId12"/>
    <p:sldId id="367" r:id="rId13"/>
    <p:sldId id="368" r:id="rId14"/>
    <p:sldId id="355" r:id="rId15"/>
    <p:sldId id="363" r:id="rId16"/>
    <p:sldId id="377" r:id="rId17"/>
    <p:sldId id="364" r:id="rId18"/>
    <p:sldId id="365" r:id="rId19"/>
    <p:sldId id="357" r:id="rId20"/>
    <p:sldId id="358" r:id="rId21"/>
    <p:sldId id="359" r:id="rId22"/>
    <p:sldId id="420" r:id="rId23"/>
    <p:sldId id="421" r:id="rId24"/>
    <p:sldId id="422" r:id="rId25"/>
    <p:sldId id="423" r:id="rId26"/>
    <p:sldId id="360" r:id="rId27"/>
    <p:sldId id="361" r:id="rId28"/>
    <p:sldId id="424" r:id="rId29"/>
    <p:sldId id="425" r:id="rId30"/>
    <p:sldId id="426" r:id="rId31"/>
    <p:sldId id="427" r:id="rId32"/>
    <p:sldId id="429" r:id="rId33"/>
    <p:sldId id="413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0D8EA"/>
    <a:srgbClr val="C12B36"/>
    <a:srgbClr val="9E1624"/>
    <a:srgbClr val="FEBFC1"/>
    <a:srgbClr val="C3FFC0"/>
    <a:srgbClr val="F8F1D6"/>
    <a:srgbClr val="FCBDBF"/>
    <a:srgbClr val="FFFDCF"/>
    <a:srgbClr val="FDEFF4"/>
    <a:srgbClr val="FED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6" autoAdjust="0"/>
    <p:restoredTop sz="96646" autoAdjust="0"/>
  </p:normalViewPr>
  <p:slideViewPr>
    <p:cSldViewPr snapToGrid="0" snapToObjects="1" showGuides="1">
      <p:cViewPr varScale="1">
        <p:scale>
          <a:sx n="97" d="100"/>
          <a:sy n="97" d="100"/>
        </p:scale>
        <p:origin x="-696" y="-11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18-07-07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18-07-07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17200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9017" y="6504213"/>
            <a:ext cx="579370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17952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9016" y="6504213"/>
            <a:ext cx="5793703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1179524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07534" y="6504213"/>
            <a:ext cx="5778673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116449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7534" y="6504213"/>
            <a:ext cx="576851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1172009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91502" y="6504213"/>
            <a:ext cx="57994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11795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4047" y="6504213"/>
            <a:ext cx="5743743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800"/>
              </a:spcBef>
              <a:defRPr sz="20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800">
                <a:solidFill>
                  <a:srgbClr val="63666A"/>
                </a:solidFill>
              </a:defRPr>
            </a:lvl2pPr>
            <a:lvl3pPr>
              <a:defRPr sz="1800">
                <a:solidFill>
                  <a:srgbClr val="63666A"/>
                </a:solidFill>
              </a:defRPr>
            </a:lvl3pPr>
            <a:lvl4pPr>
              <a:defRPr sz="1600">
                <a:solidFill>
                  <a:srgbClr val="63666A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Lucas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296" y="6504213"/>
            <a:ext cx="6967706" cy="242873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BF46C951-2A44-5944-B24F-131D0C345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9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39" y="1030771"/>
            <a:ext cx="8438545" cy="53823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85F8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705" y="6518552"/>
            <a:ext cx="5082814" cy="30205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12 July 2018      PIP-II Risk Workshop      Fermilab Risk Management and Register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391397" y="6518551"/>
            <a:ext cx="2987059" cy="30205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Lucas Taylor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8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1795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8918" y="6504213"/>
            <a:ext cx="5772083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  <p:sldLayoutId id="2147484125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hyperlink" Target="https://go.usa.gov/xUTJ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o.usa.gov/x9sCm" TargetMode="External"/><Relationship Id="rId4" Type="http://schemas.openxmlformats.org/officeDocument/2006/relationships/hyperlink" Target="https://go.usa.gov/xXcyM" TargetMode="External"/><Relationship Id="rId5" Type="http://schemas.openxmlformats.org/officeDocument/2006/relationships/hyperlink" Target="https://go.usa.gov/x9sCp" TargetMode="External"/><Relationship Id="rId6" Type="http://schemas.openxmlformats.org/officeDocument/2006/relationships/hyperlink" Target="https://go.usa.gov/x9sCv" TargetMode="External"/><Relationship Id="rId7" Type="http://schemas.openxmlformats.org/officeDocument/2006/relationships/hyperlink" Target="https://go.usa.gov/xXRrr" TargetMode="External"/><Relationship Id="rId8" Type="http://schemas.openxmlformats.org/officeDocument/2006/relationships/hyperlink" Target="mailto:Lucas.Taylor@cern.ch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.usa.gov/x9sC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.usa.gov/x9sCm" TargetMode="External"/><Relationship Id="rId4" Type="http://schemas.openxmlformats.org/officeDocument/2006/relationships/hyperlink" Target="mailto:Lucas.Taylor@cern.ch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.usa.gov/xXRrr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4811372"/>
            <a:ext cx="8499231" cy="19704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Lucas Taylor</a:t>
            </a: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Fermilab Risk Manager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Associate Project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Manager,	CMS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HL-LHC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Upgrades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Deputy Project Manager,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	CMS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Phase 1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Upgrades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is-IS" b="1" dirty="0" smtClean="0"/>
              <a:t>PIP-II Risk Workshop</a:t>
            </a:r>
            <a:r>
              <a:rPr lang="is-IS" dirty="0" smtClean="0"/>
              <a:t>, 12-13th July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75641"/>
            <a:ext cx="8499232" cy="1003049"/>
          </a:xfrm>
        </p:spPr>
        <p:txBody>
          <a:bodyPr>
            <a:normAutofit/>
          </a:bodyPr>
          <a:lstStyle/>
          <a:p>
            <a:r>
              <a:rPr lang="en-US" dirty="0" smtClean="0"/>
              <a:t>Risk </a:t>
            </a:r>
            <a:r>
              <a:rPr lang="en-US" dirty="0" smtClean="0"/>
              <a:t>Process and </a:t>
            </a:r>
            <a:r>
              <a:rPr lang="en-US" dirty="0"/>
              <a:t>PIP-II </a:t>
            </a:r>
            <a:r>
              <a:rPr lang="en-US" dirty="0" smtClean="0"/>
              <a:t>Risk Register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6-11-29 at 10.4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353914"/>
            <a:ext cx="5439798" cy="4809927"/>
          </a:xfrm>
          <a:prstGeom prst="rect">
            <a:avLst/>
          </a:prstGeom>
          <a:ln w="12700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(1) General description &amp; metadata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12 July 2018      PIP-II Risk Workshop      Fermilab Risk Management and Register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" name="Picture 29" descr="Screen Shot 2016-11-28 at 16.32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63" y="2457191"/>
            <a:ext cx="2962304" cy="24767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52812" y="2458388"/>
            <a:ext cx="2971055" cy="2490869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4263157" y="4134294"/>
            <a:ext cx="313110" cy="304870"/>
          </a:xfrm>
          <a:prstGeom prst="wedgeEllipseCallout">
            <a:avLst>
              <a:gd name="adj1" fmla="val 481984"/>
              <a:gd name="adj2" fmla="val 4049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Shot 2016-11-28 at 16.32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16" y="3715879"/>
            <a:ext cx="1090634" cy="3869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89617" y="3715879"/>
            <a:ext cx="1090634" cy="359679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Callout 17"/>
          <p:cNvSpPr/>
          <p:nvPr/>
        </p:nvSpPr>
        <p:spPr>
          <a:xfrm>
            <a:off x="2479665" y="3843154"/>
            <a:ext cx="313110" cy="304870"/>
          </a:xfrm>
          <a:prstGeom prst="wedgeEllipseCallout">
            <a:avLst>
              <a:gd name="adj1" fmla="val 146535"/>
              <a:gd name="adj2" fmla="val -2706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61566" y="5036861"/>
            <a:ext cx="2953837" cy="4924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AF272F"/>
                </a:solidFill>
                <a:latin typeface="Helvetica"/>
                <a:cs typeface="Helvetica"/>
              </a:rPr>
              <a:t>Risk Breakdown Structure</a:t>
            </a:r>
          </a:p>
          <a:p>
            <a:pPr algn="ctr">
              <a:defRPr/>
            </a:pPr>
            <a:r>
              <a:rPr lang="en-US" sz="1600" dirty="0" smtClean="0">
                <a:latin typeface="Helvetica"/>
                <a:cs typeface="Helvetica"/>
              </a:rPr>
              <a:t>(common areas of risk)</a:t>
            </a:r>
            <a:endParaRPr lang="en-US" sz="14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9041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smtClean="0"/>
              <a:t>Lucas Taylor</a:t>
            </a:r>
            <a:endParaRPr lang="en-US" sz="9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smtClean="0"/>
              <a:t>12 July 2018      PIP-II Risk Workshop      Fermilab Risk Management and Register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z="900" smtClean="0"/>
              <a:pPr/>
              <a:t>11</a:t>
            </a:fld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64" y="247829"/>
            <a:ext cx="8197536" cy="58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3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28" y="3287039"/>
            <a:ext cx="2877876" cy="2854914"/>
          </a:xfrm>
          <a:prstGeom prst="rect">
            <a:avLst/>
          </a:prstGeom>
        </p:spPr>
      </p:pic>
      <p:pic>
        <p:nvPicPr>
          <p:cNvPr id="13" name="Picture 12" descr="Screen Shot 2016-11-29 at 10.43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353914"/>
            <a:ext cx="5439798" cy="4809927"/>
          </a:xfrm>
          <a:prstGeom prst="rect">
            <a:avLst/>
          </a:prstGeom>
          <a:ln w="12700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(1) General description &amp; metadata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12 July 2018      PIP-II Risk Workshop      Fermilab Risk Management and Register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1691961" y="4459759"/>
            <a:ext cx="1142233" cy="304870"/>
          </a:xfrm>
          <a:prstGeom prst="wedgeEllipseCallout">
            <a:avLst>
              <a:gd name="adj1" fmla="val 119693"/>
              <a:gd name="adj2" fmla="val -68036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46161" y="4047559"/>
            <a:ext cx="1975369" cy="646331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AF27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AF272F"/>
                </a:solidFill>
                <a:latin typeface="Helvetica"/>
                <a:cs typeface="Helvetica"/>
              </a:rPr>
              <a:t>Personnel DB lookup</a:t>
            </a:r>
          </a:p>
          <a:p>
            <a:pPr algn="ctr"/>
            <a:r>
              <a:rPr lang="en-US" sz="1100" dirty="0" smtClean="0">
                <a:solidFill>
                  <a:srgbClr val="003087"/>
                </a:solidFill>
                <a:latin typeface="Helvetica"/>
                <a:cs typeface="Helvetica"/>
              </a:rPr>
              <a:t>(includes external people with Fermi services account)</a:t>
            </a:r>
            <a:endParaRPr lang="en-US" sz="1100" dirty="0">
              <a:solidFill>
                <a:srgbClr val="003087"/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25328" y="3243359"/>
            <a:ext cx="2907006" cy="2898593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4584734" y="4951213"/>
            <a:ext cx="313110" cy="304870"/>
          </a:xfrm>
          <a:prstGeom prst="wedgeEllipseCallout">
            <a:avLst>
              <a:gd name="adj1" fmla="val 404263"/>
              <a:gd name="adj2" fmla="val -2830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11880" y="3960300"/>
            <a:ext cx="2737672" cy="1037889"/>
          </a:xfrm>
          <a:prstGeom prst="rect">
            <a:avLst/>
          </a:prstGeom>
          <a:noFill/>
          <a:ln w="19050" cmpd="sng">
            <a:solidFill>
              <a:srgbClr val="FF2DDC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71523" y="4027075"/>
            <a:ext cx="597501" cy="237255"/>
          </a:xfrm>
          <a:prstGeom prst="rect">
            <a:avLst/>
          </a:prstGeom>
          <a:solidFill>
            <a:srgbClr val="EDF2C1"/>
          </a:solidFill>
          <a:ln w="19050" cmpd="sng">
            <a:solidFill>
              <a:srgbClr val="FF2DDC"/>
            </a:solidFill>
          </a:ln>
        </p:spPr>
        <p:txBody>
          <a:bodyPr wrap="square" lIns="36000" tIns="10800" rIns="36000" bIns="1080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2DDC"/>
                </a:solidFill>
                <a:latin typeface="Helvetica"/>
                <a:cs typeface="Helvetica"/>
              </a:rPr>
              <a:t>PIP-II</a:t>
            </a:r>
            <a:endParaRPr lang="en-US" sz="1400" dirty="0">
              <a:solidFill>
                <a:srgbClr val="FF2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0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6-11-29 at 10.4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353914"/>
            <a:ext cx="5439798" cy="4809927"/>
          </a:xfrm>
          <a:prstGeom prst="rect">
            <a:avLst/>
          </a:prstGeom>
          <a:ln w="12700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(1) General description &amp; metadata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12 July 2018      PIP-II Risk Workshop      Fermilab Risk Management and Register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8" name="Picture 27" descr="Screen Shot 2016-11-28 at 16.33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69" y="4254408"/>
            <a:ext cx="1393197" cy="844362"/>
          </a:xfrm>
          <a:prstGeom prst="rect">
            <a:avLst/>
          </a:prstGeom>
        </p:spPr>
      </p:pic>
      <p:pic>
        <p:nvPicPr>
          <p:cNvPr id="29" name="Picture 28" descr="Screen Shot 2016-11-28 at 16.32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95" y="2821115"/>
            <a:ext cx="1400234" cy="10061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32432" y="2821116"/>
            <a:ext cx="1393198" cy="1006198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2846739" y="5272167"/>
            <a:ext cx="313110" cy="304870"/>
          </a:xfrm>
          <a:prstGeom prst="wedgeEllipseCallout">
            <a:avLst>
              <a:gd name="adj1" fmla="val 928699"/>
              <a:gd name="adj2" fmla="val -681845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32432" y="4243303"/>
            <a:ext cx="1400234" cy="844362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2957502" y="5726146"/>
            <a:ext cx="313110" cy="304870"/>
          </a:xfrm>
          <a:prstGeom prst="wedgeEllipseCallout">
            <a:avLst>
              <a:gd name="adj1" fmla="val 886171"/>
              <a:gd name="adj2" fmla="val -284650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34737" y="4150693"/>
            <a:ext cx="1720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087"/>
                </a:solidFill>
                <a:latin typeface="Helvetica"/>
                <a:cs typeface="Helvetica"/>
              </a:rPr>
              <a:t>Approval status:</a:t>
            </a:r>
          </a:p>
          <a:p>
            <a:pPr marL="179388" indent="-179388">
              <a:buFont typeface="Arial"/>
              <a:buChar char="•"/>
            </a:pP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Used in planning phase (e.g. risk workshop) to tag progress</a:t>
            </a:r>
          </a:p>
          <a:p>
            <a:pPr marL="179388" indent="-179388">
              <a:buFont typeface="Arial"/>
              <a:buChar char="•"/>
            </a:pP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Enter proposed risks freely – use this field to tag approval (or not) </a:t>
            </a:r>
            <a:endParaRPr lang="en-US" sz="1400" dirty="0">
              <a:solidFill>
                <a:srgbClr val="003087"/>
              </a:solidFill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46100" y="2742187"/>
            <a:ext cx="1797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087"/>
                </a:solidFill>
                <a:latin typeface="Helvetica"/>
                <a:cs typeface="Helvetica"/>
              </a:rPr>
              <a:t>Risk Status:</a:t>
            </a:r>
          </a:p>
          <a:p>
            <a:pPr marL="179388" indent="-179388">
              <a:buFont typeface="Arial"/>
              <a:buChar char="•"/>
            </a:pPr>
            <a:r>
              <a:rPr lang="en-US" sz="1400" dirty="0">
                <a:solidFill>
                  <a:srgbClr val="003087"/>
                </a:solidFill>
                <a:latin typeface="Helvetica"/>
                <a:cs typeface="Helvetica"/>
              </a:rPr>
              <a:t>Used </a:t>
            </a: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in project execution phase to track if risk is still a concern</a:t>
            </a:r>
          </a:p>
        </p:txBody>
      </p:sp>
    </p:spTree>
    <p:extLst>
      <p:ext uri="{BB962C8B-B14F-4D97-AF65-F5344CB8AC3E}">
        <p14:creationId xmlns:p14="http://schemas.microsoft.com/office/powerpoint/2010/main" val="155504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(2) dates, probability, tech. impact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 descr="2Screen Shot 2016-11-28 at 12.22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1387157"/>
            <a:ext cx="5688000" cy="2828690"/>
          </a:xfrm>
          <a:prstGeom prst="rect">
            <a:avLst/>
          </a:prstGeom>
          <a:noFill/>
          <a:ln w="9525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creen Shot 2016-11-28 at 16.48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50" y="1575673"/>
            <a:ext cx="2321507" cy="2359942"/>
          </a:xfrm>
          <a:prstGeom prst="rect">
            <a:avLst/>
          </a:prstGeom>
        </p:spPr>
      </p:pic>
      <p:pic>
        <p:nvPicPr>
          <p:cNvPr id="11" name="Picture 10" descr="Screen Shot 2016-11-28 at 16.48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06" y="4729370"/>
            <a:ext cx="2498309" cy="9455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64738" y="4750187"/>
            <a:ext cx="2488845" cy="924698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3958726" y="3682371"/>
            <a:ext cx="313110" cy="304870"/>
          </a:xfrm>
          <a:prstGeom prst="wedgeEllipseCallout">
            <a:avLst>
              <a:gd name="adj1" fmla="val 102996"/>
              <a:gd name="adj2" fmla="val 293130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15651" y="1575673"/>
            <a:ext cx="2321506" cy="2359942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5391032" y="1898640"/>
            <a:ext cx="313110" cy="304870"/>
          </a:xfrm>
          <a:prstGeom prst="wedgeEllipseCallout">
            <a:avLst>
              <a:gd name="adj1" fmla="val 273642"/>
              <a:gd name="adj2" fmla="val 4049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5391032" y="2486078"/>
            <a:ext cx="313110" cy="304870"/>
          </a:xfrm>
          <a:prstGeom prst="wedgeEllipseCallout">
            <a:avLst>
              <a:gd name="adj1" fmla="val 273642"/>
              <a:gd name="adj2" fmla="val 4049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1977969" y="3027844"/>
            <a:ext cx="313110" cy="304870"/>
          </a:xfrm>
          <a:prstGeom prst="wedgeEllipseCallout">
            <a:avLst>
              <a:gd name="adj1" fmla="val -343379"/>
              <a:gd name="adj2" fmla="val 469673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7068" y="4639877"/>
            <a:ext cx="31224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AF272F"/>
                </a:solidFill>
                <a:latin typeface="Helvetica"/>
                <a:cs typeface="Helvetica"/>
              </a:rPr>
              <a:t>Probability that risk occurs</a:t>
            </a:r>
          </a:p>
          <a:p>
            <a:pPr algn="ctr"/>
            <a:r>
              <a:rPr lang="en-US" sz="1400" dirty="0" smtClean="0">
                <a:latin typeface="Helvetica"/>
                <a:cs typeface="Helvetica"/>
              </a:rPr>
              <a:t>This is critical input to the choice of risk mitigation strategy, and the contingency and float MC analysis</a:t>
            </a: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r>
              <a:rPr lang="en-US" sz="1400" dirty="0">
                <a:latin typeface="Helvetica"/>
                <a:cs typeface="Helvetica"/>
              </a:rPr>
              <a:t>I</a:t>
            </a:r>
            <a:r>
              <a:rPr lang="en-US" sz="1400" dirty="0" smtClean="0">
                <a:latin typeface="Helvetica"/>
                <a:cs typeface="Helvetica"/>
              </a:rPr>
              <a:t>t does not need to be very precise! (by its very nature, risk is imprecise)  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4226" y="5674884"/>
            <a:ext cx="2498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Used in risk ranking. Impact levels are project-specific.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76315" y="3939309"/>
            <a:ext cx="2639085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1400" b="1" dirty="0" smtClean="0">
                <a:latin typeface="Helvetica"/>
                <a:cs typeface="Helvetica"/>
              </a:rPr>
              <a:t>Entering dates is optional</a:t>
            </a:r>
            <a:r>
              <a:rPr lang="en-US" sz="1400" dirty="0" smtClean="0">
                <a:latin typeface="Helvetica"/>
                <a:cs typeface="Helvetica"/>
              </a:rPr>
              <a:t>  They can be used for risk reports (e.g. “6-month look-ahead”) and to track risks to closure</a:t>
            </a:r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8649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(3) cost impact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12 July 2018      PIP-II Risk Workshop      Fermilab Risk Management and Register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3Screen Shot 2016-11-28 at 12.22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113065"/>
            <a:ext cx="5688000" cy="3292783"/>
          </a:xfrm>
          <a:prstGeom prst="rect">
            <a:avLst/>
          </a:prstGeom>
          <a:noFill/>
          <a:ln w="9525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0" name="Content Placeholder 1"/>
          <p:cNvSpPr>
            <a:spLocks noGrp="1"/>
          </p:cNvSpPr>
          <p:nvPr>
            <p:ph idx="1"/>
          </p:nvPr>
        </p:nvSpPr>
        <p:spPr>
          <a:xfrm>
            <a:off x="228600" y="4641574"/>
            <a:ext cx="8686799" cy="1760159"/>
          </a:xfrm>
        </p:spPr>
        <p:txBody>
          <a:bodyPr/>
          <a:lstStyle/>
          <a:p>
            <a:r>
              <a:rPr lang="en-US" sz="2000" dirty="0" smtClean="0"/>
              <a:t>Impact </a:t>
            </a:r>
            <a:r>
              <a:rPr lang="en-US" sz="2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assessed </a:t>
            </a:r>
            <a:r>
              <a:rPr lang="en-US" sz="2000" b="1" i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after</a:t>
            </a:r>
            <a:r>
              <a:rPr lang="en-US" sz="2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mitigations in the baseline were done) </a:t>
            </a:r>
            <a:r>
              <a:rPr lang="en-US" sz="2000" dirty="0" smtClean="0"/>
              <a:t>includes</a:t>
            </a:r>
          </a:p>
          <a:p>
            <a:pPr lvl="1"/>
            <a:r>
              <a:rPr lang="en-US" sz="2000" dirty="0" smtClean="0">
                <a:solidFill>
                  <a:srgbClr val="AF272F"/>
                </a:solidFill>
              </a:rPr>
              <a:t>Cost of risk if it happens	   </a:t>
            </a:r>
            <a:r>
              <a:rPr lang="en-US" sz="2000" dirty="0" smtClean="0"/>
              <a:t>(e.g. higher cost of a backup vendor)</a:t>
            </a:r>
          </a:p>
          <a:p>
            <a:pPr lvl="1"/>
            <a:r>
              <a:rPr lang="en-US" sz="2000" dirty="0" smtClean="0">
                <a:solidFill>
                  <a:srgbClr val="AF272F"/>
                </a:solidFill>
              </a:rPr>
              <a:t>Cost of response plans	</a:t>
            </a:r>
            <a:r>
              <a:rPr lang="en-US" sz="2000" dirty="0">
                <a:solidFill>
                  <a:srgbClr val="AF272F"/>
                </a:solidFill>
              </a:rPr>
              <a:t> </a:t>
            </a:r>
            <a:r>
              <a:rPr lang="en-US" sz="2000" dirty="0" smtClean="0">
                <a:solidFill>
                  <a:srgbClr val="AF272F"/>
                </a:solidFill>
              </a:rPr>
              <a:t>  </a:t>
            </a:r>
            <a:r>
              <a:rPr lang="en-US" sz="2000" dirty="0" smtClean="0"/>
              <a:t>(e.g. rework or repair of damage)</a:t>
            </a:r>
          </a:p>
          <a:p>
            <a:pPr lvl="1"/>
            <a:r>
              <a:rPr lang="en-US" sz="2000" dirty="0" smtClean="0">
                <a:solidFill>
                  <a:schemeClr val="accent4"/>
                </a:solidFill>
              </a:rPr>
              <a:t>Burn rate costs from delays </a:t>
            </a:r>
            <a:r>
              <a:rPr lang="en-US" sz="2000" dirty="0" smtClean="0"/>
              <a:t>(standing army and increased escalation)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08834" y="3314066"/>
            <a:ext cx="3905489" cy="529193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6153818" y="1113065"/>
            <a:ext cx="2846388" cy="3292783"/>
          </a:xfrm>
          <a:prstGeom prst="rect">
            <a:avLst/>
          </a:prstGeom>
          <a:solidFill>
            <a:srgbClr val="D9D9D9"/>
          </a:solidFill>
          <a:ln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(3) cost impact – single value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12 July 2018      PIP-II Risk Workshop      Fermilab Risk Management and Register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3Screen Shot 2016-11-28 at 12.22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113065"/>
            <a:ext cx="5688000" cy="3292783"/>
          </a:xfrm>
          <a:prstGeom prst="rect">
            <a:avLst/>
          </a:prstGeom>
          <a:noFill/>
          <a:ln w="9525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43016"/>
          <p:cNvSpPr/>
          <p:nvPr/>
        </p:nvSpPr>
        <p:spPr bwMode="auto">
          <a:xfrm>
            <a:off x="6353844" y="1744174"/>
            <a:ext cx="222250" cy="1917700"/>
          </a:xfrm>
          <a:prstGeom prst="rect">
            <a:avLst/>
          </a:prstGeom>
          <a:solidFill>
            <a:srgbClr val="FFECF0"/>
          </a:solidFill>
          <a:ln w="127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461794" y="1401274"/>
            <a:ext cx="7937" cy="2260600"/>
          </a:xfrm>
          <a:prstGeom prst="line">
            <a:avLst/>
          </a:prstGeom>
          <a:ln w="19050" cmpd="sng"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6867118" y="3697445"/>
            <a:ext cx="207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10</a:t>
            </a:r>
            <a:endParaRPr lang="en-US" sz="1600" dirty="0"/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7369817" y="3697445"/>
            <a:ext cx="207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20</a:t>
            </a:r>
            <a:endParaRPr lang="en-US" sz="1600" dirty="0"/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8238574" y="3464083"/>
            <a:ext cx="761632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Impact</a:t>
            </a:r>
          </a:p>
          <a:p>
            <a:pPr algn="ctr" eaLnBrk="1" hangingPunct="1"/>
            <a:r>
              <a:rPr lang="en-US" sz="1600" dirty="0" smtClean="0"/>
              <a:t>(k$</a:t>
            </a:r>
            <a:r>
              <a:rPr lang="en-US" sz="1600" dirty="0"/>
              <a:t>)</a:t>
            </a: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6118894" y="1113065"/>
            <a:ext cx="1290374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Probability, P</a:t>
            </a:r>
          </a:p>
        </p:txBody>
      </p:sp>
      <p:sp>
        <p:nvSpPr>
          <p:cNvPr id="20" name="TextBox 58"/>
          <p:cNvSpPr txBox="1">
            <a:spLocks noChangeArrowheads="1"/>
          </p:cNvSpPr>
          <p:nvPr/>
        </p:nvSpPr>
        <p:spPr bwMode="auto">
          <a:xfrm>
            <a:off x="6416431" y="3697445"/>
            <a:ext cx="103966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357462" y="3162905"/>
            <a:ext cx="222250" cy="498968"/>
          </a:xfrm>
          <a:prstGeom prst="rect">
            <a:avLst/>
          </a:prstGeom>
          <a:solidFill>
            <a:srgbClr val="FFECF0"/>
          </a:solidFill>
          <a:ln w="127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50"/>
          <p:cNvSpPr txBox="1">
            <a:spLocks noChangeArrowheads="1"/>
          </p:cNvSpPr>
          <p:nvPr/>
        </p:nvSpPr>
        <p:spPr bwMode="auto">
          <a:xfrm>
            <a:off x="7872512" y="3697445"/>
            <a:ext cx="207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30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464969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7976269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6717381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6969794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7220619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7473031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7723856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flipH="1" flipV="1">
            <a:off x="6252244" y="3661874"/>
            <a:ext cx="2020887" cy="0"/>
          </a:xfrm>
          <a:prstGeom prst="line">
            <a:avLst/>
          </a:prstGeom>
          <a:ln w="19050" cmpd="sng"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1"/>
          <p:cNvCxnSpPr/>
          <p:nvPr/>
        </p:nvCxnSpPr>
        <p:spPr bwMode="auto">
          <a:xfrm flipV="1">
            <a:off x="6571409" y="1800798"/>
            <a:ext cx="379412" cy="298450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4"/>
            </a:solidFill>
            <a:headEnd type="oval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 bwMode="auto">
          <a:xfrm>
            <a:off x="6707242" y="1607444"/>
            <a:ext cx="1299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accent4"/>
                </a:solidFill>
              </a:rPr>
              <a:t>P = 80</a:t>
            </a:r>
            <a:r>
              <a:rPr lang="en-US" sz="1600" dirty="0">
                <a:solidFill>
                  <a:schemeClr val="accent4"/>
                </a:solidFill>
              </a:rPr>
              <a:t>%  </a:t>
            </a:r>
            <a:endParaRPr lang="en-US" sz="1600" dirty="0" smtClean="0">
              <a:solidFill>
                <a:schemeClr val="accent4"/>
              </a:solidFill>
            </a:endParaRPr>
          </a:p>
          <a:p>
            <a:pPr algn="ctr">
              <a:defRPr/>
            </a:pPr>
            <a:r>
              <a:rPr lang="en-US" sz="1600" dirty="0" smtClean="0">
                <a:solidFill>
                  <a:schemeClr val="accent4"/>
                </a:solidFill>
              </a:rPr>
              <a:t>(</a:t>
            </a:r>
            <a:r>
              <a:rPr lang="en-US" sz="1600" dirty="0">
                <a:solidFill>
                  <a:schemeClr val="accent4"/>
                </a:solidFill>
              </a:rPr>
              <a:t>risk does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4"/>
                </a:solidFill>
              </a:rPr>
              <a:t>not </a:t>
            </a:r>
            <a:r>
              <a:rPr lang="en-US" sz="1600" dirty="0" smtClean="0">
                <a:solidFill>
                  <a:schemeClr val="accent4"/>
                </a:solidFill>
              </a:rPr>
              <a:t>occur)</a:t>
            </a:r>
            <a:endParaRPr lang="en-US" sz="1600" dirty="0">
              <a:solidFill>
                <a:schemeClr val="accent4"/>
              </a:solidFill>
            </a:endParaRPr>
          </a:p>
        </p:txBody>
      </p:sp>
      <p:cxnSp>
        <p:nvCxnSpPr>
          <p:cNvPr id="33" name="Straight Connector 61"/>
          <p:cNvCxnSpPr/>
          <p:nvPr/>
        </p:nvCxnSpPr>
        <p:spPr bwMode="auto">
          <a:xfrm flipV="1">
            <a:off x="7579617" y="2939634"/>
            <a:ext cx="379413" cy="298450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4"/>
            </a:solidFill>
            <a:headEnd type="oval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7633509" y="2739609"/>
            <a:ext cx="1372746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accent4"/>
                </a:solidFill>
              </a:rPr>
              <a:t>P= 20%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accent4"/>
                </a:solidFill>
              </a:rPr>
              <a:t>(</a:t>
            </a:r>
            <a:r>
              <a:rPr lang="en-US" sz="1600" dirty="0">
                <a:solidFill>
                  <a:schemeClr val="accent4"/>
                </a:solidFill>
              </a:rPr>
              <a:t>risk </a:t>
            </a:r>
            <a:r>
              <a:rPr lang="en-US" sz="1600" dirty="0" smtClean="0">
                <a:solidFill>
                  <a:schemeClr val="accent4"/>
                </a:solidFill>
              </a:rPr>
              <a:t>occurs)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7855" y="3084504"/>
            <a:ext cx="2717574" cy="245930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Content Placeholder 1"/>
          <p:cNvSpPr>
            <a:spLocks noGrp="1"/>
          </p:cNvSpPr>
          <p:nvPr>
            <p:ph idx="1"/>
          </p:nvPr>
        </p:nvSpPr>
        <p:spPr>
          <a:xfrm>
            <a:off x="228600" y="4767518"/>
            <a:ext cx="8672513" cy="1293379"/>
          </a:xfrm>
        </p:spPr>
        <p:txBody>
          <a:bodyPr/>
          <a:lstStyle/>
          <a:p>
            <a:r>
              <a:rPr lang="en-US" dirty="0" smtClean="0">
                <a:solidFill>
                  <a:srgbClr val="AF272F"/>
                </a:solidFill>
              </a:rPr>
              <a:t>1</a:t>
            </a:r>
            <a:r>
              <a:rPr lang="en-US" dirty="0">
                <a:solidFill>
                  <a:srgbClr val="AF272F"/>
                </a:solidFill>
              </a:rPr>
              <a:t>-point estimate (single value) </a:t>
            </a:r>
            <a:r>
              <a:rPr lang="en-US" dirty="0"/>
              <a:t>for impact</a:t>
            </a:r>
          </a:p>
          <a:p>
            <a:pPr lvl="1"/>
            <a:r>
              <a:rPr lang="en-US" dirty="0" smtClean="0"/>
              <a:t>If risk occurs, impact is always exactly 20k$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153817" y="1113065"/>
            <a:ext cx="2852437" cy="3292783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Callout 52"/>
          <p:cNvSpPr/>
          <p:nvPr/>
        </p:nvSpPr>
        <p:spPr>
          <a:xfrm>
            <a:off x="3157968" y="1575673"/>
            <a:ext cx="313110" cy="304870"/>
          </a:xfrm>
          <a:prstGeom prst="wedgeEllipseCallout">
            <a:avLst>
              <a:gd name="adj1" fmla="val 905315"/>
              <a:gd name="adj2" fmla="val -503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978696" y="3042091"/>
            <a:ext cx="2470192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  <a:latin typeface="Helvetica"/>
                <a:cs typeface="Helvetica"/>
              </a:rPr>
              <a:t>Most likely value</a:t>
            </a:r>
          </a:p>
        </p:txBody>
      </p:sp>
    </p:spTree>
    <p:extLst>
      <p:ext uri="{BB962C8B-B14F-4D97-AF65-F5344CB8AC3E}">
        <p14:creationId xmlns:p14="http://schemas.microsoft.com/office/powerpoint/2010/main" val="348549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6153818" y="1113065"/>
            <a:ext cx="2846388" cy="3278606"/>
          </a:xfrm>
          <a:prstGeom prst="rect">
            <a:avLst/>
          </a:prstGeom>
          <a:solidFill>
            <a:srgbClr val="D9D9D9"/>
          </a:solidFill>
          <a:ln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36" descr="4Screen Shot 2016-11-28 at 12.2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149353"/>
            <a:ext cx="5688000" cy="3242318"/>
          </a:xfrm>
          <a:prstGeom prst="rect">
            <a:avLst/>
          </a:prstGeom>
          <a:noFill/>
          <a:ln w="9525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(3) cost impact – range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12 July 2018      PIP-II Risk Workshop      Fermilab Risk Management and Register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Rectangle 43016"/>
          <p:cNvSpPr/>
          <p:nvPr/>
        </p:nvSpPr>
        <p:spPr bwMode="auto">
          <a:xfrm>
            <a:off x="6353844" y="1744174"/>
            <a:ext cx="222250" cy="1917700"/>
          </a:xfrm>
          <a:prstGeom prst="rect">
            <a:avLst/>
          </a:prstGeom>
          <a:solidFill>
            <a:srgbClr val="FFECF0"/>
          </a:solidFill>
          <a:ln w="127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461794" y="1401274"/>
            <a:ext cx="7937" cy="2260600"/>
          </a:xfrm>
          <a:prstGeom prst="line">
            <a:avLst/>
          </a:prstGeom>
          <a:ln w="19050" cmpd="sng"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6867118" y="3697445"/>
            <a:ext cx="207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10</a:t>
            </a:r>
            <a:endParaRPr lang="en-US" sz="1600" dirty="0"/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7369817" y="3697445"/>
            <a:ext cx="207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20</a:t>
            </a:r>
            <a:endParaRPr lang="en-US" sz="1600" dirty="0"/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8238574" y="3464083"/>
            <a:ext cx="761632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Impact</a:t>
            </a:r>
          </a:p>
          <a:p>
            <a:pPr algn="ctr" eaLnBrk="1" hangingPunct="1"/>
            <a:r>
              <a:rPr lang="en-US" sz="1600" dirty="0" smtClean="0"/>
              <a:t>(k$</a:t>
            </a:r>
            <a:r>
              <a:rPr lang="en-US" sz="1600" dirty="0"/>
              <a:t>)</a:t>
            </a: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6118894" y="1113065"/>
            <a:ext cx="1290374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Probability, P</a:t>
            </a:r>
          </a:p>
        </p:txBody>
      </p:sp>
      <p:sp>
        <p:nvSpPr>
          <p:cNvPr id="20" name="TextBox 58"/>
          <p:cNvSpPr txBox="1">
            <a:spLocks noChangeArrowheads="1"/>
          </p:cNvSpPr>
          <p:nvPr/>
        </p:nvSpPr>
        <p:spPr bwMode="auto">
          <a:xfrm>
            <a:off x="6416431" y="3697445"/>
            <a:ext cx="103966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0</a:t>
            </a:r>
          </a:p>
        </p:txBody>
      </p:sp>
      <p:sp>
        <p:nvSpPr>
          <p:cNvPr id="22" name="TextBox 50"/>
          <p:cNvSpPr txBox="1">
            <a:spLocks noChangeArrowheads="1"/>
          </p:cNvSpPr>
          <p:nvPr/>
        </p:nvSpPr>
        <p:spPr bwMode="auto">
          <a:xfrm>
            <a:off x="7872512" y="3697445"/>
            <a:ext cx="207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30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464969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7976269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6717381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6969794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7220619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7473031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7723856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flipH="1" flipV="1">
            <a:off x="6252244" y="3661874"/>
            <a:ext cx="2020887" cy="0"/>
          </a:xfrm>
          <a:prstGeom prst="line">
            <a:avLst/>
          </a:prstGeom>
          <a:ln w="19050" cmpd="sng"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1"/>
          <p:cNvCxnSpPr/>
          <p:nvPr/>
        </p:nvCxnSpPr>
        <p:spPr bwMode="auto">
          <a:xfrm flipV="1">
            <a:off x="6571409" y="1800798"/>
            <a:ext cx="379412" cy="298450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4"/>
            </a:solidFill>
            <a:headEnd type="oval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 bwMode="auto">
          <a:xfrm>
            <a:off x="6707242" y="1607444"/>
            <a:ext cx="1299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accent4"/>
                </a:solidFill>
              </a:rPr>
              <a:t>P = 80</a:t>
            </a:r>
            <a:r>
              <a:rPr lang="en-US" sz="1600" dirty="0">
                <a:solidFill>
                  <a:schemeClr val="accent4"/>
                </a:solidFill>
              </a:rPr>
              <a:t>%  </a:t>
            </a:r>
            <a:endParaRPr lang="en-US" sz="1600" dirty="0" smtClean="0">
              <a:solidFill>
                <a:schemeClr val="accent4"/>
              </a:solidFill>
            </a:endParaRPr>
          </a:p>
          <a:p>
            <a:pPr algn="ctr">
              <a:defRPr/>
            </a:pPr>
            <a:r>
              <a:rPr lang="en-US" sz="1600" dirty="0" smtClean="0">
                <a:solidFill>
                  <a:schemeClr val="accent4"/>
                </a:solidFill>
              </a:rPr>
              <a:t>(</a:t>
            </a:r>
            <a:r>
              <a:rPr lang="en-US" sz="1600" dirty="0">
                <a:solidFill>
                  <a:schemeClr val="accent4"/>
                </a:solidFill>
              </a:rPr>
              <a:t>risk does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4"/>
                </a:solidFill>
              </a:rPr>
              <a:t>not </a:t>
            </a:r>
            <a:r>
              <a:rPr lang="en-US" sz="1600" dirty="0" smtClean="0">
                <a:solidFill>
                  <a:schemeClr val="accent4"/>
                </a:solidFill>
              </a:rPr>
              <a:t>occur)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7838351" y="2955562"/>
            <a:ext cx="122902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accent4"/>
                </a:solidFill>
              </a:rPr>
              <a:t>P= 20%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accent4"/>
                </a:solidFill>
              </a:rPr>
              <a:t>(</a:t>
            </a:r>
            <a:r>
              <a:rPr lang="en-US" sz="1600" dirty="0">
                <a:solidFill>
                  <a:schemeClr val="accent4"/>
                </a:solidFill>
              </a:rPr>
              <a:t>risk </a:t>
            </a:r>
            <a:r>
              <a:rPr lang="en-US" sz="1600" dirty="0" smtClean="0">
                <a:solidFill>
                  <a:schemeClr val="accent4"/>
                </a:solidFill>
              </a:rPr>
              <a:t>occurs)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7855" y="2588568"/>
            <a:ext cx="2717574" cy="245930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57855" y="3913796"/>
            <a:ext cx="2717574" cy="245930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auto">
          <a:xfrm>
            <a:off x="7219159" y="3401332"/>
            <a:ext cx="504697" cy="251015"/>
          </a:xfrm>
          <a:prstGeom prst="rect">
            <a:avLst/>
          </a:prstGeom>
          <a:solidFill>
            <a:srgbClr val="FFECF0"/>
          </a:solidFill>
          <a:ln w="127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Connector 61"/>
          <p:cNvCxnSpPr/>
          <p:nvPr/>
        </p:nvCxnSpPr>
        <p:spPr bwMode="auto">
          <a:xfrm flipV="1">
            <a:off x="7717293" y="3155587"/>
            <a:ext cx="379413" cy="298450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4"/>
            </a:solidFill>
            <a:headEnd type="oval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1"/>
          <p:cNvSpPr>
            <a:spLocks noGrp="1"/>
          </p:cNvSpPr>
          <p:nvPr>
            <p:ph idx="1"/>
          </p:nvPr>
        </p:nvSpPr>
        <p:spPr>
          <a:xfrm>
            <a:off x="228600" y="4749375"/>
            <a:ext cx="8672513" cy="1378725"/>
          </a:xfrm>
        </p:spPr>
        <p:txBody>
          <a:bodyPr/>
          <a:lstStyle/>
          <a:p>
            <a:r>
              <a:rPr lang="en-US" dirty="0" smtClean="0">
                <a:solidFill>
                  <a:srgbClr val="AF272F"/>
                </a:solidFill>
              </a:rPr>
              <a:t>2-</a:t>
            </a:r>
            <a:r>
              <a:rPr lang="en-US" dirty="0">
                <a:solidFill>
                  <a:srgbClr val="AF272F"/>
                </a:solidFill>
              </a:rPr>
              <a:t>point estimate </a:t>
            </a:r>
            <a:r>
              <a:rPr lang="en-US" dirty="0" smtClean="0">
                <a:solidFill>
                  <a:srgbClr val="AF272F"/>
                </a:solidFill>
              </a:rPr>
              <a:t>(flat range)</a:t>
            </a:r>
            <a:r>
              <a:rPr lang="en-US" dirty="0" smtClean="0"/>
              <a:t> </a:t>
            </a:r>
            <a:r>
              <a:rPr lang="en-US" dirty="0"/>
              <a:t>for impact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If risk occurs, impact is in range 15k</a:t>
            </a:r>
            <a:r>
              <a:rPr lang="en-US" dirty="0"/>
              <a:t>$ – </a:t>
            </a:r>
            <a:r>
              <a:rPr lang="en-US" dirty="0" smtClean="0"/>
              <a:t>25k$ (all equally likely)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Most likely impact = 20k$;    Mean impact = 20k$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153817" y="1113065"/>
            <a:ext cx="2852437" cy="3292783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Callout 44"/>
          <p:cNvSpPr/>
          <p:nvPr/>
        </p:nvSpPr>
        <p:spPr>
          <a:xfrm>
            <a:off x="3157968" y="1575673"/>
            <a:ext cx="313110" cy="304870"/>
          </a:xfrm>
          <a:prstGeom prst="wedgeEllipseCallout">
            <a:avLst>
              <a:gd name="adj1" fmla="val 905315"/>
              <a:gd name="adj2" fmla="val -503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75429" y="2552417"/>
            <a:ext cx="2470192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  <a:latin typeface="Helvetica"/>
                <a:cs typeface="Helvetica"/>
              </a:rPr>
              <a:t>Minimum value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88919" y="3872362"/>
            <a:ext cx="2470192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  <a:latin typeface="Helvetica"/>
                <a:cs typeface="Helvetica"/>
              </a:rPr>
              <a:t>Maximum value</a:t>
            </a:r>
          </a:p>
        </p:txBody>
      </p:sp>
    </p:spTree>
    <p:extLst>
      <p:ext uri="{BB962C8B-B14F-4D97-AF65-F5344CB8AC3E}">
        <p14:creationId xmlns:p14="http://schemas.microsoft.com/office/powerpoint/2010/main" val="415523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153818" y="1113065"/>
            <a:ext cx="2846388" cy="3297938"/>
          </a:xfrm>
          <a:prstGeom prst="rect">
            <a:avLst/>
          </a:prstGeom>
          <a:solidFill>
            <a:srgbClr val="D9D9D9"/>
          </a:solidFill>
          <a:ln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36" descr="5Screen Shot 2016-11-28 at 12.23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161449"/>
            <a:ext cx="5688000" cy="3249554"/>
          </a:xfrm>
          <a:prstGeom prst="rect">
            <a:avLst/>
          </a:prstGeom>
          <a:noFill/>
          <a:ln w="9525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2" name="Content Placeholder 1"/>
          <p:cNvSpPr>
            <a:spLocks noGrp="1"/>
          </p:cNvSpPr>
          <p:nvPr>
            <p:ph idx="1"/>
          </p:nvPr>
        </p:nvSpPr>
        <p:spPr>
          <a:xfrm>
            <a:off x="228600" y="4761476"/>
            <a:ext cx="8672513" cy="1420379"/>
          </a:xfrm>
        </p:spPr>
        <p:txBody>
          <a:bodyPr/>
          <a:lstStyle/>
          <a:p>
            <a:r>
              <a:rPr lang="en-US" dirty="0" smtClean="0">
                <a:solidFill>
                  <a:srgbClr val="AF272F"/>
                </a:solidFill>
              </a:rPr>
              <a:t>3-</a:t>
            </a:r>
            <a:r>
              <a:rPr lang="en-US" dirty="0">
                <a:solidFill>
                  <a:srgbClr val="AF272F"/>
                </a:solidFill>
              </a:rPr>
              <a:t>point estimate </a:t>
            </a:r>
            <a:r>
              <a:rPr lang="en-US" dirty="0" smtClean="0">
                <a:solidFill>
                  <a:srgbClr val="AF272F"/>
                </a:solidFill>
              </a:rPr>
              <a:t>(triangle distribution) </a:t>
            </a:r>
            <a:r>
              <a:rPr lang="en-US" dirty="0"/>
              <a:t>for </a:t>
            </a:r>
            <a:r>
              <a:rPr lang="en-US" dirty="0" smtClean="0"/>
              <a:t>impact</a:t>
            </a:r>
            <a:endParaRPr lang="en-US" dirty="0"/>
          </a:p>
          <a:p>
            <a:pPr lvl="1">
              <a:spcBef>
                <a:spcPts val="200"/>
              </a:spcBef>
            </a:pPr>
            <a:r>
              <a:rPr lang="en-US" dirty="0" smtClean="0"/>
              <a:t>If risk occurs, impact in range 15k$ – 30k$ (extremes less likely)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Most likely impact = 20k$;    Mean impact</a:t>
            </a:r>
            <a:r>
              <a:rPr lang="en-US" dirty="0" smtClean="0">
                <a:solidFill>
                  <a:srgbClr val="008000"/>
                </a:solidFill>
              </a:rPr>
              <a:t>*</a:t>
            </a:r>
            <a:r>
              <a:rPr lang="en-US" dirty="0" smtClean="0"/>
              <a:t> = 21.7k$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(3) cost impact – 3-point estimate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12 July 2018      PIP-II Risk Workshop      Fermilab Risk Management and Register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Rectangle 43016"/>
          <p:cNvSpPr/>
          <p:nvPr/>
        </p:nvSpPr>
        <p:spPr bwMode="auto">
          <a:xfrm>
            <a:off x="6353844" y="1744174"/>
            <a:ext cx="222250" cy="1917700"/>
          </a:xfrm>
          <a:prstGeom prst="rect">
            <a:avLst/>
          </a:prstGeom>
          <a:solidFill>
            <a:srgbClr val="FFECF0"/>
          </a:solidFill>
          <a:ln w="127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461794" y="1401274"/>
            <a:ext cx="7937" cy="2260600"/>
          </a:xfrm>
          <a:prstGeom prst="line">
            <a:avLst/>
          </a:prstGeom>
          <a:ln w="19050" cmpd="sng"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6867118" y="3697445"/>
            <a:ext cx="207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10</a:t>
            </a:r>
            <a:endParaRPr lang="en-US" sz="1600" dirty="0"/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7369817" y="3697445"/>
            <a:ext cx="207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20</a:t>
            </a:r>
            <a:endParaRPr lang="en-US" sz="1600" dirty="0"/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8238574" y="3464083"/>
            <a:ext cx="761632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Impact</a:t>
            </a:r>
          </a:p>
          <a:p>
            <a:pPr algn="ctr" eaLnBrk="1" hangingPunct="1"/>
            <a:r>
              <a:rPr lang="en-US" sz="1600" dirty="0" smtClean="0"/>
              <a:t>(k$</a:t>
            </a:r>
            <a:r>
              <a:rPr lang="en-US" sz="1600" dirty="0"/>
              <a:t>)</a:t>
            </a: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6118894" y="1113065"/>
            <a:ext cx="1290374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Probability, P</a:t>
            </a:r>
          </a:p>
        </p:txBody>
      </p:sp>
      <p:sp>
        <p:nvSpPr>
          <p:cNvPr id="20" name="TextBox 58"/>
          <p:cNvSpPr txBox="1">
            <a:spLocks noChangeArrowheads="1"/>
          </p:cNvSpPr>
          <p:nvPr/>
        </p:nvSpPr>
        <p:spPr bwMode="auto">
          <a:xfrm>
            <a:off x="6416431" y="3697445"/>
            <a:ext cx="103966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0</a:t>
            </a:r>
          </a:p>
        </p:txBody>
      </p:sp>
      <p:sp>
        <p:nvSpPr>
          <p:cNvPr id="22" name="TextBox 50"/>
          <p:cNvSpPr txBox="1">
            <a:spLocks noChangeArrowheads="1"/>
          </p:cNvSpPr>
          <p:nvPr/>
        </p:nvSpPr>
        <p:spPr bwMode="auto">
          <a:xfrm>
            <a:off x="7872512" y="3697445"/>
            <a:ext cx="207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30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464969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7976269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6717381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6969794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7220619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7473031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7723856" y="3666637"/>
            <a:ext cx="0" cy="71437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flipH="1" flipV="1">
            <a:off x="6252244" y="3661874"/>
            <a:ext cx="2020887" cy="0"/>
          </a:xfrm>
          <a:prstGeom prst="line">
            <a:avLst/>
          </a:prstGeom>
          <a:ln w="19050" cmpd="sng"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1"/>
          <p:cNvCxnSpPr/>
          <p:nvPr/>
        </p:nvCxnSpPr>
        <p:spPr bwMode="auto">
          <a:xfrm flipV="1">
            <a:off x="6571409" y="1800798"/>
            <a:ext cx="379412" cy="298450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4"/>
            </a:solidFill>
            <a:headEnd type="oval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 bwMode="auto">
          <a:xfrm>
            <a:off x="6707242" y="1607444"/>
            <a:ext cx="1299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accent4"/>
                </a:solidFill>
              </a:rPr>
              <a:t>P = 80</a:t>
            </a:r>
            <a:r>
              <a:rPr lang="en-US" sz="1600" dirty="0">
                <a:solidFill>
                  <a:schemeClr val="accent4"/>
                </a:solidFill>
              </a:rPr>
              <a:t>%  </a:t>
            </a:r>
            <a:endParaRPr lang="en-US" sz="1600" dirty="0" smtClean="0">
              <a:solidFill>
                <a:schemeClr val="accent4"/>
              </a:solidFill>
            </a:endParaRPr>
          </a:p>
          <a:p>
            <a:pPr algn="ctr">
              <a:defRPr/>
            </a:pPr>
            <a:r>
              <a:rPr lang="en-US" sz="1600" dirty="0" smtClean="0">
                <a:solidFill>
                  <a:schemeClr val="accent4"/>
                </a:solidFill>
              </a:rPr>
              <a:t>(</a:t>
            </a:r>
            <a:r>
              <a:rPr lang="en-US" sz="1600" dirty="0">
                <a:solidFill>
                  <a:schemeClr val="accent4"/>
                </a:solidFill>
              </a:rPr>
              <a:t>risk does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4"/>
                </a:solidFill>
              </a:rPr>
              <a:t>not </a:t>
            </a:r>
            <a:r>
              <a:rPr lang="en-US" sz="1600" dirty="0" smtClean="0">
                <a:solidFill>
                  <a:schemeClr val="accent4"/>
                </a:solidFill>
              </a:rPr>
              <a:t>occur)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7855" y="3084504"/>
            <a:ext cx="2717574" cy="245930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57855" y="2580797"/>
            <a:ext cx="2717574" cy="245930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57855" y="3913796"/>
            <a:ext cx="2717574" cy="245930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Isosceles Triangle 43022"/>
          <p:cNvSpPr/>
          <p:nvPr/>
        </p:nvSpPr>
        <p:spPr bwMode="auto">
          <a:xfrm>
            <a:off x="7220620" y="3324385"/>
            <a:ext cx="755650" cy="337489"/>
          </a:xfrm>
          <a:prstGeom prst="triangle">
            <a:avLst>
              <a:gd name="adj" fmla="val 33791"/>
            </a:avLst>
          </a:prstGeom>
          <a:solidFill>
            <a:srgbClr val="FFECF0"/>
          </a:solidFill>
          <a:ln w="12700">
            <a:solidFill>
              <a:srgbClr val="AF27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40"/>
          <p:cNvSpPr txBox="1"/>
          <p:nvPr/>
        </p:nvSpPr>
        <p:spPr bwMode="auto">
          <a:xfrm>
            <a:off x="7802063" y="2955562"/>
            <a:ext cx="122902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accent4"/>
                </a:solidFill>
              </a:rPr>
              <a:t>P= 20%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accent4"/>
                </a:solidFill>
              </a:rPr>
              <a:t>(</a:t>
            </a:r>
            <a:r>
              <a:rPr lang="en-US" sz="1600" dirty="0">
                <a:solidFill>
                  <a:schemeClr val="accent4"/>
                </a:solidFill>
              </a:rPr>
              <a:t>risk </a:t>
            </a:r>
            <a:r>
              <a:rPr lang="en-US" sz="1600" dirty="0" smtClean="0">
                <a:solidFill>
                  <a:schemeClr val="accent4"/>
                </a:solidFill>
              </a:rPr>
              <a:t>occurs)</a:t>
            </a:r>
            <a:endParaRPr lang="en-US" sz="1600" dirty="0">
              <a:solidFill>
                <a:schemeClr val="accent4"/>
              </a:solidFill>
            </a:endParaRPr>
          </a:p>
        </p:txBody>
      </p:sp>
      <p:cxnSp>
        <p:nvCxnSpPr>
          <p:cNvPr id="43" name="Straight Connector 61"/>
          <p:cNvCxnSpPr/>
          <p:nvPr/>
        </p:nvCxnSpPr>
        <p:spPr bwMode="auto">
          <a:xfrm flipV="1">
            <a:off x="7681005" y="3155587"/>
            <a:ext cx="379413" cy="298450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4"/>
            </a:solidFill>
            <a:headEnd type="oval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153817" y="1113065"/>
            <a:ext cx="2852437" cy="3292783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Callout 45"/>
          <p:cNvSpPr/>
          <p:nvPr/>
        </p:nvSpPr>
        <p:spPr>
          <a:xfrm>
            <a:off x="3157968" y="1575673"/>
            <a:ext cx="313110" cy="304870"/>
          </a:xfrm>
          <a:prstGeom prst="wedgeEllipseCallout">
            <a:avLst>
              <a:gd name="adj1" fmla="val 905315"/>
              <a:gd name="adj2" fmla="val -503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65985" y="5870869"/>
            <a:ext cx="363285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rgbClr val="008000"/>
                </a:solidFill>
              </a:rPr>
              <a:t>* </a:t>
            </a:r>
            <a:r>
              <a:rPr lang="en-US" sz="1200" dirty="0" smtClean="0">
                <a:solidFill>
                  <a:srgbClr val="008000"/>
                </a:solidFill>
              </a:rPr>
              <a:t>Mean </a:t>
            </a:r>
            <a:r>
              <a:rPr lang="en-US" sz="1200" b="1" dirty="0" smtClean="0">
                <a:solidFill>
                  <a:srgbClr val="008000"/>
                </a:solidFill>
              </a:rPr>
              <a:t>x</a:t>
            </a:r>
            <a:r>
              <a:rPr lang="en-US" sz="1200" dirty="0" smtClean="0">
                <a:solidFill>
                  <a:srgbClr val="008000"/>
                </a:solidFill>
              </a:rPr>
              <a:t> of triangular probability distribution function = (minimum </a:t>
            </a:r>
            <a:r>
              <a:rPr lang="en-US" sz="1200" b="1" dirty="0" smtClean="0">
                <a:solidFill>
                  <a:srgbClr val="008000"/>
                </a:solidFill>
              </a:rPr>
              <a:t>x</a:t>
            </a:r>
            <a:r>
              <a:rPr lang="en-US" sz="1200" dirty="0" smtClean="0">
                <a:solidFill>
                  <a:srgbClr val="008000"/>
                </a:solidFill>
              </a:rPr>
              <a:t> + most likely </a:t>
            </a:r>
            <a:r>
              <a:rPr lang="en-US" sz="1200" b="1" dirty="0" smtClean="0">
                <a:solidFill>
                  <a:srgbClr val="008000"/>
                </a:solidFill>
              </a:rPr>
              <a:t>x</a:t>
            </a:r>
            <a:r>
              <a:rPr lang="en-US" sz="1200" dirty="0" smtClean="0">
                <a:solidFill>
                  <a:srgbClr val="008000"/>
                </a:solidFill>
              </a:rPr>
              <a:t> + maximum </a:t>
            </a:r>
            <a:r>
              <a:rPr lang="en-US" sz="1200" b="1" dirty="0" smtClean="0">
                <a:solidFill>
                  <a:srgbClr val="008000"/>
                </a:solidFill>
              </a:rPr>
              <a:t>x</a:t>
            </a:r>
            <a:r>
              <a:rPr lang="en-US" sz="1200" dirty="0" smtClean="0">
                <a:solidFill>
                  <a:srgbClr val="008000"/>
                </a:solidFill>
              </a:rPr>
              <a:t>) / 3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8696" y="3042091"/>
            <a:ext cx="2470192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  <a:latin typeface="Helvetica"/>
                <a:cs typeface="Helvetica"/>
              </a:rPr>
              <a:t>Most likely value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5429" y="2552417"/>
            <a:ext cx="2470192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  <a:latin typeface="Helvetica"/>
                <a:cs typeface="Helvetica"/>
              </a:rPr>
              <a:t>Minimum value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88919" y="3872362"/>
            <a:ext cx="2470192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  <a:latin typeface="Helvetica"/>
                <a:cs typeface="Helvetica"/>
              </a:rPr>
              <a:t>Maximum value</a:t>
            </a:r>
          </a:p>
        </p:txBody>
      </p:sp>
    </p:spTree>
    <p:extLst>
      <p:ext uri="{BB962C8B-B14F-4D97-AF65-F5344CB8AC3E}">
        <p14:creationId xmlns:p14="http://schemas.microsoft.com/office/powerpoint/2010/main" val="135383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(4) schedule impact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 descr="6Screen Shot 2016-11-28 at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607377"/>
            <a:ext cx="5688000" cy="3787086"/>
          </a:xfrm>
          <a:prstGeom prst="rect">
            <a:avLst/>
          </a:prstGeom>
          <a:noFill/>
          <a:ln w="9525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10410" y="3099750"/>
            <a:ext cx="2426158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AF272F"/>
                </a:solidFill>
                <a:latin typeface="Helvetica"/>
                <a:cs typeface="Helvetica"/>
              </a:rPr>
              <a:t>1-, 2-, 3-point schedule impacts (in months) </a:t>
            </a:r>
          </a:p>
          <a:p>
            <a:pPr algn="ctr">
              <a:defRPr/>
            </a:pPr>
            <a:r>
              <a:rPr lang="en-US" sz="1600" dirty="0" smtClean="0">
                <a:latin typeface="Helvetica"/>
                <a:cs typeface="Helvetica"/>
              </a:rPr>
              <a:t>(similar to cost impacts)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3924" y="1975216"/>
            <a:ext cx="3818213" cy="2597974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Curved Connector 20"/>
          <p:cNvCxnSpPr>
            <a:stCxn id="9" idx="3"/>
          </p:cNvCxnSpPr>
          <p:nvPr/>
        </p:nvCxnSpPr>
        <p:spPr>
          <a:xfrm>
            <a:off x="5622137" y="3274203"/>
            <a:ext cx="873893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03925" y="4632268"/>
            <a:ext cx="3818212" cy="762195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70807" y="4716980"/>
            <a:ext cx="2768767" cy="584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accent4"/>
                </a:solidFill>
                <a:latin typeface="Helvetica"/>
                <a:cs typeface="Helvetica"/>
              </a:rPr>
              <a:t>For now, just say in a few words what work is delayed</a:t>
            </a:r>
          </a:p>
        </p:txBody>
      </p:sp>
      <p:cxnSp>
        <p:nvCxnSpPr>
          <p:cNvPr id="13" name="Curved Connector 20"/>
          <p:cNvCxnSpPr>
            <a:stCxn id="11" idx="3"/>
            <a:endCxn id="12" idx="1"/>
          </p:cNvCxnSpPr>
          <p:nvPr/>
        </p:nvCxnSpPr>
        <p:spPr>
          <a:xfrm flipV="1">
            <a:off x="5622137" y="5009368"/>
            <a:ext cx="648670" cy="399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49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772067" cy="5059363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Fermilab risk management process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b="1" dirty="0" smtClean="0"/>
              <a:t>PIP-II risk register </a:t>
            </a:r>
            <a:r>
              <a:rPr lang="en-US" dirty="0" smtClean="0"/>
              <a:t>– guidance for the workshop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A few subjective comments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(5) explanation &amp; quality of estimate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 descr="7Screen Shot 2016-11-28 at 12.24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9" y="2069838"/>
            <a:ext cx="5688000" cy="2255497"/>
          </a:xfrm>
          <a:prstGeom prst="rect">
            <a:avLst/>
          </a:prstGeom>
          <a:noFill/>
          <a:ln w="9525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908835" y="3498682"/>
            <a:ext cx="1547165" cy="762195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45776" y="4698108"/>
            <a:ext cx="2879809" cy="738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chemeClr val="accent4"/>
                </a:solidFill>
                <a:latin typeface="Helvetica"/>
                <a:cs typeface="Helvetica"/>
              </a:rPr>
              <a:t>Tag your level of confidence in the estimates so you know what might need follow-up analysis</a:t>
            </a:r>
            <a:endParaRPr lang="en-US" sz="1100" dirty="0">
              <a:latin typeface="Helvetica"/>
              <a:cs typeface="Helvetica"/>
            </a:endParaRPr>
          </a:p>
        </p:txBody>
      </p:sp>
      <p:cxnSp>
        <p:nvCxnSpPr>
          <p:cNvPr id="11" name="Curved Connector 20"/>
          <p:cNvCxnSpPr>
            <a:stCxn id="8" idx="2"/>
            <a:endCxn id="9" idx="0"/>
          </p:cNvCxnSpPr>
          <p:nvPr/>
        </p:nvCxnSpPr>
        <p:spPr>
          <a:xfrm>
            <a:off x="2682418" y="4260877"/>
            <a:ext cx="3263" cy="43723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12098" y="2170677"/>
            <a:ext cx="3887967" cy="862941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74414" y="2423616"/>
            <a:ext cx="2256929" cy="1384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chemeClr val="accent4"/>
                </a:solidFill>
                <a:latin typeface="Helvetica"/>
                <a:cs typeface="Helvetica"/>
              </a:rPr>
              <a:t>Brief explanation of how the risk probability and impacts were estimated</a:t>
            </a:r>
          </a:p>
          <a:p>
            <a:pPr algn="ctr">
              <a:defRPr/>
            </a:pPr>
            <a:endParaRPr lang="en-US" sz="1400" dirty="0">
              <a:solidFill>
                <a:schemeClr val="accent4"/>
              </a:solidFill>
              <a:latin typeface="Helvetica"/>
              <a:cs typeface="Helvetica"/>
            </a:endParaRPr>
          </a:p>
          <a:p>
            <a:pPr algn="ctr">
              <a:defRPr/>
            </a:pPr>
            <a:r>
              <a:rPr lang="en-US" sz="1400" dirty="0" smtClean="0">
                <a:latin typeface="Helvetica"/>
                <a:cs typeface="Helvetica"/>
              </a:rPr>
              <a:t>See “Link to more details” field below, to add a URL</a:t>
            </a:r>
            <a:endParaRPr lang="en-US" sz="1100" dirty="0">
              <a:latin typeface="Helvetica"/>
              <a:cs typeface="Helvetica"/>
            </a:endParaRPr>
          </a:p>
        </p:txBody>
      </p:sp>
      <p:cxnSp>
        <p:nvCxnSpPr>
          <p:cNvPr id="15" name="Curved Connector 20"/>
          <p:cNvCxnSpPr>
            <a:stCxn id="13" idx="3"/>
          </p:cNvCxnSpPr>
          <p:nvPr/>
        </p:nvCxnSpPr>
        <p:spPr>
          <a:xfrm>
            <a:off x="5800065" y="2602148"/>
            <a:ext cx="639058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49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(6) mitigation and response plans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 descr="8Screen Shot 2016-11-28 at 12.25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9" y="799906"/>
            <a:ext cx="5688000" cy="5438723"/>
          </a:xfrm>
          <a:prstGeom prst="rect">
            <a:avLst/>
          </a:prstGeom>
          <a:noFill/>
          <a:ln w="9525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133308" y="5202563"/>
            <a:ext cx="306149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rgbClr val="AF272F"/>
                </a:solidFill>
              </a:rPr>
              <a:t>Risks responses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913573" y="2065507"/>
            <a:ext cx="3866647" cy="709243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20188" y="3547502"/>
            <a:ext cx="3866647" cy="709243"/>
          </a:xfrm>
          <a:prstGeom prst="rect">
            <a:avLst/>
          </a:prstGeom>
          <a:noFill/>
          <a:ln w="28575" cmpd="sng">
            <a:solidFill>
              <a:schemeClr val="accent6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20188" y="5181640"/>
            <a:ext cx="3866647" cy="709243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33308" y="3585324"/>
            <a:ext cx="306149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Proposed Actions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3308" y="2171146"/>
            <a:ext cx="306149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chemeClr val="accent4"/>
                </a:solidFill>
              </a:rPr>
              <a:t>Risk mitigations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527008" y="5728109"/>
            <a:ext cx="22867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i="1" dirty="0" smtClean="0">
                <a:solidFill>
                  <a:srgbClr val="1E6EFF"/>
                </a:solidFill>
                <a:sym typeface="Wingdings"/>
              </a:rPr>
              <a:t> next slides</a:t>
            </a:r>
            <a:endParaRPr lang="en-US" i="1" dirty="0">
              <a:solidFill>
                <a:srgbClr val="1E6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9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Mitigations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C951-2A44-5944-B24F-131D0C3455F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41030" y="3263616"/>
            <a:ext cx="1872000" cy="792000"/>
          </a:xfrm>
          <a:prstGeom prst="roundRect">
            <a:avLst>
              <a:gd name="adj" fmla="val 29630"/>
            </a:avLst>
          </a:prstGeom>
          <a:solidFill>
            <a:srgbClr val="00264B"/>
          </a:solidFill>
          <a:ln w="28575" cmpd="sng">
            <a:solidFill>
              <a:srgbClr val="004C97"/>
            </a:solidFill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16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1030" y="1050478"/>
            <a:ext cx="1872000" cy="792000"/>
          </a:xfrm>
          <a:prstGeom prst="roundRect">
            <a:avLst>
              <a:gd name="adj" fmla="val 29630"/>
            </a:avLst>
          </a:prstGeom>
          <a:solidFill>
            <a:schemeClr val="tx1">
              <a:lumMod val="50000"/>
            </a:schemeClr>
          </a:solidFill>
          <a:ln w="28575" cmpd="sng">
            <a:solidFill>
              <a:srgbClr val="004C97"/>
            </a:solidFill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16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cxnSp>
        <p:nvCxnSpPr>
          <p:cNvPr id="9" name="Straight Arrow Connector 8"/>
          <p:cNvCxnSpPr>
            <a:stCxn id="8" idx="2"/>
            <a:endCxn id="13" idx="0"/>
          </p:cNvCxnSpPr>
          <p:nvPr/>
        </p:nvCxnSpPr>
        <p:spPr>
          <a:xfrm>
            <a:off x="1777030" y="1842478"/>
            <a:ext cx="0" cy="314569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2"/>
            <a:endCxn id="7" idx="0"/>
          </p:cNvCxnSpPr>
          <p:nvPr/>
        </p:nvCxnSpPr>
        <p:spPr>
          <a:xfrm>
            <a:off x="1777030" y="2949047"/>
            <a:ext cx="0" cy="314569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ightning Bolt 10"/>
          <p:cNvSpPr>
            <a:spLocks noChangeAspect="1"/>
          </p:cNvSpPr>
          <p:nvPr/>
        </p:nvSpPr>
        <p:spPr>
          <a:xfrm rot="3119409">
            <a:off x="1310206" y="1113982"/>
            <a:ext cx="562887" cy="563972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03511" y="1215811"/>
            <a:ext cx="1068335" cy="46911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36000" tIns="10800" rIns="36000" bIns="10800" rtlCol="0" anchor="ctr" anchorCtr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Inherent Risks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41030" y="2157047"/>
            <a:ext cx="1872000" cy="792000"/>
          </a:xfrm>
          <a:prstGeom prst="rect">
            <a:avLst/>
          </a:prstGeom>
          <a:solidFill>
            <a:srgbClr val="FFFCD8"/>
          </a:solidFill>
          <a:ln w="28575" cmpd="sng">
            <a:solidFill>
              <a:srgbClr val="004C97"/>
            </a:solidFill>
            <a:miter lim="800000"/>
            <a:headEnd/>
            <a:tailEnd/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36000" tIns="14400" rIns="36000" bIns="28800" rtlCol="0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Mitigations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71196" y="3321802"/>
            <a:ext cx="1158202" cy="66301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36000" tIns="10800" rIns="36000" bIns="10800" rtlCol="0" anchor="ctr" anchorCtr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Current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(Residual)</a:t>
            </a: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Risks</a:t>
            </a:r>
          </a:p>
        </p:txBody>
      </p:sp>
      <p:sp>
        <p:nvSpPr>
          <p:cNvPr id="15" name="Lightning Bolt 14"/>
          <p:cNvSpPr>
            <a:spLocks noChangeAspect="1"/>
          </p:cNvSpPr>
          <p:nvPr/>
        </p:nvSpPr>
        <p:spPr>
          <a:xfrm rot="1015369">
            <a:off x="1009973" y="1139171"/>
            <a:ext cx="549771" cy="550831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16" name="Lightning Bolt 15"/>
          <p:cNvSpPr>
            <a:spLocks noChangeAspect="1"/>
          </p:cNvSpPr>
          <p:nvPr/>
        </p:nvSpPr>
        <p:spPr>
          <a:xfrm>
            <a:off x="883407" y="1357127"/>
            <a:ext cx="424728" cy="425546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17" name="Lightning Bolt 16"/>
          <p:cNvSpPr>
            <a:spLocks noChangeAspect="1"/>
          </p:cNvSpPr>
          <p:nvPr/>
        </p:nvSpPr>
        <p:spPr>
          <a:xfrm rot="3119409">
            <a:off x="1278082" y="3520143"/>
            <a:ext cx="290550" cy="291111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18" name="Lightning Bolt 17"/>
          <p:cNvSpPr>
            <a:spLocks noChangeAspect="1"/>
          </p:cNvSpPr>
          <p:nvPr/>
        </p:nvSpPr>
        <p:spPr>
          <a:xfrm rot="1015369">
            <a:off x="1077888" y="3496193"/>
            <a:ext cx="329862" cy="330498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19" name="Lightning Bolt 18"/>
          <p:cNvSpPr>
            <a:spLocks noChangeAspect="1"/>
          </p:cNvSpPr>
          <p:nvPr/>
        </p:nvSpPr>
        <p:spPr>
          <a:xfrm>
            <a:off x="1007579" y="3624683"/>
            <a:ext cx="254838" cy="255327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635829" y="1310523"/>
            <a:ext cx="5265284" cy="4849624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12B36"/>
                </a:solidFill>
              </a:rPr>
              <a:t>Mitigations</a:t>
            </a:r>
            <a:r>
              <a:rPr lang="en-US" sz="2000" dirty="0" smtClean="0">
                <a:solidFill>
                  <a:srgbClr val="C12B36"/>
                </a:solidFill>
              </a:rPr>
              <a:t> </a:t>
            </a:r>
            <a:r>
              <a:rPr lang="en-US" sz="2000" dirty="0" smtClean="0"/>
              <a:t>– actions taken </a:t>
            </a:r>
            <a:r>
              <a:rPr lang="en-US" sz="2000" b="1" i="1" dirty="0" smtClean="0">
                <a:solidFill>
                  <a:srgbClr val="C12B36"/>
                </a:solidFill>
              </a:rPr>
              <a:t>before</a:t>
            </a:r>
            <a:r>
              <a:rPr lang="en-US" sz="2000" dirty="0" smtClean="0">
                <a:solidFill>
                  <a:srgbClr val="C12B36"/>
                </a:solidFill>
              </a:rPr>
              <a:t> </a:t>
            </a:r>
            <a:r>
              <a:rPr lang="en-US" sz="2000" dirty="0" smtClean="0"/>
              <a:t>a risk occurs, to reduce </a:t>
            </a:r>
            <a:r>
              <a:rPr lang="en-US" sz="2000" dirty="0"/>
              <a:t>risk probability </a:t>
            </a:r>
            <a:r>
              <a:rPr lang="en-US" sz="2000" dirty="0" smtClean="0"/>
              <a:t>/ impacts</a:t>
            </a:r>
            <a:endParaRPr lang="en-US" sz="2000" dirty="0"/>
          </a:p>
          <a:p>
            <a:pPr lvl="1"/>
            <a:r>
              <a:rPr lang="en-US" sz="1800" dirty="0" smtClean="0"/>
              <a:t>Mitigations are often part of standard operating procedures and controls</a:t>
            </a:r>
            <a:endParaRPr lang="en-US" sz="1800" dirty="0"/>
          </a:p>
          <a:p>
            <a:pPr lvl="1"/>
            <a:r>
              <a:rPr lang="en-US" sz="1800" dirty="0" smtClean="0"/>
              <a:t>Funds for mitigations must be in base plans</a:t>
            </a:r>
          </a:p>
          <a:p>
            <a:pPr marL="457200" lvl="1" indent="0">
              <a:buNone/>
            </a:pPr>
            <a:r>
              <a:rPr lang="en-US" sz="1800" i="1" u="sng" dirty="0" smtClean="0">
                <a:solidFill>
                  <a:srgbClr val="004C97"/>
                </a:solidFill>
              </a:rPr>
              <a:t>Examples</a:t>
            </a:r>
            <a:r>
              <a:rPr lang="en-US" sz="1800" i="1" dirty="0" smtClean="0">
                <a:solidFill>
                  <a:srgbClr val="004C97"/>
                </a:solidFill>
              </a:rPr>
              <a:t>: build and test prototypes, work with multiple vendors</a:t>
            </a:r>
            <a:r>
              <a:rPr lang="en-US" i="1" dirty="0">
                <a:solidFill>
                  <a:srgbClr val="004C97"/>
                </a:solidFill>
              </a:rPr>
              <a:t>, manufacture spares, </a:t>
            </a:r>
            <a:r>
              <a:rPr lang="en-US" sz="1800" i="1" dirty="0" smtClean="0">
                <a:solidFill>
                  <a:srgbClr val="004C97"/>
                </a:solidFill>
              </a:rPr>
              <a:t>safety training, financial controls, IT security</a:t>
            </a:r>
            <a:r>
              <a:rPr lang="is-IS" sz="1800" i="1" dirty="0" smtClean="0">
                <a:solidFill>
                  <a:srgbClr val="004C97"/>
                </a:solidFill>
              </a:rPr>
              <a:t>…</a:t>
            </a:r>
            <a:endParaRPr lang="en-US" sz="1600" i="1" dirty="0">
              <a:solidFill>
                <a:srgbClr val="004C97"/>
              </a:solidFill>
            </a:endParaRP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1863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Responses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C951-2A44-5944-B24F-131D0C3455F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41030" y="3263616"/>
            <a:ext cx="1872000" cy="792000"/>
          </a:xfrm>
          <a:prstGeom prst="roundRect">
            <a:avLst>
              <a:gd name="adj" fmla="val 29630"/>
            </a:avLst>
          </a:prstGeom>
          <a:solidFill>
            <a:srgbClr val="00264B"/>
          </a:solidFill>
          <a:ln w="28575" cmpd="sng">
            <a:solidFill>
              <a:srgbClr val="004C97"/>
            </a:solidFill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16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1030" y="1050478"/>
            <a:ext cx="1872000" cy="792000"/>
          </a:xfrm>
          <a:prstGeom prst="roundRect">
            <a:avLst>
              <a:gd name="adj" fmla="val 29630"/>
            </a:avLst>
          </a:prstGeom>
          <a:solidFill>
            <a:schemeClr val="tx1">
              <a:lumMod val="50000"/>
            </a:schemeClr>
          </a:solidFill>
          <a:ln w="28575" cmpd="sng">
            <a:solidFill>
              <a:srgbClr val="004C97"/>
            </a:solidFill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16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35829" y="3984814"/>
            <a:ext cx="5265284" cy="2175332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n-US" sz="2000" b="1" dirty="0" smtClean="0">
                <a:solidFill>
                  <a:srgbClr val="C12B36"/>
                </a:solidFill>
              </a:rPr>
              <a:t>Risk responses </a:t>
            </a:r>
            <a:r>
              <a:rPr lang="en-US" sz="2000" dirty="0" smtClean="0"/>
              <a:t>– </a:t>
            </a:r>
            <a:r>
              <a:rPr lang="en-US" sz="2000" dirty="0"/>
              <a:t>actions </a:t>
            </a:r>
            <a:r>
              <a:rPr lang="en-US" sz="2000" dirty="0" smtClean="0"/>
              <a:t>only taken </a:t>
            </a:r>
            <a:r>
              <a:rPr lang="en-US" sz="2000" b="1" i="1" dirty="0" smtClean="0">
                <a:solidFill>
                  <a:srgbClr val="C12B36"/>
                </a:solidFill>
              </a:rPr>
              <a:t>after</a:t>
            </a:r>
            <a:r>
              <a:rPr lang="en-US" sz="2000" dirty="0" smtClean="0">
                <a:solidFill>
                  <a:srgbClr val="C12B36"/>
                </a:solidFill>
              </a:rPr>
              <a:t> </a:t>
            </a:r>
            <a:r>
              <a:rPr lang="en-US" sz="2000" dirty="0" smtClean="0"/>
              <a:t>a </a:t>
            </a:r>
            <a:r>
              <a:rPr lang="en-US" sz="2000" dirty="0"/>
              <a:t>risk </a:t>
            </a:r>
            <a:r>
              <a:rPr lang="en-US" sz="2000" dirty="0" smtClean="0"/>
              <a:t>occurs, </a:t>
            </a:r>
            <a:r>
              <a:rPr lang="en-US" sz="2000" dirty="0"/>
              <a:t>to reduce </a:t>
            </a:r>
            <a:r>
              <a:rPr lang="en-US" sz="2000" dirty="0" smtClean="0"/>
              <a:t>the impacts</a:t>
            </a:r>
            <a:endParaRPr lang="en-US" sz="2000" dirty="0"/>
          </a:p>
          <a:p>
            <a:pPr lvl="1"/>
            <a:r>
              <a:rPr lang="en-US" sz="1800" dirty="0" smtClean="0"/>
              <a:t>They are contingency (not baseline) plans </a:t>
            </a:r>
          </a:p>
          <a:p>
            <a:pPr lvl="1"/>
            <a:r>
              <a:rPr lang="en-US" sz="1800" dirty="0" smtClean="0"/>
              <a:t>Risk responses use contingency funds</a:t>
            </a:r>
          </a:p>
          <a:p>
            <a:pPr marL="457200" lvl="1" indent="0">
              <a:buNone/>
            </a:pPr>
            <a:r>
              <a:rPr lang="en-US" sz="1800" i="1" u="sng" dirty="0" smtClean="0">
                <a:solidFill>
                  <a:schemeClr val="tx1"/>
                </a:solidFill>
              </a:rPr>
              <a:t>Examples</a:t>
            </a:r>
            <a:r>
              <a:rPr lang="en-US" sz="1800" i="1" dirty="0" smtClean="0">
                <a:solidFill>
                  <a:schemeClr val="tx1"/>
                </a:solidFill>
              </a:rPr>
              <a:t>: rework non-compliant items, replace failed hardware, respond to a fire, restore a hacked IT system</a:t>
            </a:r>
            <a:r>
              <a:rPr lang="is-IS" sz="1800" i="1" dirty="0" smtClean="0">
                <a:solidFill>
                  <a:schemeClr val="tx1"/>
                </a:solidFill>
              </a:rPr>
              <a:t>…</a:t>
            </a:r>
            <a:endParaRPr lang="en-US" sz="1800" i="1" dirty="0">
              <a:solidFill>
                <a:schemeClr val="tx1"/>
              </a:solidFill>
            </a:endParaRPr>
          </a:p>
          <a:p>
            <a:pPr lvl="1"/>
            <a:endParaRPr lang="en-US" sz="1800" dirty="0" smtClean="0"/>
          </a:p>
        </p:txBody>
      </p:sp>
      <p:cxnSp>
        <p:nvCxnSpPr>
          <p:cNvPr id="10" name="Straight Arrow Connector 9"/>
          <p:cNvCxnSpPr>
            <a:stCxn id="8" idx="2"/>
            <a:endCxn id="16" idx="0"/>
          </p:cNvCxnSpPr>
          <p:nvPr/>
        </p:nvCxnSpPr>
        <p:spPr>
          <a:xfrm>
            <a:off x="1777030" y="1842478"/>
            <a:ext cx="0" cy="314569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6" idx="2"/>
            <a:endCxn id="7" idx="0"/>
          </p:cNvCxnSpPr>
          <p:nvPr/>
        </p:nvCxnSpPr>
        <p:spPr>
          <a:xfrm>
            <a:off x="1777030" y="2949047"/>
            <a:ext cx="0" cy="314569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19" idx="0"/>
          </p:cNvCxnSpPr>
          <p:nvPr/>
        </p:nvCxnSpPr>
        <p:spPr>
          <a:xfrm>
            <a:off x="1777030" y="4055616"/>
            <a:ext cx="0" cy="314569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9" idx="4"/>
            <a:endCxn id="18" idx="0"/>
          </p:cNvCxnSpPr>
          <p:nvPr/>
        </p:nvCxnSpPr>
        <p:spPr>
          <a:xfrm>
            <a:off x="1777030" y="4946185"/>
            <a:ext cx="0" cy="314570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ightning Bolt 13"/>
          <p:cNvSpPr>
            <a:spLocks noChangeAspect="1"/>
          </p:cNvSpPr>
          <p:nvPr/>
        </p:nvSpPr>
        <p:spPr>
          <a:xfrm rot="3119409">
            <a:off x="1310206" y="1113982"/>
            <a:ext cx="562887" cy="563972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703511" y="1215811"/>
            <a:ext cx="1068335" cy="46911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36000" tIns="10800" rIns="36000" bIns="10800" rtlCol="0" anchor="ctr" anchorCtr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Inherent Risks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41030" y="2157047"/>
            <a:ext cx="1872000" cy="792000"/>
          </a:xfrm>
          <a:prstGeom prst="rect">
            <a:avLst/>
          </a:prstGeom>
          <a:solidFill>
            <a:srgbClr val="FFFCD8"/>
          </a:solidFill>
          <a:ln w="28575" cmpd="sng">
            <a:solidFill>
              <a:srgbClr val="004C97"/>
            </a:solidFill>
            <a:miter lim="800000"/>
            <a:headEnd/>
            <a:tailEnd/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36000" tIns="14400" rIns="36000" bIns="28800" rtlCol="0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Mitigations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571196" y="3321802"/>
            <a:ext cx="1158202" cy="66301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36000" tIns="10800" rIns="36000" bIns="10800" rtlCol="0" anchor="ctr" anchorCtr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Current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(Residual)</a:t>
            </a: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Risks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841030" y="5260755"/>
            <a:ext cx="1872000" cy="792000"/>
          </a:xfrm>
          <a:prstGeom prst="rect">
            <a:avLst/>
          </a:prstGeom>
          <a:solidFill>
            <a:srgbClr val="FFFCD8"/>
          </a:solidFill>
          <a:ln w="28575" cmpd="sng">
            <a:solidFill>
              <a:srgbClr val="004C97"/>
            </a:solidFill>
            <a:miter lim="800000"/>
            <a:headEnd/>
            <a:tailEnd/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36000" tIns="14400" rIns="36000" bIns="28800" rtlCol="0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</a:pP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89030" y="4370185"/>
            <a:ext cx="576000" cy="576000"/>
          </a:xfrm>
          <a:prstGeom prst="ellipse">
            <a:avLst/>
          </a:prstGeom>
          <a:solidFill>
            <a:srgbClr val="00264B"/>
          </a:solidFill>
          <a:ln w="28575" cmpd="sng">
            <a:solidFill>
              <a:srgbClr val="004C97"/>
            </a:solidFill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rgbClr val="004C97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2506" y="4414009"/>
            <a:ext cx="743413" cy="539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Risk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Event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sp>
        <p:nvSpPr>
          <p:cNvPr id="21" name="Lightning Bolt 20"/>
          <p:cNvSpPr>
            <a:spLocks noChangeAspect="1"/>
          </p:cNvSpPr>
          <p:nvPr/>
        </p:nvSpPr>
        <p:spPr>
          <a:xfrm rot="1015369">
            <a:off x="1009973" y="1139171"/>
            <a:ext cx="549771" cy="550831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22" name="Lightning Bolt 21"/>
          <p:cNvSpPr>
            <a:spLocks noChangeAspect="1"/>
          </p:cNvSpPr>
          <p:nvPr/>
        </p:nvSpPr>
        <p:spPr>
          <a:xfrm>
            <a:off x="883407" y="1357127"/>
            <a:ext cx="424728" cy="425546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23" name="Lightning Bolt 22"/>
          <p:cNvSpPr>
            <a:spLocks noChangeAspect="1"/>
          </p:cNvSpPr>
          <p:nvPr/>
        </p:nvSpPr>
        <p:spPr>
          <a:xfrm rot="3119409">
            <a:off x="1278082" y="3520143"/>
            <a:ext cx="290550" cy="291111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24" name="Lightning Bolt 23"/>
          <p:cNvSpPr>
            <a:spLocks noChangeAspect="1"/>
          </p:cNvSpPr>
          <p:nvPr/>
        </p:nvSpPr>
        <p:spPr>
          <a:xfrm rot="1015369">
            <a:off x="1077888" y="3496193"/>
            <a:ext cx="329862" cy="330498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25" name="Lightning Bolt 24"/>
          <p:cNvSpPr>
            <a:spLocks noChangeAspect="1"/>
          </p:cNvSpPr>
          <p:nvPr/>
        </p:nvSpPr>
        <p:spPr>
          <a:xfrm>
            <a:off x="1007579" y="3624683"/>
            <a:ext cx="254838" cy="255327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26" name="Lightning Bolt 25"/>
          <p:cNvSpPr>
            <a:spLocks noChangeAspect="1"/>
          </p:cNvSpPr>
          <p:nvPr/>
        </p:nvSpPr>
        <p:spPr>
          <a:xfrm rot="1015369">
            <a:off x="1598019" y="4484142"/>
            <a:ext cx="329862" cy="330498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26" y="5371950"/>
            <a:ext cx="843210" cy="8371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65203" y="5280478"/>
            <a:ext cx="1847827" cy="7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004C97"/>
                </a:solidFill>
                <a:latin typeface="Helvetica"/>
                <a:cs typeface="Helvetica"/>
              </a:rPr>
              <a:t>Consequences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4C97"/>
                </a:solidFill>
                <a:latin typeface="Helvetica"/>
                <a:cs typeface="Helvetica"/>
              </a:rPr>
              <a:t>and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004C97"/>
                </a:solidFill>
                <a:latin typeface="Helvetica"/>
                <a:cs typeface="Helvetica"/>
              </a:rPr>
              <a:t>Responses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85998" y="5371950"/>
            <a:ext cx="771491" cy="94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2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and Impacts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C951-2A44-5944-B24F-131D0C3455F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41030" y="3263616"/>
            <a:ext cx="1872000" cy="792000"/>
          </a:xfrm>
          <a:prstGeom prst="roundRect">
            <a:avLst>
              <a:gd name="adj" fmla="val 29630"/>
            </a:avLst>
          </a:prstGeom>
          <a:solidFill>
            <a:srgbClr val="00264B"/>
          </a:solidFill>
          <a:ln w="28575" cmpd="sng">
            <a:solidFill>
              <a:srgbClr val="004C97"/>
            </a:solidFill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16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1030" y="1050478"/>
            <a:ext cx="1872000" cy="792000"/>
          </a:xfrm>
          <a:prstGeom prst="roundRect">
            <a:avLst>
              <a:gd name="adj" fmla="val 29630"/>
            </a:avLst>
          </a:prstGeom>
          <a:solidFill>
            <a:schemeClr val="tx1">
              <a:lumMod val="50000"/>
            </a:schemeClr>
          </a:solidFill>
          <a:ln w="28575" cmpd="sng">
            <a:solidFill>
              <a:srgbClr val="004C97"/>
            </a:solidFill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16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cxnSp>
        <p:nvCxnSpPr>
          <p:cNvPr id="9" name="Straight Arrow Connector 8"/>
          <p:cNvCxnSpPr>
            <a:stCxn id="8" idx="2"/>
            <a:endCxn id="15" idx="0"/>
          </p:cNvCxnSpPr>
          <p:nvPr/>
        </p:nvCxnSpPr>
        <p:spPr>
          <a:xfrm>
            <a:off x="1777030" y="1842478"/>
            <a:ext cx="0" cy="314569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2"/>
            <a:endCxn id="7" idx="0"/>
          </p:cNvCxnSpPr>
          <p:nvPr/>
        </p:nvCxnSpPr>
        <p:spPr>
          <a:xfrm>
            <a:off x="1777030" y="2949047"/>
            <a:ext cx="0" cy="314569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18" idx="0"/>
          </p:cNvCxnSpPr>
          <p:nvPr/>
        </p:nvCxnSpPr>
        <p:spPr>
          <a:xfrm>
            <a:off x="1777030" y="4055616"/>
            <a:ext cx="0" cy="314569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8" idx="4"/>
            <a:endCxn id="17" idx="0"/>
          </p:cNvCxnSpPr>
          <p:nvPr/>
        </p:nvCxnSpPr>
        <p:spPr>
          <a:xfrm>
            <a:off x="1777030" y="4946185"/>
            <a:ext cx="0" cy="314570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ightning Bolt 12"/>
          <p:cNvSpPr>
            <a:spLocks noChangeAspect="1"/>
          </p:cNvSpPr>
          <p:nvPr/>
        </p:nvSpPr>
        <p:spPr>
          <a:xfrm rot="3119409">
            <a:off x="1310206" y="1113982"/>
            <a:ext cx="562887" cy="563972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703511" y="1215811"/>
            <a:ext cx="1068335" cy="46911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36000" tIns="10800" rIns="36000" bIns="10800" rtlCol="0" anchor="ctr" anchorCtr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Inherent Risks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841030" y="2157047"/>
            <a:ext cx="1872000" cy="792000"/>
          </a:xfrm>
          <a:prstGeom prst="rect">
            <a:avLst/>
          </a:prstGeom>
          <a:solidFill>
            <a:srgbClr val="FFFCD8"/>
          </a:solidFill>
          <a:ln w="28575" cmpd="sng">
            <a:solidFill>
              <a:srgbClr val="004C97"/>
            </a:solidFill>
            <a:miter lim="800000"/>
            <a:headEnd/>
            <a:tailEnd/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36000" tIns="14400" rIns="36000" bIns="28800" rtlCol="0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Mitigations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571196" y="3321802"/>
            <a:ext cx="1158202" cy="66301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36000" tIns="10800" rIns="36000" bIns="10800" rtlCol="0" anchor="ctr" anchorCtr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Current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(Residual)</a:t>
            </a: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Risks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841030" y="5260755"/>
            <a:ext cx="1872000" cy="792000"/>
          </a:xfrm>
          <a:prstGeom prst="rect">
            <a:avLst/>
          </a:prstGeom>
          <a:solidFill>
            <a:srgbClr val="FFFCD8"/>
          </a:solidFill>
          <a:ln w="28575" cmpd="sng">
            <a:solidFill>
              <a:srgbClr val="004C97"/>
            </a:solidFill>
            <a:miter lim="800000"/>
            <a:headEnd/>
            <a:tailEnd/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36000" tIns="14400" rIns="36000" bIns="28800" rtlCol="0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</a:pP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89030" y="4370185"/>
            <a:ext cx="576000" cy="576000"/>
          </a:xfrm>
          <a:prstGeom prst="ellipse">
            <a:avLst/>
          </a:prstGeom>
          <a:solidFill>
            <a:srgbClr val="00264B"/>
          </a:solidFill>
          <a:ln w="28575" cmpd="sng">
            <a:solidFill>
              <a:srgbClr val="004C97"/>
            </a:solidFill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rgbClr val="004C97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2506" y="4414009"/>
            <a:ext cx="743413" cy="539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Risk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Event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sp>
        <p:nvSpPr>
          <p:cNvPr id="20" name="Lightning Bolt 19"/>
          <p:cNvSpPr>
            <a:spLocks noChangeAspect="1"/>
          </p:cNvSpPr>
          <p:nvPr/>
        </p:nvSpPr>
        <p:spPr>
          <a:xfrm rot="1015369">
            <a:off x="1009973" y="1139171"/>
            <a:ext cx="549771" cy="550831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21" name="Lightning Bolt 20"/>
          <p:cNvSpPr>
            <a:spLocks noChangeAspect="1"/>
          </p:cNvSpPr>
          <p:nvPr/>
        </p:nvSpPr>
        <p:spPr>
          <a:xfrm>
            <a:off x="883407" y="1357127"/>
            <a:ext cx="424728" cy="425546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22" name="Lightning Bolt 21"/>
          <p:cNvSpPr>
            <a:spLocks noChangeAspect="1"/>
          </p:cNvSpPr>
          <p:nvPr/>
        </p:nvSpPr>
        <p:spPr>
          <a:xfrm rot="3119409">
            <a:off x="1278082" y="3520143"/>
            <a:ext cx="290550" cy="291111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23" name="Lightning Bolt 22"/>
          <p:cNvSpPr>
            <a:spLocks noChangeAspect="1"/>
          </p:cNvSpPr>
          <p:nvPr/>
        </p:nvSpPr>
        <p:spPr>
          <a:xfrm rot="1015369">
            <a:off x="1077888" y="3496193"/>
            <a:ext cx="329862" cy="330498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24" name="Lightning Bolt 23"/>
          <p:cNvSpPr>
            <a:spLocks noChangeAspect="1"/>
          </p:cNvSpPr>
          <p:nvPr/>
        </p:nvSpPr>
        <p:spPr>
          <a:xfrm>
            <a:off x="1007579" y="3624683"/>
            <a:ext cx="254838" cy="255327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25" name="Lightning Bolt 24"/>
          <p:cNvSpPr>
            <a:spLocks noChangeAspect="1"/>
          </p:cNvSpPr>
          <p:nvPr/>
        </p:nvSpPr>
        <p:spPr>
          <a:xfrm rot="1015369">
            <a:off x="1598019" y="4484142"/>
            <a:ext cx="329862" cy="330498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26" y="5371950"/>
            <a:ext cx="843210" cy="83719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65203" y="5280478"/>
            <a:ext cx="1847827" cy="7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004C97"/>
                </a:solidFill>
                <a:latin typeface="Helvetica"/>
                <a:cs typeface="Helvetica"/>
              </a:rPr>
              <a:t>Consequences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4C97"/>
                </a:solidFill>
                <a:latin typeface="Helvetica"/>
                <a:cs typeface="Helvetica"/>
              </a:rPr>
              <a:t>and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004C97"/>
                </a:solidFill>
                <a:latin typeface="Helvetica"/>
                <a:cs typeface="Helvetica"/>
              </a:rPr>
              <a:t>Responses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85998" y="5371950"/>
            <a:ext cx="771491" cy="94251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 bwMode="auto">
          <a:xfrm>
            <a:off x="2036162" y="4348658"/>
            <a:ext cx="2033009" cy="55093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36000" tIns="10800" rIns="36000" bIns="10800" rtlCol="0" anchor="ctr" anchorCtr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i="1" dirty="0" smtClean="0">
                <a:solidFill>
                  <a:srgbClr val="C12B36"/>
                </a:solidFill>
                <a:latin typeface="Helvetica"/>
                <a:cs typeface="Helvetica"/>
              </a:rPr>
              <a:t>Probability (%)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rgbClr val="7F7F7F"/>
                </a:solidFill>
                <a:latin typeface="Helvetica"/>
                <a:cs typeface="Helvetica"/>
              </a:rPr>
              <a:t>For ops risk: chance that risk happens in a 1 year period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3244591" y="5038688"/>
            <a:ext cx="2559962" cy="39858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36000" tIns="10800" rIns="36000" bIns="10800" rtlCol="0" anchor="ctr" anchorCtr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 i="1" dirty="0" smtClean="0">
                <a:solidFill>
                  <a:srgbClr val="C12B36"/>
                </a:solidFill>
                <a:latin typeface="Helvetica"/>
                <a:cs typeface="Helvetica"/>
              </a:rPr>
              <a:t>Cost impact (k$)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dirty="0">
                <a:solidFill>
                  <a:srgbClr val="7F7F7F"/>
                </a:solidFill>
                <a:latin typeface="Helvetica"/>
                <a:cs typeface="Helvetica"/>
              </a:rPr>
              <a:t>(</a:t>
            </a:r>
            <a:r>
              <a:rPr lang="en-US" sz="1100" dirty="0" smtClean="0">
                <a:solidFill>
                  <a:srgbClr val="7F7F7F"/>
                </a:solidFill>
                <a:latin typeface="Helvetica"/>
                <a:cs typeface="Helvetica"/>
              </a:rPr>
              <a:t>including cost of response plans)</a:t>
            </a:r>
            <a:endParaRPr lang="en-US" sz="900" dirty="0" smtClean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3244591" y="5452885"/>
            <a:ext cx="2559962" cy="39858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36000" tIns="10800" rIns="36000" bIns="10800" rtlCol="0" anchor="ctr" anchorCtr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 i="1" dirty="0" smtClean="0">
                <a:solidFill>
                  <a:srgbClr val="C12B36"/>
                </a:solidFill>
                <a:latin typeface="Helvetica"/>
                <a:cs typeface="Helvetica"/>
              </a:rPr>
              <a:t>Schedule impact 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dirty="0">
                <a:solidFill>
                  <a:srgbClr val="7F7F7F"/>
                </a:solidFill>
                <a:latin typeface="Helvetica"/>
                <a:cs typeface="Helvetica"/>
              </a:rPr>
              <a:t>(</a:t>
            </a:r>
            <a:r>
              <a:rPr lang="en-US" sz="1100" dirty="0" smtClean="0">
                <a:solidFill>
                  <a:srgbClr val="7F7F7F"/>
                </a:solidFill>
                <a:latin typeface="Helvetica"/>
                <a:cs typeface="Helvetica"/>
              </a:rPr>
              <a:t>including delays due to responses)</a:t>
            </a:r>
            <a:endParaRPr lang="en-US" sz="900" dirty="0" smtClean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59943" y="2518076"/>
            <a:ext cx="455058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C12B36"/>
                </a:solidFill>
                <a:latin typeface="Helvetica"/>
                <a:cs typeface="Helvetica"/>
              </a:rPr>
              <a:t>Probability</a:t>
            </a:r>
            <a:r>
              <a:rPr lang="en-US" sz="2000" dirty="0">
                <a:solidFill>
                  <a:srgbClr val="C12B36"/>
                </a:solidFill>
                <a:latin typeface="Helvetica"/>
                <a:cs typeface="Helvetica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Helvetica"/>
                <a:cs typeface="Helvetica"/>
              </a:rPr>
              <a:t>and </a:t>
            </a:r>
            <a:r>
              <a:rPr lang="en-US" sz="2000" b="1" dirty="0">
                <a:solidFill>
                  <a:srgbClr val="C12B36"/>
                </a:solidFill>
                <a:latin typeface="Helvetica"/>
                <a:cs typeface="Helvetica"/>
              </a:rPr>
              <a:t>Impacts</a:t>
            </a:r>
            <a:r>
              <a:rPr lang="en-US" sz="2000" dirty="0">
                <a:solidFill>
                  <a:srgbClr val="C12B36"/>
                </a:solidFill>
                <a:latin typeface="Helvetica"/>
                <a:cs typeface="Helvetica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Helvetica"/>
                <a:cs typeface="Helvetica"/>
              </a:rPr>
              <a:t>are 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Helvetica"/>
              </a:rPr>
              <a:t>estimated </a:t>
            </a:r>
            <a:r>
              <a:rPr lang="en-US" sz="2000" u="sng" dirty="0" smtClean="0">
                <a:solidFill>
                  <a:schemeClr val="accent6"/>
                </a:solidFill>
                <a:latin typeface="Helvetica"/>
                <a:cs typeface="Helvetica"/>
              </a:rPr>
              <a:t>post</a:t>
            </a:r>
            <a:r>
              <a:rPr lang="en-US" sz="2000" dirty="0">
                <a:solidFill>
                  <a:schemeClr val="accent6"/>
                </a:solidFill>
                <a:latin typeface="Helvetica"/>
                <a:cs typeface="Helvetica"/>
              </a:rPr>
              <a:t>-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Helvetica"/>
              </a:rPr>
              <a:t>mitigation</a:t>
            </a:r>
          </a:p>
          <a:p>
            <a:pPr marL="800100" lvl="1" indent="-342900">
              <a:spcBef>
                <a:spcPts val="1800"/>
              </a:spcBef>
              <a:buFont typeface="Arial"/>
              <a:buChar char="•"/>
            </a:pPr>
            <a:r>
              <a:rPr lang="en-US" sz="2000" b="1" dirty="0" smtClean="0">
                <a:solidFill>
                  <a:srgbClr val="C12B36"/>
                </a:solidFill>
                <a:latin typeface="Helvetica"/>
                <a:cs typeface="Helvetica"/>
              </a:rPr>
              <a:t>Impacts</a:t>
            </a:r>
            <a:r>
              <a:rPr lang="en-US" sz="2000" dirty="0" smtClean="0">
                <a:solidFill>
                  <a:srgbClr val="C12B36"/>
                </a:solidFill>
                <a:latin typeface="Helvetica"/>
                <a:cs typeface="Helvetica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Helvetica"/>
              </a:rPr>
              <a:t>cover the risk event itself and the response plans</a:t>
            </a:r>
            <a:endParaRPr lang="en-US" sz="20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3244591" y="5879424"/>
            <a:ext cx="2559962" cy="24751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36000" tIns="10800" rIns="36000" bIns="10800" rtlCol="0" anchor="ctr" anchorCtr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 i="1" dirty="0" smtClean="0">
                <a:solidFill>
                  <a:srgbClr val="C12B36"/>
                </a:solidFill>
                <a:latin typeface="Helvetica"/>
                <a:cs typeface="Helvetica"/>
              </a:rPr>
              <a:t>Technical impact </a:t>
            </a:r>
          </a:p>
        </p:txBody>
      </p:sp>
    </p:spTree>
    <p:extLst>
      <p:ext uri="{BB962C8B-B14F-4D97-AF65-F5344CB8AC3E}">
        <p14:creationId xmlns:p14="http://schemas.microsoft.com/office/powerpoint/2010/main" val="84072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</a:t>
            </a:r>
            <a:r>
              <a:rPr lang="en-US" dirty="0" smtClean="0"/>
              <a:t>Mitigations   vs.   Proposed 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C951-2A44-5944-B24F-131D0C3455F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41030" y="3263616"/>
            <a:ext cx="1872000" cy="792000"/>
          </a:xfrm>
          <a:prstGeom prst="roundRect">
            <a:avLst>
              <a:gd name="adj" fmla="val 29630"/>
            </a:avLst>
          </a:prstGeom>
          <a:solidFill>
            <a:srgbClr val="00264B"/>
          </a:solidFill>
          <a:ln w="28575" cmpd="sng">
            <a:solidFill>
              <a:srgbClr val="004C97"/>
            </a:solidFill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16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1030" y="1050478"/>
            <a:ext cx="1872000" cy="792000"/>
          </a:xfrm>
          <a:prstGeom prst="roundRect">
            <a:avLst>
              <a:gd name="adj" fmla="val 29630"/>
            </a:avLst>
          </a:prstGeom>
          <a:solidFill>
            <a:schemeClr val="tx1">
              <a:lumMod val="50000"/>
            </a:schemeClr>
          </a:solidFill>
          <a:ln w="28575" cmpd="sng">
            <a:solidFill>
              <a:srgbClr val="004C97"/>
            </a:solidFill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16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cxnSp>
        <p:nvCxnSpPr>
          <p:cNvPr id="9" name="Straight Arrow Connector 8"/>
          <p:cNvCxnSpPr>
            <a:stCxn id="8" idx="2"/>
            <a:endCxn id="13" idx="0"/>
          </p:cNvCxnSpPr>
          <p:nvPr/>
        </p:nvCxnSpPr>
        <p:spPr>
          <a:xfrm>
            <a:off x="1777030" y="1842478"/>
            <a:ext cx="0" cy="314569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2"/>
            <a:endCxn id="7" idx="0"/>
          </p:cNvCxnSpPr>
          <p:nvPr/>
        </p:nvCxnSpPr>
        <p:spPr>
          <a:xfrm>
            <a:off x="1777030" y="2949047"/>
            <a:ext cx="0" cy="314569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ightning Bolt 10"/>
          <p:cNvSpPr>
            <a:spLocks noChangeAspect="1"/>
          </p:cNvSpPr>
          <p:nvPr/>
        </p:nvSpPr>
        <p:spPr>
          <a:xfrm rot="3119409">
            <a:off x="1310206" y="1113982"/>
            <a:ext cx="562887" cy="563972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03511" y="1215811"/>
            <a:ext cx="1068335" cy="46911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36000" tIns="10800" rIns="36000" bIns="10800" rtlCol="0" anchor="ctr" anchorCtr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Inherent Risks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41030" y="2157047"/>
            <a:ext cx="1872000" cy="792000"/>
          </a:xfrm>
          <a:prstGeom prst="rect">
            <a:avLst/>
          </a:prstGeom>
          <a:solidFill>
            <a:srgbClr val="FFFCD8"/>
          </a:solidFill>
          <a:ln w="28575" cmpd="sng">
            <a:solidFill>
              <a:srgbClr val="004C97"/>
            </a:solidFill>
            <a:miter lim="800000"/>
            <a:headEnd/>
            <a:tailEnd/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36000" tIns="14400" rIns="36000" bIns="28800" rtlCol="0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Mitigations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71196" y="3321802"/>
            <a:ext cx="1158202" cy="66301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36000" tIns="10800" rIns="36000" bIns="10800" rtlCol="0" anchor="ctr" anchorCtr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Current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(Residual)</a:t>
            </a: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Risks</a:t>
            </a:r>
          </a:p>
        </p:txBody>
      </p:sp>
      <p:sp>
        <p:nvSpPr>
          <p:cNvPr id="15" name="Lightning Bolt 14"/>
          <p:cNvSpPr>
            <a:spLocks noChangeAspect="1"/>
          </p:cNvSpPr>
          <p:nvPr/>
        </p:nvSpPr>
        <p:spPr>
          <a:xfrm rot="1015369">
            <a:off x="1009973" y="1139171"/>
            <a:ext cx="549771" cy="550831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16" name="Lightning Bolt 15"/>
          <p:cNvSpPr>
            <a:spLocks noChangeAspect="1"/>
          </p:cNvSpPr>
          <p:nvPr/>
        </p:nvSpPr>
        <p:spPr>
          <a:xfrm>
            <a:off x="883407" y="1357127"/>
            <a:ext cx="424728" cy="425546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17" name="Lightning Bolt 16"/>
          <p:cNvSpPr>
            <a:spLocks noChangeAspect="1"/>
          </p:cNvSpPr>
          <p:nvPr/>
        </p:nvSpPr>
        <p:spPr>
          <a:xfrm rot="3119409">
            <a:off x="1278082" y="3520143"/>
            <a:ext cx="290550" cy="291111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18" name="Lightning Bolt 17"/>
          <p:cNvSpPr>
            <a:spLocks noChangeAspect="1"/>
          </p:cNvSpPr>
          <p:nvPr/>
        </p:nvSpPr>
        <p:spPr>
          <a:xfrm rot="1015369">
            <a:off x="1077888" y="3496193"/>
            <a:ext cx="329862" cy="330498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19" name="Lightning Bolt 18"/>
          <p:cNvSpPr>
            <a:spLocks noChangeAspect="1"/>
          </p:cNvSpPr>
          <p:nvPr/>
        </p:nvSpPr>
        <p:spPr>
          <a:xfrm>
            <a:off x="1007579" y="3624683"/>
            <a:ext cx="254838" cy="255327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rgbClr val="004C97"/>
              </a:solidFill>
            </a:endParaRPr>
          </a:p>
        </p:txBody>
      </p:sp>
      <p:sp>
        <p:nvSpPr>
          <p:cNvPr id="20" name="Content Placeholder 17"/>
          <p:cNvSpPr>
            <a:spLocks noGrp="1"/>
          </p:cNvSpPr>
          <p:nvPr>
            <p:ph idx="1"/>
          </p:nvPr>
        </p:nvSpPr>
        <p:spPr>
          <a:xfrm>
            <a:off x="3593072" y="1517157"/>
            <a:ext cx="5253386" cy="3986380"/>
          </a:xfrm>
        </p:spPr>
        <p:txBody>
          <a:bodyPr/>
          <a:lstStyle/>
          <a:p>
            <a:pPr marL="358775" indent="-358775">
              <a:buNone/>
            </a:pPr>
            <a:r>
              <a:rPr lang="en-US" dirty="0" smtClean="0"/>
              <a:t>IF  </a:t>
            </a:r>
            <a:r>
              <a:rPr lang="en-US" i="1" dirty="0" smtClean="0">
                <a:solidFill>
                  <a:srgbClr val="0000FF"/>
                </a:solidFill>
              </a:rPr>
              <a:t>mitigation IS in the base plan  </a:t>
            </a:r>
            <a:r>
              <a:rPr lang="en-US" dirty="0" smtClean="0"/>
              <a:t>THEN</a:t>
            </a:r>
          </a:p>
          <a:p>
            <a:pPr lvl="1"/>
            <a:r>
              <a:rPr lang="en-US" sz="2000" dirty="0" smtClean="0"/>
              <a:t>Describe in </a:t>
            </a:r>
            <a:r>
              <a:rPr lang="en-US" sz="2000" b="1" dirty="0" smtClean="0">
                <a:solidFill>
                  <a:srgbClr val="C12B36"/>
                </a:solidFill>
              </a:rPr>
              <a:t>Risk Mitigation</a:t>
            </a:r>
            <a:r>
              <a:rPr lang="en-US" sz="2000" b="1" dirty="0" smtClean="0"/>
              <a:t> </a:t>
            </a:r>
            <a:r>
              <a:rPr lang="en-US" sz="2000" dirty="0" smtClean="0"/>
              <a:t>field (including mitigation cost if known) </a:t>
            </a:r>
          </a:p>
          <a:p>
            <a:pPr marL="0" indent="0">
              <a:buNone/>
            </a:pPr>
            <a:r>
              <a:rPr lang="en-US" dirty="0" smtClean="0"/>
              <a:t>ELSE</a:t>
            </a:r>
          </a:p>
          <a:p>
            <a:pPr lvl="1"/>
            <a:r>
              <a:rPr lang="en-US" sz="2000" dirty="0" smtClean="0"/>
              <a:t>Describe in </a:t>
            </a:r>
            <a:r>
              <a:rPr lang="en-US" sz="2000" b="1" dirty="0" smtClean="0">
                <a:solidFill>
                  <a:srgbClr val="C12B36"/>
                </a:solidFill>
              </a:rPr>
              <a:t>Proposed Actions </a:t>
            </a:r>
            <a:r>
              <a:rPr lang="en-US" sz="2000" dirty="0" smtClean="0"/>
              <a:t>field </a:t>
            </a:r>
          </a:p>
          <a:p>
            <a:pPr lvl="1"/>
            <a:r>
              <a:rPr lang="en-US" sz="2000" dirty="0" smtClean="0"/>
              <a:t>Fill in </a:t>
            </a:r>
            <a:r>
              <a:rPr lang="en-US" sz="2000" b="1" dirty="0" smtClean="0">
                <a:solidFill>
                  <a:srgbClr val="C12B36"/>
                </a:solidFill>
              </a:rPr>
              <a:t>Proposed Actions Cost </a:t>
            </a:r>
            <a:r>
              <a:rPr lang="en-US" sz="2000" dirty="0" smtClean="0">
                <a:solidFill>
                  <a:srgbClr val="C12B36"/>
                </a:solidFill>
              </a:rPr>
              <a:t>(k$)</a:t>
            </a:r>
            <a:endParaRPr lang="en-US" dirty="0" smtClean="0"/>
          </a:p>
          <a:p>
            <a:pPr marL="8001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Workshop (and after) will need to decide whether to incorporate new, </a:t>
            </a:r>
            <a:r>
              <a:rPr lang="en-US" b="1" dirty="0" smtClean="0"/>
              <a:t>proposed actions </a:t>
            </a:r>
            <a:r>
              <a:rPr lang="en-US" dirty="0" smtClean="0"/>
              <a:t>into baseline </a:t>
            </a:r>
            <a:r>
              <a:rPr lang="en-US" b="1" dirty="0" smtClean="0"/>
              <a:t>mitigation plans</a:t>
            </a:r>
          </a:p>
          <a:p>
            <a:pPr lvl="1"/>
            <a:endParaRPr lang="en-US" sz="2000" dirty="0"/>
          </a:p>
        </p:txBody>
      </p:sp>
      <p:sp>
        <p:nvSpPr>
          <p:cNvPr id="21" name="Left Brace 20"/>
          <p:cNvSpPr/>
          <p:nvPr/>
        </p:nvSpPr>
        <p:spPr>
          <a:xfrm>
            <a:off x="2971291" y="1347047"/>
            <a:ext cx="792347" cy="2392535"/>
          </a:xfrm>
          <a:prstGeom prst="leftBrace">
            <a:avLst>
              <a:gd name="adj1" fmla="val 8333"/>
              <a:gd name="adj2" fmla="val 50610"/>
            </a:avLst>
          </a:prstGeom>
          <a:noFill/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426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(7) more information 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9" name="Picture 8" descr="10Screen Shot 2016-11-28 at 12.26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1299071"/>
            <a:ext cx="5688000" cy="4537871"/>
          </a:xfrm>
          <a:prstGeom prst="rect">
            <a:avLst/>
          </a:prstGeom>
          <a:noFill/>
          <a:ln w="9525" cmpd="sng">
            <a:solidFill>
              <a:schemeClr val="accent6"/>
            </a:solidFill>
            <a:prstDash val="solid"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413657" y="2923609"/>
            <a:ext cx="2423257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0" rIns="72000" bIns="0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008000"/>
                </a:solidFill>
                <a:latin typeface="Helvetica"/>
                <a:cs typeface="Helvetica"/>
              </a:rPr>
              <a:t>Only used if risk occurs and requires a Baseline Change Request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13657" y="1581073"/>
            <a:ext cx="1834043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0" rIns="72000" bIns="0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008000"/>
                </a:solidFill>
                <a:latin typeface="Helvetica"/>
                <a:cs typeface="Helvetica"/>
              </a:rPr>
              <a:t>Optional:   </a:t>
            </a: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link to more information</a:t>
            </a:r>
          </a:p>
          <a:p>
            <a:pPr>
              <a:defRPr/>
            </a:pPr>
            <a:r>
              <a:rPr lang="en-US" sz="1400" dirty="0" smtClean="0">
                <a:latin typeface="Helvetica"/>
                <a:cs typeface="Helvetica"/>
              </a:rPr>
              <a:t>(can be left blank)</a:t>
            </a:r>
            <a:endParaRPr lang="en-US" sz="1400" dirty="0">
              <a:latin typeface="Helvetica"/>
              <a:cs typeface="Helvetica"/>
            </a:endParaRPr>
          </a:p>
        </p:txBody>
      </p:sp>
      <p:cxnSp>
        <p:nvCxnSpPr>
          <p:cNvPr id="23" name="Curved Connector 20"/>
          <p:cNvCxnSpPr/>
          <p:nvPr/>
        </p:nvCxnSpPr>
        <p:spPr>
          <a:xfrm>
            <a:off x="5871035" y="1705436"/>
            <a:ext cx="528352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13657" y="4138052"/>
            <a:ext cx="2687533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0" rIns="72000" bIns="0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008000"/>
                </a:solidFill>
                <a:latin typeface="Helvetica"/>
                <a:cs typeface="Helvetica"/>
              </a:rPr>
              <a:t>Optional: </a:t>
            </a: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any other comments (e.g. next steps to assess risk) </a:t>
            </a:r>
            <a:endParaRPr lang="en-US" sz="1400" dirty="0">
              <a:solidFill>
                <a:srgbClr val="003087"/>
              </a:solidFill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13657" y="4787052"/>
            <a:ext cx="2423258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0" rIns="72000" bIns="0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008000"/>
                </a:solidFill>
                <a:latin typeface="Helvetica"/>
                <a:cs typeface="Helvetica"/>
              </a:rPr>
              <a:t>Optional</a:t>
            </a:r>
            <a:r>
              <a:rPr lang="en-US" sz="1400" dirty="0" smtClean="0">
                <a:solidFill>
                  <a:srgbClr val="008000"/>
                </a:solidFill>
                <a:latin typeface="Helvetica"/>
                <a:cs typeface="Helvetica"/>
              </a:rPr>
              <a:t>: </a:t>
            </a: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tags for creating custom filters or views</a:t>
            </a:r>
            <a:endParaRPr lang="en-US" sz="1400" dirty="0">
              <a:solidFill>
                <a:srgbClr val="003087"/>
              </a:solidFill>
              <a:latin typeface="Helvetica"/>
              <a:cs typeface="Helve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0625" y="5296432"/>
            <a:ext cx="5599303" cy="475345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413657" y="5390988"/>
            <a:ext cx="2423258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0" rIns="72000" bIns="0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accent4"/>
                </a:solidFill>
                <a:latin typeface="Helvetica"/>
                <a:cs typeface="Helvetica"/>
              </a:rPr>
              <a:t>Obligatory</a:t>
            </a:r>
            <a:r>
              <a:rPr lang="en-US" sz="1400" dirty="0" smtClean="0">
                <a:solidFill>
                  <a:schemeClr val="accent4"/>
                </a:solidFill>
                <a:latin typeface="Helvetica"/>
                <a:cs typeface="Helvetica"/>
              </a:rPr>
              <a:t>:  </a:t>
            </a: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keeps track of what was changed and why </a:t>
            </a:r>
            <a:endParaRPr lang="en-US" sz="1400" dirty="0">
              <a:solidFill>
                <a:srgbClr val="003087"/>
              </a:solidFill>
              <a:latin typeface="Helvetica"/>
              <a:cs typeface="Helvetica"/>
            </a:endParaRPr>
          </a:p>
        </p:txBody>
      </p:sp>
      <p:cxnSp>
        <p:nvCxnSpPr>
          <p:cNvPr id="56" name="Curved Connector 20"/>
          <p:cNvCxnSpPr/>
          <p:nvPr/>
        </p:nvCxnSpPr>
        <p:spPr>
          <a:xfrm>
            <a:off x="5871035" y="4918520"/>
            <a:ext cx="528352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20"/>
          <p:cNvCxnSpPr/>
          <p:nvPr/>
        </p:nvCxnSpPr>
        <p:spPr>
          <a:xfrm>
            <a:off x="5871035" y="4250456"/>
            <a:ext cx="528352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20"/>
          <p:cNvCxnSpPr/>
          <p:nvPr/>
        </p:nvCxnSpPr>
        <p:spPr>
          <a:xfrm>
            <a:off x="5871035" y="5515832"/>
            <a:ext cx="528352" cy="0"/>
          </a:xfrm>
          <a:prstGeom prst="straightConnector1">
            <a:avLst/>
          </a:prstGeom>
          <a:ln>
            <a:solidFill>
              <a:srgbClr val="AF272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20"/>
          <p:cNvCxnSpPr/>
          <p:nvPr/>
        </p:nvCxnSpPr>
        <p:spPr>
          <a:xfrm>
            <a:off x="5869928" y="3057020"/>
            <a:ext cx="528352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49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(8) version history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" name="Picture 7" descr="12Screen Shot 2016-11-28 at 12.2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5016934"/>
            <a:ext cx="5688000" cy="768022"/>
          </a:xfrm>
          <a:prstGeom prst="rect">
            <a:avLst/>
          </a:prstGeom>
          <a:noFill/>
          <a:ln w="9525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11Screen Shot 2016-11-28 at 12.2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9" y="1453228"/>
            <a:ext cx="5688000" cy="3563706"/>
          </a:xfrm>
          <a:prstGeom prst="rect">
            <a:avLst/>
          </a:prstGeom>
          <a:noFill/>
          <a:ln w="9525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811719" y="1907563"/>
            <a:ext cx="4038729" cy="2365979"/>
          </a:xfrm>
          <a:prstGeom prst="rect">
            <a:avLst/>
          </a:prstGeom>
          <a:noFill/>
          <a:ln w="28575" cmpd="sng">
            <a:solidFill>
              <a:srgbClr val="50505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3656" y="3031623"/>
            <a:ext cx="2226456" cy="2154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0" rIns="72000" bIns="0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505050"/>
                </a:solidFill>
                <a:latin typeface="Helvetica"/>
                <a:cs typeface="Helvetica"/>
              </a:rPr>
              <a:t>Displays the change log</a:t>
            </a:r>
            <a:endParaRPr lang="en-US" sz="1400" dirty="0">
              <a:solidFill>
                <a:srgbClr val="505050"/>
              </a:solidFill>
              <a:latin typeface="Helvetica"/>
              <a:cs typeface="Helvetica"/>
            </a:endParaRPr>
          </a:p>
        </p:txBody>
      </p:sp>
      <p:cxnSp>
        <p:nvCxnSpPr>
          <p:cNvPr id="11" name="Curved Connector 20"/>
          <p:cNvCxnSpPr/>
          <p:nvPr/>
        </p:nvCxnSpPr>
        <p:spPr>
          <a:xfrm>
            <a:off x="5850448" y="3154325"/>
            <a:ext cx="528352" cy="0"/>
          </a:xfrm>
          <a:prstGeom prst="straightConnector1">
            <a:avLst/>
          </a:prstGeom>
          <a:ln>
            <a:solidFill>
              <a:srgbClr val="505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46803" y="5512521"/>
            <a:ext cx="141124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accent4"/>
                </a:solidFill>
                <a:latin typeface="Helvetica"/>
                <a:cs typeface="Helvetica"/>
              </a:rPr>
              <a:t>Be sure to save your changes</a:t>
            </a:r>
            <a:endParaRPr lang="en-US" sz="1400" b="1" dirty="0">
              <a:solidFill>
                <a:schemeClr val="accent4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3648" y="5067301"/>
            <a:ext cx="641984" cy="297814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13657" y="4744135"/>
            <a:ext cx="2226455" cy="8617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0" rIns="72000" bIns="0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008000"/>
                </a:solidFill>
                <a:latin typeface="Helvetica"/>
                <a:cs typeface="Helvetica"/>
              </a:rPr>
              <a:t>Optional:  </a:t>
            </a: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text entered here is pre-pended to the Warnings field (shown in “list of all risks” view)</a:t>
            </a:r>
            <a:endParaRPr lang="en-US" sz="1400" dirty="0">
              <a:latin typeface="Helvetica"/>
              <a:cs typeface="Helvetica"/>
            </a:endParaRPr>
          </a:p>
        </p:txBody>
      </p:sp>
      <p:cxnSp>
        <p:nvCxnSpPr>
          <p:cNvPr id="15" name="Curved Connector 20"/>
          <p:cNvCxnSpPr/>
          <p:nvPr/>
        </p:nvCxnSpPr>
        <p:spPr>
          <a:xfrm>
            <a:off x="5871035" y="4868498"/>
            <a:ext cx="528352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97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2779"/>
            <a:ext cx="8546690" cy="10034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Risks are ranked according to the values of the </a:t>
            </a:r>
            <a:r>
              <a:rPr lang="en-US" b="1" dirty="0" smtClean="0">
                <a:solidFill>
                  <a:srgbClr val="AF272F"/>
                </a:solidFill>
              </a:rPr>
              <a:t>Probability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AF272F"/>
                </a:solidFill>
              </a:rPr>
              <a:t>Impacts </a:t>
            </a:r>
            <a:r>
              <a:rPr lang="en-US" dirty="0" smtClean="0"/>
              <a:t>(</a:t>
            </a:r>
            <a:r>
              <a:rPr lang="en-US" dirty="0"/>
              <a:t>technical, cost, schedule</a:t>
            </a:r>
            <a:r>
              <a:rPr lang="en-US" dirty="0" smtClean="0"/>
              <a:t>). </a:t>
            </a:r>
            <a:r>
              <a:rPr lang="en-US" i="1" dirty="0" smtClean="0">
                <a:solidFill>
                  <a:srgbClr val="008000"/>
                </a:solidFill>
              </a:rPr>
              <a:t>The register tool does the ranking automatically.</a:t>
            </a:r>
            <a:r>
              <a:rPr lang="en-US" dirty="0" smtClean="0"/>
              <a:t> </a:t>
            </a:r>
            <a:endParaRPr lang="en-US" b="1" dirty="0" smtClean="0">
              <a:solidFill>
                <a:srgbClr val="AF272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C951-2A44-5944-B24F-131D0C3455F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21" y="1695763"/>
            <a:ext cx="6183465" cy="45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0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Ranking – implications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C951-2A44-5944-B24F-131D0C3455F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6437" y="1119176"/>
            <a:ext cx="8585200" cy="51947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8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–"/>
              <a:defRPr sz="1800" kern="1200">
                <a:solidFill>
                  <a:srgbClr val="63666A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63666A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63666A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600" kern="1200">
                <a:solidFill>
                  <a:srgbClr val="63666A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179388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tx1"/>
                </a:solidFill>
                <a:effectLst>
                  <a:glow rad="508000">
                    <a:srgbClr val="FEBFC1"/>
                  </a:glow>
                </a:effectLst>
              </a:rPr>
              <a:t>High </a:t>
            </a:r>
            <a:r>
              <a:rPr lang="en-US" sz="2400" b="1" dirty="0">
                <a:solidFill>
                  <a:schemeClr val="tx1"/>
                </a:solidFill>
                <a:effectLst>
                  <a:glow rad="508000">
                    <a:srgbClr val="FEBFC1"/>
                  </a:glow>
                </a:effectLst>
              </a:rPr>
              <a:t>Rank</a:t>
            </a:r>
            <a:r>
              <a:rPr lang="en-US" sz="2400" b="1" dirty="0">
                <a:solidFill>
                  <a:schemeClr val="tx1"/>
                </a:solidFill>
                <a:effectLst>
                  <a:glow>
                    <a:srgbClr val="FEBFC1"/>
                  </a:glow>
                </a:effectLst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>
                  <a:glow>
                    <a:srgbClr val="FEBFC1"/>
                  </a:glow>
                </a:effectLst>
              </a:rPr>
              <a:t> 		</a:t>
            </a:r>
            <a:r>
              <a:rPr lang="en-US" sz="2400" b="1" dirty="0" smtClean="0">
                <a:solidFill>
                  <a:schemeClr val="tx1"/>
                </a:solidFill>
                <a:effectLst>
                  <a:glow>
                    <a:srgbClr val="FEBFC1"/>
                  </a:glow>
                </a:effectLst>
                <a:sym typeface="Wingdings"/>
              </a:rPr>
              <a:t></a:t>
            </a:r>
            <a:r>
              <a:rPr lang="en-US" sz="2400" b="1" dirty="0" smtClean="0">
                <a:solidFill>
                  <a:schemeClr val="tx1"/>
                </a:solidFill>
                <a:effectLst>
                  <a:glow>
                    <a:srgbClr val="FEBFC1"/>
                  </a:glow>
                </a:effectLst>
              </a:rPr>
              <a:t> PM </a:t>
            </a:r>
            <a:r>
              <a:rPr lang="en-US" sz="2400" dirty="0" smtClean="0">
                <a:solidFill>
                  <a:schemeClr val="tx1"/>
                </a:solidFill>
                <a:effectLst>
                  <a:glow>
                    <a:srgbClr val="FEBFC1"/>
                  </a:glow>
                </a:effectLst>
              </a:rPr>
              <a:t>+ Lab / DOE</a:t>
            </a:r>
          </a:p>
          <a:p>
            <a:pPr marL="269875" lvl="1" indent="-179388"/>
            <a:r>
              <a:rPr lang="en-US" sz="2000" dirty="0">
                <a:effectLst>
                  <a:glow>
                    <a:srgbClr val="FEBFC1"/>
                  </a:glow>
                </a:effectLst>
              </a:rPr>
              <a:t>May jeopardize the Project’s </a:t>
            </a:r>
            <a:r>
              <a:rPr lang="en-US" sz="2000" dirty="0" smtClean="0">
                <a:effectLst>
                  <a:glow>
                    <a:srgbClr val="FEBFC1"/>
                  </a:glow>
                </a:effectLst>
              </a:rPr>
              <a:t>KPPs</a:t>
            </a:r>
            <a:endParaRPr lang="en-US" sz="2000" dirty="0">
              <a:effectLst>
                <a:glow>
                  <a:srgbClr val="FEBFC1"/>
                </a:glow>
              </a:effectLst>
            </a:endParaRPr>
          </a:p>
          <a:p>
            <a:pPr marL="269875" lvl="1" indent="-179388"/>
            <a:r>
              <a:rPr lang="en-US" sz="2000" dirty="0" smtClean="0">
                <a:effectLst>
                  <a:glow>
                    <a:srgbClr val="FEBFC1"/>
                  </a:glow>
                </a:effectLst>
              </a:rPr>
              <a:t>May lead </a:t>
            </a:r>
            <a:r>
              <a:rPr lang="en-US" sz="2000" dirty="0">
                <a:effectLst>
                  <a:glow>
                    <a:srgbClr val="FEBFC1"/>
                  </a:glow>
                </a:effectLst>
              </a:rPr>
              <a:t>to </a:t>
            </a:r>
            <a:r>
              <a:rPr lang="en-US" sz="2000" dirty="0" smtClean="0">
                <a:effectLst>
                  <a:glow>
                    <a:srgbClr val="FEBFC1"/>
                  </a:glow>
                </a:effectLst>
              </a:rPr>
              <a:t>failure </a:t>
            </a:r>
            <a:r>
              <a:rPr lang="en-US" sz="2000" dirty="0">
                <a:effectLst>
                  <a:glow>
                    <a:srgbClr val="FEBFC1"/>
                  </a:glow>
                </a:effectLst>
              </a:rPr>
              <a:t>to complete major deliverables within </a:t>
            </a:r>
            <a:r>
              <a:rPr lang="en-US" sz="2000" dirty="0" smtClean="0">
                <a:effectLst>
                  <a:glow>
                    <a:srgbClr val="FEBFC1"/>
                  </a:glow>
                </a:effectLst>
              </a:rPr>
              <a:t>cost or schedule</a:t>
            </a:r>
          </a:p>
          <a:p>
            <a:pPr marL="269875" lvl="1" indent="-179388"/>
            <a:r>
              <a:rPr lang="en-US" sz="2000" dirty="0"/>
              <a:t>Need mitigation or response plans</a:t>
            </a:r>
          </a:p>
          <a:p>
            <a:pPr marL="269875" indent="-179388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003087"/>
                </a:solidFill>
                <a:effectLst>
                  <a:glow rad="508000">
                    <a:srgbClr val="F8F1D6"/>
                  </a:glow>
                </a:effectLst>
              </a:rPr>
              <a:t>Medium Rank</a:t>
            </a:r>
            <a:r>
              <a:rPr lang="en-US" sz="2400" b="1" dirty="0">
                <a:solidFill>
                  <a:srgbClr val="003087"/>
                </a:solidFill>
              </a:rPr>
              <a:t>	</a:t>
            </a:r>
            <a:r>
              <a:rPr lang="en-US" sz="2400" b="1" dirty="0" smtClean="0">
                <a:solidFill>
                  <a:srgbClr val="003087"/>
                </a:solidFill>
                <a:effectLst>
                  <a:glow>
                    <a:srgbClr val="FEBFC1"/>
                  </a:glow>
                </a:effectLst>
                <a:sym typeface="Wingdings"/>
              </a:rPr>
              <a:t></a:t>
            </a:r>
            <a:r>
              <a:rPr lang="en-US" sz="2400" b="1" dirty="0" smtClean="0">
                <a:solidFill>
                  <a:srgbClr val="003087"/>
                </a:solidFill>
                <a:effectLst>
                  <a:glow>
                    <a:srgbClr val="FEBFC1"/>
                  </a:glow>
                </a:effectLst>
              </a:rPr>
              <a:t> </a:t>
            </a:r>
            <a:r>
              <a:rPr lang="en-US" sz="2400" b="1" dirty="0" smtClean="0">
                <a:solidFill>
                  <a:srgbClr val="003087"/>
                </a:solidFill>
              </a:rPr>
              <a:t>L2 manager </a:t>
            </a:r>
            <a:r>
              <a:rPr lang="en-US" sz="2400" dirty="0" smtClean="0">
                <a:solidFill>
                  <a:srgbClr val="003087"/>
                </a:solidFill>
              </a:rPr>
              <a:t>+ PM</a:t>
            </a:r>
          </a:p>
          <a:p>
            <a:pPr marL="269875" lvl="1" indent="-179388"/>
            <a:r>
              <a:rPr lang="en-US" sz="2000" dirty="0"/>
              <a:t>Not expected to jeopardize </a:t>
            </a:r>
            <a:r>
              <a:rPr lang="en-US" sz="2000" dirty="0" smtClean="0"/>
              <a:t>KPPs</a:t>
            </a:r>
            <a:endParaRPr lang="en-US" sz="2000" dirty="0"/>
          </a:p>
          <a:p>
            <a:pPr marL="269875" lvl="1" indent="-179388"/>
            <a:r>
              <a:rPr lang="en-US" sz="2000" dirty="0" smtClean="0"/>
              <a:t>Significant inability to </a:t>
            </a:r>
            <a:r>
              <a:rPr lang="en-US" sz="2000" dirty="0"/>
              <a:t>deliver all </a:t>
            </a:r>
            <a:r>
              <a:rPr lang="en-US" sz="2000" dirty="0" smtClean="0"/>
              <a:t>scope </a:t>
            </a:r>
            <a:r>
              <a:rPr lang="en-US" sz="2000" dirty="0"/>
              <a:t>in a timely </a:t>
            </a:r>
            <a:r>
              <a:rPr lang="en-US" sz="2000" dirty="0" smtClean="0"/>
              <a:t>&amp; cost</a:t>
            </a:r>
            <a:r>
              <a:rPr lang="en-US" sz="2000" dirty="0"/>
              <a:t>-effective </a:t>
            </a:r>
            <a:r>
              <a:rPr lang="en-US" sz="2000" dirty="0" smtClean="0"/>
              <a:t>manner</a:t>
            </a:r>
          </a:p>
          <a:p>
            <a:pPr marL="269875" lvl="1" indent="-179388"/>
            <a:r>
              <a:rPr lang="en-US" sz="2000" dirty="0" smtClean="0"/>
              <a:t>Need mitigation </a:t>
            </a:r>
            <a:r>
              <a:rPr lang="en-US" sz="2000" dirty="0"/>
              <a:t>or response </a:t>
            </a:r>
            <a:r>
              <a:rPr lang="en-US" sz="2000" dirty="0" smtClean="0"/>
              <a:t>plans</a:t>
            </a:r>
            <a:endParaRPr lang="en-US" sz="2000" dirty="0"/>
          </a:p>
          <a:p>
            <a:pPr marL="269875" indent="-179388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003087"/>
                </a:solidFill>
                <a:effectLst>
                  <a:glow rad="508000">
                    <a:srgbClr val="C3FFC0"/>
                  </a:glow>
                </a:effectLst>
              </a:rPr>
              <a:t>Low </a:t>
            </a:r>
            <a:r>
              <a:rPr lang="en-US" sz="2400" b="1" dirty="0">
                <a:solidFill>
                  <a:srgbClr val="003087"/>
                </a:solidFill>
                <a:effectLst>
                  <a:glow rad="508000">
                    <a:srgbClr val="C3FFC0"/>
                  </a:glow>
                </a:effectLst>
              </a:rPr>
              <a:t>Rank</a:t>
            </a:r>
            <a:r>
              <a:rPr lang="en-US" sz="2400" b="1" dirty="0">
                <a:solidFill>
                  <a:srgbClr val="003087"/>
                </a:solidFill>
              </a:rPr>
              <a:t> </a:t>
            </a:r>
            <a:r>
              <a:rPr lang="en-US" sz="2400" b="1" dirty="0" smtClean="0">
                <a:solidFill>
                  <a:srgbClr val="003087"/>
                </a:solidFill>
              </a:rPr>
              <a:t> 		</a:t>
            </a:r>
            <a:r>
              <a:rPr lang="en-US" sz="2400" b="1" dirty="0" smtClean="0">
                <a:solidFill>
                  <a:srgbClr val="003087"/>
                </a:solidFill>
                <a:effectLst>
                  <a:glow>
                    <a:srgbClr val="FEBFC1"/>
                  </a:glow>
                </a:effectLst>
                <a:sym typeface="Wingdings"/>
              </a:rPr>
              <a:t></a:t>
            </a:r>
            <a:r>
              <a:rPr lang="en-US" sz="2400" b="1" dirty="0" smtClean="0">
                <a:solidFill>
                  <a:srgbClr val="003087"/>
                </a:solidFill>
                <a:effectLst>
                  <a:glow>
                    <a:srgbClr val="FEBFC1"/>
                  </a:glow>
                </a:effectLst>
              </a:rPr>
              <a:t> </a:t>
            </a:r>
            <a:r>
              <a:rPr lang="en-US" sz="2400" b="1" dirty="0" smtClean="0">
                <a:solidFill>
                  <a:srgbClr val="003087"/>
                </a:solidFill>
              </a:rPr>
              <a:t>L3 manager </a:t>
            </a:r>
            <a:r>
              <a:rPr lang="en-US" sz="2400" dirty="0" smtClean="0">
                <a:solidFill>
                  <a:srgbClr val="003087"/>
                </a:solidFill>
              </a:rPr>
              <a:t>+ L2</a:t>
            </a:r>
          </a:p>
          <a:p>
            <a:pPr marL="269875" lvl="1" indent="-179388"/>
            <a:r>
              <a:rPr lang="en-US" sz="2000" dirty="0"/>
              <a:t>Will not jeopardize KPPs</a:t>
            </a:r>
          </a:p>
          <a:p>
            <a:pPr marL="269875" lvl="1" indent="-179388"/>
            <a:r>
              <a:rPr lang="en-US" sz="2000" dirty="0" smtClean="0"/>
              <a:t>Modest impacts</a:t>
            </a:r>
          </a:p>
          <a:p>
            <a:pPr marL="269875" lvl="1" indent="-179388"/>
            <a:r>
              <a:rPr lang="en-US" sz="2000" dirty="0" smtClean="0"/>
              <a:t>Mitigation or response plan not required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81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8566125" y="4285180"/>
            <a:ext cx="334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 b="1"/>
          </a:p>
        </p:txBody>
      </p:sp>
      <p:sp>
        <p:nvSpPr>
          <p:cNvPr id="45" name="TextBox 19"/>
          <p:cNvSpPr txBox="1">
            <a:spLocks noChangeArrowheads="1"/>
          </p:cNvSpPr>
          <p:nvPr/>
        </p:nvSpPr>
        <p:spPr bwMode="auto">
          <a:xfrm>
            <a:off x="8566125" y="2442092"/>
            <a:ext cx="334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 b="1"/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8566125" y="3362842"/>
            <a:ext cx="334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 b="1"/>
          </a:p>
        </p:txBody>
      </p: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8538413" y="2279916"/>
            <a:ext cx="419100" cy="24574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vert270" lIns="0" rIns="36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/>
              <a:t>Communicate  and  Improve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4" y="1673095"/>
            <a:ext cx="4750684" cy="4459208"/>
          </a:xfrm>
          <a:prstGeom prst="rect">
            <a:avLst/>
          </a:prstGeom>
          <a:ln>
            <a:solidFill>
              <a:srgbClr val="3C3C3C"/>
            </a:solidFill>
          </a:ln>
          <a:effectLst>
            <a:outerShdw blurRad="57150" dist="762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Fermilab Risk Management Procedure</a:t>
            </a:r>
            <a:endParaRPr lang="en-US" dirty="0">
              <a:solidFill>
                <a:srgbClr val="AF272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C951-2A44-5944-B24F-131D0C3455F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238178" y="1099058"/>
            <a:ext cx="3424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https://go.usa.gov/</a:t>
            </a:r>
            <a:r>
              <a:rPr lang="en-US" dirty="0" smtClean="0">
                <a:hlinkClick r:id="rId3"/>
              </a:rPr>
              <a:t>xUTJS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6350240" y="1419032"/>
            <a:ext cx="180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tIns="0" rIns="36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Plan Risk </a:t>
            </a:r>
          </a:p>
          <a:p>
            <a:pPr algn="ctr" eaLnBrk="1" hangingPunct="1"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Management</a:t>
            </a:r>
          </a:p>
        </p:txBody>
      </p:sp>
      <p:sp>
        <p:nvSpPr>
          <p:cNvPr id="35" name="TextBox 20"/>
          <p:cNvSpPr txBox="1">
            <a:spLocks noChangeArrowheads="1"/>
          </p:cNvSpPr>
          <p:nvPr/>
        </p:nvSpPr>
        <p:spPr bwMode="auto">
          <a:xfrm>
            <a:off x="6350240" y="2341369"/>
            <a:ext cx="180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tIns="0" rIns="36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/>
              <a:t>Identify</a:t>
            </a:r>
          </a:p>
          <a:p>
            <a:pPr algn="ctr" eaLnBrk="1" hangingPunct="1">
              <a:defRPr/>
            </a:pPr>
            <a:r>
              <a:rPr lang="en-US" sz="1600" b="1" dirty="0"/>
              <a:t>R</a:t>
            </a:r>
            <a:r>
              <a:rPr lang="en-US" sz="1600" b="1" dirty="0" smtClean="0"/>
              <a:t>isks</a:t>
            </a: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6350240" y="4184457"/>
            <a:ext cx="180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tIns="0" rIns="36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/>
              <a:t>Develop mitigation </a:t>
            </a:r>
          </a:p>
          <a:p>
            <a:pPr algn="ctr" eaLnBrk="1" hangingPunct="1">
              <a:defRPr/>
            </a:pPr>
            <a:r>
              <a:rPr lang="en-US" sz="1600" b="1" dirty="0" smtClean="0"/>
              <a:t>and response plans</a:t>
            </a:r>
          </a:p>
        </p:txBody>
      </p:sp>
      <p:sp>
        <p:nvSpPr>
          <p:cNvPr id="37" name="TextBox 22"/>
          <p:cNvSpPr txBox="1">
            <a:spLocks noChangeArrowheads="1"/>
          </p:cNvSpPr>
          <p:nvPr/>
        </p:nvSpPr>
        <p:spPr bwMode="auto">
          <a:xfrm>
            <a:off x="6350240" y="5105207"/>
            <a:ext cx="180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tIns="0" rIns="36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/>
              <a:t>Monitor and </a:t>
            </a:r>
          </a:p>
          <a:p>
            <a:pPr algn="ctr" eaLnBrk="1" hangingPunct="1">
              <a:defRPr/>
            </a:pPr>
            <a:r>
              <a:rPr lang="en-US" sz="1600" b="1" dirty="0" smtClean="0"/>
              <a:t>Control risks</a:t>
            </a:r>
          </a:p>
        </p:txBody>
      </p:sp>
      <p:sp>
        <p:nvSpPr>
          <p:cNvPr id="38" name="TextBox 25"/>
          <p:cNvSpPr txBox="1">
            <a:spLocks noChangeArrowheads="1"/>
          </p:cNvSpPr>
          <p:nvPr/>
        </p:nvSpPr>
        <p:spPr bwMode="auto">
          <a:xfrm>
            <a:off x="6350240" y="3262119"/>
            <a:ext cx="180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tIns="0" rIns="36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/>
              <a:t>Analyze </a:t>
            </a:r>
          </a:p>
          <a:p>
            <a:pPr algn="ctr" eaLnBrk="1" hangingPunct="1">
              <a:defRPr/>
            </a:pPr>
            <a:r>
              <a:rPr lang="en-US" sz="1600" b="1" dirty="0" smtClean="0"/>
              <a:t>Risks</a:t>
            </a:r>
          </a:p>
        </p:txBody>
      </p:sp>
      <p:cxnSp>
        <p:nvCxnSpPr>
          <p:cNvPr id="39" name="Straight Connector 27"/>
          <p:cNvCxnSpPr>
            <a:stCxn id="33" idx="3"/>
            <a:endCxn id="43" idx="1"/>
          </p:cNvCxnSpPr>
          <p:nvPr/>
        </p:nvCxnSpPr>
        <p:spPr>
          <a:xfrm>
            <a:off x="8150240" y="1689032"/>
            <a:ext cx="415885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7"/>
          <p:cNvCxnSpPr>
            <a:stCxn id="38" idx="3"/>
            <a:endCxn id="46" idx="1"/>
          </p:cNvCxnSpPr>
          <p:nvPr/>
        </p:nvCxnSpPr>
        <p:spPr>
          <a:xfrm>
            <a:off x="8150240" y="3532119"/>
            <a:ext cx="415885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7"/>
          <p:cNvCxnSpPr>
            <a:stCxn id="37" idx="3"/>
            <a:endCxn id="47" idx="1"/>
          </p:cNvCxnSpPr>
          <p:nvPr/>
        </p:nvCxnSpPr>
        <p:spPr>
          <a:xfrm>
            <a:off x="8150240" y="5375207"/>
            <a:ext cx="415885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7"/>
          <p:cNvCxnSpPr>
            <a:stCxn id="45" idx="1"/>
            <a:endCxn id="35" idx="3"/>
          </p:cNvCxnSpPr>
          <p:nvPr/>
        </p:nvCxnSpPr>
        <p:spPr>
          <a:xfrm flipH="1">
            <a:off x="8150240" y="2611369"/>
            <a:ext cx="415885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566125" y="1519755"/>
            <a:ext cx="334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 b="1"/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8566125" y="5205930"/>
            <a:ext cx="334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 b="1"/>
          </a:p>
        </p:txBody>
      </p:sp>
      <p:cxnSp>
        <p:nvCxnSpPr>
          <p:cNvPr id="48" name="Straight Connector 27"/>
          <p:cNvCxnSpPr>
            <a:stCxn id="36" idx="3"/>
            <a:endCxn id="44" idx="1"/>
          </p:cNvCxnSpPr>
          <p:nvPr/>
        </p:nvCxnSpPr>
        <p:spPr>
          <a:xfrm>
            <a:off x="8150240" y="4454457"/>
            <a:ext cx="415885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7"/>
          <p:cNvCxnSpPr>
            <a:stCxn id="33" idx="2"/>
            <a:endCxn id="35" idx="0"/>
          </p:cNvCxnSpPr>
          <p:nvPr/>
        </p:nvCxnSpPr>
        <p:spPr>
          <a:xfrm>
            <a:off x="7250240" y="1959032"/>
            <a:ext cx="0" cy="382337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27"/>
          <p:cNvCxnSpPr>
            <a:stCxn id="37" idx="2"/>
            <a:endCxn id="49" idx="2"/>
          </p:cNvCxnSpPr>
          <p:nvPr/>
        </p:nvCxnSpPr>
        <p:spPr>
          <a:xfrm rot="5400000" flipH="1" flipV="1">
            <a:off x="7545156" y="4442400"/>
            <a:ext cx="907890" cy="1497723"/>
          </a:xfrm>
          <a:prstGeom prst="bentConnector3">
            <a:avLst>
              <a:gd name="adj1" fmla="val -25179"/>
            </a:avLst>
          </a:prstGeom>
          <a:ln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7"/>
          <p:cNvCxnSpPr>
            <a:stCxn id="36" idx="2"/>
            <a:endCxn id="37" idx="0"/>
          </p:cNvCxnSpPr>
          <p:nvPr/>
        </p:nvCxnSpPr>
        <p:spPr>
          <a:xfrm>
            <a:off x="7250240" y="4724457"/>
            <a:ext cx="0" cy="38075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7"/>
          <p:cNvCxnSpPr>
            <a:stCxn id="38" idx="2"/>
            <a:endCxn id="36" idx="0"/>
          </p:cNvCxnSpPr>
          <p:nvPr/>
        </p:nvCxnSpPr>
        <p:spPr>
          <a:xfrm>
            <a:off x="7250240" y="3802119"/>
            <a:ext cx="0" cy="382338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7"/>
          <p:cNvCxnSpPr>
            <a:stCxn id="35" idx="2"/>
            <a:endCxn id="38" idx="0"/>
          </p:cNvCxnSpPr>
          <p:nvPr/>
        </p:nvCxnSpPr>
        <p:spPr>
          <a:xfrm>
            <a:off x="7250240" y="2881369"/>
            <a:ext cx="0" cy="38075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7"/>
          <p:cNvCxnSpPr>
            <a:stCxn id="49" idx="0"/>
            <a:endCxn id="33" idx="0"/>
          </p:cNvCxnSpPr>
          <p:nvPr/>
        </p:nvCxnSpPr>
        <p:spPr>
          <a:xfrm rot="16200000" flipV="1">
            <a:off x="7568660" y="1100612"/>
            <a:ext cx="860884" cy="1497723"/>
          </a:xfrm>
          <a:prstGeom prst="bentConnector3">
            <a:avLst>
              <a:gd name="adj1" fmla="val 126554"/>
            </a:avLst>
          </a:prstGeom>
          <a:ln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33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3395" y="3362879"/>
            <a:ext cx="9015883" cy="2839765"/>
            <a:chOff x="113395" y="3362879"/>
            <a:chExt cx="9015883" cy="2839765"/>
          </a:xfrm>
        </p:grpSpPr>
        <p:pic>
          <p:nvPicPr>
            <p:cNvPr id="9" name="Picture 8" descr="11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852" y="4665652"/>
              <a:ext cx="2851890" cy="153699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22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111" y="4665652"/>
              <a:ext cx="2838098" cy="153699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 descr="33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95" y="4665652"/>
              <a:ext cx="2771073" cy="153699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2" name="Straight Connector 22"/>
            <p:cNvCxnSpPr>
              <a:endCxn id="16" idx="0"/>
            </p:cNvCxnSpPr>
            <p:nvPr/>
          </p:nvCxnSpPr>
          <p:spPr bwMode="auto">
            <a:xfrm>
              <a:off x="4115405" y="3984171"/>
              <a:ext cx="667104" cy="1124841"/>
            </a:xfrm>
            <a:prstGeom prst="straightConnector1">
              <a:avLst/>
            </a:prstGeom>
            <a:ln w="28575" cmpd="sng">
              <a:solidFill>
                <a:srgbClr val="AF272F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2"/>
            <p:cNvCxnSpPr/>
            <p:nvPr/>
          </p:nvCxnSpPr>
          <p:spPr bwMode="auto">
            <a:xfrm>
              <a:off x="4115405" y="3984171"/>
              <a:ext cx="3164321" cy="1151280"/>
            </a:xfrm>
            <a:prstGeom prst="straightConnector1">
              <a:avLst/>
            </a:prstGeom>
            <a:ln w="28575" cmpd="sng">
              <a:solidFill>
                <a:srgbClr val="AF272F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2"/>
            <p:cNvCxnSpPr>
              <a:endCxn id="15" idx="3"/>
            </p:cNvCxnSpPr>
            <p:nvPr/>
          </p:nvCxnSpPr>
          <p:spPr bwMode="auto">
            <a:xfrm flipH="1">
              <a:off x="2639536" y="3984171"/>
              <a:ext cx="1475869" cy="1452051"/>
            </a:xfrm>
            <a:prstGeom prst="straightConnector1">
              <a:avLst/>
            </a:prstGeom>
            <a:ln w="28575" cmpd="sng">
              <a:solidFill>
                <a:srgbClr val="AF272F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20312671">
              <a:off x="1988761" y="5236348"/>
              <a:ext cx="674133" cy="64633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alpha val="27000"/>
                  </a:srgbClr>
                </a:gs>
                <a:gs pos="100000">
                  <a:schemeClr val="bg1">
                    <a:alpha val="2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AF272F"/>
                  </a:solidFill>
                </a:rPr>
                <a:t>Cost and schedule drivers</a:t>
              </a:r>
              <a:endParaRPr lang="en-US" sz="1400" dirty="0">
                <a:solidFill>
                  <a:srgbClr val="AF272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0312671">
              <a:off x="4458038" y="5086617"/>
              <a:ext cx="885355" cy="64633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alpha val="27000"/>
                  </a:srgbClr>
                </a:gs>
                <a:gs pos="100000">
                  <a:schemeClr val="bg1">
                    <a:alpha val="2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AF272F"/>
                  </a:solidFill>
                </a:rPr>
                <a:t>Costs of risks and contingency</a:t>
              </a:r>
              <a:endParaRPr lang="en-US" sz="1400" dirty="0">
                <a:solidFill>
                  <a:srgbClr val="AF272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312671">
              <a:off x="7318885" y="5033619"/>
              <a:ext cx="1114719" cy="64633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alpha val="27000"/>
                  </a:srgbClr>
                </a:gs>
                <a:gs pos="100000">
                  <a:schemeClr val="bg1">
                    <a:alpha val="2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AF272F"/>
                  </a:solidFill>
                </a:rPr>
                <a:t>Completion dates and float (e.g. to CD-4)</a:t>
              </a:r>
              <a:endParaRPr lang="en-US" sz="1400" dirty="0">
                <a:solidFill>
                  <a:srgbClr val="AF272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99468" y="3362879"/>
              <a:ext cx="3729810" cy="1107995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marL="90488" indent="-90488">
                <a:defRPr/>
              </a:pPr>
              <a:r>
                <a:rPr lang="en-US" sz="1600" b="1" dirty="0" smtClean="0">
                  <a:solidFill>
                    <a:srgbClr val="AF272F"/>
                  </a:solidFill>
                  <a:latin typeface="Helvetica"/>
                  <a:cs typeface="Helvetica"/>
                </a:rPr>
                <a:t>Results of Risk Modeling</a:t>
              </a:r>
              <a:endParaRPr lang="en-US" sz="1600" dirty="0" smtClean="0">
                <a:solidFill>
                  <a:srgbClr val="404040"/>
                </a:solidFill>
                <a:latin typeface="Helvetica"/>
                <a:cs typeface="Helvetica"/>
              </a:endParaRPr>
            </a:p>
            <a:p>
              <a:pPr marL="180975" indent="-180975">
                <a:buFont typeface="Arial"/>
                <a:buChar char="•"/>
                <a:defRPr/>
              </a:pPr>
              <a:r>
                <a:rPr lang="en-US" sz="1400" dirty="0">
                  <a:latin typeface="Helvetica"/>
                  <a:cs typeface="Helvetica"/>
                </a:rPr>
                <a:t>Evaluate effectiveness of risk mitigations</a:t>
              </a:r>
            </a:p>
            <a:p>
              <a:pPr marL="180975" indent="-180975">
                <a:buFont typeface="Arial"/>
                <a:buChar char="•"/>
                <a:defRPr/>
              </a:pPr>
              <a:r>
                <a:rPr lang="en-US" sz="1400" dirty="0" smtClean="0">
                  <a:latin typeface="Helvetica"/>
                  <a:cs typeface="Helvetica"/>
                </a:rPr>
                <a:t>Identify cost and schedule risk drivers </a:t>
              </a:r>
            </a:p>
            <a:p>
              <a:pPr marL="180975" indent="-180975">
                <a:buFont typeface="Arial"/>
                <a:buChar char="•"/>
                <a:defRPr/>
              </a:pPr>
              <a:r>
                <a:rPr lang="en-US" sz="1400" dirty="0" smtClean="0">
                  <a:latin typeface="Helvetica"/>
                  <a:cs typeface="Helvetica"/>
                </a:rPr>
                <a:t>Determine cost and schedule contingency to finish on time, within budget (at 90% C.L.)</a:t>
              </a:r>
              <a:endParaRPr lang="en-US" sz="1400" dirty="0">
                <a:latin typeface="Helvetica"/>
                <a:cs typeface="Helvetic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Monte Carlo Modeling  –  Contingency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C951-2A44-5944-B24F-131D0C3455F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77384" y="0"/>
            <a:ext cx="2266616" cy="400110"/>
          </a:xfrm>
          <a:prstGeom prst="rect">
            <a:avLst/>
          </a:prstGeom>
          <a:solidFill>
            <a:srgbClr val="FED8F9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E1624"/>
                </a:solidFill>
              </a:rPr>
              <a:t>After the workshop</a:t>
            </a:r>
            <a:endParaRPr lang="en-US" sz="2000" b="1" dirty="0">
              <a:solidFill>
                <a:srgbClr val="9E1624"/>
              </a:solidFill>
            </a:endParaRPr>
          </a:p>
        </p:txBody>
      </p:sp>
      <p:cxnSp>
        <p:nvCxnSpPr>
          <p:cNvPr id="18" name="Straight Connector 12"/>
          <p:cNvCxnSpPr>
            <a:stCxn id="22" idx="3"/>
            <a:endCxn id="23" idx="1"/>
          </p:cNvCxnSpPr>
          <p:nvPr/>
        </p:nvCxnSpPr>
        <p:spPr bwMode="auto">
          <a:xfrm>
            <a:off x="5444783" y="1563378"/>
            <a:ext cx="361819" cy="0"/>
          </a:xfrm>
          <a:prstGeom prst="straightConnector1">
            <a:avLst/>
          </a:prstGeom>
          <a:ln w="19050" cmpd="sng">
            <a:solidFill>
              <a:schemeClr val="tx2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agnetic Disk 18"/>
          <p:cNvSpPr/>
          <p:nvPr/>
        </p:nvSpPr>
        <p:spPr bwMode="auto">
          <a:xfrm>
            <a:off x="4628764" y="2283081"/>
            <a:ext cx="757238" cy="790574"/>
          </a:xfrm>
          <a:prstGeom prst="flowChartMagneticDisk">
            <a:avLst/>
          </a:prstGeom>
          <a:solidFill>
            <a:srgbClr val="FFFCE5"/>
          </a:solidFill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6800"/>
          <a:lstStyle/>
          <a:p>
            <a:pPr algn="ctr">
              <a:defRPr/>
            </a:pPr>
            <a:r>
              <a:rPr lang="en-US" sz="1600" b="1" dirty="0">
                <a:solidFill>
                  <a:srgbClr val="DB720C"/>
                </a:solidFill>
              </a:rPr>
              <a:t>P6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DB720C"/>
                </a:solidFill>
              </a:rPr>
              <a:t>DB</a:t>
            </a:r>
          </a:p>
        </p:txBody>
      </p:sp>
      <p:cxnSp>
        <p:nvCxnSpPr>
          <p:cNvPr id="20" name="Straight Connector 49"/>
          <p:cNvCxnSpPr>
            <a:stCxn id="22" idx="2"/>
            <a:endCxn id="19" idx="1"/>
          </p:cNvCxnSpPr>
          <p:nvPr/>
        </p:nvCxnSpPr>
        <p:spPr bwMode="auto">
          <a:xfrm>
            <a:off x="5007383" y="1943178"/>
            <a:ext cx="0" cy="339903"/>
          </a:xfrm>
          <a:prstGeom prst="straightConnector1">
            <a:avLst/>
          </a:prstGeom>
          <a:ln w="28575" cmpd="sng">
            <a:solidFill>
              <a:srgbClr val="1F497D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9"/>
          <p:cNvCxnSpPr>
            <a:stCxn id="23" idx="2"/>
            <a:endCxn id="19" idx="4"/>
          </p:cNvCxnSpPr>
          <p:nvPr/>
        </p:nvCxnSpPr>
        <p:spPr bwMode="auto">
          <a:xfrm rot="5400000">
            <a:off x="5447407" y="1881773"/>
            <a:ext cx="735190" cy="858000"/>
          </a:xfrm>
          <a:prstGeom prst="bentConnector2">
            <a:avLst/>
          </a:prstGeom>
          <a:ln w="28575" cmpd="sng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olded Corner 21"/>
          <p:cNvSpPr/>
          <p:nvPr/>
        </p:nvSpPr>
        <p:spPr bwMode="auto">
          <a:xfrm>
            <a:off x="4569983" y="1183578"/>
            <a:ext cx="874800" cy="759600"/>
          </a:xfrm>
          <a:prstGeom prst="foldedCorner">
            <a:avLst/>
          </a:prstGeom>
          <a:solidFill>
            <a:srgbClr val="FFFCE5"/>
          </a:solidFill>
          <a:ln w="19050" cmpd="sng">
            <a:solidFill>
              <a:schemeClr val="tx2"/>
            </a:solidFill>
          </a:ln>
          <a:effectLst>
            <a:outerShdw blurRad="40000" dist="23000" dir="189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DB720C"/>
                </a:solidFill>
              </a:rPr>
              <a:t>Full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DB720C"/>
                </a:solidFill>
              </a:rPr>
              <a:t>Schedule</a:t>
            </a:r>
            <a:endParaRPr lang="en-US" sz="1600" b="1" dirty="0">
              <a:solidFill>
                <a:srgbClr val="DB720C"/>
              </a:solidFill>
            </a:endParaRPr>
          </a:p>
        </p:txBody>
      </p:sp>
      <p:sp>
        <p:nvSpPr>
          <p:cNvPr id="23" name="Folded Corner 22"/>
          <p:cNvSpPr/>
          <p:nvPr/>
        </p:nvSpPr>
        <p:spPr bwMode="auto">
          <a:xfrm>
            <a:off x="5806602" y="1183578"/>
            <a:ext cx="874800" cy="759600"/>
          </a:xfrm>
          <a:prstGeom prst="foldedCorner">
            <a:avLst/>
          </a:prstGeom>
          <a:solidFill>
            <a:srgbClr val="FFFCE5"/>
          </a:solidFill>
          <a:ln w="19050" cmpd="sng">
            <a:solidFill>
              <a:schemeClr val="tx2"/>
            </a:solidFill>
          </a:ln>
          <a:effectLst>
            <a:outerShdw blurRad="40000" dist="23000" dir="189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DB720C"/>
                </a:solidFill>
              </a:rPr>
              <a:t>Summary Schedule</a:t>
            </a:r>
          </a:p>
        </p:txBody>
      </p:sp>
      <p:cxnSp>
        <p:nvCxnSpPr>
          <p:cNvPr id="24" name="Straight Connector 22"/>
          <p:cNvCxnSpPr>
            <a:stCxn id="31" idx="3"/>
            <a:endCxn id="26" idx="0"/>
          </p:cNvCxnSpPr>
          <p:nvPr/>
        </p:nvCxnSpPr>
        <p:spPr bwMode="auto">
          <a:xfrm rot="16200000" flipH="1">
            <a:off x="3428232" y="2875639"/>
            <a:ext cx="480395" cy="876425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2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2"/>
          <p:cNvCxnSpPr>
            <a:stCxn id="19" idx="3"/>
            <a:endCxn id="26" idx="0"/>
          </p:cNvCxnSpPr>
          <p:nvPr/>
        </p:nvCxnSpPr>
        <p:spPr bwMode="auto">
          <a:xfrm rot="5400000">
            <a:off x="4316816" y="2863482"/>
            <a:ext cx="480395" cy="900741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auto">
          <a:xfrm>
            <a:off x="3399185" y="3554050"/>
            <a:ext cx="1414914" cy="792161"/>
          </a:xfrm>
          <a:prstGeom prst="rect">
            <a:avLst/>
          </a:prstGeom>
          <a:solidFill>
            <a:srgbClr val="FFECF0"/>
          </a:solidFill>
          <a:ln w="28575" cmpd="sng">
            <a:solidFill>
              <a:srgbClr val="AF27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C0504D"/>
                </a:solidFill>
                <a:latin typeface="+mj-lt"/>
              </a:rPr>
              <a:t>MC Risk Model</a:t>
            </a:r>
            <a:endParaRPr lang="en-US" sz="1600" b="1" dirty="0">
              <a:solidFill>
                <a:srgbClr val="C0504D"/>
              </a:solidFill>
              <a:latin typeface="+mj-lt"/>
            </a:endParaRPr>
          </a:p>
          <a:p>
            <a:pPr algn="ctr">
              <a:defRPr/>
            </a:pPr>
            <a:r>
              <a:rPr lang="en-US" sz="1200" dirty="0">
                <a:solidFill>
                  <a:srgbClr val="C0504D"/>
                </a:solidFill>
                <a:latin typeface="+mj-lt"/>
              </a:rPr>
              <a:t>(Primavera Risk Analysis - PRA)</a:t>
            </a:r>
          </a:p>
        </p:txBody>
      </p:sp>
      <p:cxnSp>
        <p:nvCxnSpPr>
          <p:cNvPr id="28" name="Straight Connector 49"/>
          <p:cNvCxnSpPr/>
          <p:nvPr/>
        </p:nvCxnSpPr>
        <p:spPr bwMode="auto">
          <a:xfrm>
            <a:off x="2747099" y="1394233"/>
            <a:ext cx="0" cy="342900"/>
          </a:xfrm>
          <a:prstGeom prst="straightConnector1">
            <a:avLst/>
          </a:prstGeom>
          <a:ln w="19050" cmpd="sng">
            <a:noFill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5"/>
          <p:cNvCxnSpPr/>
          <p:nvPr/>
        </p:nvCxnSpPr>
        <p:spPr bwMode="auto">
          <a:xfrm>
            <a:off x="2099399" y="2148296"/>
            <a:ext cx="1127125" cy="669924"/>
          </a:xfrm>
          <a:prstGeom prst="straightConnector1">
            <a:avLst/>
          </a:prstGeom>
          <a:ln w="19050" cmpd="sng">
            <a:noFill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5"/>
          <p:cNvCxnSpPr/>
          <p:nvPr/>
        </p:nvCxnSpPr>
        <p:spPr bwMode="auto">
          <a:xfrm flipV="1">
            <a:off x="1653311" y="2073683"/>
            <a:ext cx="2076450" cy="77788"/>
          </a:xfrm>
          <a:prstGeom prst="straightConnector1">
            <a:avLst/>
          </a:prstGeom>
          <a:ln w="19050" cmpd="sng">
            <a:noFill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Magnetic Disk 30"/>
          <p:cNvSpPr/>
          <p:nvPr/>
        </p:nvSpPr>
        <p:spPr bwMode="auto">
          <a:xfrm>
            <a:off x="2851598" y="2283081"/>
            <a:ext cx="757238" cy="790574"/>
          </a:xfrm>
          <a:prstGeom prst="flowChartMagneticDisk">
            <a:avLst/>
          </a:prstGeom>
          <a:solidFill>
            <a:srgbClr val="D6EEF5"/>
          </a:solidFill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6800"/>
          <a:lstStyle/>
          <a:p>
            <a:pPr algn="ctr">
              <a:defRPr/>
            </a:pPr>
            <a:r>
              <a:rPr lang="en-US" sz="1600" b="1" dirty="0">
                <a:solidFill>
                  <a:srgbClr val="004C97"/>
                </a:solidFill>
              </a:rPr>
              <a:t>Risk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4C97"/>
                </a:solidFill>
              </a:rPr>
              <a:t>DB</a:t>
            </a:r>
          </a:p>
        </p:txBody>
      </p:sp>
      <p:cxnSp>
        <p:nvCxnSpPr>
          <p:cNvPr id="32" name="Straight Connector 22"/>
          <p:cNvCxnSpPr>
            <a:endCxn id="31" idx="1"/>
          </p:cNvCxnSpPr>
          <p:nvPr/>
        </p:nvCxnSpPr>
        <p:spPr bwMode="auto">
          <a:xfrm flipH="1">
            <a:off x="3230217" y="1949560"/>
            <a:ext cx="9559" cy="333521"/>
          </a:xfrm>
          <a:prstGeom prst="straightConnector1">
            <a:avLst/>
          </a:prstGeom>
          <a:ln w="28575" cmpd="sng">
            <a:solidFill>
              <a:srgbClr val="1F497D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 bwMode="auto">
          <a:xfrm>
            <a:off x="2790036" y="1189960"/>
            <a:ext cx="874800" cy="759600"/>
          </a:xfrm>
          <a:prstGeom prst="rect">
            <a:avLst/>
          </a:prstGeom>
          <a:solidFill>
            <a:srgbClr val="D6EEF5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4C97"/>
                </a:solidFill>
                <a:latin typeface="+mj-lt"/>
              </a:rPr>
              <a:t>Risk Register</a:t>
            </a:r>
          </a:p>
          <a:p>
            <a:pPr algn="ctr">
              <a:defRPr/>
            </a:pPr>
            <a:r>
              <a:rPr lang="en-US" sz="1200" dirty="0">
                <a:solidFill>
                  <a:srgbClr val="004C97"/>
                </a:solidFill>
                <a:latin typeface="+mj-lt"/>
              </a:rPr>
              <a:t>(Web tool)</a:t>
            </a:r>
          </a:p>
        </p:txBody>
      </p:sp>
      <p:sp>
        <p:nvSpPr>
          <p:cNvPr id="34" name="Magnetic Disk 33"/>
          <p:cNvSpPr/>
          <p:nvPr/>
        </p:nvSpPr>
        <p:spPr bwMode="auto">
          <a:xfrm>
            <a:off x="1619989" y="2283081"/>
            <a:ext cx="757238" cy="790574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3600" rIns="0" bIns="0"/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DocDB</a:t>
            </a:r>
          </a:p>
        </p:txBody>
      </p:sp>
      <p:sp>
        <p:nvSpPr>
          <p:cNvPr id="35" name="Folded Corner 34"/>
          <p:cNvSpPr/>
          <p:nvPr/>
        </p:nvSpPr>
        <p:spPr bwMode="auto">
          <a:xfrm>
            <a:off x="1560551" y="1189960"/>
            <a:ext cx="874800" cy="7596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More Details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(documents)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6" name="Straight Connector 22"/>
          <p:cNvCxnSpPr>
            <a:stCxn id="35" idx="2"/>
            <a:endCxn id="34" idx="1"/>
          </p:cNvCxnSpPr>
          <p:nvPr/>
        </p:nvCxnSpPr>
        <p:spPr bwMode="auto">
          <a:xfrm>
            <a:off x="1997951" y="1949560"/>
            <a:ext cx="657" cy="333521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2"/>
          <p:cNvCxnSpPr>
            <a:stCxn id="33" idx="1"/>
            <a:endCxn id="35" idx="3"/>
          </p:cNvCxnSpPr>
          <p:nvPr/>
        </p:nvCxnSpPr>
        <p:spPr bwMode="auto">
          <a:xfrm flipH="1">
            <a:off x="2435351" y="1569760"/>
            <a:ext cx="354685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475223" y="3622329"/>
            <a:ext cx="188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7F7F7F"/>
                </a:solidFill>
                <a:latin typeface="Helvetica"/>
                <a:cs typeface="Helvetica"/>
              </a:rPr>
              <a:t>Implements Risk </a:t>
            </a:r>
            <a:r>
              <a:rPr lang="en-US" sz="1200" dirty="0">
                <a:solidFill>
                  <a:srgbClr val="7F7F7F"/>
                </a:solidFill>
                <a:latin typeface="Helvetica"/>
                <a:cs typeface="Helvetica"/>
              </a:rPr>
              <a:t>Events as </a:t>
            </a:r>
            <a:r>
              <a:rPr lang="en-US" sz="1200" dirty="0" smtClean="0">
                <a:solidFill>
                  <a:srgbClr val="7F7F7F"/>
                </a:solidFill>
                <a:latin typeface="Helvetica"/>
                <a:cs typeface="Helvetica"/>
              </a:rPr>
              <a:t>probabilistic activities </a:t>
            </a:r>
            <a:r>
              <a:rPr lang="en-US" sz="1200" dirty="0">
                <a:solidFill>
                  <a:srgbClr val="7F7F7F"/>
                </a:solidFill>
                <a:latin typeface="Helvetica"/>
                <a:cs typeface="Helvetica"/>
              </a:rPr>
              <a:t>in the </a:t>
            </a:r>
            <a:r>
              <a:rPr lang="en-US" sz="1200" dirty="0" smtClean="0">
                <a:solidFill>
                  <a:srgbClr val="7F7F7F"/>
                </a:solidFill>
                <a:latin typeface="Helvetica"/>
                <a:cs typeface="Helvetica"/>
              </a:rPr>
              <a:t>P6 schedule</a:t>
            </a:r>
            <a:endParaRPr lang="en-US" sz="12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747802" y="1104461"/>
            <a:ext cx="1895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All activities to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deliver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the project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logically linked. </a:t>
            </a:r>
          </a:p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C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an be the full schedule or a summary schedule.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8256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Monte Carlo Modeling  –  Contingency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C951-2A44-5944-B24F-131D0C3455F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8" name="Picture 7" descr="P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45" y="1645792"/>
            <a:ext cx="7010500" cy="372492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3975" dist="762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583821" y="4272299"/>
            <a:ext cx="4049975" cy="1956297"/>
            <a:chOff x="583821" y="4272299"/>
            <a:chExt cx="4049975" cy="1956297"/>
          </a:xfrm>
        </p:grpSpPr>
        <p:sp>
          <p:nvSpPr>
            <p:cNvPr id="9" name="TextBox 8"/>
            <p:cNvSpPr txBox="1"/>
            <p:nvPr/>
          </p:nvSpPr>
          <p:spPr>
            <a:xfrm>
              <a:off x="583821" y="5606956"/>
              <a:ext cx="1749970" cy="621640"/>
            </a:xfrm>
            <a:prstGeom prst="rect">
              <a:avLst/>
            </a:prstGeom>
            <a:noFill/>
          </p:spPr>
          <p:txBody>
            <a:bodyPr wrap="square" lIns="36000" tIns="0" rIns="3600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(3) Choose cost and schedule impacts from distributions</a:t>
              </a:r>
              <a:endParaRPr lang="en-US" sz="1400" dirty="0">
                <a:solidFill>
                  <a:srgbClr val="008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2408096" y="4272299"/>
              <a:ext cx="2225700" cy="897656"/>
            </a:xfrm>
            <a:prstGeom prst="wedgeRoundRectCallout">
              <a:avLst>
                <a:gd name="adj1" fmla="val -60002"/>
                <a:gd name="adj2" fmla="val 97419"/>
                <a:gd name="adj3" fmla="val 16667"/>
              </a:avLst>
            </a:prstGeom>
            <a:noFill/>
            <a:ln w="38100" cmpd="sng">
              <a:solidFill>
                <a:srgbClr val="008000"/>
              </a:solidFill>
            </a:ln>
            <a:effectLst>
              <a:glow rad="50800">
                <a:schemeClr val="bg1"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endParaRPr lang="en-US" sz="2000">
                <a:solidFill>
                  <a:srgbClr val="053884"/>
                </a:solidFill>
              </a:endParaRPr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3144108" y="1755378"/>
            <a:ext cx="453081" cy="379301"/>
          </a:xfrm>
          <a:prstGeom prst="wedgeRoundRectCallout">
            <a:avLst>
              <a:gd name="adj1" fmla="val 305283"/>
              <a:gd name="adj2" fmla="val -121973"/>
              <a:gd name="adj3" fmla="val 16667"/>
            </a:avLst>
          </a:prstGeom>
          <a:noFill/>
          <a:ln w="38100" cmpd="sng">
            <a:noFill/>
          </a:ln>
          <a:effectLst>
            <a:glow rad="508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5388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7677" y="5606956"/>
            <a:ext cx="2967723" cy="621640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3366FF"/>
                </a:solidFill>
                <a:latin typeface="Helvetica"/>
                <a:cs typeface="Helvetica"/>
              </a:rPr>
              <a:t>(5) Repeat steps </a:t>
            </a:r>
            <a:r>
              <a:rPr lang="en-US" sz="1400" dirty="0" smtClean="0">
                <a:solidFill>
                  <a:srgbClr val="008000"/>
                </a:solidFill>
                <a:latin typeface="Helvetica"/>
                <a:cs typeface="Helvetica"/>
              </a:rPr>
              <a:t>(2) – (4) </a:t>
            </a:r>
            <a:r>
              <a:rPr lang="en-US" sz="1400" dirty="0" smtClean="0">
                <a:solidFill>
                  <a:srgbClr val="3366FF"/>
                </a:solidFill>
                <a:latin typeface="Helvetica"/>
                <a:cs typeface="Helvetica"/>
              </a:rPr>
              <a:t>thousands of times to study the statistical behavior of many scenarios</a:t>
            </a:r>
            <a:endParaRPr lang="en-US" sz="14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2250" y="976573"/>
            <a:ext cx="3720977" cy="1218919"/>
            <a:chOff x="222250" y="976573"/>
            <a:chExt cx="3720977" cy="1218919"/>
          </a:xfrm>
        </p:grpSpPr>
        <p:sp>
          <p:nvSpPr>
            <p:cNvPr id="13" name="TextBox 12"/>
            <p:cNvSpPr txBox="1"/>
            <p:nvPr/>
          </p:nvSpPr>
          <p:spPr>
            <a:xfrm>
              <a:off x="222250" y="976573"/>
              <a:ext cx="3720977" cy="4277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36000" tIns="0" rIns="3600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3366FF"/>
                  </a:solidFill>
                  <a:latin typeface="Helvetica"/>
                  <a:cs typeface="Helvetica"/>
                </a:rPr>
                <a:t>(1) Placeholder risk (hook) events are inserted into schedule with zero cost and zero duration</a:t>
              </a:r>
              <a:endParaRPr lang="en-US" sz="1400" dirty="0">
                <a:solidFill>
                  <a:srgbClr val="3366FF"/>
                </a:solidFill>
                <a:latin typeface="Helvetica"/>
                <a:cs typeface="Helvetica"/>
              </a:endParaRP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1128545" y="1816191"/>
              <a:ext cx="2507887" cy="379301"/>
            </a:xfrm>
            <a:prstGeom prst="wedgeRoundRectCallout">
              <a:avLst>
                <a:gd name="adj1" fmla="val 2677"/>
                <a:gd name="adj2" fmla="val -163865"/>
                <a:gd name="adj3" fmla="val 16667"/>
              </a:avLst>
            </a:prstGeom>
            <a:noFill/>
            <a:ln w="38100" cmpd="sng">
              <a:solidFill>
                <a:srgbClr val="3366FF"/>
              </a:solidFill>
            </a:ln>
            <a:effectLst>
              <a:glow rad="50800">
                <a:schemeClr val="bg1"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endParaRPr lang="en-US">
                <a:solidFill>
                  <a:srgbClr val="053884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78282" y="976573"/>
            <a:ext cx="5694092" cy="1223624"/>
            <a:chOff x="3178282" y="976573"/>
            <a:chExt cx="5694092" cy="1223624"/>
          </a:xfrm>
        </p:grpSpPr>
        <p:sp>
          <p:nvSpPr>
            <p:cNvPr id="15" name="TextBox 14"/>
            <p:cNvSpPr txBox="1"/>
            <p:nvPr/>
          </p:nvSpPr>
          <p:spPr>
            <a:xfrm>
              <a:off x="4597262" y="976573"/>
              <a:ext cx="4275112" cy="4277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36000" tIns="0" rIns="36000" bIns="3600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(2) </a:t>
              </a:r>
              <a:r>
                <a:rPr lang="en-US" sz="1400" dirty="0">
                  <a:solidFill>
                    <a:srgbClr val="008000"/>
                  </a:solidFill>
                  <a:latin typeface="Helvetica"/>
                  <a:cs typeface="Helvetica"/>
                </a:rPr>
                <a:t>T</a:t>
              </a:r>
              <a:r>
                <a:rPr lang="en-US" sz="140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hrow dice – if risk happens, risk activity is assigned risk impacts (cost and duration)</a:t>
              </a:r>
              <a:endParaRPr lang="en-US" sz="1400" dirty="0">
                <a:solidFill>
                  <a:srgbClr val="008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3178282" y="1820896"/>
              <a:ext cx="458151" cy="379301"/>
            </a:xfrm>
            <a:prstGeom prst="wedgeRoundRectCallout">
              <a:avLst>
                <a:gd name="adj1" fmla="val 335350"/>
                <a:gd name="adj2" fmla="val -190961"/>
                <a:gd name="adj3" fmla="val 16667"/>
              </a:avLst>
            </a:prstGeom>
            <a:noFill/>
            <a:ln w="38100" cmpd="sng">
              <a:solidFill>
                <a:srgbClr val="008000"/>
              </a:solidFill>
            </a:ln>
            <a:effectLst>
              <a:glow rad="50800">
                <a:schemeClr val="bg1"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endParaRPr lang="en-US">
                <a:solidFill>
                  <a:srgbClr val="053884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57748" y="5606956"/>
            <a:ext cx="2294676" cy="621640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8000"/>
                </a:solidFill>
                <a:latin typeface="Helvetica"/>
                <a:cs typeface="Helvetica"/>
              </a:rPr>
              <a:t>(4) Update entire schedule to generate one complete project outcome (scenario)</a:t>
            </a:r>
            <a:endParaRPr lang="en-US" sz="14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0581" y="2069131"/>
            <a:ext cx="1352569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Primavera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Risk Analysis (PRA)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MC framework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77384" y="0"/>
            <a:ext cx="2266616" cy="400110"/>
          </a:xfrm>
          <a:prstGeom prst="rect">
            <a:avLst/>
          </a:prstGeom>
          <a:solidFill>
            <a:srgbClr val="FED8F9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E1624"/>
                </a:solidFill>
              </a:rPr>
              <a:t>After the workshop</a:t>
            </a:r>
            <a:endParaRPr lang="en-US" sz="2000" b="1" dirty="0">
              <a:solidFill>
                <a:srgbClr val="9E1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risk register – some observations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12 July 2018      PIP-II Risk Workshop      Fermilab Risk Management and Register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 descr="Screen Shot 2018-07-07 at 1.2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0" y="937230"/>
            <a:ext cx="6516688" cy="232219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6735979" y="666536"/>
            <a:ext cx="2324544" cy="11928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C12B36"/>
                </a:solidFill>
              </a:rPr>
              <a:t>Do ranks (</a:t>
            </a:r>
            <a:r>
              <a:rPr lang="en-US" sz="1600" dirty="0">
                <a:solidFill>
                  <a:srgbClr val="C12B36"/>
                </a:solidFill>
              </a:rPr>
              <a:t>H/M/</a:t>
            </a:r>
            <a:r>
              <a:rPr lang="en-US" sz="1600" dirty="0" smtClean="0">
                <a:solidFill>
                  <a:srgbClr val="C12B36"/>
                </a:solidFill>
              </a:rPr>
              <a:t>L)</a:t>
            </a:r>
          </a:p>
          <a:p>
            <a:pPr algn="ctr"/>
            <a:r>
              <a:rPr lang="en-US" sz="1600" dirty="0">
                <a:solidFill>
                  <a:srgbClr val="C12B36"/>
                </a:solidFill>
              </a:rPr>
              <a:t>m</a:t>
            </a:r>
            <a:r>
              <a:rPr lang="en-US" sz="1600" dirty="0" smtClean="0">
                <a:solidFill>
                  <a:srgbClr val="C12B36"/>
                </a:solidFill>
              </a:rPr>
              <a:t>ap well to oversight </a:t>
            </a:r>
          </a:p>
          <a:p>
            <a:pPr algn="ctr"/>
            <a:r>
              <a:rPr lang="en-US" sz="1600" dirty="0" smtClean="0">
                <a:solidFill>
                  <a:srgbClr val="C12B36"/>
                </a:solidFill>
              </a:rPr>
              <a:t>level (PM/L2/L3)?</a:t>
            </a:r>
            <a:endParaRPr lang="en-US" sz="1600" dirty="0">
              <a:solidFill>
                <a:srgbClr val="C12B36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30599" y="3388219"/>
            <a:ext cx="2920130" cy="151516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 smtClean="0">
                <a:solidFill>
                  <a:srgbClr val="C12B36"/>
                </a:solidFill>
              </a:rPr>
              <a:t>Total likely risk cost:</a:t>
            </a:r>
          </a:p>
          <a:p>
            <a:pPr algn="ctr"/>
            <a:r>
              <a:rPr lang="en-US" sz="1600" b="1" dirty="0" smtClean="0">
                <a:solidFill>
                  <a:srgbClr val="C12B36"/>
                </a:solidFill>
              </a:rPr>
              <a:t>Sum (P * Cost Impact) =$17M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90% CL contingency will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be ~$(30-40)M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916528" y="4916480"/>
            <a:ext cx="3338791" cy="132463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 smtClean="0">
                <a:solidFill>
                  <a:srgbClr val="C12B36"/>
                </a:solidFill>
              </a:rPr>
              <a:t>Sum (P * Schedule Impact)</a:t>
            </a:r>
          </a:p>
          <a:p>
            <a:pPr algn="ctr"/>
            <a:r>
              <a:rPr lang="en-US" sz="1600" b="1" dirty="0" smtClean="0">
                <a:solidFill>
                  <a:srgbClr val="C12B36"/>
                </a:solidFill>
              </a:rPr>
              <a:t>= 11.4 years </a:t>
            </a:r>
          </a:p>
          <a:p>
            <a:pPr algn="ctr"/>
            <a:r>
              <a:rPr lang="en-US" sz="1400" dirty="0" smtClean="0">
                <a:solidFill>
                  <a:srgbClr val="003087"/>
                </a:solidFill>
              </a:rPr>
              <a:t>Risks </a:t>
            </a:r>
            <a:r>
              <a:rPr lang="en-US" sz="1400" b="1" dirty="0" smtClean="0">
                <a:solidFill>
                  <a:srgbClr val="003087"/>
                </a:solidFill>
              </a:rPr>
              <a:t>aren’t</a:t>
            </a:r>
            <a:r>
              <a:rPr lang="en-US" sz="1400" dirty="0" smtClean="0">
                <a:solidFill>
                  <a:srgbClr val="003087"/>
                </a:solidFill>
              </a:rPr>
              <a:t> all in series on critical path </a:t>
            </a:r>
          </a:p>
          <a:p>
            <a:pPr algn="ctr"/>
            <a:r>
              <a:rPr lang="en-US" sz="1400" dirty="0" smtClean="0">
                <a:solidFill>
                  <a:srgbClr val="003087"/>
                </a:solidFill>
              </a:rPr>
              <a:t>but total is still worryingly high</a:t>
            </a:r>
          </a:p>
        </p:txBody>
      </p:sp>
      <p:sp>
        <p:nvSpPr>
          <p:cNvPr id="17" name="Cloud 16"/>
          <p:cNvSpPr/>
          <p:nvPr/>
        </p:nvSpPr>
        <p:spPr>
          <a:xfrm>
            <a:off x="4595742" y="4800774"/>
            <a:ext cx="2127144" cy="144508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 smtClean="0">
                <a:solidFill>
                  <a:srgbClr val="C12B36"/>
                </a:solidFill>
              </a:rPr>
              <a:t>Include burn rate </a:t>
            </a:r>
          </a:p>
          <a:p>
            <a:pPr algn="ctr"/>
            <a:r>
              <a:rPr lang="en-US" sz="1600" b="1" dirty="0">
                <a:solidFill>
                  <a:srgbClr val="C12B36"/>
                </a:solidFill>
              </a:rPr>
              <a:t>c</a:t>
            </a:r>
            <a:r>
              <a:rPr lang="en-US" sz="1600" b="1" dirty="0" smtClean="0">
                <a:solidFill>
                  <a:srgbClr val="C12B36"/>
                </a:solidFill>
              </a:rPr>
              <a:t>osts for delays </a:t>
            </a:r>
          </a:p>
          <a:p>
            <a:pPr algn="ctr"/>
            <a:r>
              <a:rPr lang="en-US" sz="1600" dirty="0" smtClean="0">
                <a:solidFill>
                  <a:srgbClr val="003087"/>
                </a:solidFill>
              </a:rPr>
              <a:t>(standing army </a:t>
            </a:r>
          </a:p>
          <a:p>
            <a:pPr algn="ctr"/>
            <a:r>
              <a:rPr lang="en-US" sz="1600" dirty="0" smtClean="0">
                <a:solidFill>
                  <a:srgbClr val="003087"/>
                </a:solidFill>
              </a:rPr>
              <a:t>and escalation)</a:t>
            </a:r>
            <a:endParaRPr lang="en-US" sz="1600" dirty="0">
              <a:solidFill>
                <a:srgbClr val="003087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537595" y="2072226"/>
            <a:ext cx="2077766" cy="1064987"/>
            <a:chOff x="6537595" y="2072226"/>
            <a:chExt cx="2077766" cy="1064987"/>
          </a:xfrm>
        </p:grpSpPr>
        <p:sp>
          <p:nvSpPr>
            <p:cNvPr id="13" name="Cloud 12"/>
            <p:cNvSpPr/>
            <p:nvPr/>
          </p:nvSpPr>
          <p:spPr>
            <a:xfrm>
              <a:off x="7002554" y="2072226"/>
              <a:ext cx="1612807" cy="106498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b="1" dirty="0" err="1" smtClean="0">
                  <a:solidFill>
                    <a:srgbClr val="C12B36"/>
                  </a:solidFill>
                </a:rPr>
                <a:t>AccU</a:t>
              </a:r>
              <a:r>
                <a:rPr lang="en-US" sz="1600" b="1" dirty="0" smtClean="0">
                  <a:solidFill>
                    <a:srgbClr val="C12B36"/>
                  </a:solidFill>
                </a:rPr>
                <a:t>: </a:t>
              </a:r>
            </a:p>
            <a:p>
              <a:pPr algn="ctr"/>
              <a:r>
                <a:rPr lang="en-US" sz="1600" dirty="0" smtClean="0">
                  <a:solidFill>
                    <a:srgbClr val="C12B36"/>
                  </a:solidFill>
                </a:rPr>
                <a:t>only 3 risks but</a:t>
              </a:r>
            </a:p>
            <a:p>
              <a:pPr algn="ctr"/>
              <a:r>
                <a:rPr lang="en-US" sz="1600" dirty="0" smtClean="0">
                  <a:solidFill>
                    <a:srgbClr val="C12B36"/>
                  </a:solidFill>
                </a:rPr>
                <a:t>all High rank</a:t>
              </a:r>
              <a:endParaRPr lang="en-US" sz="1600" dirty="0">
                <a:solidFill>
                  <a:srgbClr val="C12B36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3" idx="2"/>
            </p:cNvCxnSpPr>
            <p:nvPr/>
          </p:nvCxnSpPr>
          <p:spPr>
            <a:xfrm flipH="1">
              <a:off x="6537595" y="2604720"/>
              <a:ext cx="469962" cy="0"/>
            </a:xfrm>
            <a:prstGeom prst="straightConnector1">
              <a:avLst/>
            </a:prstGeom>
            <a:ln w="38100">
              <a:solidFill>
                <a:srgbClr val="A0D8EA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656280" y="3228871"/>
            <a:ext cx="3391150" cy="1676655"/>
            <a:chOff x="6127637" y="3228871"/>
            <a:chExt cx="2932886" cy="1676655"/>
          </a:xfrm>
        </p:grpSpPr>
        <p:sp>
          <p:nvSpPr>
            <p:cNvPr id="11" name="Cloud 10"/>
            <p:cNvSpPr/>
            <p:nvPr/>
          </p:nvSpPr>
          <p:spPr>
            <a:xfrm>
              <a:off x="6127637" y="3479877"/>
              <a:ext cx="2932886" cy="1425649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rgbClr val="C12B36"/>
                  </a:solidFill>
                </a:rPr>
                <a:t>Many risks – obscures big picture </a:t>
              </a:r>
            </a:p>
            <a:p>
              <a:pPr algn="ctr"/>
              <a:r>
                <a:rPr lang="en-US" sz="1600" dirty="0" smtClean="0">
                  <a:solidFill>
                    <a:srgbClr val="003087"/>
                  </a:solidFill>
                  <a:sym typeface="Wingdings"/>
                </a:rPr>
                <a:t>(1) Merge similar risks &amp; (2) tune </a:t>
              </a:r>
            </a:p>
            <a:p>
              <a:pPr algn="ctr"/>
              <a:r>
                <a:rPr lang="en-US" sz="1600" dirty="0">
                  <a:solidFill>
                    <a:srgbClr val="003087"/>
                  </a:solidFill>
                  <a:sym typeface="Wingdings"/>
                </a:rPr>
                <a:t>r</a:t>
              </a:r>
              <a:r>
                <a:rPr lang="en-US" sz="1600" dirty="0" smtClean="0">
                  <a:solidFill>
                    <a:srgbClr val="003087"/>
                  </a:solidFill>
                  <a:sym typeface="Wingdings"/>
                </a:rPr>
                <a:t>anking matrix to move risks to </a:t>
              </a:r>
            </a:p>
            <a:p>
              <a:pPr algn="ctr"/>
              <a:r>
                <a:rPr lang="en-US" sz="1600" dirty="0" smtClean="0">
                  <a:solidFill>
                    <a:srgbClr val="003087"/>
                  </a:solidFill>
                  <a:sym typeface="Wingdings"/>
                </a:rPr>
                <a:t>“negligible” (= watch list)</a:t>
              </a:r>
              <a:endParaRPr lang="en-US" sz="1600" dirty="0">
                <a:solidFill>
                  <a:srgbClr val="003087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6746555" y="3228871"/>
              <a:ext cx="1" cy="437460"/>
            </a:xfrm>
            <a:prstGeom prst="straightConnector1">
              <a:avLst/>
            </a:prstGeom>
            <a:ln w="38100">
              <a:solidFill>
                <a:srgbClr val="A0D8EA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268707" y="3137213"/>
            <a:ext cx="2348294" cy="1624279"/>
            <a:chOff x="3517474" y="3137213"/>
            <a:chExt cx="2348294" cy="1624279"/>
          </a:xfrm>
        </p:grpSpPr>
        <p:sp>
          <p:nvSpPr>
            <p:cNvPr id="9" name="Cloud 8"/>
            <p:cNvSpPr/>
            <p:nvPr/>
          </p:nvSpPr>
          <p:spPr>
            <a:xfrm>
              <a:off x="3517474" y="3453689"/>
              <a:ext cx="2151899" cy="1307803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rgbClr val="C12B36"/>
                  </a:solidFill>
                </a:rPr>
                <a:t>Most </a:t>
              </a:r>
              <a:r>
                <a:rPr lang="en-US" sz="1600" b="1" dirty="0" smtClean="0">
                  <a:solidFill>
                    <a:srgbClr val="C12B36"/>
                  </a:solidFill>
                </a:rPr>
                <a:t>High</a:t>
              </a:r>
              <a:r>
                <a:rPr lang="en-US" sz="1600" dirty="0" smtClean="0">
                  <a:solidFill>
                    <a:srgbClr val="C12B36"/>
                  </a:solidFill>
                </a:rPr>
                <a:t> rank </a:t>
              </a:r>
            </a:p>
            <a:p>
              <a:pPr algn="ctr"/>
              <a:r>
                <a:rPr lang="en-US" sz="1600" dirty="0">
                  <a:solidFill>
                    <a:srgbClr val="C12B36"/>
                  </a:solidFill>
                </a:rPr>
                <a:t>r</a:t>
              </a:r>
              <a:r>
                <a:rPr lang="en-US" sz="1600" dirty="0" smtClean="0">
                  <a:solidFill>
                    <a:srgbClr val="C12B36"/>
                  </a:solidFill>
                </a:rPr>
                <a:t>isks have P=50%. </a:t>
              </a:r>
            </a:p>
            <a:p>
              <a:pPr algn="ctr"/>
              <a:r>
                <a:rPr lang="en-US" sz="1600" dirty="0" smtClean="0">
                  <a:solidFill>
                    <a:srgbClr val="C12B36"/>
                  </a:solidFill>
                  <a:sym typeface="Wingdings"/>
                </a:rPr>
                <a:t>~H</a:t>
              </a:r>
              <a:r>
                <a:rPr lang="en-US" sz="1600" dirty="0" smtClean="0">
                  <a:solidFill>
                    <a:srgbClr val="C12B36"/>
                  </a:solidFill>
                </a:rPr>
                <a:t>alf will happen!</a:t>
              </a:r>
            </a:p>
            <a:p>
              <a:pPr algn="ctr"/>
              <a:r>
                <a:rPr lang="en-US" sz="1600" dirty="0" smtClean="0">
                  <a:solidFill>
                    <a:srgbClr val="003087"/>
                  </a:solidFill>
                  <a:sym typeface="Wingdings"/>
                </a:rPr>
                <a:t> review</a:t>
              </a:r>
              <a:endParaRPr lang="en-US" sz="1600" dirty="0">
                <a:solidFill>
                  <a:srgbClr val="003087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5273205" y="3137213"/>
              <a:ext cx="592563" cy="502930"/>
            </a:xfrm>
            <a:prstGeom prst="straightConnector1">
              <a:avLst/>
            </a:prstGeom>
            <a:ln w="38100">
              <a:solidFill>
                <a:srgbClr val="A0D8EA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940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6846"/>
            <a:ext cx="8672513" cy="4815395"/>
          </a:xfrm>
        </p:spPr>
        <p:txBody>
          <a:bodyPr/>
          <a:lstStyle/>
          <a:p>
            <a:r>
              <a:rPr lang="en-US" dirty="0" smtClean="0"/>
              <a:t>Fermilab </a:t>
            </a:r>
            <a:r>
              <a:rPr lang="en-US" dirty="0"/>
              <a:t>Risk </a:t>
            </a:r>
            <a:r>
              <a:rPr lang="en-US" dirty="0" smtClean="0"/>
              <a:t>Management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://go.usa.gov/</a:t>
            </a:r>
            <a:r>
              <a:rPr lang="en-US" dirty="0" smtClean="0">
                <a:hlinkClick r:id="rId2"/>
              </a:rPr>
              <a:t>x9sCU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>
                <a:solidFill>
                  <a:srgbClr val="9E1624"/>
                </a:solidFill>
              </a:rPr>
              <a:t>Project Risk </a:t>
            </a:r>
            <a:r>
              <a:rPr lang="en-US" b="1" dirty="0" smtClean="0">
                <a:solidFill>
                  <a:srgbClr val="9E1624"/>
                </a:solidFill>
              </a:rPr>
              <a:t>Management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://go.usa.gov/</a:t>
            </a:r>
            <a:r>
              <a:rPr lang="en-US" dirty="0" smtClean="0">
                <a:hlinkClick r:id="rId3"/>
              </a:rPr>
              <a:t>x9sCm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Risk </a:t>
            </a:r>
            <a:r>
              <a:rPr lang="en-US" dirty="0"/>
              <a:t>Management </a:t>
            </a:r>
            <a:r>
              <a:rPr lang="en-US" dirty="0" smtClean="0"/>
              <a:t>Board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://go.usa.gov/</a:t>
            </a:r>
            <a:r>
              <a:rPr lang="en-US" dirty="0" smtClean="0">
                <a:hlinkClick r:id="rId4"/>
              </a:rPr>
              <a:t>xXcyM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Operations </a:t>
            </a:r>
            <a:r>
              <a:rPr lang="en-US" dirty="0"/>
              <a:t>Risk </a:t>
            </a:r>
            <a:r>
              <a:rPr lang="en-US" dirty="0" smtClean="0"/>
              <a:t>Management</a:t>
            </a:r>
            <a:r>
              <a:rPr lang="en-US" dirty="0"/>
              <a:t>	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://go.usa.gov/</a:t>
            </a:r>
            <a:r>
              <a:rPr lang="en-US" dirty="0" smtClean="0">
                <a:hlinkClick r:id="rId5"/>
              </a:rPr>
              <a:t>x9sCp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Enterprise Risk </a:t>
            </a:r>
            <a:r>
              <a:rPr lang="en-US" dirty="0" smtClean="0"/>
              <a:t>Management	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://go.usa.gov/</a:t>
            </a:r>
            <a:r>
              <a:rPr lang="en-US" dirty="0" smtClean="0">
                <a:hlinkClick r:id="rId6"/>
              </a:rPr>
              <a:t>x9sCv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9E1624"/>
                </a:solidFill>
              </a:rPr>
              <a:t>PIP-II Risk Summary</a:t>
            </a:r>
            <a:r>
              <a:rPr lang="en-US" dirty="0" smtClean="0"/>
              <a:t>	 		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  <a:hlinkClick r:id="rId7"/>
              </a:rPr>
              <a:t>https://go.usa.gov/</a:t>
            </a:r>
            <a:r>
              <a:rPr lang="en-US" dirty="0" smtClean="0">
                <a:sym typeface="Wingdings"/>
                <a:hlinkClick r:id="rId7"/>
              </a:rPr>
              <a:t>xXRrr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  <a:p>
            <a:pPr marL="0" indent="0">
              <a:spcBef>
                <a:spcPts val="360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3600"/>
              </a:spcBef>
              <a:buNone/>
            </a:pPr>
            <a:r>
              <a:rPr lang="en-US" dirty="0" smtClean="0"/>
              <a:t>Any questions:   </a:t>
            </a:r>
            <a:r>
              <a:rPr lang="en-US" dirty="0" smtClean="0">
                <a:hlinkClick r:id="rId8"/>
              </a:rPr>
              <a:t>Lucas.Taylor</a:t>
            </a:r>
            <a:r>
              <a:rPr lang="en-US" dirty="0">
                <a:hlinkClick r:id="rId8"/>
              </a:rPr>
              <a:t>@cern.ch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1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3 at 11.39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3" y="1028070"/>
            <a:ext cx="7048084" cy="52787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Fermilab Risk Register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smtClean="0"/>
              <a:t>Lucas Taylor</a:t>
            </a:r>
            <a:endParaRPr lang="en-US" sz="9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smtClean="0"/>
              <a:t>12 July 2018      PIP-II Risk Workshop      Fermilab Risk Management and Register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z="900" smtClean="0"/>
              <a:pPr/>
              <a:t>4</a:t>
            </a:fld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1780754" y="2338355"/>
            <a:ext cx="631664" cy="202040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Curved Connector 20"/>
          <p:cNvCxnSpPr>
            <a:stCxn id="14" idx="3"/>
            <a:endCxn id="18" idx="1"/>
          </p:cNvCxnSpPr>
          <p:nvPr/>
        </p:nvCxnSpPr>
        <p:spPr>
          <a:xfrm flipV="1">
            <a:off x="2412418" y="2439358"/>
            <a:ext cx="335820" cy="17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96896" y="2592443"/>
            <a:ext cx="2629873" cy="1600470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3704618" y="3977468"/>
            <a:ext cx="1046293" cy="430887"/>
          </a:xfrm>
          <a:prstGeom prst="rect">
            <a:avLst/>
          </a:prstGeom>
          <a:solidFill>
            <a:srgbClr val="FFFFFF"/>
          </a:solidFill>
          <a:ln>
            <a:solidFill>
              <a:srgbClr val="9E1624"/>
            </a:solidFill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accent4"/>
                </a:solidFill>
                <a:latin typeface="Helvetica"/>
                <a:cs typeface="Helvetica"/>
              </a:rPr>
              <a:t>Many views of risks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1940" y="0"/>
            <a:ext cx="3842059" cy="1122358"/>
          </a:xfrm>
          <a:prstGeom prst="rect">
            <a:avLst/>
          </a:prstGeom>
          <a:solidFill>
            <a:srgbClr val="FFFDE5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pPr marL="0" lvl="1" algn="ctr">
              <a:lnSpc>
                <a:spcPct val="120000"/>
              </a:lnSpc>
              <a:defRPr/>
            </a:pPr>
            <a:r>
              <a:rPr lang="en-US" dirty="0">
                <a:latin typeface="Helvetica"/>
                <a:cs typeface="Helvetica"/>
                <a:hlinkClick r:id="rId3"/>
              </a:rPr>
              <a:t>https://go.usa.gov/</a:t>
            </a:r>
            <a:r>
              <a:rPr lang="en-US" dirty="0" smtClean="0">
                <a:latin typeface="Helvetica"/>
                <a:cs typeface="Helvetica"/>
                <a:hlinkClick r:id="rId3"/>
              </a:rPr>
              <a:t>x9sCm</a:t>
            </a:r>
            <a:endParaRPr lang="en-US" dirty="0" smtClean="0">
              <a:latin typeface="Helvetica"/>
              <a:cs typeface="Helvetica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400" dirty="0" smtClean="0">
                <a:latin typeface="Helvetica"/>
                <a:cs typeface="Helvetica"/>
              </a:rPr>
              <a:t>Login:   </a:t>
            </a:r>
            <a:r>
              <a:rPr lang="en-US" sz="1400" i="1" dirty="0" smtClean="0">
                <a:latin typeface="Helvetica"/>
                <a:cs typeface="Helvetica"/>
              </a:rPr>
              <a:t>your-</a:t>
            </a:r>
            <a:r>
              <a:rPr lang="en-US" sz="1400" i="1" dirty="0">
                <a:latin typeface="Helvetica"/>
                <a:cs typeface="Helvetica"/>
              </a:rPr>
              <a:t>F</a:t>
            </a:r>
            <a:r>
              <a:rPr lang="en-US" sz="1400" i="1" dirty="0" smtClean="0">
                <a:latin typeface="Helvetica"/>
                <a:cs typeface="Helvetica"/>
              </a:rPr>
              <a:t>ermilab-services-account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400" dirty="0" smtClean="0">
                <a:latin typeface="Helvetica"/>
                <a:cs typeface="Helvetica"/>
              </a:rPr>
              <a:t>(ask </a:t>
            </a:r>
            <a:r>
              <a:rPr lang="en-US" sz="1400" dirty="0" smtClean="0">
                <a:latin typeface="Helvetica"/>
                <a:cs typeface="Helvetica"/>
                <a:hlinkClick r:id="rId4"/>
              </a:rPr>
              <a:t>Lucas.Taylor@cern.ch</a:t>
            </a:r>
            <a:r>
              <a:rPr lang="en-US" sz="1400" dirty="0" smtClean="0">
                <a:latin typeface="Helvetica"/>
                <a:cs typeface="Helvetica"/>
              </a:rPr>
              <a:t> to get access)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2748238" y="2331636"/>
            <a:ext cx="1364283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chemeClr val="accent4"/>
                </a:solidFill>
                <a:latin typeface="Helvetica"/>
                <a:cs typeface="Helvetica"/>
              </a:rPr>
              <a:t> Add new risk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5548" y="3310524"/>
            <a:ext cx="692143" cy="202040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Curved Connector 20"/>
          <p:cNvCxnSpPr>
            <a:stCxn id="21" idx="3"/>
          </p:cNvCxnSpPr>
          <p:nvPr/>
        </p:nvCxnSpPr>
        <p:spPr>
          <a:xfrm>
            <a:off x="5877691" y="3411544"/>
            <a:ext cx="418784" cy="257255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5524536" y="3701553"/>
            <a:ext cx="1806786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accent4"/>
                </a:solidFill>
                <a:latin typeface="Helvetica"/>
                <a:cs typeface="Helvetica"/>
              </a:rPr>
              <a:t>PIP-II specific view </a:t>
            </a:r>
          </a:p>
          <a:p>
            <a:pPr algn="ctr" eaLnBrk="1" hangingPunct="1"/>
            <a:r>
              <a:rPr lang="en-US" sz="1200" dirty="0" smtClean="0">
                <a:solidFill>
                  <a:srgbClr val="003087"/>
                </a:solidFill>
                <a:latin typeface="Helvetica"/>
                <a:cs typeface="Helvetica"/>
              </a:rPr>
              <a:t>(we can easily tailor this)</a:t>
            </a:r>
          </a:p>
        </p:txBody>
      </p:sp>
    </p:spTree>
    <p:extLst>
      <p:ext uri="{BB962C8B-B14F-4D97-AF65-F5344CB8AC3E}">
        <p14:creationId xmlns:p14="http://schemas.microsoft.com/office/powerpoint/2010/main" val="168347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PIP-II Risk Register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July 2018      PIP-II Risk Workshop      Fermilab Risk Management and Register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96376" y="207596"/>
            <a:ext cx="4036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Helvetica"/>
                <a:cs typeface="Helvetica"/>
                <a:sym typeface="Wingdings"/>
                <a:hlinkClick r:id="rId2"/>
              </a:rPr>
              <a:t>https</a:t>
            </a:r>
            <a:r>
              <a:rPr lang="en-US" sz="2800" dirty="0">
                <a:latin typeface="Helvetica"/>
                <a:cs typeface="Helvetica"/>
                <a:sym typeface="Wingdings"/>
                <a:hlinkClick r:id="rId2"/>
              </a:rPr>
              <a:t>://go.usa.gov/xXRrr</a:t>
            </a:r>
            <a:r>
              <a:rPr lang="en-US" sz="2800" dirty="0">
                <a:latin typeface="Helvetica"/>
                <a:cs typeface="Helvetica"/>
                <a:sym typeface="Wingdings"/>
              </a:rPr>
              <a:t> 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6" y="1327542"/>
            <a:ext cx="8508144" cy="46450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19067" y="1327542"/>
            <a:ext cx="2212209" cy="2455455"/>
            <a:chOff x="3919067" y="1327542"/>
            <a:chExt cx="2212209" cy="2455455"/>
          </a:xfrm>
        </p:grpSpPr>
        <p:sp>
          <p:nvSpPr>
            <p:cNvPr id="11" name="TextBox 10"/>
            <p:cNvSpPr txBox="1"/>
            <p:nvPr/>
          </p:nvSpPr>
          <p:spPr>
            <a:xfrm>
              <a:off x="3919067" y="3567553"/>
              <a:ext cx="2212209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72000" tIns="0" rIns="72000" bIns="0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accent4"/>
                  </a:solidFill>
                  <a:latin typeface="Helvetica"/>
                  <a:cs typeface="Helvetica"/>
                </a:rPr>
                <a:t>Probability</a:t>
              </a:r>
              <a:r>
                <a:rPr lang="en-US" sz="1400" b="1" dirty="0">
                  <a:solidFill>
                    <a:schemeClr val="accent4"/>
                  </a:solidFill>
                  <a:latin typeface="Helvetica"/>
                  <a:cs typeface="Helvetica"/>
                </a:rPr>
                <a:t> </a:t>
              </a:r>
              <a:r>
                <a:rPr lang="en-US" sz="1400" b="1" dirty="0" smtClean="0">
                  <a:solidFill>
                    <a:schemeClr val="accent4"/>
                  </a:solidFill>
                  <a:latin typeface="Helvetica"/>
                  <a:cs typeface="Helvetica"/>
                </a:rPr>
                <a:t>and Impacts</a:t>
              </a:r>
              <a:endParaRPr lang="en-US" sz="1400" dirty="0">
                <a:solidFill>
                  <a:srgbClr val="003087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94487" y="1327542"/>
              <a:ext cx="2054858" cy="2166429"/>
            </a:xfrm>
            <a:prstGeom prst="rect">
              <a:avLst/>
            </a:prstGeom>
            <a:noFill/>
            <a:ln w="28575" cmpd="sng">
              <a:solidFill>
                <a:schemeClr val="accent4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92578" y="1327543"/>
            <a:ext cx="2391869" cy="3417255"/>
            <a:chOff x="6692578" y="1327543"/>
            <a:chExt cx="2391869" cy="3417255"/>
          </a:xfrm>
        </p:grpSpPr>
        <p:sp>
          <p:nvSpPr>
            <p:cNvPr id="10" name="Rectangle 9"/>
            <p:cNvSpPr/>
            <p:nvPr/>
          </p:nvSpPr>
          <p:spPr>
            <a:xfrm>
              <a:off x="7360263" y="1327543"/>
              <a:ext cx="1481216" cy="2166428"/>
            </a:xfrm>
            <a:prstGeom prst="rect">
              <a:avLst/>
            </a:prstGeom>
            <a:noFill/>
            <a:ln w="28575" cmpd="sng">
              <a:solidFill>
                <a:schemeClr val="accent4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92578" y="3567553"/>
              <a:ext cx="2391869" cy="11772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72000" tIns="0" rIns="36000" bIns="0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accent4"/>
                  </a:solidFill>
                  <a:latin typeface="Helvetica"/>
                  <a:cs typeface="Helvetica"/>
                </a:rPr>
                <a:t>Warnings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en-US" sz="1100" dirty="0" smtClean="0">
                  <a:latin typeface="Helvetica"/>
                  <a:cs typeface="Helvetica"/>
                </a:rPr>
                <a:t>This text = ADMIN COMMENT field concatenated with all warnings that are auto-generated generated by the system (like a software compiler).</a:t>
              </a:r>
            </a:p>
            <a:p>
              <a:pPr>
                <a:spcBef>
                  <a:spcPts val="300"/>
                </a:spcBef>
                <a:defRPr/>
              </a:pPr>
              <a:r>
                <a:rPr lang="en-US" sz="1100" b="1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You should aim for no warnings.</a:t>
              </a:r>
              <a:endParaRPr lang="en-US" sz="1100" b="1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9252" y="928565"/>
            <a:ext cx="2008030" cy="905830"/>
            <a:chOff x="279252" y="928565"/>
            <a:chExt cx="2008030" cy="905830"/>
          </a:xfrm>
        </p:grpSpPr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816178" y="928565"/>
              <a:ext cx="1471104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Open / close WBS</a:t>
              </a:r>
              <a:endPara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279252" y="1605175"/>
              <a:ext cx="235415" cy="229220"/>
            </a:xfrm>
            <a:prstGeom prst="wedgeEllipseCallout">
              <a:avLst>
                <a:gd name="adj1" fmla="val 192829"/>
                <a:gd name="adj2" fmla="val -239051"/>
              </a:avLst>
            </a:prstGeom>
            <a:noFill/>
            <a:ln w="28575" cmpd="sng">
              <a:solidFill>
                <a:srgbClr val="1E6E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2801" y="5626243"/>
            <a:ext cx="1566034" cy="628897"/>
            <a:chOff x="342801" y="5626243"/>
            <a:chExt cx="1566034" cy="628897"/>
          </a:xfrm>
        </p:grpSpPr>
        <p:sp>
          <p:nvSpPr>
            <p:cNvPr id="14" name="Oval Callout 13"/>
            <p:cNvSpPr/>
            <p:nvPr/>
          </p:nvSpPr>
          <p:spPr>
            <a:xfrm>
              <a:off x="342801" y="5626243"/>
              <a:ext cx="235415" cy="229220"/>
            </a:xfrm>
            <a:prstGeom prst="wedgeEllipseCallout">
              <a:avLst>
                <a:gd name="adj1" fmla="val 146262"/>
                <a:gd name="adj2" fmla="val 167619"/>
              </a:avLst>
            </a:prstGeom>
            <a:noFill/>
            <a:ln w="28575" cmpd="sng">
              <a:solidFill>
                <a:srgbClr val="1E6E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881689" y="6039696"/>
              <a:ext cx="1027146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Add new risk</a:t>
              </a:r>
              <a:endPara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53311" y="-2227864"/>
            <a:ext cx="4036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Helvetica"/>
                <a:cs typeface="Helvetica"/>
                <a:sym typeface="Wingdings"/>
                <a:hlinkClick r:id="rId2"/>
              </a:rPr>
              <a:t>https</a:t>
            </a:r>
            <a:r>
              <a:rPr lang="en-US" sz="2800" dirty="0">
                <a:latin typeface="Helvetica"/>
                <a:cs typeface="Helvetica"/>
                <a:sym typeface="Wingdings"/>
                <a:hlinkClick r:id="rId2"/>
              </a:rPr>
              <a:t>://go.usa.gov/xXRrr</a:t>
            </a:r>
            <a:r>
              <a:rPr lang="en-US" sz="2800" dirty="0">
                <a:latin typeface="Helvetica"/>
                <a:cs typeface="Helvetica"/>
                <a:sym typeface="Wingdings"/>
              </a:rPr>
              <a:t> </a:t>
            </a:r>
            <a:endParaRPr lang="en-US" sz="2800" dirty="0">
              <a:latin typeface="Helvetica"/>
              <a:cs typeface="Helvetic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9736" y="3190783"/>
            <a:ext cx="2253591" cy="518632"/>
            <a:chOff x="299736" y="3190783"/>
            <a:chExt cx="2253591" cy="518632"/>
          </a:xfrm>
        </p:grpSpPr>
        <p:sp>
          <p:nvSpPr>
            <p:cNvPr id="19" name="Oval Callout 18"/>
            <p:cNvSpPr/>
            <p:nvPr/>
          </p:nvSpPr>
          <p:spPr>
            <a:xfrm>
              <a:off x="299736" y="3190783"/>
              <a:ext cx="235415" cy="229220"/>
            </a:xfrm>
            <a:prstGeom prst="wedgeEllipseCallout">
              <a:avLst>
                <a:gd name="adj1" fmla="val 592906"/>
                <a:gd name="adj2" fmla="val 131873"/>
              </a:avLst>
            </a:prstGeom>
            <a:noFill/>
            <a:ln w="28575" cmpd="sng">
              <a:solidFill>
                <a:srgbClr val="1E6E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1897294" y="3493971"/>
              <a:ext cx="656033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Edit risk</a:t>
              </a:r>
              <a:endPara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94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9 at 10.4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353914"/>
            <a:ext cx="5439798" cy="4809927"/>
          </a:xfrm>
          <a:prstGeom prst="rect">
            <a:avLst/>
          </a:prstGeom>
          <a:ln w="12700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(1) General description &amp; metadata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12 July 2018      PIP-II Risk Workshop      Fermilab Risk Management and Register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00007" y="1313184"/>
            <a:ext cx="3242250" cy="17963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003087"/>
                </a:solidFill>
                <a:latin typeface="Helvetica"/>
                <a:cs typeface="Helvetica"/>
              </a:rPr>
              <a:t>Risk ID = </a:t>
            </a:r>
            <a:r>
              <a:rPr lang="en-US" sz="2000" b="1" dirty="0" smtClean="0">
                <a:solidFill>
                  <a:srgbClr val="AF272F"/>
                </a:solidFill>
                <a:latin typeface="Helvetica"/>
                <a:cs typeface="Helvetica"/>
              </a:rPr>
              <a:t>Rx-nnn-i-jjj</a:t>
            </a:r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b="1" dirty="0">
                <a:solidFill>
                  <a:srgbClr val="AF272F"/>
                </a:solidFill>
                <a:latin typeface="Helvetica"/>
                <a:cs typeface="Helvetica"/>
              </a:rPr>
              <a:t>x</a:t>
            </a:r>
            <a:r>
              <a:rPr lang="en-US" sz="1400" dirty="0" smtClean="0">
                <a:latin typeface="Helvetica"/>
                <a:cs typeface="Helvetica"/>
              </a:rPr>
              <a:t> = “T” (threat) or “O” (opportunity)</a:t>
            </a:r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b="1" dirty="0" smtClean="0">
                <a:solidFill>
                  <a:srgbClr val="AF272F"/>
                </a:solidFill>
                <a:latin typeface="Helvetica"/>
                <a:cs typeface="Helvetica"/>
              </a:rPr>
              <a:t>nnn</a:t>
            </a:r>
            <a:r>
              <a:rPr lang="en-US" sz="1400" dirty="0" smtClean="0">
                <a:latin typeface="Helvetica"/>
                <a:cs typeface="Helvetica"/>
              </a:rPr>
              <a:t> = P6 project ID  (121 for PIP-II)</a:t>
            </a:r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b="1" dirty="0">
                <a:solidFill>
                  <a:srgbClr val="AF272F"/>
                </a:solidFill>
                <a:latin typeface="Helvetica"/>
                <a:cs typeface="Helvetica"/>
              </a:rPr>
              <a:t>i</a:t>
            </a:r>
            <a:r>
              <a:rPr lang="en-US" sz="1400" dirty="0" smtClean="0">
                <a:latin typeface="Helvetica"/>
                <a:cs typeface="Helvetica"/>
              </a:rPr>
              <a:t> is the L2 P6 ID (= 1,2,3,4)</a:t>
            </a:r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b="1" dirty="0" smtClean="0">
                <a:solidFill>
                  <a:srgbClr val="AF272F"/>
                </a:solidFill>
                <a:latin typeface="Helvetica"/>
                <a:cs typeface="Helvetica"/>
              </a:rPr>
              <a:t>jjj </a:t>
            </a:r>
            <a:r>
              <a:rPr lang="en-US" sz="1400" dirty="0" smtClean="0">
                <a:latin typeface="Helvetica"/>
                <a:cs typeface="Helvetica"/>
              </a:rPr>
              <a:t>is risk number (001, 002, etc.)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2272" y="1401041"/>
            <a:ext cx="2327299" cy="371753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Curved Connector 20"/>
          <p:cNvCxnSpPr>
            <a:stCxn id="15" idx="3"/>
          </p:cNvCxnSpPr>
          <p:nvPr/>
        </p:nvCxnSpPr>
        <p:spPr>
          <a:xfrm>
            <a:off x="4159571" y="1586918"/>
            <a:ext cx="1740436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2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9 at 10.4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353914"/>
            <a:ext cx="5439798" cy="4809927"/>
          </a:xfrm>
          <a:prstGeom prst="rect">
            <a:avLst/>
          </a:prstGeom>
          <a:ln w="12700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(1) General description &amp; metadata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12 July 2018      PIP-II Risk Workshop      Fermilab Risk Management and Register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52090" y="1878522"/>
            <a:ext cx="3104823" cy="3785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sz="1400" b="1" dirty="0" smtClean="0">
                <a:solidFill>
                  <a:srgbClr val="AF272F"/>
                </a:solidFill>
                <a:latin typeface="Helvetica"/>
                <a:cs typeface="Helvetica"/>
              </a:rPr>
              <a:t>Risk title describes a risk </a:t>
            </a:r>
            <a:r>
              <a:rPr lang="en-US" sz="1400" b="1" u="sng" dirty="0" smtClean="0">
                <a:solidFill>
                  <a:srgbClr val="AF272F"/>
                </a:solidFill>
                <a:latin typeface="Helvetica"/>
                <a:cs typeface="Helvetica"/>
              </a:rPr>
              <a:t>event</a:t>
            </a:r>
          </a:p>
          <a:p>
            <a:pPr>
              <a:spcBef>
                <a:spcPts val="300"/>
              </a:spcBef>
              <a:defRPr/>
            </a:pPr>
            <a:r>
              <a:rPr lang="en-US" sz="1400" dirty="0">
                <a:latin typeface="Helvetica"/>
                <a:cs typeface="Helvetica"/>
              </a:rPr>
              <a:t>r</a:t>
            </a:r>
            <a:r>
              <a:rPr lang="en-US" sz="1400" dirty="0" smtClean="0">
                <a:latin typeface="Helvetica"/>
                <a:cs typeface="Helvetica"/>
              </a:rPr>
              <a:t>ather than a </a:t>
            </a:r>
            <a:r>
              <a:rPr lang="en-US" sz="1400" u="sng" dirty="0" smtClean="0">
                <a:latin typeface="Helvetica"/>
                <a:cs typeface="Helvetica"/>
              </a:rPr>
              <a:t>consequence</a:t>
            </a:r>
            <a:r>
              <a:rPr lang="en-US" sz="1400" dirty="0" smtClean="0">
                <a:latin typeface="Helvetica"/>
                <a:cs typeface="Helvetica"/>
              </a:rPr>
              <a:t> of a risk</a:t>
            </a:r>
          </a:p>
          <a:p>
            <a:pPr>
              <a:spcBef>
                <a:spcPts val="300"/>
              </a:spcBef>
              <a:defRPr/>
            </a:pPr>
            <a:endParaRPr lang="en-US" sz="1400" b="1" dirty="0" smtClean="0">
              <a:solidFill>
                <a:srgbClr val="AF272F"/>
              </a:solidFill>
              <a:latin typeface="Helvetica"/>
              <a:cs typeface="Helvetica"/>
            </a:endParaRPr>
          </a:p>
          <a:p>
            <a:pPr>
              <a:spcBef>
                <a:spcPts val="300"/>
              </a:spcBef>
              <a:defRPr/>
            </a:pPr>
            <a:r>
              <a:rPr lang="en-US" sz="1400" b="1" dirty="0" smtClean="0">
                <a:solidFill>
                  <a:srgbClr val="AF272F"/>
                </a:solidFill>
                <a:latin typeface="Helvetica"/>
                <a:cs typeface="Helvetica"/>
              </a:rPr>
              <a:t>It should make sense standalone</a:t>
            </a:r>
          </a:p>
          <a:p>
            <a:pPr>
              <a:spcBef>
                <a:spcPts val="300"/>
              </a:spcBef>
              <a:defRPr/>
            </a:pPr>
            <a:endParaRPr lang="en-US" sz="1400" b="1" dirty="0" smtClean="0">
              <a:solidFill>
                <a:srgbClr val="AF272F"/>
              </a:solidFill>
              <a:latin typeface="Helvetica"/>
              <a:cs typeface="Helvetica"/>
            </a:endParaRPr>
          </a:p>
          <a:p>
            <a:pPr>
              <a:spcBef>
                <a:spcPts val="300"/>
              </a:spcBef>
              <a:defRPr/>
            </a:pPr>
            <a:r>
              <a:rPr lang="en-US" sz="1400" b="1" u="sng" dirty="0" smtClean="0">
                <a:solidFill>
                  <a:srgbClr val="AF272F"/>
                </a:solidFill>
                <a:latin typeface="Helvetica"/>
                <a:cs typeface="Helvetica"/>
              </a:rPr>
              <a:t>Examples:</a:t>
            </a:r>
            <a:endParaRPr lang="en-US" sz="1400" b="1" u="sng" dirty="0">
              <a:solidFill>
                <a:srgbClr val="AF272F"/>
              </a:solidFill>
              <a:latin typeface="Helvetica"/>
              <a:cs typeface="Helvetica"/>
            </a:endParaRPr>
          </a:p>
          <a:p>
            <a:pPr>
              <a:spcBef>
                <a:spcPts val="300"/>
              </a:spcBef>
              <a:defRPr/>
            </a:pPr>
            <a:endParaRPr lang="en-US" sz="1400" dirty="0" smtClean="0">
              <a:solidFill>
                <a:srgbClr val="AF272F"/>
              </a:solidFill>
              <a:latin typeface="Helvetica"/>
              <a:cs typeface="Helvetica"/>
            </a:endParaRPr>
          </a:p>
          <a:p>
            <a:pPr>
              <a:spcBef>
                <a:spcPts val="300"/>
              </a:spcBef>
              <a:defRPr/>
            </a:pPr>
            <a:r>
              <a:rPr lang="en-US" sz="1400" dirty="0">
                <a:solidFill>
                  <a:srgbClr val="AF272F"/>
                </a:solidFill>
                <a:latin typeface="Helvetica"/>
                <a:cs typeface="Helvetica"/>
              </a:rPr>
              <a:t>Not good:  </a:t>
            </a:r>
            <a:r>
              <a:rPr lang="en-US" sz="1400" dirty="0">
                <a:solidFill>
                  <a:srgbClr val="003087"/>
                </a:solidFill>
                <a:latin typeface="Helvetica"/>
                <a:cs typeface="Helvetica"/>
              </a:rPr>
              <a:t>“Delivery damage”</a:t>
            </a:r>
            <a:endParaRPr lang="en-US" sz="1400" dirty="0">
              <a:solidFill>
                <a:srgbClr val="AF272F"/>
              </a:solidFill>
              <a:latin typeface="Helvetica"/>
              <a:cs typeface="Helvetica"/>
            </a:endParaRPr>
          </a:p>
          <a:p>
            <a:pPr>
              <a:spcBef>
                <a:spcPts val="300"/>
              </a:spcBef>
              <a:defRPr/>
            </a:pPr>
            <a:r>
              <a:rPr lang="en-US" sz="1400" dirty="0">
                <a:solidFill>
                  <a:srgbClr val="AF272F"/>
                </a:solidFill>
                <a:latin typeface="Helvetica"/>
                <a:cs typeface="Helvetica"/>
              </a:rPr>
              <a:t>Better:  </a:t>
            </a:r>
            <a:r>
              <a:rPr lang="en-US" sz="1400" dirty="0">
                <a:solidFill>
                  <a:srgbClr val="003087"/>
                </a:solidFill>
                <a:latin typeface="Helvetica"/>
                <a:cs typeface="Helvetica"/>
              </a:rPr>
              <a:t>“FPIX – Disk is damaged during shipping to CERN”</a:t>
            </a:r>
          </a:p>
          <a:p>
            <a:pPr>
              <a:spcBef>
                <a:spcPts val="300"/>
              </a:spcBef>
              <a:defRPr/>
            </a:pPr>
            <a:endParaRPr lang="en-US" sz="1400" dirty="0" smtClean="0">
              <a:solidFill>
                <a:srgbClr val="AF272F"/>
              </a:solidFill>
              <a:latin typeface="Helvetica"/>
              <a:cs typeface="Helvetica"/>
            </a:endParaRPr>
          </a:p>
          <a:p>
            <a:pPr>
              <a:spcBef>
                <a:spcPts val="300"/>
              </a:spcBef>
              <a:defRPr/>
            </a:pPr>
            <a:r>
              <a:rPr lang="en-US" sz="1400" dirty="0" smtClean="0">
                <a:solidFill>
                  <a:srgbClr val="AF272F"/>
                </a:solidFill>
                <a:latin typeface="Helvetica"/>
                <a:cs typeface="Helvetica"/>
              </a:rPr>
              <a:t>Not </a:t>
            </a:r>
            <a:r>
              <a:rPr lang="en-US" sz="1400" dirty="0">
                <a:solidFill>
                  <a:srgbClr val="AF272F"/>
                </a:solidFill>
                <a:latin typeface="Helvetica"/>
                <a:cs typeface="Helvetica"/>
              </a:rPr>
              <a:t>good:  </a:t>
            </a: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“</a:t>
            </a:r>
            <a:r>
              <a:rPr lang="en-US" sz="1400" dirty="0">
                <a:solidFill>
                  <a:srgbClr val="003087"/>
                </a:solidFill>
                <a:latin typeface="Helvetica"/>
                <a:cs typeface="Helvetica"/>
              </a:rPr>
              <a:t>Cost increases</a:t>
            </a: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”</a:t>
            </a:r>
            <a:endParaRPr lang="en-US" sz="1400" dirty="0" smtClean="0">
              <a:solidFill>
                <a:srgbClr val="AF272F"/>
              </a:solidFill>
              <a:latin typeface="Helvetica"/>
              <a:cs typeface="Helvetica"/>
            </a:endParaRPr>
          </a:p>
          <a:p>
            <a:pPr>
              <a:spcBef>
                <a:spcPts val="300"/>
              </a:spcBef>
              <a:defRPr/>
            </a:pPr>
            <a:r>
              <a:rPr lang="en-US" sz="1400" dirty="0" smtClean="0">
                <a:solidFill>
                  <a:srgbClr val="AF272F"/>
                </a:solidFill>
                <a:latin typeface="Helvetica"/>
                <a:cs typeface="Helvetica"/>
              </a:rPr>
              <a:t>Better: </a:t>
            </a: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“Niobium price increases faster than assumed escalation rate”</a:t>
            </a:r>
          </a:p>
          <a:p>
            <a:pPr>
              <a:spcBef>
                <a:spcPts val="300"/>
              </a:spcBef>
              <a:defRPr/>
            </a:pPr>
            <a:endParaRPr lang="en-US" sz="1400" dirty="0" smtClean="0">
              <a:solidFill>
                <a:srgbClr val="AF272F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2272" y="1870706"/>
            <a:ext cx="3789865" cy="371753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Curved Connector 20"/>
          <p:cNvCxnSpPr>
            <a:stCxn id="15" idx="3"/>
          </p:cNvCxnSpPr>
          <p:nvPr/>
        </p:nvCxnSpPr>
        <p:spPr>
          <a:xfrm>
            <a:off x="5622137" y="2056583"/>
            <a:ext cx="350127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5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9 at 10.4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0" y="1293443"/>
            <a:ext cx="5439798" cy="4809927"/>
          </a:xfrm>
          <a:prstGeom prst="rect">
            <a:avLst/>
          </a:prstGeom>
          <a:ln w="12700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(1) General description &amp; metadata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12 July 2018      PIP-II Risk Workshop      Fermilab Risk Management and Register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4" name="Oval Callout 33"/>
          <p:cNvSpPr/>
          <p:nvPr/>
        </p:nvSpPr>
        <p:spPr>
          <a:xfrm>
            <a:off x="4316769" y="2225053"/>
            <a:ext cx="313110" cy="304870"/>
          </a:xfrm>
          <a:prstGeom prst="wedgeEllipseCallout">
            <a:avLst>
              <a:gd name="adj1" fmla="val 500882"/>
              <a:gd name="adj2" fmla="val -407"/>
            </a:avLst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74203" y="1713960"/>
            <a:ext cx="2903276" cy="4325699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301940" y="4696873"/>
            <a:ext cx="734013" cy="354801"/>
          </a:xfrm>
          <a:prstGeom prst="rightArrow">
            <a:avLst>
              <a:gd name="adj1" fmla="val 38190"/>
              <a:gd name="adj2" fmla="val 68423"/>
            </a:avLst>
          </a:prstGeom>
          <a:solidFill>
            <a:srgbClr val="FF2DD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7-04-03 at 11.54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24" y="2955106"/>
            <a:ext cx="2896556" cy="3084554"/>
          </a:xfrm>
          <a:prstGeom prst="rect">
            <a:avLst/>
          </a:prstGeom>
        </p:spPr>
      </p:pic>
      <p:pic>
        <p:nvPicPr>
          <p:cNvPr id="10" name="Picture 9" descr="Screen Shot 2017-04-03 at 11.53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03" y="1713960"/>
            <a:ext cx="2896556" cy="27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4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11-29 at 10.4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353914"/>
            <a:ext cx="5439798" cy="4809927"/>
          </a:xfrm>
          <a:prstGeom prst="rect">
            <a:avLst/>
          </a:prstGeom>
          <a:ln w="12700" cmpd="sng">
            <a:solidFill>
              <a:schemeClr val="accent6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Register: </a:t>
            </a:r>
            <a:r>
              <a:rPr lang="en-US" b="0" dirty="0" smtClean="0"/>
              <a:t>(1) General description &amp; metadata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Lucas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12 July 2018      PIP-II Risk Workshop      Fermilab Risk Management and Register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60784" y="2523446"/>
            <a:ext cx="3063056" cy="34394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AF272F"/>
                </a:solidFill>
                <a:latin typeface="Helvetica"/>
                <a:cs typeface="Helvetica"/>
              </a:rPr>
              <a:t>Risk “grammar” captures risk </a:t>
            </a:r>
            <a:r>
              <a:rPr lang="en-US" sz="1600" b="1" dirty="0" smtClean="0">
                <a:solidFill>
                  <a:srgbClr val="AF272F"/>
                </a:solidFill>
                <a:latin typeface="Helvetica"/>
                <a:cs typeface="Helvetica"/>
              </a:rPr>
              <a:t>causes</a:t>
            </a:r>
            <a:r>
              <a:rPr lang="en-US" sz="1600" dirty="0" smtClean="0">
                <a:solidFill>
                  <a:srgbClr val="AF272F"/>
                </a:solidFill>
                <a:latin typeface="Helvetica"/>
                <a:cs typeface="Helvetica"/>
              </a:rPr>
              <a:t> and </a:t>
            </a:r>
            <a:r>
              <a:rPr lang="en-US" sz="1600" b="1" dirty="0" smtClean="0">
                <a:solidFill>
                  <a:srgbClr val="AF272F"/>
                </a:solidFill>
                <a:latin typeface="Helvetica"/>
                <a:cs typeface="Helvetica"/>
              </a:rPr>
              <a:t>effects</a:t>
            </a:r>
            <a:r>
              <a:rPr lang="en-US" sz="1600" dirty="0" smtClean="0">
                <a:solidFill>
                  <a:srgbClr val="AF272F"/>
                </a:solidFill>
                <a:latin typeface="Helvetica"/>
                <a:cs typeface="Helvetica"/>
              </a:rPr>
              <a:t>, and hence points towards mitigation actions</a:t>
            </a:r>
          </a:p>
          <a:p>
            <a:pPr>
              <a:defRPr/>
            </a:pPr>
            <a:endParaRPr lang="en-US" sz="1400" dirty="0">
              <a:solidFill>
                <a:srgbClr val="AF272F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003087"/>
                </a:solidFill>
                <a:latin typeface="Helvetica"/>
                <a:cs typeface="Helvetica"/>
              </a:rPr>
              <a:t>If &lt;RISK EVENT&gt; occurs then</a:t>
            </a:r>
          </a:p>
          <a:p>
            <a:pPr marL="180975" indent="-180975">
              <a:spcBef>
                <a:spcPts val="900"/>
              </a:spcBef>
              <a:buFont typeface="Arial"/>
              <a:buChar char="•"/>
              <a:defRPr/>
            </a:pP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IMPACTS to technical scope, or</a:t>
            </a:r>
          </a:p>
          <a:p>
            <a:pPr marL="180975" indent="-180975">
              <a:buFont typeface="Arial"/>
              <a:buChar char="•"/>
              <a:defRPr/>
            </a:pP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IMPACTS </a:t>
            </a:r>
            <a:r>
              <a:rPr lang="en-US" sz="1400" dirty="0">
                <a:solidFill>
                  <a:srgbClr val="003087"/>
                </a:solidFill>
                <a:latin typeface="Helvetica"/>
                <a:cs typeface="Helvetica"/>
              </a:rPr>
              <a:t>to </a:t>
            </a: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cost, or</a:t>
            </a:r>
          </a:p>
          <a:p>
            <a:pPr marL="180975" indent="-180975">
              <a:buFont typeface="Arial"/>
              <a:buChar char="•"/>
              <a:defRPr/>
            </a:pP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IMPACTS </a:t>
            </a:r>
            <a:r>
              <a:rPr lang="en-US" sz="1400" dirty="0">
                <a:solidFill>
                  <a:srgbClr val="003087"/>
                </a:solidFill>
                <a:latin typeface="Helvetica"/>
                <a:cs typeface="Helvetica"/>
              </a:rPr>
              <a:t>to </a:t>
            </a: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schedule 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dirty="0" smtClean="0">
                <a:solidFill>
                  <a:srgbClr val="003087"/>
                </a:solidFill>
                <a:latin typeface="Helvetica"/>
                <a:cs typeface="Helvetica"/>
              </a:rPr>
              <a:t>would jeopardize the Project’s</a:t>
            </a:r>
          </a:p>
          <a:p>
            <a:pPr marL="180975" indent="-180975">
              <a:spcBef>
                <a:spcPts val="900"/>
              </a:spcBef>
              <a:buFont typeface="Arial"/>
              <a:buChar char="•"/>
              <a:defRPr/>
            </a:pPr>
            <a:r>
              <a:rPr lang="en-US" sz="1400" dirty="0">
                <a:solidFill>
                  <a:srgbClr val="003087"/>
                </a:solidFill>
                <a:latin typeface="Helvetica"/>
                <a:cs typeface="Helvetica"/>
              </a:rPr>
              <a:t>T</a:t>
            </a: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echnical OBJECTIVES (e.g. KPP)</a:t>
            </a:r>
            <a:endParaRPr lang="en-US" sz="1400" dirty="0">
              <a:solidFill>
                <a:srgbClr val="003087"/>
              </a:solidFill>
              <a:latin typeface="Helvetica"/>
              <a:cs typeface="Helvetica"/>
            </a:endParaRPr>
          </a:p>
          <a:p>
            <a:pPr marL="180975" indent="-180975">
              <a:buFont typeface="Arial"/>
              <a:buChar char="•"/>
              <a:defRPr/>
            </a:pP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Cost OBJECTIVES 	      (e.g. TPC)</a:t>
            </a:r>
          </a:p>
          <a:p>
            <a:pPr marL="180975" indent="-180975">
              <a:buFont typeface="Arial"/>
              <a:buChar char="•"/>
              <a:defRPr/>
            </a:pPr>
            <a:r>
              <a:rPr lang="en-US" sz="1400" dirty="0" smtClean="0">
                <a:solidFill>
                  <a:srgbClr val="003087"/>
                </a:solidFill>
                <a:latin typeface="Helvetica"/>
                <a:cs typeface="Helvetica"/>
              </a:rPr>
              <a:t>Schedule OBJECTIVES (e.g. CD-4)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11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( If it does not jeopardize a project </a:t>
            </a:r>
          </a:p>
          <a:p>
            <a:pPr algn="ctr">
              <a:defRPr/>
            </a:pPr>
            <a:r>
              <a:rPr lang="en-US" sz="11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objective, is it really a risk? 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0006" y="2750481"/>
            <a:ext cx="5372132" cy="1087934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Curved Connector 20"/>
          <p:cNvCxnSpPr/>
          <p:nvPr/>
        </p:nvCxnSpPr>
        <p:spPr>
          <a:xfrm>
            <a:off x="5622138" y="2889347"/>
            <a:ext cx="370783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1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NAL_PowerPoint_4x3_100716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FNAL_PowerPoint_4x3_100716.potx</Template>
  <TotalTime>9590</TotalTime>
  <Words>2304</Words>
  <Application>Microsoft Macintosh PowerPoint</Application>
  <PresentationFormat>On-screen Show (4:3)</PresentationFormat>
  <Paragraphs>417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FNAL_PowerPoint_4x3_100716</vt:lpstr>
      <vt:lpstr>PowerPoint Presentation</vt:lpstr>
      <vt:lpstr>Overview</vt:lpstr>
      <vt:lpstr>Fermilab Risk Management Procedure</vt:lpstr>
      <vt:lpstr>Fermilab Risk Register</vt:lpstr>
      <vt:lpstr>PIP-II Risk Register</vt:lpstr>
      <vt:lpstr>Risk Register: (1) General description &amp; metadata</vt:lpstr>
      <vt:lpstr>Risk Register: (1) General description &amp; metadata</vt:lpstr>
      <vt:lpstr>Risk Register: (1) General description &amp; metadata</vt:lpstr>
      <vt:lpstr>Risk Register: (1) General description &amp; metadata</vt:lpstr>
      <vt:lpstr>Risk Register: (1) General description &amp; metadata</vt:lpstr>
      <vt:lpstr>PowerPoint Presentation</vt:lpstr>
      <vt:lpstr>Risk Register: (1) General description &amp; metadata</vt:lpstr>
      <vt:lpstr>Risk Register: (1) General description &amp; metadata</vt:lpstr>
      <vt:lpstr>Risk Register: (2) dates, probability, tech. impact</vt:lpstr>
      <vt:lpstr>Risk Register: (3) cost impact</vt:lpstr>
      <vt:lpstr>Risk Register: (3) cost impact – single value</vt:lpstr>
      <vt:lpstr>Risk Register: (3) cost impact – range</vt:lpstr>
      <vt:lpstr>Risk Register: (3) cost impact – 3-point estimate</vt:lpstr>
      <vt:lpstr>Risk Register: (4) schedule impact</vt:lpstr>
      <vt:lpstr>Risk Register: (5) explanation &amp; quality of estimate</vt:lpstr>
      <vt:lpstr>Risk Register: (6) mitigation and response plans</vt:lpstr>
      <vt:lpstr>Risk Mitigations</vt:lpstr>
      <vt:lpstr>Risk Responses</vt:lpstr>
      <vt:lpstr>Probability and Impacts </vt:lpstr>
      <vt:lpstr>Risk Mitigations   vs.   Proposed Actions</vt:lpstr>
      <vt:lpstr>Risk Register: (7) more information </vt:lpstr>
      <vt:lpstr>Risk Register: (8) version history</vt:lpstr>
      <vt:lpstr>Risk Ranking</vt:lpstr>
      <vt:lpstr>Risk Ranking – implications</vt:lpstr>
      <vt:lpstr>Risk Monte Carlo Modeling  –  Contingency Analysis</vt:lpstr>
      <vt:lpstr>Risk Monte Carlo Modeling  –  Contingency Analysis</vt:lpstr>
      <vt:lpstr>PIP-II risk register – some observations</vt:lpstr>
      <vt:lpstr>More information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Lucas Taylor</cp:lastModifiedBy>
  <cp:revision>453</cp:revision>
  <cp:lastPrinted>2014-01-20T19:40:21Z</cp:lastPrinted>
  <dcterms:created xsi:type="dcterms:W3CDTF">2014-01-03T20:18:13Z</dcterms:created>
  <dcterms:modified xsi:type="dcterms:W3CDTF">2018-07-07T12:59:46Z</dcterms:modified>
</cp:coreProperties>
</file>