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svg" ContentType="image/svg+xml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4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1"/>
    <p:sldMasterId id="2147484147" r:id="rId2"/>
    <p:sldMasterId id="2147484160" r:id="rId3"/>
    <p:sldMasterId id="2147484178" r:id="rId4"/>
    <p:sldMasterId id="2147484185" r:id="rId5"/>
  </p:sldMasterIdLst>
  <p:notesMasterIdLst>
    <p:notesMasterId r:id="rId26"/>
  </p:notesMasterIdLst>
  <p:handoutMasterIdLst>
    <p:handoutMasterId r:id="rId27"/>
  </p:handoutMasterIdLst>
  <p:sldIdLst>
    <p:sldId id="500" r:id="rId6"/>
    <p:sldId id="502" r:id="rId7"/>
    <p:sldId id="503" r:id="rId8"/>
    <p:sldId id="504" r:id="rId9"/>
    <p:sldId id="527" r:id="rId10"/>
    <p:sldId id="514" r:id="rId11"/>
    <p:sldId id="505" r:id="rId12"/>
    <p:sldId id="515" r:id="rId13"/>
    <p:sldId id="507" r:id="rId14"/>
    <p:sldId id="526" r:id="rId15"/>
    <p:sldId id="516" r:id="rId16"/>
    <p:sldId id="517" r:id="rId17"/>
    <p:sldId id="509" r:id="rId18"/>
    <p:sldId id="510" r:id="rId19"/>
    <p:sldId id="511" r:id="rId20"/>
    <p:sldId id="518" r:id="rId21"/>
    <p:sldId id="519" r:id="rId22"/>
    <p:sldId id="520" r:id="rId23"/>
    <p:sldId id="521" r:id="rId24"/>
    <p:sldId id="528" r:id="rId25"/>
  </p:sldIdLst>
  <p:sldSz cx="9144000" cy="6858000" type="screen4x3"/>
  <p:notesSz cx="6985000" cy="92837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521415D9-36F7-43E2-AB2F-B90AF26B5E84}">
      <p14:sectionLst xmlns:p14="http://schemas.microsoft.com/office/powerpoint/2010/main">
        <p14:section name="Default Section" id="{6B8CC9A2-4587-476C-8CE7-3E481C7450F4}">
          <p14:sldIdLst>
            <p14:sldId id="500"/>
            <p14:sldId id="502"/>
            <p14:sldId id="503"/>
            <p14:sldId id="504"/>
            <p14:sldId id="527"/>
            <p14:sldId id="514"/>
            <p14:sldId id="505"/>
            <p14:sldId id="515"/>
            <p14:sldId id="507"/>
            <p14:sldId id="526"/>
            <p14:sldId id="516"/>
            <p14:sldId id="517"/>
            <p14:sldId id="509"/>
            <p14:sldId id="510"/>
            <p14:sldId id="511"/>
            <p14:sldId id="518"/>
            <p14:sldId id="519"/>
            <p14:sldId id="520"/>
            <p14:sldId id="521"/>
            <p14:sldId id="528"/>
          </p14:sldIdLst>
        </p14:section>
        <p14:section name="backup" id="{024EBE90-2D8B-417D-A6A8-9E574C6C5914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4142">
          <p15:clr>
            <a:srgbClr val="A4A3A4"/>
          </p15:clr>
        </p15:guide>
        <p15:guide id="2" orient="horz" pos="4027">
          <p15:clr>
            <a:srgbClr val="A4A3A4"/>
          </p15:clr>
        </p15:guide>
        <p15:guide id="3" orient="horz" pos="1698">
          <p15:clr>
            <a:srgbClr val="A4A3A4"/>
          </p15:clr>
        </p15:guide>
        <p15:guide id="4" orient="horz" pos="152">
          <p15:clr>
            <a:srgbClr val="A4A3A4"/>
          </p15:clr>
        </p15:guide>
        <p15:guide id="5" orient="horz" pos="2790">
          <p15:clr>
            <a:srgbClr val="A4A3A4"/>
          </p15:clr>
        </p15:guide>
        <p15:guide id="6" orient="horz" pos="604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ihary, Adam" initials="BA" lastIdx="19" clrIdx="0">
    <p:extLst>
      <p:ext uri="{19B8F6BF-5375-455C-9EA6-DF929625EA0E}">
        <p15:presenceInfo xmlns:p15="http://schemas.microsoft.com/office/powerpoint/2012/main" userId="S-1-5-21-414935543-1342250053-1793291686-110708" providerId="AD"/>
      </p:ext>
    </p:extLst>
  </p:cmAuthor>
  <p:cmAuthor id="2" name="Marc L Kaducak" initials="MLK" lastIdx="8" clrIdx="1">
    <p:extLst>
      <p:ext uri="{19B8F6BF-5375-455C-9EA6-DF929625EA0E}">
        <p15:presenceInfo xmlns:p15="http://schemas.microsoft.com/office/powerpoint/2012/main" userId="Marc L Kaducak" providerId="None"/>
      </p:ext>
    </p:extLst>
  </p:cmAuthor>
  <p:cmAuthor id="3" name="Marc L. Kaducak x5192 13409N" initials="MLKx1" lastIdx="3" clrIdx="2">
    <p:extLst>
      <p:ext uri="{19B8F6BF-5375-455C-9EA6-DF929625EA0E}">
        <p15:presenceInfo xmlns:p15="http://schemas.microsoft.com/office/powerpoint/2012/main" userId="S-1-5-21-1644491937-1202660629-839522115-6461" providerId="AD"/>
      </p:ext>
    </p:extLst>
  </p:cmAuthor>
  <p:cmAuthor id="4" name="Lia Merminga" initials="LM" lastIdx="5" clrIdx="3">
    <p:extLst>
      <p:ext uri="{19B8F6BF-5375-455C-9EA6-DF929625EA0E}">
        <p15:presenceInfo xmlns:p15="http://schemas.microsoft.com/office/powerpoint/2012/main" userId="Lia Merming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FFFF"/>
    <a:srgbClr val="006600"/>
    <a:srgbClr val="404040"/>
    <a:srgbClr val="004C97"/>
    <a:srgbClr val="50504E"/>
    <a:srgbClr val="4E4E4E"/>
    <a:srgbClr val="63666A"/>
    <a:srgbClr val="99D6EA"/>
    <a:srgbClr val="50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18" autoAdjust="0"/>
    <p:restoredTop sz="90692" autoAdjust="0"/>
  </p:normalViewPr>
  <p:slideViewPr>
    <p:cSldViewPr snapToGrid="0" snapToObjects="1" showGuides="1">
      <p:cViewPr varScale="1">
        <p:scale>
          <a:sx n="76" d="100"/>
          <a:sy n="76" d="100"/>
        </p:scale>
        <p:origin x="970" y="46"/>
      </p:cViewPr>
      <p:guideLst>
        <p:guide orient="horz" pos="4142"/>
        <p:guide orient="horz" pos="4027"/>
        <p:guide orient="horz" pos="1698"/>
        <p:guide orient="horz" pos="152"/>
        <p:guide orient="horz" pos="2790"/>
        <p:guide orient="horz" pos="604"/>
        <p:guide pos="5616"/>
        <p:guide pos="136"/>
        <p:guide pos="589"/>
        <p:guide pos="4453"/>
        <p:guide pos="5163"/>
        <p:guide pos="463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8" d="100"/>
        <a:sy n="68" d="100"/>
      </p:scale>
      <p:origin x="0" y="-2268"/>
    </p:cViewPr>
  </p:sorter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commentAuthors" Target="commentAuthor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550" y="0"/>
            <a:ext cx="3026833" cy="464185"/>
          </a:xfrm>
          <a:prstGeom prst="rect">
            <a:avLst/>
          </a:prstGeom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2018-07-13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550" y="8817904"/>
            <a:ext cx="3026833" cy="464185"/>
          </a:xfrm>
          <a:prstGeom prst="rect">
            <a:avLst/>
          </a:prstGeom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0" y="0"/>
            <a:ext cx="3026833" cy="464185"/>
          </a:xfrm>
          <a:prstGeom prst="rect">
            <a:avLst/>
          </a:prstGeom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2018-07-13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6913"/>
            <a:ext cx="4641850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09758"/>
            <a:ext cx="5588000" cy="4177665"/>
          </a:xfrm>
          <a:prstGeom prst="rect">
            <a:avLst/>
          </a:prstGeom>
        </p:spPr>
        <p:txBody>
          <a:bodyPr vert="horz" lIns="92958" tIns="46479" rIns="92958" bIns="46479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0" y="8817904"/>
            <a:ext cx="3026833" cy="464185"/>
          </a:xfrm>
          <a:prstGeom prst="rect">
            <a:avLst/>
          </a:prstGeom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6677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214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FF0000"/>
                </a:solidFill>
              </a:rPr>
              <a:t>Content of Interface slide(s):  Describe any pertinent interfaces, whether internal to or external to your L2, and of any type - physical, energy/mass/information flow, software, managerial, organizational…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7182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16" b="25769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16" b="25769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3579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50593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6927925" y="6505786"/>
            <a:ext cx="784587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266960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1598" y="6441831"/>
            <a:ext cx="763802" cy="416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0089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971550"/>
            <a:ext cx="4206240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2" y="971550"/>
            <a:ext cx="4215383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890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958849"/>
            <a:ext cx="3027894" cy="50226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2" y="958850"/>
            <a:ext cx="5347605" cy="50226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6504213"/>
            <a:ext cx="675368" cy="241300"/>
          </a:xfrm>
        </p:spPr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1" y="6504213"/>
            <a:ext cx="6262119" cy="250031"/>
          </a:xfrm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979A04A2-726F-2143-A443-7788AF2717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4026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22524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971550"/>
            <a:ext cx="8686800" cy="3726717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6868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5195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48503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6504213"/>
            <a:ext cx="675368" cy="241300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2" y="6504213"/>
            <a:ext cx="6260399" cy="242873"/>
          </a:xfrm>
        </p:spPr>
        <p:txBody>
          <a:bodyPr/>
          <a:lstStyle/>
          <a:p>
            <a:pPr>
              <a:defRPr/>
            </a:pP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254000"/>
            <a:ext cx="8675688" cy="5802923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2834060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6504213"/>
            <a:ext cx="6272278" cy="242873"/>
          </a:xfrm>
        </p:spPr>
        <p:txBody>
          <a:bodyPr/>
          <a:lstStyle/>
          <a:p>
            <a:pPr>
              <a:defRPr/>
            </a:pP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49961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043693"/>
            <a:ext cx="3027894" cy="49942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1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8600" y="103666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>
          <a:xfrm>
            <a:off x="8141587" y="6515100"/>
            <a:ext cx="447675" cy="241300"/>
          </a:xfrm>
        </p:spPr>
        <p:txBody>
          <a:bodyPr/>
          <a:lstStyle>
            <a:lvl1pPr algn="r">
              <a:defRPr/>
            </a:lvl1pPr>
          </a:lstStyle>
          <a:p>
            <a:fld id="{90FB1247-EF23-4B88-8BDA-71F359827C17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10" name="Content Placeholder 2"/>
          <p:cNvSpPr>
            <a:spLocks noGrp="1"/>
          </p:cNvSpPr>
          <p:nvPr>
            <p:ph idx="22"/>
          </p:nvPr>
        </p:nvSpPr>
        <p:spPr>
          <a:xfrm>
            <a:off x="3355146" y="1037743"/>
            <a:ext cx="5607636" cy="500022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 b="1">
                <a:solidFill>
                  <a:srgbClr val="404040"/>
                </a:solidFill>
              </a:defRPr>
            </a:lvl1pPr>
            <a:lvl2pPr marL="742950" indent="-285750">
              <a:buFont typeface="Wingdings" panose="05000000000000000000" pitchFamily="2" charset="2"/>
              <a:buChar char="§"/>
              <a:defRPr sz="2200" b="1">
                <a:solidFill>
                  <a:schemeClr val="accent5">
                    <a:lumMod val="75000"/>
                  </a:schemeClr>
                </a:solidFill>
              </a:defRPr>
            </a:lvl2pPr>
            <a:lvl3pPr>
              <a:defRPr sz="2000" b="1">
                <a:solidFill>
                  <a:srgbClr val="C00000"/>
                </a:solidFill>
              </a:defRPr>
            </a:lvl3pPr>
            <a:lvl4pPr marL="1600200" indent="-228600">
              <a:buFont typeface="Wingdings" panose="05000000000000000000" pitchFamily="2" charset="2"/>
              <a:buChar char="§"/>
              <a:defRPr sz="1800" b="1">
                <a:solidFill>
                  <a:schemeClr val="accent2">
                    <a:lumMod val="75000"/>
                  </a:schemeClr>
                </a:solidFill>
              </a:defRPr>
            </a:lvl4pPr>
            <a:lvl5pPr marL="2057400" indent="-228600">
              <a:buFont typeface="Arial"/>
              <a:buChar char="•"/>
              <a:defRPr sz="1600" b="1">
                <a:solidFill>
                  <a:schemeClr val="accent5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93245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FF1F8-2C19-844E-872F-4EA4CAA18C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832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ermilab + Extra Logos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219719" y="4963772"/>
            <a:ext cx="4941110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5574189" y="6360810"/>
            <a:ext cx="3257550" cy="0"/>
          </a:xfrm>
          <a:prstGeom prst="line">
            <a:avLst/>
          </a:prstGeom>
          <a:ln w="28575" cmpd="sng">
            <a:solidFill>
              <a:srgbClr val="99D6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219718" y="3951841"/>
            <a:ext cx="8667106" cy="1003049"/>
          </a:xfrm>
          <a:prstGeom prst="rect">
            <a:avLst/>
          </a:prstGeom>
        </p:spPr>
        <p:txBody>
          <a:bodyPr vert="horz" wrap="square" lIns="0" tIns="27432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33" name="Picture 32" descr="FermiLogoBar_DOE_KO_horiz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88917"/>
            <a:ext cx="9010786" cy="30189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30E44DA-468D-4764-9AF0-0922B4266F82}"/>
              </a:ext>
            </a:extLst>
          </p:cNvPr>
          <p:cNvSpPr txBox="1"/>
          <p:nvPr userDrawn="1"/>
        </p:nvSpPr>
        <p:spPr>
          <a:xfrm>
            <a:off x="5541484" y="5027249"/>
            <a:ext cx="3386284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latin typeface="Helvetica"/>
                <a:cs typeface="Helvetica"/>
              </a:rPr>
              <a:t>In partnership with: </a:t>
            </a:r>
          </a:p>
          <a:p>
            <a:pPr marL="109538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India/DAE</a:t>
            </a:r>
          </a:p>
          <a:p>
            <a:pPr marL="109538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Italy/INFN</a:t>
            </a:r>
          </a:p>
          <a:p>
            <a:pPr marL="109538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UK/STFC</a:t>
            </a:r>
          </a:p>
          <a:p>
            <a:pPr marL="109538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France/CEA/</a:t>
            </a:r>
            <a:r>
              <a:rPr lang="en-US" sz="1600" kern="1200" baseline="0" dirty="0" err="1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Irfu</a:t>
            </a:r>
            <a:r>
              <a:rPr lang="en-US" sz="16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, CNRS/IN2P3 </a:t>
            </a:r>
            <a:endParaRPr lang="en-US" sz="1600" kern="1200" baseline="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A3F7814-5B3D-F64D-90D9-B2F8FF1BE9E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905817"/>
            <a:ext cx="9144000" cy="3037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1494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50593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6927925" y="6505786"/>
            <a:ext cx="784587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266960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1598" y="6441831"/>
            <a:ext cx="763802" cy="416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20702B8-1A4A-4A74-9D1F-2F726A32AF87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ADAF24-DE53-45A2-85E6-043D3867D0B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4" name="Rectangle 15">
            <a:extLst>
              <a:ext uri="{FF2B5EF4-FFF2-40B4-BE49-F238E27FC236}">
                <a16:creationId xmlns:a16="http://schemas.microsoft.com/office/drawing/2014/main" id="{4162A78D-C1FD-4DAC-90E7-CE598AD53E4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7399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16" b="25769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0726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5059363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1200"/>
              </a:spcBef>
              <a:defRPr sz="2400">
                <a:solidFill>
                  <a:srgbClr val="505050"/>
                </a:solidFill>
              </a:defRPr>
            </a:lvl1pPr>
            <a:lvl2pPr>
              <a:spcBef>
                <a:spcPts val="200"/>
              </a:spcBef>
              <a:defRPr sz="2200">
                <a:solidFill>
                  <a:schemeClr val="tx2"/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rgbClr val="006600"/>
                </a:solidFill>
              </a:defRPr>
            </a:lvl3pPr>
            <a:lvl4pPr>
              <a:spcBef>
                <a:spcPts val="0"/>
              </a:spcBef>
              <a:defRPr sz="1800">
                <a:solidFill>
                  <a:srgbClr val="505050"/>
                </a:solidFill>
              </a:defRPr>
            </a:lvl4pPr>
            <a:lvl5pPr marL="2057400" indent="-228600">
              <a:spcBef>
                <a:spcPts val="0"/>
              </a:spcBef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1598" y="6441831"/>
            <a:ext cx="763802" cy="416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8271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971550"/>
            <a:ext cx="4206240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2" y="971550"/>
            <a:ext cx="4215383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4848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958849"/>
            <a:ext cx="3027894" cy="50226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2" y="958850"/>
            <a:ext cx="5347605" cy="50226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6504213"/>
            <a:ext cx="675368" cy="241300"/>
          </a:xfrm>
        </p:spPr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1" y="6504213"/>
            <a:ext cx="6262119" cy="250031"/>
          </a:xfrm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979A04A2-726F-2143-A443-7788AF2717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4026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588782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971550"/>
            <a:ext cx="8686800" cy="3726717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6868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5195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50014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6504213"/>
            <a:ext cx="675368" cy="241300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2" y="6504213"/>
            <a:ext cx="6260399" cy="242873"/>
          </a:xfrm>
        </p:spPr>
        <p:txBody>
          <a:bodyPr/>
          <a:lstStyle/>
          <a:p>
            <a:pPr>
              <a:defRPr/>
            </a:pP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254000"/>
            <a:ext cx="8675688" cy="5802923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05377961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6504213"/>
            <a:ext cx="6272278" cy="242873"/>
          </a:xfrm>
        </p:spPr>
        <p:txBody>
          <a:bodyPr/>
          <a:lstStyle/>
          <a:p>
            <a:pPr>
              <a:defRPr/>
            </a:pP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190565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043693"/>
            <a:ext cx="3027894" cy="49942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1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8600" y="103666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>
          <a:xfrm>
            <a:off x="8141587" y="6515100"/>
            <a:ext cx="447675" cy="241300"/>
          </a:xfrm>
        </p:spPr>
        <p:txBody>
          <a:bodyPr/>
          <a:lstStyle>
            <a:lvl1pPr algn="r">
              <a:defRPr/>
            </a:lvl1pPr>
          </a:lstStyle>
          <a:p>
            <a:fld id="{90FB1247-EF23-4B88-8BDA-71F359827C17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10" name="Content Placeholder 2"/>
          <p:cNvSpPr>
            <a:spLocks noGrp="1"/>
          </p:cNvSpPr>
          <p:nvPr>
            <p:ph idx="22"/>
          </p:nvPr>
        </p:nvSpPr>
        <p:spPr>
          <a:xfrm>
            <a:off x="3355146" y="1037743"/>
            <a:ext cx="5607636" cy="500022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 b="1">
                <a:solidFill>
                  <a:srgbClr val="404040"/>
                </a:solidFill>
              </a:defRPr>
            </a:lvl1pPr>
            <a:lvl2pPr marL="742950" indent="-285750">
              <a:buFont typeface="Wingdings" panose="05000000000000000000" pitchFamily="2" charset="2"/>
              <a:buChar char="§"/>
              <a:defRPr sz="2200" b="1">
                <a:solidFill>
                  <a:schemeClr val="accent5">
                    <a:lumMod val="75000"/>
                  </a:schemeClr>
                </a:solidFill>
              </a:defRPr>
            </a:lvl2pPr>
            <a:lvl3pPr>
              <a:defRPr sz="2000" b="1">
                <a:solidFill>
                  <a:srgbClr val="C00000"/>
                </a:solidFill>
              </a:defRPr>
            </a:lvl3pPr>
            <a:lvl4pPr marL="1600200" indent="-228600">
              <a:buFont typeface="Wingdings" panose="05000000000000000000" pitchFamily="2" charset="2"/>
              <a:buChar char="§"/>
              <a:defRPr sz="1800" b="1">
                <a:solidFill>
                  <a:schemeClr val="accent2">
                    <a:lumMod val="75000"/>
                  </a:schemeClr>
                </a:solidFill>
              </a:defRPr>
            </a:lvl4pPr>
            <a:lvl5pPr marL="2057400" indent="-228600">
              <a:buFont typeface="Arial"/>
              <a:buChar char="•"/>
              <a:defRPr sz="1600" b="1">
                <a:solidFill>
                  <a:schemeClr val="accent5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605654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TitleSlide_06051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FermiLogo_RGB_NALBlu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0" y="1149350"/>
            <a:ext cx="32670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806450" y="3559283"/>
            <a:ext cx="7526338" cy="1139271"/>
          </a:xfrm>
          <a:prstGeom prst="rect">
            <a:avLst/>
          </a:prstGeom>
        </p:spPr>
        <p:txBody>
          <a:bodyPr wrap="square" lIns="0" tIns="0" rIns="0" bIns="0" anchor="t"/>
          <a:lstStyle>
            <a:lvl1pPr algn="l">
              <a:defRPr sz="3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806450" y="4841093"/>
            <a:ext cx="7526338" cy="14899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428231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1" y="103664"/>
            <a:ext cx="8672512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spcBef>
                <a:spcPts val="1200"/>
              </a:spcBef>
              <a:defRPr sz="2400">
                <a:solidFill>
                  <a:srgbClr val="404040"/>
                </a:solidFill>
              </a:defRPr>
            </a:lvl1pPr>
            <a:lvl2pPr>
              <a:spcBef>
                <a:spcPts val="200"/>
              </a:spcBef>
              <a:defRPr sz="2200">
                <a:solidFill>
                  <a:srgbClr val="404040"/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rgbClr val="404040"/>
                </a:solidFill>
              </a:defRPr>
            </a:lvl3pPr>
            <a:lvl4pPr>
              <a:spcBef>
                <a:spcPts val="0"/>
              </a:spcBef>
              <a:defRPr sz="1800">
                <a:solidFill>
                  <a:srgbClr val="404040"/>
                </a:solidFill>
              </a:defRPr>
            </a:lvl4pPr>
            <a:lvl5pPr marL="2057400" indent="-228600">
              <a:spcBef>
                <a:spcPts val="0"/>
              </a:spcBef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0013" y="6515100"/>
            <a:ext cx="1076325" cy="241300"/>
          </a:xfrm>
        </p:spPr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27007" y="6515100"/>
            <a:ext cx="4433370" cy="241300"/>
          </a:xfrm>
        </p:spPr>
        <p:txBody>
          <a:bodyPr/>
          <a:lstStyle>
            <a:lvl1pPr>
              <a:defRPr sz="1200">
                <a:solidFill>
                  <a:srgbClr val="004C97"/>
                </a:solidFill>
              </a:defRPr>
            </a:lvl1pPr>
          </a:lstStyle>
          <a:p>
            <a:pPr>
              <a:defRPr/>
            </a:pP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078CA2-75EA-4F42-B0AF-FB0975373545}" type="slidenum">
              <a:rPr lang="en-US" altLang="en-US"/>
              <a:pPr/>
              <a:t>‹#›</a:t>
            </a:fld>
            <a:endParaRPr lang="en-US" alt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8550" y="6441831"/>
            <a:ext cx="763802" cy="416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79618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0013" y="6515100"/>
            <a:ext cx="1076325" cy="241300"/>
          </a:xfrm>
        </p:spPr>
        <p:txBody>
          <a:bodyPr/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 dirty="0" smtClean="0">
                <a:solidFill>
                  <a:srgbClr val="004C97"/>
                </a:solidFill>
              </a:defRPr>
            </a:lvl1pPr>
          </a:lstStyle>
          <a:p>
            <a:pPr>
              <a:defRPr/>
            </a:pP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52E9C158-AEF1-41A2-A6CE-6F0BAB305EF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452565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/>
          <p:cNvSpPr>
            <a:spLocks noGrp="1"/>
          </p:cNvSpPr>
          <p:nvPr>
            <p:ph type="body" sz="half" idx="12"/>
          </p:nvPr>
        </p:nvSpPr>
        <p:spPr>
          <a:xfrm>
            <a:off x="229365" y="4765101"/>
            <a:ext cx="425196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4654550" y="4765101"/>
            <a:ext cx="426085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7"/>
          </p:nvPr>
        </p:nvSpPr>
        <p:spPr>
          <a:xfrm>
            <a:off x="228601" y="1043694"/>
            <a:ext cx="4251324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8"/>
          </p:nvPr>
        </p:nvSpPr>
        <p:spPr>
          <a:xfrm>
            <a:off x="4654550" y="1043694"/>
            <a:ext cx="4260851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endParaRPr lang="en-US" b="1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 sz="1200"/>
            </a:lvl1pPr>
          </a:lstStyle>
          <a:p>
            <a:fld id="{47C05DF5-FB48-4D3F-AF82-EC74A689CAC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610615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043693"/>
            <a:ext cx="3027894" cy="49942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469958" y="1043694"/>
            <a:ext cx="5420360" cy="49942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/>
            </a:lvl1pPr>
          </a:lstStyle>
          <a:p>
            <a:fld id="{071AFBCB-9629-4487-8658-FCC7F72DA46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753781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73" y="1043694"/>
            <a:ext cx="8700851" cy="3695054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077094B4-CDBE-4107-9E6E-D38410A9E4B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132512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ermilab + Extra Logos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219719" y="4963772"/>
            <a:ext cx="4941110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5574189" y="6360810"/>
            <a:ext cx="3257550" cy="0"/>
          </a:xfrm>
          <a:prstGeom prst="line">
            <a:avLst/>
          </a:prstGeom>
          <a:ln w="28575" cmpd="sng">
            <a:solidFill>
              <a:srgbClr val="99D6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219718" y="3951841"/>
            <a:ext cx="8667106" cy="1003049"/>
          </a:xfrm>
          <a:prstGeom prst="rect">
            <a:avLst/>
          </a:prstGeom>
        </p:spPr>
        <p:txBody>
          <a:bodyPr vert="horz" wrap="square" lIns="0" tIns="27432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33" name="Picture 32" descr="FermiLogoBar_DOE_KO_horiz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88917"/>
            <a:ext cx="9010786" cy="30189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30E44DA-468D-4764-9AF0-0922B4266F82}"/>
              </a:ext>
            </a:extLst>
          </p:cNvPr>
          <p:cNvSpPr txBox="1"/>
          <p:nvPr userDrawn="1"/>
        </p:nvSpPr>
        <p:spPr>
          <a:xfrm>
            <a:off x="5541484" y="5027249"/>
            <a:ext cx="3386284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latin typeface="Helvetica"/>
                <a:cs typeface="Helvetica"/>
              </a:rPr>
              <a:t>In partnership with: </a:t>
            </a:r>
          </a:p>
          <a:p>
            <a:pPr marL="109538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India/DAE</a:t>
            </a:r>
          </a:p>
          <a:p>
            <a:pPr marL="109538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Italy/INFN</a:t>
            </a:r>
          </a:p>
          <a:p>
            <a:pPr marL="109538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UK/STFC</a:t>
            </a:r>
          </a:p>
          <a:p>
            <a:pPr marL="109538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France/CEA/</a:t>
            </a:r>
            <a:r>
              <a:rPr lang="en-US" sz="1600" kern="1200" baseline="0" dirty="0" err="1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Irfu</a:t>
            </a:r>
            <a:r>
              <a:rPr lang="en-US" sz="16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, CNRS/IN2P3 </a:t>
            </a:r>
            <a:endParaRPr lang="en-US" sz="1600" kern="1200" baseline="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A3F7814-5B3D-F64D-90D9-B2F8FF1BE9E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905817"/>
            <a:ext cx="9144000" cy="3037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7257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16" b="25769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56215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5059363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1200"/>
              </a:spcBef>
              <a:defRPr sz="2400">
                <a:solidFill>
                  <a:srgbClr val="000000"/>
                </a:solidFill>
              </a:defRPr>
            </a:lvl1pPr>
            <a:lvl2pPr>
              <a:spcBef>
                <a:spcPts val="200"/>
              </a:spcBef>
              <a:defRPr sz="2200">
                <a:solidFill>
                  <a:schemeClr val="tx2"/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rgbClr val="000000"/>
                </a:solidFill>
              </a:defRPr>
            </a:lvl3pPr>
            <a:lvl4pPr>
              <a:spcBef>
                <a:spcPts val="0"/>
              </a:spcBef>
              <a:defRPr sz="1800">
                <a:solidFill>
                  <a:srgbClr val="000000"/>
                </a:solidFill>
              </a:defRPr>
            </a:lvl4pPr>
            <a:lvl5pPr marL="2057400" indent="-228600">
              <a:spcBef>
                <a:spcPts val="0"/>
              </a:spcBef>
              <a:buFont typeface="Arial"/>
              <a:buChar char="•"/>
              <a:defRPr sz="16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6" y="6504213"/>
            <a:ext cx="935091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9F38DAB5-A656-4631-AC13-6692A5932634}" type="datetime1">
              <a:rPr lang="en-US" smtClean="0"/>
              <a:t>2018-07-13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9823" y="6504213"/>
            <a:ext cx="5842897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b="1" dirty="0"/>
              <a:t>PIP-II Fine Tune Workshop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045337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F863C02-2E0C-47BB-81E6-884774DF7251}" type="datetime1">
              <a:rPr lang="en-US" smtClean="0"/>
              <a:t>2018-07-13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B26FDE4A-73F8-48B8-BD68-8EC9316810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49823" y="6504213"/>
            <a:ext cx="5842897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b="1" dirty="0"/>
              <a:t>PIP-II Fine Tune Workshop</a:t>
            </a:r>
          </a:p>
        </p:txBody>
      </p:sp>
    </p:spTree>
    <p:extLst>
      <p:ext uri="{BB962C8B-B14F-4D97-AF65-F5344CB8AC3E}">
        <p14:creationId xmlns:p14="http://schemas.microsoft.com/office/powerpoint/2010/main" val="231649182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043693"/>
            <a:ext cx="3027894" cy="49942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1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8600" y="103666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fld id="{FA486C1D-EC09-4B8E-9150-75832DF6EB52}" type="datetime1">
              <a:rPr lang="en-US" altLang="en-US" smtClean="0"/>
              <a:t>2018-07-13</a:t>
            </a:fld>
            <a:endParaRPr lang="en-US" altLang="en-US"/>
          </a:p>
        </p:txBody>
      </p:sp>
      <p:sp>
        <p:nvSpPr>
          <p:cNvPr id="10" name="Content Placeholder 2"/>
          <p:cNvSpPr>
            <a:spLocks noGrp="1"/>
          </p:cNvSpPr>
          <p:nvPr>
            <p:ph idx="22"/>
          </p:nvPr>
        </p:nvSpPr>
        <p:spPr>
          <a:xfrm>
            <a:off x="3355146" y="1037743"/>
            <a:ext cx="5607636" cy="500022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 b="1">
                <a:solidFill>
                  <a:srgbClr val="404040"/>
                </a:solidFill>
              </a:defRPr>
            </a:lvl1pPr>
            <a:lvl2pPr marL="742950" indent="-285750">
              <a:buFont typeface="Wingdings" panose="05000000000000000000" pitchFamily="2" charset="2"/>
              <a:buChar char="§"/>
              <a:defRPr sz="2200" b="1">
                <a:solidFill>
                  <a:schemeClr val="accent5">
                    <a:lumMod val="75000"/>
                  </a:schemeClr>
                </a:solidFill>
              </a:defRPr>
            </a:lvl2pPr>
            <a:lvl3pPr>
              <a:defRPr sz="2000" b="1">
                <a:solidFill>
                  <a:srgbClr val="C00000"/>
                </a:solidFill>
              </a:defRPr>
            </a:lvl3pPr>
            <a:lvl4pPr marL="1600200" indent="-228600">
              <a:buFont typeface="Wingdings" panose="05000000000000000000" pitchFamily="2" charset="2"/>
              <a:buChar char="§"/>
              <a:defRPr sz="1800" b="1">
                <a:solidFill>
                  <a:schemeClr val="accent2">
                    <a:lumMod val="75000"/>
                  </a:schemeClr>
                </a:solidFill>
              </a:defRPr>
            </a:lvl4pPr>
            <a:lvl5pPr marL="2057400" indent="-228600">
              <a:buFont typeface="Arial"/>
              <a:buChar char="•"/>
              <a:defRPr sz="1600" b="1">
                <a:solidFill>
                  <a:schemeClr val="accent5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3289AFCC-30A4-43DD-9DA3-C1D90027B1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49823" y="6504213"/>
            <a:ext cx="5842897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b="1" dirty="0"/>
              <a:t>PIP-II Fine Tune Workshop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51EF1C70-1E6F-4D72-A2EB-152ACDE6981C}"/>
              </a:ext>
            </a:extLst>
          </p:cNvPr>
          <p:cNvSpPr txBox="1">
            <a:spLocks/>
          </p:cNvSpPr>
          <p:nvPr userDrawn="1"/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200" kern="1200" smtClean="0">
                <a:solidFill>
                  <a:srgbClr val="004C97"/>
                </a:solidFill>
                <a:latin typeface="Helvetica" charset="0"/>
                <a:ea typeface="Geneva" charset="0"/>
                <a:cs typeface="ＭＳ Ｐゴシック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138745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5691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495482"/>
            <a:ext cx="775884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DBA78B6-04DD-4BCB-832B-CD8E72188918}" type="datetime1">
              <a:rPr lang="en-US" smtClean="0"/>
              <a:t>2018-07-13</a:t>
            </a:fld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495482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CB078F8A-0ADD-45F8-AB74-FD7C577422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49823" y="6504213"/>
            <a:ext cx="5842897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b="1" dirty="0"/>
              <a:t>PIP-II Fine Tune Workshop</a:t>
            </a:r>
          </a:p>
        </p:txBody>
      </p:sp>
    </p:spTree>
    <p:extLst>
      <p:ext uri="{BB962C8B-B14F-4D97-AF65-F5344CB8AC3E}">
        <p14:creationId xmlns:p14="http://schemas.microsoft.com/office/powerpoint/2010/main" val="36539588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971550"/>
            <a:ext cx="4206240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2" y="971550"/>
            <a:ext cx="4215383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971550"/>
            <a:ext cx="4206240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2" y="971550"/>
            <a:ext cx="4215383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B099EE7B-C01A-E94A-AA76-2F04CF97FC05}" type="datetime1">
              <a:rPr lang="en-US" smtClean="0"/>
              <a:t>2018-07-13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15299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958849"/>
            <a:ext cx="3027894" cy="50226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2" y="958850"/>
            <a:ext cx="5347605" cy="50226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6504213"/>
            <a:ext cx="675368" cy="241300"/>
          </a:xfrm>
        </p:spPr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1" y="6504213"/>
            <a:ext cx="6262119" cy="250031"/>
          </a:xfrm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979A04A2-726F-2143-A443-7788AF2717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4026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971550"/>
            <a:ext cx="8686800" cy="3726717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6868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5195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6504213"/>
            <a:ext cx="675368" cy="241300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2" y="6504213"/>
            <a:ext cx="6260399" cy="242873"/>
          </a:xfrm>
        </p:spPr>
        <p:txBody>
          <a:bodyPr/>
          <a:lstStyle/>
          <a:p>
            <a:pPr>
              <a:defRPr/>
            </a:pP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254000"/>
            <a:ext cx="8675688" cy="5802923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6504213"/>
            <a:ext cx="6272278" cy="242873"/>
          </a:xfrm>
        </p:spPr>
        <p:txBody>
          <a:bodyPr/>
          <a:lstStyle/>
          <a:p>
            <a:pPr>
              <a:defRPr/>
            </a:pP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043693"/>
            <a:ext cx="3027894" cy="49942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1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8600" y="103666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>
          <a:xfrm>
            <a:off x="8141587" y="6515100"/>
            <a:ext cx="447675" cy="241300"/>
          </a:xfrm>
        </p:spPr>
        <p:txBody>
          <a:bodyPr/>
          <a:lstStyle>
            <a:lvl1pPr algn="r">
              <a:defRPr/>
            </a:lvl1pPr>
          </a:lstStyle>
          <a:p>
            <a:fld id="{90FB1247-EF23-4B88-8BDA-71F359827C17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10" name="Content Placeholder 2"/>
          <p:cNvSpPr>
            <a:spLocks noGrp="1"/>
          </p:cNvSpPr>
          <p:nvPr>
            <p:ph idx="22"/>
          </p:nvPr>
        </p:nvSpPr>
        <p:spPr>
          <a:xfrm>
            <a:off x="3355146" y="1037743"/>
            <a:ext cx="5607636" cy="500022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 b="1">
                <a:solidFill>
                  <a:srgbClr val="404040"/>
                </a:solidFill>
              </a:defRPr>
            </a:lvl1pPr>
            <a:lvl2pPr marL="742950" indent="-285750">
              <a:buFont typeface="Wingdings" panose="05000000000000000000" pitchFamily="2" charset="2"/>
              <a:buChar char="§"/>
              <a:defRPr sz="2200" b="1">
                <a:solidFill>
                  <a:schemeClr val="accent5">
                    <a:lumMod val="75000"/>
                  </a:schemeClr>
                </a:solidFill>
              </a:defRPr>
            </a:lvl2pPr>
            <a:lvl3pPr>
              <a:defRPr sz="2000" b="1">
                <a:solidFill>
                  <a:srgbClr val="C00000"/>
                </a:solidFill>
              </a:defRPr>
            </a:lvl3pPr>
            <a:lvl4pPr marL="1600200" indent="-228600">
              <a:buFont typeface="Wingdings" panose="05000000000000000000" pitchFamily="2" charset="2"/>
              <a:buChar char="§"/>
              <a:defRPr sz="1800" b="1">
                <a:solidFill>
                  <a:schemeClr val="accent2">
                    <a:lumMod val="75000"/>
                  </a:schemeClr>
                </a:solidFill>
              </a:defRPr>
            </a:lvl4pPr>
            <a:lvl5pPr marL="2057400" indent="-228600">
              <a:buFont typeface="Arial"/>
              <a:buChar char="•"/>
              <a:defRPr sz="1600" b="1">
                <a:solidFill>
                  <a:schemeClr val="accent5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20191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24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31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5" Type="http://schemas.openxmlformats.org/officeDocument/2006/relationships/slideLayout" Target="../slideLayouts/slideLayout33.xml"/><Relationship Id="rId4" Type="http://schemas.openxmlformats.org/officeDocument/2006/relationships/slideLayout" Target="../slideLayouts/slideLayout3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7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8.xml"/><Relationship Id="rId9" Type="http://schemas.openxmlformats.org/officeDocument/2006/relationships/image" Target="../media/image9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0399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3" y="4477484"/>
            <a:ext cx="1076325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215900" y="6258863"/>
            <a:ext cx="8699500" cy="197990"/>
            <a:chOff x="600217" y="6258863"/>
            <a:chExt cx="8297721" cy="188846"/>
          </a:xfrm>
        </p:grpSpPr>
        <p:cxnSp>
          <p:nvCxnSpPr>
            <p:cNvPr id="10" name="Straight Connector 9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6" descr="FermiLogo_RGB_NALBlue.png"/>
            <p:cNvPicPr>
              <a:picLocks noChangeAspect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58863"/>
              <a:ext cx="1044157" cy="188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04" r:id="rId2"/>
    <p:sldLayoutId id="2147484125" r:id="rId3"/>
    <p:sldLayoutId id="2147484105" r:id="rId4"/>
    <p:sldLayoutId id="2147484120" r:id="rId5"/>
    <p:sldLayoutId id="2147484103" r:id="rId6"/>
    <p:sldLayoutId id="2147484122" r:id="rId7"/>
    <p:sldLayoutId id="2147484116" r:id="rId8"/>
    <p:sldLayoutId id="2147484124" r:id="rId9"/>
  </p:sldLayoutIdLst>
  <p:hf hdr="0" ft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0399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3" y="4477484"/>
            <a:ext cx="1076325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215900" y="6258863"/>
            <a:ext cx="8699500" cy="197990"/>
            <a:chOff x="600217" y="6258863"/>
            <a:chExt cx="8297721" cy="188846"/>
          </a:xfrm>
        </p:grpSpPr>
        <p:cxnSp>
          <p:nvCxnSpPr>
            <p:cNvPr id="10" name="Straight Connector 9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6" descr="FermiLogo_RGB_NALBlue.png"/>
            <p:cNvPicPr>
              <a:picLocks noChangeAspect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58863"/>
              <a:ext cx="1044157" cy="188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93672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48" r:id="rId1"/>
    <p:sldLayoutId id="2147484149" r:id="rId2"/>
    <p:sldLayoutId id="2147484151" r:id="rId3"/>
    <p:sldLayoutId id="2147484152" r:id="rId4"/>
    <p:sldLayoutId id="2147484153" r:id="rId5"/>
    <p:sldLayoutId id="2147484154" r:id="rId6"/>
    <p:sldLayoutId id="2147484155" r:id="rId7"/>
    <p:sldLayoutId id="2147484156" r:id="rId8"/>
    <p:sldLayoutId id="2147484157" r:id="rId9"/>
    <p:sldLayoutId id="2147484158" r:id="rId10"/>
    <p:sldLayoutId id="2147484159" r:id="rId11"/>
  </p:sldLayoutIdLst>
  <p:hf hdr="0" ft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0399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3" y="4477484"/>
            <a:ext cx="1076325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215900" y="6258863"/>
            <a:ext cx="8699500" cy="197990"/>
            <a:chOff x="600217" y="6258863"/>
            <a:chExt cx="8297721" cy="188846"/>
          </a:xfrm>
        </p:grpSpPr>
        <p:cxnSp>
          <p:nvCxnSpPr>
            <p:cNvPr id="10" name="Straight Connector 9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6" descr="FermiLogo_RGB_NALBlue.png"/>
            <p:cNvPicPr>
              <a:picLocks noChangeAspect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58863"/>
              <a:ext cx="1044157" cy="188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67047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61" r:id="rId1"/>
    <p:sldLayoutId id="2147484162" r:id="rId2"/>
    <p:sldLayoutId id="2147484163" r:id="rId3"/>
    <p:sldLayoutId id="2147484164" r:id="rId4"/>
    <p:sldLayoutId id="2147484165" r:id="rId5"/>
    <p:sldLayoutId id="2147484166" r:id="rId6"/>
    <p:sldLayoutId id="2147484167" r:id="rId7"/>
    <p:sldLayoutId id="2147484168" r:id="rId8"/>
  </p:sldLayoutIdLst>
  <p:hf hdr="0" ft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6459538" y="6515100"/>
            <a:ext cx="107632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6450" y="6515100"/>
            <a:ext cx="5373688" cy="2413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b="1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515100"/>
            <a:ext cx="44767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fld id="{6827BE81-7C2D-481B-BBCE-23778685B2BA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1029" name="Picture 2" descr="HeaderFooter_0060314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450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9" r:id="rId1"/>
    <p:sldLayoutId id="2147484180" r:id="rId2"/>
    <p:sldLayoutId id="2147484181" r:id="rId3"/>
    <p:sldLayoutId id="2147484182" r:id="rId4"/>
    <p:sldLayoutId id="2147484183" r:id="rId5"/>
    <p:sldLayoutId id="2147484184" r:id="rId6"/>
  </p:sldLayoutIdLst>
  <p:hf hdr="0" ft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074184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595959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2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6" y="6504213"/>
            <a:ext cx="970949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33BFB45B-4E95-4CED-81E1-6A72C120F8BF}" type="datetime1">
              <a:rPr lang="en-US" smtClean="0"/>
              <a:t>2018-07-13</a:t>
            </a:fld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82588" y="6504213"/>
            <a:ext cx="5908413" cy="2413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b="1" dirty="0"/>
              <a:t>PIP-II Fine Tune Workshop</a:t>
            </a: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3" y="4477484"/>
            <a:ext cx="1076325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215900" y="6258863"/>
            <a:ext cx="8699500" cy="197990"/>
            <a:chOff x="600217" y="6258863"/>
            <a:chExt cx="8297721" cy="188846"/>
          </a:xfrm>
        </p:grpSpPr>
        <p:cxnSp>
          <p:nvCxnSpPr>
            <p:cNvPr id="10" name="Straight Connector 9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6" descr="FermiLogo_RGB_NALBlue.png"/>
            <p:cNvPicPr>
              <a:picLocks noChangeAspect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58863"/>
              <a:ext cx="1044157" cy="188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CFEE002A-EFA7-480B-BEAA-0A2C1DEF5B23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7203" y="6439089"/>
            <a:ext cx="767515" cy="418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499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86" r:id="rId1"/>
    <p:sldLayoutId id="2147484187" r:id="rId2"/>
    <p:sldLayoutId id="2147484188" r:id="rId3"/>
    <p:sldLayoutId id="2147484189" r:id="rId4"/>
    <p:sldLayoutId id="2147484190" r:id="rId5"/>
    <p:sldLayoutId id="2147484191" r:id="rId6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fermipoint.fnal.gov/organization/ocoo/ippm/Lists/Risk%20Register/PIP-II-Project-Risks.aspx" TargetMode="Externa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5.png"/><Relationship Id="rId18" Type="http://schemas.openxmlformats.org/officeDocument/2006/relationships/image" Target="../media/image20.sv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3.png"/><Relationship Id="rId12" Type="http://schemas.openxmlformats.org/officeDocument/2006/relationships/image" Target="../media/image10.emf"/><Relationship Id="rId17" Type="http://schemas.openxmlformats.org/officeDocument/2006/relationships/image" Target="../media/image19.png"/><Relationship Id="rId2" Type="http://schemas.openxmlformats.org/officeDocument/2006/relationships/slideLayout" Target="../slideLayouts/slideLayout39.xml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1" Type="http://schemas.openxmlformats.org/officeDocument/2006/relationships/vmlDrawing" Target="../drawings/vmlDrawing1.vml"/><Relationship Id="rId6" Type="http://schemas.openxmlformats.org/officeDocument/2006/relationships/image" Target="../media/image12.png"/><Relationship Id="rId11" Type="http://schemas.openxmlformats.org/officeDocument/2006/relationships/oleObject" Target="../embeddings/oleObject1.bin"/><Relationship Id="rId5" Type="http://schemas.microsoft.com/office/2007/relationships/hdphoto" Target="../media/hdphoto1.wdp"/><Relationship Id="rId15" Type="http://schemas.openxmlformats.org/officeDocument/2006/relationships/image" Target="../media/image17.png"/><Relationship Id="rId10" Type="http://schemas.microsoft.com/office/2007/relationships/hdphoto" Target="../media/hdphoto3.wdp"/><Relationship Id="rId19" Type="http://schemas.openxmlformats.org/officeDocument/2006/relationships/image" Target="../media/image21.png"/><Relationship Id="rId4" Type="http://schemas.openxmlformats.org/officeDocument/2006/relationships/image" Target="../media/image11.png"/><Relationship Id="rId9" Type="http://schemas.openxmlformats.org/officeDocument/2006/relationships/image" Target="../media/image14.png"/><Relationship Id="rId1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19719" y="5004021"/>
            <a:ext cx="4941110" cy="1529241"/>
          </a:xfrm>
        </p:spPr>
        <p:txBody>
          <a:bodyPr/>
          <a:lstStyle/>
          <a:p>
            <a:r>
              <a:rPr lang="en-US" dirty="0"/>
              <a:t>Genfa Wu</a:t>
            </a:r>
          </a:p>
          <a:p>
            <a:r>
              <a:rPr lang="en-US" dirty="0"/>
              <a:t>Risk Workshop</a:t>
            </a:r>
          </a:p>
          <a:p>
            <a:r>
              <a:rPr lang="en-US" dirty="0"/>
              <a:t>12,13-Jul-2018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219719" y="4000972"/>
            <a:ext cx="8667106" cy="1003049"/>
          </a:xfrm>
        </p:spPr>
        <p:txBody>
          <a:bodyPr>
            <a:normAutofit/>
          </a:bodyPr>
          <a:lstStyle/>
          <a:p>
            <a:r>
              <a:rPr lang="en-US" dirty="0"/>
              <a:t>PIP-II WBS 121.2 Risk Overview</a:t>
            </a:r>
          </a:p>
        </p:txBody>
      </p:sp>
    </p:spTree>
    <p:extLst>
      <p:ext uri="{BB962C8B-B14F-4D97-AF65-F5344CB8AC3E}">
        <p14:creationId xmlns:p14="http://schemas.microsoft.com/office/powerpoint/2010/main" val="24663078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EAFCB3-8056-46A4-934E-4B474B8D25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Cost from CD1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69DB92-CBE2-4E3C-8A8F-A305DEE8F1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10</a:t>
            </a:fld>
            <a:endParaRPr lang="en-US" alt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802F22C-90FB-49D1-8287-D58DDAFD44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313" y="1095567"/>
            <a:ext cx="8686800" cy="171534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0448787-C307-4BAE-B185-3C56CAD896D4}"/>
              </a:ext>
            </a:extLst>
          </p:cNvPr>
          <p:cNvSpPr txBox="1"/>
          <p:nvPr/>
        </p:nvSpPr>
        <p:spPr>
          <a:xfrm>
            <a:off x="473752" y="6144890"/>
            <a:ext cx="52154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4E4E4E"/>
                </a:solidFill>
              </a:rPr>
              <a:t>Full Burden + Esc = BOE + Escalation + Overhead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531E035-D5CD-48A6-8218-3622423C9127}"/>
              </a:ext>
            </a:extLst>
          </p:cNvPr>
          <p:cNvGrpSpPr/>
          <p:nvPr/>
        </p:nvGrpSpPr>
        <p:grpSpPr>
          <a:xfrm>
            <a:off x="2014668" y="2909540"/>
            <a:ext cx="4868453" cy="3373850"/>
            <a:chOff x="785927" y="1175524"/>
            <a:chExt cx="6997443" cy="4758573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6F4DBE88-6074-4EA9-BCAC-1D9FC469193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85927" y="1175524"/>
              <a:ext cx="6997443" cy="4758573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A3861C7-7C20-4D2F-9E9B-2186D3CC09B0}"/>
                </a:ext>
              </a:extLst>
            </p:cNvPr>
            <p:cNvSpPr txBox="1"/>
            <p:nvPr/>
          </p:nvSpPr>
          <p:spPr>
            <a:xfrm>
              <a:off x="4683051" y="3568642"/>
              <a:ext cx="59022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SSR2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D038D75-5F63-498F-A9F3-2C59C5A36E38}"/>
                </a:ext>
              </a:extLst>
            </p:cNvPr>
            <p:cNvSpPr txBox="1"/>
            <p:nvPr/>
          </p:nvSpPr>
          <p:spPr>
            <a:xfrm>
              <a:off x="6550442" y="2366221"/>
              <a:ext cx="59022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SSR1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8540F44-C6E6-42EB-B6EF-D8C4A26E0A19}"/>
                </a:ext>
              </a:extLst>
            </p:cNvPr>
            <p:cNvSpPr txBox="1"/>
            <p:nvPr/>
          </p:nvSpPr>
          <p:spPr>
            <a:xfrm>
              <a:off x="2722147" y="3212611"/>
              <a:ext cx="1082307" cy="4775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HB650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9BDCB15-218E-4634-B391-554727E1BFBB}"/>
                </a:ext>
              </a:extLst>
            </p:cNvPr>
            <p:cNvSpPr txBox="1"/>
            <p:nvPr/>
          </p:nvSpPr>
          <p:spPr>
            <a:xfrm>
              <a:off x="2036042" y="1559754"/>
              <a:ext cx="56637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err="1"/>
                <a:t>Cryo</a:t>
              </a:r>
              <a:endParaRPr lang="en-US" sz="1600" dirty="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A4FAE83-D82E-41C5-9C3F-F2E5245B7AEF}"/>
                </a:ext>
              </a:extLst>
            </p:cNvPr>
            <p:cNvSpPr txBox="1"/>
            <p:nvPr/>
          </p:nvSpPr>
          <p:spPr>
            <a:xfrm>
              <a:off x="5863173" y="1362540"/>
              <a:ext cx="60785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HWR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FDED1C7-F39D-4B3B-98F7-397645761A47}"/>
                </a:ext>
              </a:extLst>
            </p:cNvPr>
            <p:cNvSpPr txBox="1"/>
            <p:nvPr/>
          </p:nvSpPr>
          <p:spPr>
            <a:xfrm>
              <a:off x="1874419" y="4642291"/>
              <a:ext cx="69602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LB650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807094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583934-BAB3-4C2F-B4A4-DF0EF298D0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WBS 121.2 Cost and Schedule – SSR (Draft)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6DBEB4-281C-4345-B6B2-C484A4CE1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11</a:t>
            </a:fld>
            <a:endParaRPr lang="en-US" alt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8CF362C-F2B5-48D6-B0FD-15A59922D3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1904" y="745403"/>
            <a:ext cx="6242438" cy="552783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E022750-6908-4F4B-876D-A108C236CEA6}"/>
              </a:ext>
            </a:extLst>
          </p:cNvPr>
          <p:cNvSpPr txBox="1"/>
          <p:nvPr/>
        </p:nvSpPr>
        <p:spPr>
          <a:xfrm flipH="1">
            <a:off x="7705861" y="2331361"/>
            <a:ext cx="11952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SSR1</a:t>
            </a:r>
          </a:p>
        </p:txBody>
      </p:sp>
      <p:sp>
        <p:nvSpPr>
          <p:cNvPr id="9" name="Right Brace 8">
            <a:extLst>
              <a:ext uri="{FF2B5EF4-FFF2-40B4-BE49-F238E27FC236}">
                <a16:creationId xmlns:a16="http://schemas.microsoft.com/office/drawing/2014/main" id="{DB5A46E7-68BB-4B67-AAF2-3EC0F8E78245}"/>
              </a:ext>
            </a:extLst>
          </p:cNvPr>
          <p:cNvSpPr/>
          <p:nvPr/>
        </p:nvSpPr>
        <p:spPr>
          <a:xfrm>
            <a:off x="7469725" y="1708086"/>
            <a:ext cx="217065" cy="1351638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95775DE-F1B6-4440-8397-E7973D8D85B6}"/>
              </a:ext>
            </a:extLst>
          </p:cNvPr>
          <p:cNvSpPr txBox="1"/>
          <p:nvPr/>
        </p:nvSpPr>
        <p:spPr>
          <a:xfrm flipH="1">
            <a:off x="7686790" y="4039578"/>
            <a:ext cx="11952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SSR2</a:t>
            </a:r>
          </a:p>
        </p:txBody>
      </p:sp>
      <p:sp>
        <p:nvSpPr>
          <p:cNvPr id="11" name="Right Brace 10">
            <a:extLst>
              <a:ext uri="{FF2B5EF4-FFF2-40B4-BE49-F238E27FC236}">
                <a16:creationId xmlns:a16="http://schemas.microsoft.com/office/drawing/2014/main" id="{D270C286-156D-41D4-830F-C910412D47BA}"/>
              </a:ext>
            </a:extLst>
          </p:cNvPr>
          <p:cNvSpPr/>
          <p:nvPr/>
        </p:nvSpPr>
        <p:spPr>
          <a:xfrm>
            <a:off x="7450654" y="3295860"/>
            <a:ext cx="236136" cy="2245670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9751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583934-BAB3-4C2F-B4A4-DF0EF298D0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WBS 121.2 Cost and Schedule – 650 MHz (Draft)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6DBEB4-281C-4345-B6B2-C484A4CE1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12</a:t>
            </a:fld>
            <a:endParaRPr lang="en-US" alt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0D30228-435B-44E7-917E-1D409B98E1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4740" y="725998"/>
            <a:ext cx="5462663" cy="559606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F927819-E6C1-45A0-95FD-54D58D7000E7}"/>
              </a:ext>
            </a:extLst>
          </p:cNvPr>
          <p:cNvSpPr txBox="1"/>
          <p:nvPr/>
        </p:nvSpPr>
        <p:spPr>
          <a:xfrm flipH="1">
            <a:off x="7004727" y="1949658"/>
            <a:ext cx="11952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HB 650</a:t>
            </a:r>
          </a:p>
        </p:txBody>
      </p:sp>
      <p:sp>
        <p:nvSpPr>
          <p:cNvPr id="6" name="Right Brace 5">
            <a:extLst>
              <a:ext uri="{FF2B5EF4-FFF2-40B4-BE49-F238E27FC236}">
                <a16:creationId xmlns:a16="http://schemas.microsoft.com/office/drawing/2014/main" id="{777B3D31-BF8E-45B6-9246-90561D92F78C}"/>
              </a:ext>
            </a:extLst>
          </p:cNvPr>
          <p:cNvSpPr/>
          <p:nvPr/>
        </p:nvSpPr>
        <p:spPr>
          <a:xfrm>
            <a:off x="6768591" y="1326382"/>
            <a:ext cx="236136" cy="2125227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CE4196B-A49E-4658-B608-87E9C1AC0D1E}"/>
              </a:ext>
            </a:extLst>
          </p:cNvPr>
          <p:cNvSpPr txBox="1"/>
          <p:nvPr/>
        </p:nvSpPr>
        <p:spPr>
          <a:xfrm flipH="1">
            <a:off x="7004727" y="4220151"/>
            <a:ext cx="11952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LB 650</a:t>
            </a:r>
          </a:p>
        </p:txBody>
      </p:sp>
      <p:sp>
        <p:nvSpPr>
          <p:cNvPr id="9" name="Right Brace 8">
            <a:extLst>
              <a:ext uri="{FF2B5EF4-FFF2-40B4-BE49-F238E27FC236}">
                <a16:creationId xmlns:a16="http://schemas.microsoft.com/office/drawing/2014/main" id="{A4A0EF95-4B51-4132-8BDD-36293B6E8582}"/>
              </a:ext>
            </a:extLst>
          </p:cNvPr>
          <p:cNvSpPr/>
          <p:nvPr/>
        </p:nvSpPr>
        <p:spPr>
          <a:xfrm>
            <a:off x="6768591" y="3596875"/>
            <a:ext cx="236136" cy="2276387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3995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98AF43-E142-4099-A525-B125D87DC3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70922" y="2818837"/>
            <a:ext cx="4399721" cy="53396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000" dirty="0">
                <a:solidFill>
                  <a:schemeClr val="tx1"/>
                </a:solidFill>
              </a:rPr>
              <a:t>Interfaces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A9C1A5-BB09-420C-BE20-8DA1A8F895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13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125918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583934-BAB3-4C2F-B4A4-DF0EF298D0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WBS 121.2 Interface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6DBEB4-281C-4345-B6B2-C484A4CE1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14</a:t>
            </a:fld>
            <a:endParaRPr lang="en-US" alt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4C165CF-3ECE-4467-936F-BFE6C04AB0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Internal</a:t>
            </a:r>
          </a:p>
          <a:p>
            <a:pPr lvl="1"/>
            <a:r>
              <a:rPr lang="en-US" dirty="0"/>
              <a:t>Interface among cavity, coupler and tuner</a:t>
            </a:r>
          </a:p>
          <a:p>
            <a:pPr lvl="1"/>
            <a:r>
              <a:rPr lang="en-US" dirty="0"/>
              <a:t>Interface between solenoid and cavity</a:t>
            </a:r>
          </a:p>
          <a:p>
            <a:pPr lvl="1"/>
            <a:r>
              <a:rPr lang="en-US" dirty="0"/>
              <a:t>Interface between cryogenic distribution and cryomodule</a:t>
            </a:r>
          </a:p>
          <a:p>
            <a:pPr lvl="1"/>
            <a:r>
              <a:rPr lang="en-US" dirty="0"/>
              <a:t>Interface between </a:t>
            </a:r>
            <a:r>
              <a:rPr lang="en-US" dirty="0" err="1"/>
              <a:t>cryoplant</a:t>
            </a:r>
            <a:r>
              <a:rPr lang="en-US" dirty="0"/>
              <a:t> and cryomodule</a:t>
            </a:r>
          </a:p>
          <a:p>
            <a:pPr lvl="1"/>
            <a:endParaRPr lang="en-US" dirty="0"/>
          </a:p>
          <a:p>
            <a:r>
              <a:rPr lang="en-US" dirty="0"/>
              <a:t>External</a:t>
            </a:r>
          </a:p>
          <a:p>
            <a:pPr lvl="1"/>
            <a:r>
              <a:rPr lang="en-US" dirty="0"/>
              <a:t>Cryomodule to Accelerator Physics</a:t>
            </a:r>
          </a:p>
          <a:p>
            <a:pPr lvl="1"/>
            <a:r>
              <a:rPr lang="en-US" dirty="0"/>
              <a:t>Cryomodule to LLRF and HLRF</a:t>
            </a:r>
          </a:p>
          <a:p>
            <a:pPr lvl="1"/>
            <a:r>
              <a:rPr lang="en-US" dirty="0"/>
              <a:t>Cryomodule to Vacuum, Instrumentation and Control</a:t>
            </a:r>
          </a:p>
          <a:p>
            <a:pPr lvl="1"/>
            <a:r>
              <a:rPr lang="en-US" dirty="0"/>
              <a:t>Cryomodule to conventional facility </a:t>
            </a:r>
          </a:p>
          <a:p>
            <a:pPr lvl="2"/>
            <a:r>
              <a:rPr lang="en-US" dirty="0"/>
              <a:t>Cooling water, compressed air, Compressed nitrogen</a:t>
            </a:r>
          </a:p>
          <a:p>
            <a:pPr lvl="1"/>
            <a:r>
              <a:rPr lang="en-US" dirty="0"/>
              <a:t>Cryogenic plant and distribution to conventional facility</a:t>
            </a:r>
          </a:p>
          <a:p>
            <a:pPr lvl="1"/>
            <a:r>
              <a:rPr lang="en-US" dirty="0"/>
              <a:t>Cryomodule and Installation</a:t>
            </a:r>
          </a:p>
        </p:txBody>
      </p:sp>
    </p:spTree>
    <p:extLst>
      <p:ext uri="{BB962C8B-B14F-4D97-AF65-F5344CB8AC3E}">
        <p14:creationId xmlns:p14="http://schemas.microsoft.com/office/powerpoint/2010/main" val="40013589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98AF43-E142-4099-A525-B125D87DC3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70922" y="2818837"/>
            <a:ext cx="4399721" cy="53396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000" dirty="0">
                <a:solidFill>
                  <a:schemeClr val="tx1"/>
                </a:solidFill>
              </a:rPr>
              <a:t>Risks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A9C1A5-BB09-420C-BE20-8DA1A8F895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15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545350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982A5-2314-4F3B-925F-E2B5083341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WBS 121.2 – Risk Levels and Types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A08B88-47AD-4D92-ABFB-E6ACAD0861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5461167"/>
          </a:xfrm>
        </p:spPr>
        <p:txBody>
          <a:bodyPr>
            <a:normAutofit lnSpcReduction="10000"/>
          </a:bodyPr>
          <a:lstStyle/>
          <a:p>
            <a:r>
              <a:rPr lang="en-US" dirty="0"/>
              <a:t>8 High Risk</a:t>
            </a:r>
          </a:p>
          <a:p>
            <a:r>
              <a:rPr lang="en-US" dirty="0"/>
              <a:t>14 Medium Risk</a:t>
            </a:r>
          </a:p>
          <a:p>
            <a:r>
              <a:rPr lang="en-US" dirty="0"/>
              <a:t>2 Low Risk</a:t>
            </a:r>
          </a:p>
          <a:p>
            <a:pPr lvl="1"/>
            <a:endParaRPr lang="en-US" dirty="0"/>
          </a:p>
          <a:p>
            <a:r>
              <a:rPr lang="en-US" dirty="0"/>
              <a:t>Technical Risks</a:t>
            </a:r>
          </a:p>
          <a:p>
            <a:pPr lvl="1"/>
            <a:r>
              <a:rPr lang="en-US" dirty="0"/>
              <a:t>Components</a:t>
            </a:r>
          </a:p>
          <a:p>
            <a:pPr lvl="1"/>
            <a:r>
              <a:rPr lang="en-US" dirty="0"/>
              <a:t>Cryomodules</a:t>
            </a:r>
          </a:p>
          <a:p>
            <a:pPr lvl="1"/>
            <a:r>
              <a:rPr lang="en-US" dirty="0"/>
              <a:t>Commissioning</a:t>
            </a:r>
          </a:p>
          <a:p>
            <a:r>
              <a:rPr lang="en-US" dirty="0"/>
              <a:t>Non Technical Risks</a:t>
            </a:r>
          </a:p>
          <a:p>
            <a:pPr lvl="1"/>
            <a:r>
              <a:rPr lang="en-US" dirty="0"/>
              <a:t>Tight schedule</a:t>
            </a:r>
          </a:p>
          <a:p>
            <a:pPr lvl="1"/>
            <a:r>
              <a:rPr lang="en-US" dirty="0"/>
              <a:t>Partner lab delivery</a:t>
            </a:r>
          </a:p>
          <a:p>
            <a:pPr lvl="1"/>
            <a:r>
              <a:rPr lang="en-US" dirty="0"/>
              <a:t>Vendor delivery</a:t>
            </a:r>
          </a:p>
          <a:p>
            <a:pPr lvl="1"/>
            <a:r>
              <a:rPr lang="en-US" dirty="0"/>
              <a:t>Staffing</a:t>
            </a:r>
          </a:p>
          <a:p>
            <a:pPr lvl="1"/>
            <a:r>
              <a:rPr lang="en-US" dirty="0"/>
              <a:t>Facility availability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0135A9-A174-4E4C-A6DB-6299912A3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16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60345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982A5-2314-4F3B-925F-E2B5083341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WBS 121.2 – Technical Risks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A08B88-47AD-4D92-ABFB-E6ACAD0861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1112" y="733530"/>
            <a:ext cx="8670001" cy="5770684"/>
          </a:xfrm>
        </p:spPr>
        <p:txBody>
          <a:bodyPr>
            <a:normAutofit/>
          </a:bodyPr>
          <a:lstStyle/>
          <a:p>
            <a:r>
              <a:rPr lang="en-US" sz="2800" dirty="0"/>
              <a:t>Technical Risks</a:t>
            </a:r>
          </a:p>
          <a:p>
            <a:pPr lvl="1"/>
            <a:r>
              <a:rPr lang="en-US" sz="2800" dirty="0"/>
              <a:t>Component</a:t>
            </a:r>
          </a:p>
          <a:p>
            <a:pPr lvl="2"/>
            <a:r>
              <a:rPr lang="en-US" sz="2400" dirty="0"/>
              <a:t>Coupler CW performance</a:t>
            </a:r>
          </a:p>
          <a:p>
            <a:pPr lvl="2"/>
            <a:r>
              <a:rPr lang="en-US" sz="2400" dirty="0"/>
              <a:t>Cavity Q0 performance</a:t>
            </a:r>
          </a:p>
          <a:p>
            <a:pPr lvl="3"/>
            <a:r>
              <a:rPr lang="en-US" sz="2000" dirty="0"/>
              <a:t>Chemistry imperfection</a:t>
            </a:r>
          </a:p>
          <a:p>
            <a:pPr lvl="3"/>
            <a:r>
              <a:rPr lang="en-US" sz="2000" dirty="0"/>
              <a:t>Magnetic field management</a:t>
            </a:r>
          </a:p>
          <a:p>
            <a:pPr lvl="2"/>
            <a:r>
              <a:rPr lang="en-US" sz="2400" dirty="0"/>
              <a:t>Tuner Performance</a:t>
            </a:r>
          </a:p>
          <a:p>
            <a:pPr lvl="2"/>
            <a:r>
              <a:rPr lang="en-US" sz="2400" dirty="0"/>
              <a:t>Quality acceptance</a:t>
            </a:r>
            <a:r>
              <a:rPr lang="en-US" dirty="0"/>
              <a:t> </a:t>
            </a:r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0135A9-A174-4E4C-A6DB-6299912A3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17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316940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982A5-2314-4F3B-925F-E2B5083341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WBS 121.2 – Technical Risks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A08B88-47AD-4D92-ABFB-E6ACAD0861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745404"/>
            <a:ext cx="8672513" cy="5758810"/>
          </a:xfrm>
        </p:spPr>
        <p:txBody>
          <a:bodyPr>
            <a:normAutofit/>
          </a:bodyPr>
          <a:lstStyle/>
          <a:p>
            <a:r>
              <a:rPr lang="en-US" sz="2800" dirty="0"/>
              <a:t>Technical Risks</a:t>
            </a:r>
          </a:p>
          <a:p>
            <a:pPr lvl="1"/>
            <a:r>
              <a:rPr lang="en-US" sz="2800" dirty="0"/>
              <a:t>Cryomodule</a:t>
            </a:r>
          </a:p>
          <a:p>
            <a:pPr lvl="2"/>
            <a:r>
              <a:rPr lang="en-US" sz="2400" dirty="0"/>
              <a:t>Field emission</a:t>
            </a:r>
          </a:p>
          <a:p>
            <a:pPr lvl="2"/>
            <a:r>
              <a:rPr lang="en-US" sz="2400" dirty="0"/>
              <a:t>Gradient degradation</a:t>
            </a:r>
          </a:p>
          <a:p>
            <a:pPr lvl="2"/>
            <a:r>
              <a:rPr lang="en-US" sz="2400" dirty="0"/>
              <a:t>Excessive total heat load</a:t>
            </a:r>
          </a:p>
          <a:p>
            <a:pPr lvl="2"/>
            <a:r>
              <a:rPr lang="en-US" sz="2400" dirty="0"/>
              <a:t>Cavity deformation</a:t>
            </a:r>
          </a:p>
          <a:p>
            <a:pPr lvl="2"/>
            <a:r>
              <a:rPr lang="en-US" sz="2400" dirty="0"/>
              <a:t>Microphonics</a:t>
            </a:r>
          </a:p>
          <a:p>
            <a:pPr lvl="2"/>
            <a:r>
              <a:rPr lang="en-US" sz="2400" dirty="0"/>
              <a:t>Thermal strap efficiency</a:t>
            </a:r>
          </a:p>
          <a:p>
            <a:pPr lvl="2"/>
            <a:r>
              <a:rPr lang="en-US" sz="2400" dirty="0"/>
              <a:t>Alignment accuracy</a:t>
            </a:r>
          </a:p>
          <a:p>
            <a:pPr lvl="2"/>
            <a:r>
              <a:rPr lang="en-US" sz="2400" dirty="0"/>
              <a:t>Procedure adequacy</a:t>
            </a:r>
          </a:p>
          <a:p>
            <a:pPr lvl="2"/>
            <a:r>
              <a:rPr lang="en-US" sz="2400" dirty="0"/>
              <a:t>Magnetic field management</a:t>
            </a:r>
          </a:p>
          <a:p>
            <a:pPr lvl="2"/>
            <a:r>
              <a:rPr lang="en-US" sz="2400" dirty="0"/>
              <a:t>Infrastructure and tooling failure</a:t>
            </a:r>
          </a:p>
          <a:p>
            <a:pPr lvl="2"/>
            <a:r>
              <a:rPr lang="en-US" sz="2400" dirty="0"/>
              <a:t>Transportation</a:t>
            </a:r>
          </a:p>
          <a:p>
            <a:pPr lvl="1"/>
            <a:endParaRPr lang="en-US" sz="2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0135A9-A174-4E4C-A6DB-6299912A3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18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056324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982A5-2314-4F3B-925F-E2B5083341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WBS 121.2 – Technical Risks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A08B88-47AD-4D92-ABFB-E6ACAD0861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6088" y="745404"/>
            <a:ext cx="8675025" cy="5758810"/>
          </a:xfrm>
        </p:spPr>
        <p:txBody>
          <a:bodyPr>
            <a:normAutofit/>
          </a:bodyPr>
          <a:lstStyle/>
          <a:p>
            <a:r>
              <a:rPr lang="en-US" sz="2800" dirty="0"/>
              <a:t>Technical Risks</a:t>
            </a:r>
          </a:p>
          <a:p>
            <a:pPr lvl="1"/>
            <a:r>
              <a:rPr lang="en-US" sz="2800" dirty="0" err="1"/>
              <a:t>Linac</a:t>
            </a:r>
            <a:r>
              <a:rPr lang="en-US" sz="2800" dirty="0"/>
              <a:t> Commissioning</a:t>
            </a:r>
          </a:p>
          <a:p>
            <a:pPr lvl="2"/>
            <a:r>
              <a:rPr lang="en-US" sz="2400" dirty="0"/>
              <a:t>Field emission</a:t>
            </a:r>
          </a:p>
          <a:p>
            <a:pPr lvl="2"/>
            <a:r>
              <a:rPr lang="en-US" sz="2400" dirty="0"/>
              <a:t>Gradient degradation</a:t>
            </a:r>
          </a:p>
          <a:p>
            <a:pPr lvl="2"/>
            <a:r>
              <a:rPr lang="en-US" sz="2400" dirty="0"/>
              <a:t>Excessive total heat load</a:t>
            </a:r>
          </a:p>
          <a:p>
            <a:pPr lvl="2"/>
            <a:r>
              <a:rPr lang="en-US" sz="2400" dirty="0"/>
              <a:t>Microphonics</a:t>
            </a:r>
          </a:p>
          <a:p>
            <a:pPr lvl="2"/>
            <a:r>
              <a:rPr lang="en-US" sz="2400" dirty="0"/>
              <a:t>Magnetic field management</a:t>
            </a:r>
          </a:p>
          <a:p>
            <a:pPr lvl="2"/>
            <a:r>
              <a:rPr lang="en-US" sz="2400" dirty="0" err="1"/>
              <a:t>Cryoplant</a:t>
            </a:r>
            <a:r>
              <a:rPr lang="en-US" sz="2400" dirty="0"/>
              <a:t> pressure stability</a:t>
            </a:r>
          </a:p>
          <a:p>
            <a:pPr lvl="1"/>
            <a:endParaRPr lang="en-US" sz="2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0135A9-A174-4E4C-A6DB-6299912A3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19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99812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EE4CBE-06B5-4A08-A127-259425732D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338358-B8B3-414C-8860-33F416F975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Scope Overview</a:t>
            </a:r>
          </a:p>
          <a:p>
            <a:r>
              <a:rPr lang="en-US" dirty="0"/>
              <a:t>Critical Technology Elements</a:t>
            </a:r>
          </a:p>
          <a:p>
            <a:r>
              <a:rPr lang="en-US" dirty="0"/>
              <a:t>Interfaces</a:t>
            </a:r>
          </a:p>
          <a:p>
            <a:r>
              <a:rPr lang="en-US" dirty="0"/>
              <a:t>Cost and Schedule</a:t>
            </a:r>
          </a:p>
          <a:p>
            <a:r>
              <a:rPr lang="en-US" dirty="0"/>
              <a:t>Risk categories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282695-298F-4B1F-AC67-C73A6433CB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2</a:t>
            </a:fld>
            <a:endParaRPr lang="en-US" alt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7C42E07-9D57-4217-B2A5-1624924FFD0D}"/>
              </a:ext>
            </a:extLst>
          </p:cNvPr>
          <p:cNvSpPr txBox="1"/>
          <p:nvPr/>
        </p:nvSpPr>
        <p:spPr>
          <a:xfrm>
            <a:off x="954157" y="4373217"/>
            <a:ext cx="75007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PIP-II Risk Register is at:</a:t>
            </a:r>
          </a:p>
          <a:p>
            <a:r>
              <a:rPr lang="en-US" dirty="0">
                <a:hlinkClick r:id="rId2"/>
              </a:rPr>
              <a:t>https://fermipoint.fnal.gov/organization/ocoo/ippm/Lists/Risk%20Register/PIP-II-Project-Risks.aspx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48179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6AC8B3-E8C8-4BA3-97DC-965816A82A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WBS 121.2 – Technical Risk Complexity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175172-CBBE-4587-A624-C3995F594D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we can incorporate partner lab risks</a:t>
            </a:r>
          </a:p>
          <a:p>
            <a:r>
              <a:rPr lang="en-US" dirty="0"/>
              <a:t>How we define the risk details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D7E833-2604-425F-B311-F3DA11CD46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20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128972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98AF43-E142-4099-A525-B125D87DC3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58887" y="2818837"/>
            <a:ext cx="4399721" cy="53396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000" dirty="0">
                <a:solidFill>
                  <a:schemeClr val="tx1"/>
                </a:solidFill>
              </a:rPr>
              <a:t>Scope Overview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A9C1A5-BB09-420C-BE20-8DA1A8F895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598041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583934-BAB3-4C2F-B4A4-DF0EF298D0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WBS 121.2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3F1042-A3EE-4011-B890-A4A518D165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25 Cryomodules (not including spare)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Five different cryomodules.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Scope covers from cryomodule gate valve to gate valve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All cryomodules will be tested at FNAL</a:t>
            </a:r>
          </a:p>
          <a:p>
            <a:r>
              <a:rPr lang="en-US" dirty="0" err="1">
                <a:solidFill>
                  <a:srgbClr val="000000"/>
                </a:solidFill>
              </a:rPr>
              <a:t>Cryoplant</a:t>
            </a:r>
            <a:endParaRPr lang="en-US" dirty="0">
              <a:solidFill>
                <a:srgbClr val="000000"/>
              </a:solidFill>
            </a:endParaRPr>
          </a:p>
          <a:p>
            <a:r>
              <a:rPr lang="en-US" dirty="0">
                <a:solidFill>
                  <a:srgbClr val="000000"/>
                </a:solidFill>
              </a:rPr>
              <a:t>Cryogenic Distribution System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Helium supply from </a:t>
            </a:r>
            <a:r>
              <a:rPr lang="en-US" dirty="0" err="1">
                <a:solidFill>
                  <a:srgbClr val="000000"/>
                </a:solidFill>
              </a:rPr>
              <a:t>cryoplant</a:t>
            </a:r>
            <a:r>
              <a:rPr lang="en-US" dirty="0">
                <a:solidFill>
                  <a:srgbClr val="000000"/>
                </a:solidFill>
              </a:rPr>
              <a:t> to cryomodule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6DBEB4-281C-4345-B6B2-C484A4CE1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429745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649" y="111458"/>
            <a:ext cx="8835123" cy="427877"/>
          </a:xfrm>
        </p:spPr>
        <p:txBody>
          <a:bodyPr/>
          <a:lstStyle/>
          <a:p>
            <a:r>
              <a:rPr lang="en-US" dirty="0"/>
              <a:t>PIP-II SRF </a:t>
            </a:r>
            <a:r>
              <a:rPr lang="en-US" dirty="0" err="1"/>
              <a:t>Linac</a:t>
            </a:r>
            <a:r>
              <a:rPr lang="en-US" dirty="0"/>
              <a:t> &amp; Areas of International Interest</a:t>
            </a:r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id="{07FDD825-A81E-4E49-A5AC-23404D92A8C3}"/>
              </a:ext>
            </a:extLst>
          </p:cNvPr>
          <p:cNvGrpSpPr/>
          <p:nvPr/>
        </p:nvGrpSpPr>
        <p:grpSpPr>
          <a:xfrm>
            <a:off x="-71662" y="799734"/>
            <a:ext cx="9215662" cy="5814305"/>
            <a:chOff x="0" y="423715"/>
            <a:chExt cx="9215662" cy="5726889"/>
          </a:xfrm>
        </p:grpSpPr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185771D3-5642-4EF1-94B6-052853E32CE5}"/>
                </a:ext>
              </a:extLst>
            </p:cNvPr>
            <p:cNvGrpSpPr/>
            <p:nvPr/>
          </p:nvGrpSpPr>
          <p:grpSpPr>
            <a:xfrm>
              <a:off x="1279924" y="683172"/>
              <a:ext cx="1837685" cy="2005928"/>
              <a:chOff x="1279924" y="683172"/>
              <a:chExt cx="1837685" cy="2005928"/>
            </a:xfrm>
          </p:grpSpPr>
          <p:grpSp>
            <p:nvGrpSpPr>
              <p:cNvPr id="71" name="Group 70">
                <a:extLst>
                  <a:ext uri="{FF2B5EF4-FFF2-40B4-BE49-F238E27FC236}">
                    <a16:creationId xmlns:a16="http://schemas.microsoft.com/office/drawing/2014/main" id="{A5014F79-000D-457C-9A84-874345FD9515}"/>
                  </a:ext>
                </a:extLst>
              </p:cNvPr>
              <p:cNvGrpSpPr/>
              <p:nvPr/>
            </p:nvGrpSpPr>
            <p:grpSpPr>
              <a:xfrm>
                <a:off x="1279924" y="683172"/>
                <a:ext cx="1837685" cy="739013"/>
                <a:chOff x="1279924" y="683172"/>
                <a:chExt cx="1837685" cy="739013"/>
              </a:xfrm>
            </p:grpSpPr>
            <p:cxnSp>
              <p:nvCxnSpPr>
                <p:cNvPr id="12" name="Straight Connector 11">
                  <a:extLst>
                    <a:ext uri="{FF2B5EF4-FFF2-40B4-BE49-F238E27FC236}">
                      <a16:creationId xmlns:a16="http://schemas.microsoft.com/office/drawing/2014/main" id="{15E8669F-A8DB-4135-A8E7-106055BDC7F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279924" y="704192"/>
                  <a:ext cx="183768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prstDash val="dash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17">
                  <a:extLst>
                    <a:ext uri="{FF2B5EF4-FFF2-40B4-BE49-F238E27FC236}">
                      <a16:creationId xmlns:a16="http://schemas.microsoft.com/office/drawing/2014/main" id="{C9FAF50E-4381-41A7-B95E-F1083CB6980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117609" y="683172"/>
                  <a:ext cx="0" cy="735064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prstDash val="dash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Straight Connector 47">
                  <a:extLst>
                    <a:ext uri="{FF2B5EF4-FFF2-40B4-BE49-F238E27FC236}">
                      <a16:creationId xmlns:a16="http://schemas.microsoft.com/office/drawing/2014/main" id="{558746AA-D36E-4689-8495-8F0D149AF8C0}"/>
                    </a:ext>
                  </a:extLst>
                </p:cNvPr>
                <p:cNvCxnSpPr/>
                <p:nvPr/>
              </p:nvCxnSpPr>
              <p:spPr>
                <a:xfrm>
                  <a:off x="1279924" y="687121"/>
                  <a:ext cx="0" cy="735064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prstDash val="dash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0" name="Group 69">
                <a:extLst>
                  <a:ext uri="{FF2B5EF4-FFF2-40B4-BE49-F238E27FC236}">
                    <a16:creationId xmlns:a16="http://schemas.microsoft.com/office/drawing/2014/main" id="{8C937FF9-7F5B-4098-9A43-D28A648FAC57}"/>
                  </a:ext>
                </a:extLst>
              </p:cNvPr>
              <p:cNvGrpSpPr/>
              <p:nvPr/>
            </p:nvGrpSpPr>
            <p:grpSpPr>
              <a:xfrm>
                <a:off x="1279924" y="1402862"/>
                <a:ext cx="1837685" cy="1286238"/>
                <a:chOff x="1279924" y="1402862"/>
                <a:chExt cx="1837685" cy="1286238"/>
              </a:xfrm>
            </p:grpSpPr>
            <p:cxnSp>
              <p:nvCxnSpPr>
                <p:cNvPr id="49" name="Straight Connector 48">
                  <a:extLst>
                    <a:ext uri="{FF2B5EF4-FFF2-40B4-BE49-F238E27FC236}">
                      <a16:creationId xmlns:a16="http://schemas.microsoft.com/office/drawing/2014/main" id="{C03702D8-C521-485A-A9D8-6A647084467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632020" y="1422185"/>
                  <a:ext cx="0" cy="126691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prstDash val="dash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Straight Connector 50">
                  <a:extLst>
                    <a:ext uri="{FF2B5EF4-FFF2-40B4-BE49-F238E27FC236}">
                      <a16:creationId xmlns:a16="http://schemas.microsoft.com/office/drawing/2014/main" id="{ED294DE0-1AB3-48D4-8747-5942464B3076}"/>
                    </a:ext>
                  </a:extLst>
                </p:cNvPr>
                <p:cNvCxnSpPr/>
                <p:nvPr/>
              </p:nvCxnSpPr>
              <p:spPr>
                <a:xfrm>
                  <a:off x="1279924" y="1422185"/>
                  <a:ext cx="3520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prstDash val="dash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Straight Connector 53">
                  <a:extLst>
                    <a:ext uri="{FF2B5EF4-FFF2-40B4-BE49-F238E27FC236}">
                      <a16:creationId xmlns:a16="http://schemas.microsoft.com/office/drawing/2014/main" id="{B9BA6BAA-4ADE-4FE8-9E18-7F43B80DDF5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632020" y="2678166"/>
                  <a:ext cx="109774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prstDash val="dash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>
                  <a:extLst>
                    <a:ext uri="{FF2B5EF4-FFF2-40B4-BE49-F238E27FC236}">
                      <a16:creationId xmlns:a16="http://schemas.microsoft.com/office/drawing/2014/main" id="{2B28A550-35EA-4232-BAC8-DC168DF152A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729760" y="1402862"/>
                  <a:ext cx="0" cy="128623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prstDash val="dash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Straight Connector 60">
                  <a:extLst>
                    <a:ext uri="{FF2B5EF4-FFF2-40B4-BE49-F238E27FC236}">
                      <a16:creationId xmlns:a16="http://schemas.microsoft.com/office/drawing/2014/main" id="{C03BC405-03DF-4360-802D-8851D70CD8B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729760" y="1402862"/>
                  <a:ext cx="387849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prstDash val="dash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44B0CCDE-E392-4290-A64A-36FAB3CBB3BB}"/>
                </a:ext>
              </a:extLst>
            </p:cNvPr>
            <p:cNvGrpSpPr/>
            <p:nvPr/>
          </p:nvGrpSpPr>
          <p:grpSpPr>
            <a:xfrm>
              <a:off x="0" y="423715"/>
              <a:ext cx="9215662" cy="5726889"/>
              <a:chOff x="0" y="555795"/>
              <a:chExt cx="9215662" cy="5726889"/>
            </a:xfrm>
          </p:grpSpPr>
          <p:grpSp>
            <p:nvGrpSpPr>
              <p:cNvPr id="3" name="Group 2">
                <a:extLst>
                  <a:ext uri="{FF2B5EF4-FFF2-40B4-BE49-F238E27FC236}">
                    <a16:creationId xmlns:a16="http://schemas.microsoft.com/office/drawing/2014/main" id="{22C2DC21-C7F7-4051-A695-092591017F60}"/>
                  </a:ext>
                </a:extLst>
              </p:cNvPr>
              <p:cNvGrpSpPr/>
              <p:nvPr/>
            </p:nvGrpSpPr>
            <p:grpSpPr>
              <a:xfrm>
                <a:off x="2423604" y="555795"/>
                <a:ext cx="6792058" cy="4919575"/>
                <a:chOff x="2423604" y="555795"/>
                <a:chExt cx="6792058" cy="4919575"/>
              </a:xfrm>
            </p:grpSpPr>
            <p:pic>
              <p:nvPicPr>
                <p:cNvPr id="8" name="Picture 7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BEBA8EAE-BF5A-486C-A8C5-ECC9F3942E4B}">
                      <a14:imgProps xmlns:a14="http://schemas.microsoft.com/office/drawing/2010/main">
                        <a14:imgLayer r:embed="rId5">
                          <a14:imgEffect>
                            <a14:backgroundRemoval t="850" b="98867" l="1496" r="98291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322291" y="2640137"/>
                  <a:ext cx="1705122" cy="1286129"/>
                </a:xfrm>
                <a:prstGeom prst="rect">
                  <a:avLst/>
                </a:prstGeom>
              </p:spPr>
            </p:pic>
            <p:pic>
              <p:nvPicPr>
                <p:cNvPr id="10" name="Picture 9"/>
                <p:cNvPicPr>
                  <a:picLocks noChangeAspect="1"/>
                </p:cNvPicPr>
                <p:nvPr/>
              </p:nvPicPr>
              <p:blipFill>
                <a:blip r:embed="rId6">
                  <a:clrChange>
                    <a:clrFrom>
                      <a:srgbClr val="232528"/>
                    </a:clrFrom>
                    <a:clrTo>
                      <a:srgbClr val="232528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21387830">
                  <a:off x="6375550" y="4152211"/>
                  <a:ext cx="2716051" cy="1195073"/>
                </a:xfrm>
                <a:prstGeom prst="rect">
                  <a:avLst/>
                </a:prstGeom>
              </p:spPr>
            </p:pic>
            <p:pic>
              <p:nvPicPr>
                <p:cNvPr id="15" name="Picture 14"/>
                <p:cNvPicPr>
                  <a:picLocks noChangeAspect="1"/>
                </p:cNvPicPr>
                <p:nvPr/>
              </p:nvPicPr>
              <p:blipFill>
                <a:blip r:embed="rId7">
                  <a:extLst>
                    <a:ext uri="{BEBA8EAE-BF5A-486C-A8C5-ECC9F3942E4B}">
                      <a14:imgProps xmlns:a14="http://schemas.microsoft.com/office/drawing/2010/main">
                        <a14:imgLayer r:embed="rId8">
                          <a14:imgEffect>
                            <a14:backgroundRemoval t="0" b="99317" l="0" r="10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213895" y="1103236"/>
                  <a:ext cx="1948938" cy="73896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cxnSp>
              <p:nvCxnSpPr>
                <p:cNvPr id="22" name="Straight Arrow Connector 21"/>
                <p:cNvCxnSpPr>
                  <a:cxnSpLocks/>
                </p:cNvCxnSpPr>
                <p:nvPr/>
              </p:nvCxnSpPr>
              <p:spPr>
                <a:xfrm flipV="1">
                  <a:off x="2423604" y="1960947"/>
                  <a:ext cx="1598195" cy="2058234"/>
                </a:xfrm>
                <a:prstGeom prst="straightConnector1">
                  <a:avLst/>
                </a:prstGeom>
                <a:ln>
                  <a:solidFill>
                    <a:srgbClr val="7030A0"/>
                  </a:solidFill>
                  <a:tailEnd type="triangle"/>
                </a:ln>
              </p:spPr>
              <p:style>
                <a:lnRef idx="2">
                  <a:schemeClr val="accent3"/>
                </a:lnRef>
                <a:fillRef idx="0">
                  <a:schemeClr val="accent3"/>
                </a:fillRef>
                <a:effectRef idx="1">
                  <a:schemeClr val="accent3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Arrow Connector 22"/>
                <p:cNvCxnSpPr>
                  <a:cxnSpLocks/>
                </p:cNvCxnSpPr>
                <p:nvPr/>
              </p:nvCxnSpPr>
              <p:spPr>
                <a:xfrm flipV="1">
                  <a:off x="2623062" y="2236741"/>
                  <a:ext cx="2588708" cy="1771080"/>
                </a:xfrm>
                <a:prstGeom prst="straightConnector1">
                  <a:avLst/>
                </a:prstGeom>
                <a:ln>
                  <a:solidFill>
                    <a:schemeClr val="accent2"/>
                  </a:solidFill>
                  <a:tailEnd type="triangle"/>
                </a:ln>
              </p:spPr>
              <p:style>
                <a:lnRef idx="2">
                  <a:schemeClr val="accent3"/>
                </a:lnRef>
                <a:fillRef idx="0">
                  <a:schemeClr val="accent3"/>
                </a:fillRef>
                <a:effectRef idx="1">
                  <a:schemeClr val="accent3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Arrow Connector 26"/>
                <p:cNvCxnSpPr>
                  <a:cxnSpLocks/>
                </p:cNvCxnSpPr>
                <p:nvPr/>
              </p:nvCxnSpPr>
              <p:spPr>
                <a:xfrm flipV="1">
                  <a:off x="3313404" y="2730916"/>
                  <a:ext cx="2960632" cy="1239586"/>
                </a:xfrm>
                <a:prstGeom prst="straightConnector1">
                  <a:avLst/>
                </a:prstGeom>
                <a:ln>
                  <a:solidFill>
                    <a:srgbClr val="FFFF00"/>
                  </a:solidFill>
                  <a:tailEnd type="triangle"/>
                </a:ln>
              </p:spPr>
              <p:style>
                <a:lnRef idx="2">
                  <a:schemeClr val="accent3"/>
                </a:lnRef>
                <a:fillRef idx="0">
                  <a:schemeClr val="accent3"/>
                </a:fillRef>
                <a:effectRef idx="1">
                  <a:schemeClr val="accent3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Arrow Connector 29"/>
                <p:cNvCxnSpPr>
                  <a:cxnSpLocks/>
                </p:cNvCxnSpPr>
                <p:nvPr/>
              </p:nvCxnSpPr>
              <p:spPr>
                <a:xfrm flipV="1">
                  <a:off x="4922378" y="3431771"/>
                  <a:ext cx="2384246" cy="538732"/>
                </a:xfrm>
                <a:prstGeom prst="straightConnector1">
                  <a:avLst/>
                </a:prstGeom>
                <a:ln>
                  <a:solidFill>
                    <a:schemeClr val="tx2">
                      <a:lumMod val="75000"/>
                    </a:schemeClr>
                  </a:solidFill>
                  <a:tailEnd type="triangle"/>
                </a:ln>
              </p:spPr>
              <p:style>
                <a:lnRef idx="2">
                  <a:schemeClr val="accent3"/>
                </a:lnRef>
                <a:fillRef idx="0">
                  <a:schemeClr val="accent3"/>
                </a:fillRef>
                <a:effectRef idx="1">
                  <a:schemeClr val="accent3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Arrow Connector 32"/>
                <p:cNvCxnSpPr>
                  <a:cxnSpLocks/>
                </p:cNvCxnSpPr>
                <p:nvPr/>
              </p:nvCxnSpPr>
              <p:spPr>
                <a:xfrm>
                  <a:off x="5834953" y="4276883"/>
                  <a:ext cx="1898622" cy="110273"/>
                </a:xfrm>
                <a:prstGeom prst="straightConnector1">
                  <a:avLst/>
                </a:prstGeom>
                <a:ln>
                  <a:solidFill>
                    <a:schemeClr val="accent3">
                      <a:lumMod val="75000"/>
                    </a:schemeClr>
                  </a:solidFill>
                  <a:tailEnd type="triangle"/>
                </a:ln>
              </p:spPr>
              <p:style>
                <a:lnRef idx="2">
                  <a:schemeClr val="accent3"/>
                </a:lnRef>
                <a:fillRef idx="0">
                  <a:schemeClr val="accent3"/>
                </a:fillRef>
                <a:effectRef idx="1">
                  <a:schemeClr val="accent3"/>
                </a:effectRef>
                <a:fontRef idx="minor">
                  <a:schemeClr val="tx1"/>
                </a:fontRef>
              </p:style>
            </p:cxnSp>
            <p:pic>
              <p:nvPicPr>
                <p:cNvPr id="39" name="Content Placeholder 11" descr="15-0309-01.jpg"/>
                <p:cNvPicPr>
                  <a:picLocks noChangeAspect="1"/>
                </p:cNvPicPr>
                <p:nvPr/>
              </p:nvPicPr>
              <p:blipFill>
                <a:blip r:embed="rId9" cstate="screen">
                  <a:extLst>
                    <a:ext uri="{BEBA8EAE-BF5A-486C-A8C5-ECC9F3942E4B}">
                      <a14:imgProps xmlns:a14="http://schemas.microsoft.com/office/drawing/2010/main">
                        <a14:imgLayer r:embed="rId10">
                          <a14:imgEffect>
                            <a14:backgroundRemoval t="1578" b="99211" l="1125" r="96000">
                              <a14:foregroundMark x1="92625" y1="34911" x2="92625" y2="34911"/>
                              <a14:foregroundMark x1="89750" y1="29980" x2="89750" y2="29980"/>
                              <a14:foregroundMark x1="90375" y1="30769" x2="90375" y2="30769"/>
                              <a14:foregroundMark x1="66000" y1="70217" x2="66000" y2="70217"/>
                              <a14:foregroundMark x1="67125" y1="75542" x2="67125" y2="75542"/>
                              <a14:foregroundMark x1="77875" y1="71203" x2="77875" y2="71203"/>
                              <a14:foregroundMark x1="81875" y1="64300" x2="81875" y2="64300"/>
                              <a14:backgroundMark x1="79125" y1="69625" x2="79125" y2="69625"/>
                              <a14:backgroundMark x1="78000" y1="68047" x2="78000" y2="68047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116500" y="965044"/>
                  <a:ext cx="2073641" cy="1314170"/>
                </a:xfrm>
                <a:prstGeom prst="rect">
                  <a:avLst/>
                </a:prstGeom>
                <a:ln w="19050">
                  <a:noFill/>
                </a:ln>
              </p:spPr>
            </p:pic>
            <p:sp>
              <p:nvSpPr>
                <p:cNvPr id="11" name="TextBox 10"/>
                <p:cNvSpPr txBox="1"/>
                <p:nvPr/>
              </p:nvSpPr>
              <p:spPr>
                <a:xfrm>
                  <a:off x="3626672" y="641571"/>
                  <a:ext cx="1293944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b="1" dirty="0"/>
                    <a:t>HWR X 1</a:t>
                  </a:r>
                </a:p>
              </p:txBody>
            </p:sp>
            <p:sp>
              <p:nvSpPr>
                <p:cNvPr id="21" name="TextBox 20"/>
                <p:cNvSpPr txBox="1"/>
                <p:nvPr/>
              </p:nvSpPr>
              <p:spPr>
                <a:xfrm>
                  <a:off x="5653783" y="555795"/>
                  <a:ext cx="1268296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b="1" dirty="0"/>
                    <a:t>SSR1 X 2</a:t>
                  </a:r>
                </a:p>
              </p:txBody>
            </p:sp>
            <p:sp>
              <p:nvSpPr>
                <p:cNvPr id="24" name="TextBox 23"/>
                <p:cNvSpPr txBox="1"/>
                <p:nvPr/>
              </p:nvSpPr>
              <p:spPr>
                <a:xfrm>
                  <a:off x="7445997" y="1432349"/>
                  <a:ext cx="1268296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b="1" dirty="0"/>
                    <a:t>SSR2 X 7</a:t>
                  </a:r>
                </a:p>
              </p:txBody>
            </p:sp>
            <p:sp>
              <p:nvSpPr>
                <p:cNvPr id="25" name="TextBox 24"/>
                <p:cNvSpPr txBox="1"/>
                <p:nvPr/>
              </p:nvSpPr>
              <p:spPr>
                <a:xfrm>
                  <a:off x="7642796" y="2330235"/>
                  <a:ext cx="1572866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b="1" dirty="0"/>
                    <a:t>LB650 X 11</a:t>
                  </a:r>
                </a:p>
              </p:txBody>
            </p:sp>
            <p:sp>
              <p:nvSpPr>
                <p:cNvPr id="26" name="TextBox 25"/>
                <p:cNvSpPr txBox="1"/>
                <p:nvPr/>
              </p:nvSpPr>
              <p:spPr>
                <a:xfrm>
                  <a:off x="7525963" y="5013705"/>
                  <a:ext cx="1481496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b="1" dirty="0"/>
                    <a:t>HB650 X 4</a:t>
                  </a:r>
                </a:p>
              </p:txBody>
            </p:sp>
          </p:grpSp>
          <p:graphicFrame>
            <p:nvGraphicFramePr>
              <p:cNvPr id="7" name="Object 6">
                <a:extLst/>
              </p:cNvPr>
              <p:cNvGraphicFramePr>
                <a:graphicFrameLocks noChangeAspect="1"/>
              </p:cNvGraphicFramePr>
              <p:nvPr>
                <p:extLst/>
              </p:nvPr>
            </p:nvGraphicFramePr>
            <p:xfrm>
              <a:off x="0" y="1018898"/>
              <a:ext cx="6143091" cy="526378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26" name="Visio" r:id="rId11" imgW="6611282" imgH="5663140" progId="Visio.Drawing.11">
                      <p:embed/>
                    </p:oleObj>
                  </mc:Choice>
                  <mc:Fallback>
                    <p:oleObj name="Visio" r:id="rId11" imgW="6611282" imgH="5663140" progId="Visio.Drawing.11">
                      <p:embed/>
                      <p:pic>
                        <p:nvPicPr>
                          <p:cNvPr id="7" name="Object 6">
                            <a:extLst/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0" y="1018898"/>
                            <a:ext cx="6143091" cy="5263786"/>
                          </a:xfrm>
                          <a:prstGeom prst="rect">
                            <a:avLst/>
                          </a:prstGeom>
                          <a:noFill/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pic>
          <p:nvPicPr>
            <p:cNvPr id="31" name="Picture 4" descr="Image result">
              <a:extLst>
                <a:ext uri="{FF2B5EF4-FFF2-40B4-BE49-F238E27FC236}">
                  <a16:creationId xmlns:a16="http://schemas.microsoft.com/office/drawing/2014/main" id="{927863B2-C6EE-445C-85E8-501A421793D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4885" y="2267151"/>
              <a:ext cx="480189" cy="3201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2" descr="Image result">
              <a:extLst>
                <a:ext uri="{FF2B5EF4-FFF2-40B4-BE49-F238E27FC236}">
                  <a16:creationId xmlns:a16="http://schemas.microsoft.com/office/drawing/2014/main" id="{EAEA3B26-46DC-4CD2-83CC-36473582843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97682" y="2104661"/>
              <a:ext cx="498737" cy="2626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2" descr="Image result">
              <a:extLst>
                <a:ext uri="{FF2B5EF4-FFF2-40B4-BE49-F238E27FC236}">
                  <a16:creationId xmlns:a16="http://schemas.microsoft.com/office/drawing/2014/main" id="{C3322B3E-0607-4582-952F-33BDAA85409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39270" y="3997367"/>
              <a:ext cx="491940" cy="3306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Content Placeholder 7">
              <a:extLst>
                <a:ext uri="{FF2B5EF4-FFF2-40B4-BE49-F238E27FC236}">
                  <a16:creationId xmlns:a16="http://schemas.microsoft.com/office/drawing/2014/main" id="{D8DCE749-3463-430A-B851-B8D05700EDED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7021453" y="4046107"/>
              <a:ext cx="576076" cy="288038"/>
            </a:xfrm>
            <a:prstGeom prst="rect">
              <a:avLst/>
            </a:prstGeom>
          </p:spPr>
        </p:pic>
        <p:pic>
          <p:nvPicPr>
            <p:cNvPr id="36" name="Picture 4" descr="Image result">
              <a:extLst>
                <a:ext uri="{FF2B5EF4-FFF2-40B4-BE49-F238E27FC236}">
                  <a16:creationId xmlns:a16="http://schemas.microsoft.com/office/drawing/2014/main" id="{D8F76705-CFC2-43FB-85D5-620E0E61BBB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9062" y="425255"/>
              <a:ext cx="663655" cy="4424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61313CBB-834D-4D4E-AC7E-3D3AE23EC629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4914641" y="2845644"/>
              <a:ext cx="492481" cy="328422"/>
            </a:xfrm>
            <a:prstGeom prst="rect">
              <a:avLst/>
            </a:prstGeom>
          </p:spPr>
        </p:pic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4157AFAC-B44E-4B57-94EF-C1AA1F13ED6D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6720529" y="3257580"/>
              <a:ext cx="429389" cy="286348"/>
            </a:xfrm>
            <a:prstGeom prst="rect">
              <a:avLst/>
            </a:prstGeom>
          </p:spPr>
        </p:pic>
        <p:pic>
          <p:nvPicPr>
            <p:cNvPr id="40" name="Graphic 39">
              <a:extLst>
                <a:ext uri="{FF2B5EF4-FFF2-40B4-BE49-F238E27FC236}">
                  <a16:creationId xmlns:a16="http://schemas.microsoft.com/office/drawing/2014/main" id="{D6744118-1C3F-48C3-9C9C-26B9870E0BF1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5596506" y="3415240"/>
              <a:ext cx="478534" cy="319023"/>
            </a:xfrm>
            <a:prstGeom prst="rect">
              <a:avLst/>
            </a:prstGeom>
          </p:spPr>
        </p:pic>
        <p:pic>
          <p:nvPicPr>
            <p:cNvPr id="41" name="Picture 4" descr="Image result">
              <a:extLst>
                <a:ext uri="{FF2B5EF4-FFF2-40B4-BE49-F238E27FC236}">
                  <a16:creationId xmlns:a16="http://schemas.microsoft.com/office/drawing/2014/main" id="{C709A331-68FD-41FD-901A-547282AE084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21902" y="2636743"/>
              <a:ext cx="480189" cy="3201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" name="Picture 4" descr="Image result">
              <a:extLst>
                <a:ext uri="{FF2B5EF4-FFF2-40B4-BE49-F238E27FC236}">
                  <a16:creationId xmlns:a16="http://schemas.microsoft.com/office/drawing/2014/main" id="{828987C1-FF3B-4176-BD16-8B8FC639E36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43091" y="3299691"/>
              <a:ext cx="480189" cy="3201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3" name="Picture 4" descr="Image result">
              <a:extLst>
                <a:ext uri="{FF2B5EF4-FFF2-40B4-BE49-F238E27FC236}">
                  <a16:creationId xmlns:a16="http://schemas.microsoft.com/office/drawing/2014/main" id="{B931E1B5-56F5-422B-B5C0-C6C0BEB0790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85996" y="4034251"/>
              <a:ext cx="467623" cy="3117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" name="Picture 2" descr="Image result">
              <a:extLst>
                <a:ext uri="{FF2B5EF4-FFF2-40B4-BE49-F238E27FC236}">
                  <a16:creationId xmlns:a16="http://schemas.microsoft.com/office/drawing/2014/main" id="{F9943545-4D2F-4A32-9D40-76528FE667B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06381" y="3131732"/>
              <a:ext cx="487834" cy="2811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7" name="Picture 2" descr="Image result">
              <a:extLst>
                <a:ext uri="{FF2B5EF4-FFF2-40B4-BE49-F238E27FC236}">
                  <a16:creationId xmlns:a16="http://schemas.microsoft.com/office/drawing/2014/main" id="{0D7BFE1B-BB31-4268-B815-7C094196B97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1398" y="3523482"/>
              <a:ext cx="498737" cy="2626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CD34934B-32F2-41DB-8DA0-89FC68C2EC0D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6342087" y="1690770"/>
              <a:ext cx="1756762" cy="1030503"/>
            </a:xfrm>
            <a:prstGeom prst="rect">
              <a:avLst/>
            </a:prstGeom>
          </p:spPr>
        </p:pic>
        <p:pic>
          <p:nvPicPr>
            <p:cNvPr id="46" name="Picture 2" descr="Image result">
              <a:extLst>
                <a:ext uri="{FF2B5EF4-FFF2-40B4-BE49-F238E27FC236}">
                  <a16:creationId xmlns:a16="http://schemas.microsoft.com/office/drawing/2014/main" id="{BF165F4C-CC5A-4DEC-AC50-A25EA1275EC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7272" y="2689751"/>
              <a:ext cx="513639" cy="3117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F7854635-7D9A-4024-8BAF-C0D801946463}"/>
              </a:ext>
            </a:extLst>
          </p:cNvPr>
          <p:cNvSpPr txBox="1"/>
          <p:nvPr/>
        </p:nvSpPr>
        <p:spPr>
          <a:xfrm>
            <a:off x="896210" y="5191522"/>
            <a:ext cx="5105882" cy="1103551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493EE65-70AE-4F47-8F3E-22A03BA26708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61548" y="5349458"/>
            <a:ext cx="6291374" cy="532574"/>
          </a:xfrm>
          <a:prstGeom prst="rect">
            <a:avLst/>
          </a:prstGeom>
        </p:spPr>
      </p:pic>
      <p:sp>
        <p:nvSpPr>
          <p:cNvPr id="68" name="Right Brace 67">
            <a:extLst>
              <a:ext uri="{FF2B5EF4-FFF2-40B4-BE49-F238E27FC236}">
                <a16:creationId xmlns:a16="http://schemas.microsoft.com/office/drawing/2014/main" id="{C1CC5F9B-3017-475D-974C-6A5DD2678FFD}"/>
              </a:ext>
            </a:extLst>
          </p:cNvPr>
          <p:cNvSpPr/>
          <p:nvPr/>
        </p:nvSpPr>
        <p:spPr>
          <a:xfrm rot="16200000">
            <a:off x="4142774" y="3165270"/>
            <a:ext cx="335453" cy="3917114"/>
          </a:xfrm>
          <a:prstGeom prst="rightBrace">
            <a:avLst>
              <a:gd name="adj1" fmla="val 8333"/>
              <a:gd name="adj2" fmla="val 50295"/>
            </a:avLst>
          </a:prstGeom>
          <a:ln w="38100">
            <a:solidFill>
              <a:schemeClr val="tx2"/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Slide Number Placeholder 5">
            <a:extLst>
              <a:ext uri="{FF2B5EF4-FFF2-40B4-BE49-F238E27FC236}">
                <a16:creationId xmlns:a16="http://schemas.microsoft.com/office/drawing/2014/main" id="{3594C127-431B-49A0-92EF-3239CA7D48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</p:spPr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29645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2C7DCA53-B2A0-4C52-8D42-0AB26C27F463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349553" y="909562"/>
          <a:ext cx="8310599" cy="5125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7920">
                  <a:extLst>
                    <a:ext uri="{9D8B030D-6E8A-4147-A177-3AD203B41FA5}">
                      <a16:colId xmlns:a16="http://schemas.microsoft.com/office/drawing/2014/main" val="3208422386"/>
                    </a:ext>
                  </a:extLst>
                </a:gridCol>
                <a:gridCol w="971861">
                  <a:extLst>
                    <a:ext uri="{9D8B030D-6E8A-4147-A177-3AD203B41FA5}">
                      <a16:colId xmlns:a16="http://schemas.microsoft.com/office/drawing/2014/main" val="2904360501"/>
                    </a:ext>
                  </a:extLst>
                </a:gridCol>
                <a:gridCol w="982133">
                  <a:extLst>
                    <a:ext uri="{9D8B030D-6E8A-4147-A177-3AD203B41FA5}">
                      <a16:colId xmlns:a16="http://schemas.microsoft.com/office/drawing/2014/main" val="1279010457"/>
                    </a:ext>
                  </a:extLst>
                </a:gridCol>
                <a:gridCol w="1035353">
                  <a:extLst>
                    <a:ext uri="{9D8B030D-6E8A-4147-A177-3AD203B41FA5}">
                      <a16:colId xmlns:a16="http://schemas.microsoft.com/office/drawing/2014/main" val="23730258"/>
                    </a:ext>
                  </a:extLst>
                </a:gridCol>
                <a:gridCol w="2032001">
                  <a:extLst>
                    <a:ext uri="{9D8B030D-6E8A-4147-A177-3AD203B41FA5}">
                      <a16:colId xmlns:a16="http://schemas.microsoft.com/office/drawing/2014/main" val="2173146408"/>
                    </a:ext>
                  </a:extLst>
                </a:gridCol>
                <a:gridCol w="1901331">
                  <a:extLst>
                    <a:ext uri="{9D8B030D-6E8A-4147-A177-3AD203B41FA5}">
                      <a16:colId xmlns:a16="http://schemas.microsoft.com/office/drawing/2014/main" val="2270898848"/>
                    </a:ext>
                  </a:extLst>
                </a:gridCol>
              </a:tblGrid>
              <a:tr h="253819">
                <a:tc>
                  <a:txBody>
                    <a:bodyPr/>
                    <a:lstStyle/>
                    <a:p>
                      <a:r>
                        <a:rPr lang="en-US" dirty="0"/>
                        <a:t>Cryomodule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Number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Cavity Number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Magnet Number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Style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60994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HWR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“Bath Tub” Style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ANL Led Design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40582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SSR1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Strong back support in circular tube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FNAL Led Design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17446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SSR2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Strong back support in circular tube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Integrated Design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96428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LB650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Strong back support in circular tube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Integrated Design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101455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dirty="0"/>
                        <a:t>HB650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Strong back support in circular tube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FNAL Led Design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1689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2060761"/>
                  </a:ext>
                </a:extLst>
              </a:tr>
            </a:tbl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5CD10320-48EF-452D-B161-EC7F97F075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Cryomodule Design Overview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CEB525-F07B-4E3C-9E1F-EDF197EEA5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72786B3-986B-4115-8D86-E07A03715193}"/>
              </a:ext>
            </a:extLst>
          </p:cNvPr>
          <p:cNvSpPr txBox="1"/>
          <p:nvPr/>
        </p:nvSpPr>
        <p:spPr>
          <a:xfrm>
            <a:off x="411239" y="5950857"/>
            <a:ext cx="76732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Quadrupole doublets are outside and between 650 MHz cryomodules</a:t>
            </a:r>
          </a:p>
        </p:txBody>
      </p:sp>
    </p:spTree>
    <p:extLst>
      <p:ext uri="{BB962C8B-B14F-4D97-AF65-F5344CB8AC3E}">
        <p14:creationId xmlns:p14="http://schemas.microsoft.com/office/powerpoint/2010/main" val="26921423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98AF43-E142-4099-A525-B125D87DC3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8955" y="2873469"/>
            <a:ext cx="6573079" cy="53396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000" dirty="0">
                <a:solidFill>
                  <a:schemeClr val="tx1"/>
                </a:solidFill>
              </a:rPr>
              <a:t>Critical Technology Elements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A9C1A5-BB09-420C-BE20-8DA1A8F895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526826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583934-BAB3-4C2F-B4A4-DF0EF298D0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WBS 121.2 Critical Technology Elements (CTEs)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3F1042-A3EE-4011-B890-A4A518D165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000000"/>
                </a:solidFill>
              </a:rPr>
              <a:t>Critical Technology Element (CTE)</a:t>
            </a:r>
            <a:endParaRPr lang="en-US" dirty="0">
              <a:solidFill>
                <a:srgbClr val="000000"/>
              </a:solidFill>
            </a:endParaRPr>
          </a:p>
          <a:p>
            <a:r>
              <a:rPr lang="en-US" dirty="0">
                <a:solidFill>
                  <a:srgbClr val="000000"/>
                </a:solidFill>
              </a:rPr>
              <a:t>Current Leads for Superconducting Solenoid</a:t>
            </a:r>
          </a:p>
          <a:p>
            <a:r>
              <a:rPr lang="en-US" dirty="0">
                <a:solidFill>
                  <a:srgbClr val="000000"/>
                </a:solidFill>
              </a:rPr>
              <a:t>Spoke Cavity New to SRF Installation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Limited Operational Experience and Project Lessons to Learn</a:t>
            </a:r>
          </a:p>
          <a:p>
            <a:r>
              <a:rPr lang="en-US" dirty="0">
                <a:solidFill>
                  <a:srgbClr val="000000"/>
                </a:solidFill>
              </a:rPr>
              <a:t>650 MHz Cavity High Dynamic Heat Load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Maintain High Q0 (3e10)</a:t>
            </a:r>
          </a:p>
          <a:p>
            <a:r>
              <a:rPr lang="en-US" dirty="0">
                <a:solidFill>
                  <a:srgbClr val="000000"/>
                </a:solidFill>
              </a:rPr>
              <a:t>CW High Power Coupler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Power Capability (70 kW)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Particle Free   </a:t>
            </a:r>
          </a:p>
          <a:p>
            <a:r>
              <a:rPr lang="en-US" dirty="0">
                <a:solidFill>
                  <a:srgbClr val="000000"/>
                </a:solidFill>
              </a:rPr>
              <a:t>Tuners (Resonance Control)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Narrow bandwidth</a:t>
            </a:r>
          </a:p>
          <a:p>
            <a:r>
              <a:rPr lang="en-US" dirty="0">
                <a:solidFill>
                  <a:srgbClr val="000000"/>
                </a:solidFill>
              </a:rPr>
              <a:t>Strong Back (Cavity Support in Cryomodule)</a:t>
            </a:r>
          </a:p>
          <a:p>
            <a:r>
              <a:rPr lang="en-US" dirty="0">
                <a:solidFill>
                  <a:srgbClr val="000000"/>
                </a:solidFill>
              </a:rPr>
              <a:t>Cryomodule Transportation System</a:t>
            </a:r>
          </a:p>
          <a:p>
            <a:r>
              <a:rPr lang="en-US" dirty="0">
                <a:solidFill>
                  <a:srgbClr val="000000"/>
                </a:solidFill>
              </a:rPr>
              <a:t>Cryogenic Plant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Cold compressor  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6DBEB4-281C-4345-B6B2-C484A4CE1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281202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98AF43-E142-4099-A525-B125D87DC3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70922" y="2818837"/>
            <a:ext cx="4399721" cy="533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dirty="0">
                <a:solidFill>
                  <a:schemeClr val="tx1"/>
                </a:solidFill>
              </a:rPr>
              <a:t>Cost and Schedule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A9C1A5-BB09-420C-BE20-8DA1A8F895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80560505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_PPT_0908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Fermilab_PPT_0908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Fermilab_PPT_0908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FNAL_TemplateMac_060514">
  <a:themeElements>
    <a:clrScheme name="Fermilab">
      <a:dk1>
        <a:srgbClr val="004C97"/>
      </a:dk1>
      <a:lt1>
        <a:srgbClr val="FFFFFF"/>
      </a:lt1>
      <a:dk2>
        <a:srgbClr val="004C9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40404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FA6561EA-5476-4052-84D7-7BCA5B4A2A6E}" vid="{B6CED81E-951A-4DFA-9287-6DC86C25A1D3}"/>
    </a:ext>
  </a:extLst>
</a:theme>
</file>

<file path=ppt/theme/theme5.xml><?xml version="1.0" encoding="utf-8"?>
<a:theme xmlns:a="http://schemas.openxmlformats.org/drawingml/2006/main" name="3_Fermilab_PPT_0908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Fermilab_PowerPoint_Template_090915</Template>
  <TotalTime>24576</TotalTime>
  <Words>598</Words>
  <Application>Microsoft Office PowerPoint</Application>
  <PresentationFormat>On-screen Show (4:3)</PresentationFormat>
  <Paragraphs>191</Paragraphs>
  <Slides>20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5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3" baseType="lpstr">
      <vt:lpstr>Geneva</vt:lpstr>
      <vt:lpstr>ＭＳ Ｐゴシック</vt:lpstr>
      <vt:lpstr>ＭＳ Ｐゴシック</vt:lpstr>
      <vt:lpstr>Arial</vt:lpstr>
      <vt:lpstr>Calibri</vt:lpstr>
      <vt:lpstr>Helvetica</vt:lpstr>
      <vt:lpstr>Wingdings</vt:lpstr>
      <vt:lpstr>Fermilab_PPT_090815</vt:lpstr>
      <vt:lpstr>1_Fermilab_PPT_090815</vt:lpstr>
      <vt:lpstr>2_Fermilab_PPT_090815</vt:lpstr>
      <vt:lpstr>FNAL_TemplateMac_060514</vt:lpstr>
      <vt:lpstr>3_Fermilab_PPT_090815</vt:lpstr>
      <vt:lpstr>Visio</vt:lpstr>
      <vt:lpstr>PowerPoint Presentation</vt:lpstr>
      <vt:lpstr>Outline</vt:lpstr>
      <vt:lpstr>PowerPoint Presentation</vt:lpstr>
      <vt:lpstr>WBS 121.2</vt:lpstr>
      <vt:lpstr>PIP-II SRF Linac &amp; Areas of International Interest</vt:lpstr>
      <vt:lpstr>Cryomodule Design Overview</vt:lpstr>
      <vt:lpstr>PowerPoint Presentation</vt:lpstr>
      <vt:lpstr>WBS 121.2 Critical Technology Elements (CTEs)</vt:lpstr>
      <vt:lpstr>PowerPoint Presentation</vt:lpstr>
      <vt:lpstr>Cost from CD1</vt:lpstr>
      <vt:lpstr>WBS 121.2 Cost and Schedule – SSR (Draft)</vt:lpstr>
      <vt:lpstr>WBS 121.2 Cost and Schedule – 650 MHz (Draft)</vt:lpstr>
      <vt:lpstr>PowerPoint Presentation</vt:lpstr>
      <vt:lpstr>WBS 121.2 Interface</vt:lpstr>
      <vt:lpstr>PowerPoint Presentation</vt:lpstr>
      <vt:lpstr>WBS 121.2 – Risk Levels and Types</vt:lpstr>
      <vt:lpstr>WBS 121.2 – Technical Risks</vt:lpstr>
      <vt:lpstr>WBS 121.2 – Technical Risks</vt:lpstr>
      <vt:lpstr>WBS 121.2 – Technical Risks</vt:lpstr>
      <vt:lpstr>WBS 121.2 – Technical Risk Complexity</vt:lpstr>
    </vt:vector>
  </TitlesOfParts>
  <Company>Sandbox Studio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Stephen D. Holmes x3988,3211 05964N</dc:creator>
  <cp:lastModifiedBy>Genfa Wu</cp:lastModifiedBy>
  <cp:revision>479</cp:revision>
  <cp:lastPrinted>2016-10-27T20:26:53Z</cp:lastPrinted>
  <dcterms:created xsi:type="dcterms:W3CDTF">2016-07-25T19:56:26Z</dcterms:created>
  <dcterms:modified xsi:type="dcterms:W3CDTF">2018-07-13T13:44:13Z</dcterms:modified>
</cp:coreProperties>
</file>