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6" r:id="rId5"/>
    <p:sldId id="341" r:id="rId6"/>
    <p:sldId id="340" r:id="rId7"/>
    <p:sldId id="33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48" userDrawn="1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96" userDrawn="1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600" userDrawn="1">
          <p15:clr>
            <a:srgbClr val="A4A3A4"/>
          </p15:clr>
        </p15:guide>
        <p15:guide id="11" pos="3576" userDrawn="1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93468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560" y="184"/>
      </p:cViewPr>
      <p:guideLst>
        <p:guide orient="horz" pos="4142"/>
        <p:guide orient="horz" pos="3648"/>
        <p:guide orient="horz" pos="1698"/>
        <p:guide orient="horz" pos="696"/>
        <p:guide orient="horz" pos="2790"/>
        <p:guide orient="horz" pos="174"/>
        <p:guide orient="horz" pos="128"/>
        <p:guide pos="5621"/>
        <p:guide pos="136"/>
        <p:guide pos="600"/>
        <p:guide pos="3576"/>
        <p:guide pos="5163"/>
        <p:guide pos="4632"/>
        <p:guide pos="4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34223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9295" y="6495482"/>
            <a:ext cx="4988118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3635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16" y="6495482"/>
            <a:ext cx="499572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495482"/>
            <a:ext cx="128447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21544" y="6495482"/>
            <a:ext cx="4947593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6522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2295" y="6495482"/>
            <a:ext cx="4966844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81264" cy="241300"/>
          </a:xfrm>
        </p:spPr>
        <p:txBody>
          <a:bodyPr/>
          <a:lstStyle/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330" y="6495482"/>
            <a:ext cx="4950808" cy="237285"/>
          </a:xfrm>
        </p:spPr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42598" cy="241300"/>
          </a:xfrm>
        </p:spPr>
        <p:txBody>
          <a:bodyPr/>
          <a:lstStyle/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79664" y="6495482"/>
            <a:ext cx="4989474" cy="242873"/>
          </a:xfrm>
        </p:spPr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4508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146" y="6495482"/>
            <a:ext cx="569020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S. Dixon</a:t>
            </a:r>
          </a:p>
          <a:p>
            <a:r>
              <a:rPr lang="en-US" dirty="0"/>
              <a:t>Risk Workshop</a:t>
            </a:r>
          </a:p>
          <a:p>
            <a:r>
              <a:rPr lang="en-US" dirty="0"/>
              <a:t>12,13-Jul-2018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WB 121.06  - Summary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Facilities –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84759"/>
          </a:xfrm>
        </p:spPr>
        <p:txBody>
          <a:bodyPr/>
          <a:lstStyle/>
          <a:p>
            <a:r>
              <a:rPr lang="en-US" dirty="0"/>
              <a:t>General</a:t>
            </a:r>
          </a:p>
          <a:p>
            <a:pPr lvl="1"/>
            <a:r>
              <a:rPr lang="en-US" sz="2000" dirty="0"/>
              <a:t>More Interfaces with other L3 than anticipated</a:t>
            </a:r>
          </a:p>
          <a:p>
            <a:pPr lvl="1"/>
            <a:r>
              <a:rPr lang="en-US" sz="2000" dirty="0"/>
              <a:t>Many Technical Requirements not yet stable</a:t>
            </a:r>
          </a:p>
          <a:p>
            <a:r>
              <a:rPr lang="en-US" dirty="0"/>
              <a:t>Action Items</a:t>
            </a:r>
          </a:p>
          <a:p>
            <a:pPr lvl="1"/>
            <a:r>
              <a:rPr lang="en-US" sz="2000" dirty="0"/>
              <a:t>Complete FESS MOU by September 2018 (RT-121-05-002)</a:t>
            </a:r>
          </a:p>
          <a:p>
            <a:pPr lvl="1"/>
            <a:r>
              <a:rPr lang="en-US" sz="2000" dirty="0"/>
              <a:t>Reconsider Estimate Uncertainty versus Risk (</a:t>
            </a: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 err="1"/>
              <a:t>Linac</a:t>
            </a:r>
            <a:r>
              <a:rPr lang="en-US" sz="2000" dirty="0"/>
              <a:t> Complex)</a:t>
            </a:r>
          </a:p>
          <a:p>
            <a:pPr lvl="1"/>
            <a:r>
              <a:rPr lang="en-US" sz="2000" dirty="0"/>
              <a:t>Consolidate Similar Risks by area/type</a:t>
            </a:r>
          </a:p>
          <a:p>
            <a:pPr lvl="1"/>
            <a:r>
              <a:rPr lang="en-US" sz="2000" dirty="0"/>
              <a:t>Review/Update Risk Register with Design Team</a:t>
            </a:r>
          </a:p>
          <a:p>
            <a:pPr lvl="2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5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Facilities – Risks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84759"/>
          </a:xfrm>
        </p:spPr>
        <p:txBody>
          <a:bodyPr/>
          <a:lstStyle/>
          <a:p>
            <a:r>
              <a:rPr lang="en-US" dirty="0"/>
              <a:t>Revisit Risks:</a:t>
            </a:r>
          </a:p>
          <a:p>
            <a:pPr lvl="1"/>
            <a:r>
              <a:rPr lang="en-US" sz="2000" dirty="0"/>
              <a:t>Construction Escalation (RT-121-05-001)</a:t>
            </a:r>
          </a:p>
          <a:p>
            <a:pPr lvl="1"/>
            <a:r>
              <a:rPr lang="en-US" sz="2000" dirty="0"/>
              <a:t>Delineation between construction packages (RT-121-05-01-004)</a:t>
            </a:r>
          </a:p>
          <a:p>
            <a:pPr lvl="1"/>
            <a:r>
              <a:rPr lang="en-US" sz="2000" dirty="0"/>
              <a:t>Extreme Weather (RT-121-05-008)</a:t>
            </a:r>
          </a:p>
          <a:p>
            <a:pPr lvl="1"/>
            <a:r>
              <a:rPr lang="en-US" sz="2000" dirty="0"/>
              <a:t>Unknown Subsurface Conditions (RT-121-05-02-002)</a:t>
            </a:r>
          </a:p>
          <a:p>
            <a:r>
              <a:rPr lang="en-US" dirty="0"/>
              <a:t>New Risks:</a:t>
            </a:r>
          </a:p>
          <a:p>
            <a:pPr lvl="1"/>
            <a:r>
              <a:rPr lang="en-US" sz="2000" dirty="0"/>
              <a:t>Penetrations Between </a:t>
            </a:r>
            <a:r>
              <a:rPr lang="en-US" sz="2000" dirty="0" err="1"/>
              <a:t>Linac</a:t>
            </a:r>
            <a:r>
              <a:rPr lang="en-US" sz="2000" dirty="0"/>
              <a:t> Tunnel and </a:t>
            </a:r>
            <a:r>
              <a:rPr lang="en-US" sz="2000" dirty="0" err="1"/>
              <a:t>Linac</a:t>
            </a:r>
            <a:r>
              <a:rPr lang="en-US" sz="2000" dirty="0"/>
              <a:t> Gallery</a:t>
            </a:r>
          </a:p>
          <a:p>
            <a:pPr lvl="1"/>
            <a:r>
              <a:rPr lang="en-US" sz="2000" dirty="0"/>
              <a:t>CDS Tunnel Between </a:t>
            </a:r>
            <a:r>
              <a:rPr lang="en-US" sz="2000" dirty="0" err="1"/>
              <a:t>Cryo</a:t>
            </a:r>
            <a:r>
              <a:rPr lang="en-US" sz="2000" dirty="0"/>
              <a:t> Plant Building and </a:t>
            </a:r>
            <a:r>
              <a:rPr lang="en-US" sz="2000" dirty="0" err="1"/>
              <a:t>Linac</a:t>
            </a:r>
            <a:r>
              <a:rPr lang="en-US" sz="2000" dirty="0"/>
              <a:t> Tunnel</a:t>
            </a:r>
          </a:p>
          <a:p>
            <a:pPr lvl="1"/>
            <a:r>
              <a:rPr lang="en-US" sz="2000" dirty="0"/>
              <a:t>Changing Regulations/Orders Impacts Construction</a:t>
            </a:r>
          </a:p>
          <a:p>
            <a:pPr lvl="1"/>
            <a:r>
              <a:rPr lang="en-US" sz="2000" dirty="0"/>
              <a:t>Public Reaction Delays Construction</a:t>
            </a:r>
          </a:p>
          <a:p>
            <a:pPr lvl="1"/>
            <a:r>
              <a:rPr lang="en-US" sz="2000" dirty="0"/>
              <a:t>Endangered/Threatened Species Identified</a:t>
            </a:r>
          </a:p>
          <a:p>
            <a:pPr lvl="1"/>
            <a:endParaRPr lang="en-US" sz="2000" dirty="0"/>
          </a:p>
          <a:p>
            <a:pPr lvl="2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8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4903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92619A-EA3F-48C6-8353-0E1D78874E9E}">
  <ds:schemaRefs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14821</TotalTime>
  <Words>161</Words>
  <Application>Microsoft Macintosh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Conventional Facilities – Summary</vt:lpstr>
      <vt:lpstr>Conventional Facilities – Risks</vt:lpstr>
      <vt:lpstr>END</vt:lpstr>
    </vt:vector>
  </TitlesOfParts>
  <Company>Sandbox Studio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Steven J Dixon</cp:lastModifiedBy>
  <cp:revision>223</cp:revision>
  <cp:lastPrinted>2014-01-20T19:40:21Z</cp:lastPrinted>
  <dcterms:created xsi:type="dcterms:W3CDTF">2017-04-21T15:07:14Z</dcterms:created>
  <dcterms:modified xsi:type="dcterms:W3CDTF">2018-07-13T18:09:22Z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