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  <p:sldMasterId id="2147484147" r:id="rId2"/>
    <p:sldMasterId id="2147484160" r:id="rId3"/>
    <p:sldMasterId id="2147484178" r:id="rId4"/>
  </p:sldMasterIdLst>
  <p:notesMasterIdLst>
    <p:notesMasterId r:id="rId20"/>
  </p:notesMasterIdLst>
  <p:handoutMasterIdLst>
    <p:handoutMasterId r:id="rId21"/>
  </p:handoutMasterIdLst>
  <p:sldIdLst>
    <p:sldId id="500" r:id="rId5"/>
    <p:sldId id="502" r:id="rId6"/>
    <p:sldId id="503" r:id="rId7"/>
    <p:sldId id="515" r:id="rId8"/>
    <p:sldId id="505" r:id="rId9"/>
    <p:sldId id="516" r:id="rId10"/>
    <p:sldId id="507" r:id="rId11"/>
    <p:sldId id="518" r:id="rId12"/>
    <p:sldId id="509" r:id="rId13"/>
    <p:sldId id="510" r:id="rId14"/>
    <p:sldId id="513" r:id="rId15"/>
    <p:sldId id="517" r:id="rId16"/>
    <p:sldId id="511" r:id="rId17"/>
    <p:sldId id="512" r:id="rId18"/>
    <p:sldId id="519" r:id="rId19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6B8CC9A2-4587-476C-8CE7-3E481C7450F4}">
          <p14:sldIdLst>
            <p14:sldId id="500"/>
            <p14:sldId id="502"/>
            <p14:sldId id="503"/>
            <p14:sldId id="515"/>
            <p14:sldId id="505"/>
            <p14:sldId id="516"/>
            <p14:sldId id="507"/>
            <p14:sldId id="518"/>
            <p14:sldId id="509"/>
            <p14:sldId id="510"/>
            <p14:sldId id="513"/>
            <p14:sldId id="517"/>
            <p14:sldId id="511"/>
            <p14:sldId id="512"/>
            <p14:sldId id="519"/>
          </p14:sldIdLst>
        </p14:section>
        <p14:section name="backup" id="{024EBE90-2D8B-417D-A6A8-9E574C6C591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hary, Adam" initials="BA" lastIdx="19" clrIdx="0">
    <p:extLst>
      <p:ext uri="{19B8F6BF-5375-455C-9EA6-DF929625EA0E}">
        <p15:presenceInfo xmlns:p15="http://schemas.microsoft.com/office/powerpoint/2012/main" userId="S-1-5-21-414935543-1342250053-1793291686-110708" providerId="AD"/>
      </p:ext>
    </p:extLst>
  </p:cmAuthor>
  <p:cmAuthor id="2" name="Marc L Kaducak" initials="MLK" lastIdx="8" clrIdx="1">
    <p:extLst>
      <p:ext uri="{19B8F6BF-5375-455C-9EA6-DF929625EA0E}">
        <p15:presenceInfo xmlns:p15="http://schemas.microsoft.com/office/powerpoint/2012/main" userId="Marc L Kaducak" providerId="None"/>
      </p:ext>
    </p:extLst>
  </p:cmAuthor>
  <p:cmAuthor id="3" name="Marc L. Kaducak x5192 13409N" initials="MLKx1" lastIdx="3" clrIdx="2">
    <p:extLst>
      <p:ext uri="{19B8F6BF-5375-455C-9EA6-DF929625EA0E}">
        <p15:presenceInfo xmlns:p15="http://schemas.microsoft.com/office/powerpoint/2012/main" userId="S-1-5-21-1644491937-1202660629-839522115-6461" providerId="AD"/>
      </p:ext>
    </p:extLst>
  </p:cmAuthor>
  <p:cmAuthor id="4" name="Lia Merminga" initials="LM" lastIdx="5" clrIdx="3">
    <p:extLst>
      <p:ext uri="{19B8F6BF-5375-455C-9EA6-DF929625EA0E}">
        <p15:presenceInfo xmlns:p15="http://schemas.microsoft.com/office/powerpoint/2012/main" userId="Lia Merming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6600"/>
    <a:srgbClr val="000000"/>
    <a:srgbClr val="404040"/>
    <a:srgbClr val="004C97"/>
    <a:srgbClr val="50504E"/>
    <a:srgbClr val="4E4E4E"/>
    <a:srgbClr val="63666A"/>
    <a:srgbClr val="99D6EA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3195" autoAdjust="0"/>
  </p:normalViewPr>
  <p:slideViewPr>
    <p:cSldViewPr snapToGrid="0" snapToObjects="1" showGuides="1">
      <p:cViewPr>
        <p:scale>
          <a:sx n="80" d="100"/>
          <a:sy n="80" d="100"/>
        </p:scale>
        <p:origin x="1056" y="60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-2268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57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927925" y="6505786"/>
            <a:ext cx="784587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266960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598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08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9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252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850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83406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996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141587" y="6515100"/>
            <a:ext cx="447675" cy="241300"/>
          </a:xfrm>
        </p:spPr>
        <p:txBody>
          <a:bodyPr/>
          <a:lstStyle>
            <a:lvl1pPr algn="r">
              <a:defRPr/>
            </a:lvl1pPr>
          </a:lstStyle>
          <a:p>
            <a:fld id="{90FB1247-EF23-4B88-8BDA-71F359827C1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Content Placeholder 2"/>
          <p:cNvSpPr>
            <a:spLocks noGrp="1"/>
          </p:cNvSpPr>
          <p:nvPr>
            <p:ph idx="22"/>
          </p:nvPr>
        </p:nvSpPr>
        <p:spPr>
          <a:xfrm>
            <a:off x="3355146" y="1037743"/>
            <a:ext cx="5607636" cy="500022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324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FF1F8-2C19-844E-872F-4EA4CAA18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3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574189" y="6360810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0E44DA-468D-4764-9AF0-0922B4266F82}"/>
              </a:ext>
            </a:extLst>
          </p:cNvPr>
          <p:cNvSpPr txBox="1"/>
          <p:nvPr userDrawn="1"/>
        </p:nvSpPr>
        <p:spPr>
          <a:xfrm>
            <a:off x="5541484" y="5027249"/>
            <a:ext cx="33862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In partnership with: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France/CEA/</a:t>
            </a:r>
            <a:r>
              <a:rPr lang="en-US" sz="1600" kern="1200" baseline="0" dirty="0" err="1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Irfu</a:t>
            </a: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, CNRS/IN2P3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3F7814-5B3D-F64D-90D9-B2F8FF1BE9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905817"/>
            <a:ext cx="9144000" cy="303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49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927925" y="6505786"/>
            <a:ext cx="784587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266960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598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0702B8-1A4A-4A74-9D1F-2F726A32AF8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DAF24-DE53-45A2-85E6-043D3867D0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4162A78D-C1FD-4DAC-90E7-CE598AD53E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39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72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00660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598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27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84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8878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001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537796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9056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141587" y="6515100"/>
            <a:ext cx="447675" cy="241300"/>
          </a:xfrm>
        </p:spPr>
        <p:txBody>
          <a:bodyPr/>
          <a:lstStyle>
            <a:lvl1pPr algn="r">
              <a:defRPr/>
            </a:lvl1pPr>
          </a:lstStyle>
          <a:p>
            <a:fld id="{90FB1247-EF23-4B88-8BDA-71F359827C1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Content Placeholder 2"/>
          <p:cNvSpPr>
            <a:spLocks noGrp="1"/>
          </p:cNvSpPr>
          <p:nvPr>
            <p:ph idx="22"/>
          </p:nvPr>
        </p:nvSpPr>
        <p:spPr>
          <a:xfrm>
            <a:off x="3355146" y="1037743"/>
            <a:ext cx="5607636" cy="500022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0565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2823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86725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>
            <a:lvl1pPr>
              <a:defRPr sz="12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78CA2-75EA-4F42-B0AF-FB0975373545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50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96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45256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1061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5378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13251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574189" y="6360810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0E44DA-468D-4764-9AF0-0922B4266F82}"/>
              </a:ext>
            </a:extLst>
          </p:cNvPr>
          <p:cNvSpPr txBox="1"/>
          <p:nvPr userDrawn="1"/>
        </p:nvSpPr>
        <p:spPr>
          <a:xfrm>
            <a:off x="5541484" y="5027249"/>
            <a:ext cx="33862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In partnership with: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France/CEA/</a:t>
            </a:r>
            <a:r>
              <a:rPr lang="en-US" sz="1600" kern="1200" baseline="0" dirty="0" err="1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Irfu</a:t>
            </a: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, CNRS/IN2P3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3F7814-5B3D-F64D-90D9-B2F8FF1BE9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905817"/>
            <a:ext cx="9144000" cy="303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25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141587" y="6515100"/>
            <a:ext cx="447675" cy="241300"/>
          </a:xfrm>
        </p:spPr>
        <p:txBody>
          <a:bodyPr/>
          <a:lstStyle>
            <a:lvl1pPr algn="r">
              <a:defRPr/>
            </a:lvl1pPr>
          </a:lstStyle>
          <a:p>
            <a:fld id="{90FB1247-EF23-4B88-8BDA-71F359827C1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Content Placeholder 2"/>
          <p:cNvSpPr>
            <a:spLocks noGrp="1"/>
          </p:cNvSpPr>
          <p:nvPr>
            <p:ph idx="22"/>
          </p:nvPr>
        </p:nvSpPr>
        <p:spPr>
          <a:xfrm>
            <a:off x="3355146" y="1037743"/>
            <a:ext cx="5607636" cy="500022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01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25" r:id="rId3"/>
    <p:sldLayoutId id="2147484105" r:id="rId4"/>
    <p:sldLayoutId id="2147484120" r:id="rId5"/>
    <p:sldLayoutId id="2147484103" r:id="rId6"/>
    <p:sldLayoutId id="2147484122" r:id="rId7"/>
    <p:sldLayoutId id="2147484116" r:id="rId8"/>
    <p:sldLayoutId id="2147484124" r:id="rId9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367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6704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50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ermipoint.fnal.gov/organization/ocoo/ippm/Lists/Risk%20Register/PIP-II-Project-Risks.aspx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9719" y="5004021"/>
            <a:ext cx="4941110" cy="1529241"/>
          </a:xfrm>
        </p:spPr>
        <p:txBody>
          <a:bodyPr/>
          <a:lstStyle/>
          <a:p>
            <a:r>
              <a:rPr lang="en-US" dirty="0"/>
              <a:t>Marc Kaducak</a:t>
            </a:r>
          </a:p>
          <a:p>
            <a:r>
              <a:rPr lang="en-US" dirty="0"/>
              <a:t>Risk Workshop</a:t>
            </a:r>
          </a:p>
          <a:p>
            <a:r>
              <a:rPr lang="en-US" dirty="0"/>
              <a:t>12,13-Jul-2018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19719" y="4000972"/>
            <a:ext cx="8667106" cy="1003049"/>
          </a:xfrm>
        </p:spPr>
        <p:txBody>
          <a:bodyPr>
            <a:normAutofit/>
          </a:bodyPr>
          <a:lstStyle/>
          <a:p>
            <a:r>
              <a:rPr lang="en-US" dirty="0"/>
              <a:t>PIP-II WBS 121.1 Risk Overview</a:t>
            </a:r>
          </a:p>
        </p:txBody>
      </p:sp>
    </p:spTree>
    <p:extLst>
      <p:ext uri="{BB962C8B-B14F-4D97-AF65-F5344CB8AC3E}">
        <p14:creationId xmlns:p14="http://schemas.microsoft.com/office/powerpoint/2010/main" val="2466307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83934-BAB3-4C2F-B4A4-DF0EF298D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103664"/>
            <a:ext cx="8672512" cy="641739"/>
          </a:xfrm>
        </p:spPr>
        <p:txBody>
          <a:bodyPr/>
          <a:lstStyle/>
          <a:p>
            <a:r>
              <a:rPr lang="en-US" dirty="0"/>
              <a:t>WBS 121.1 PM Interfaces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F1042-A3EE-4011-B890-A4A518D16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Fermilab</a:t>
            </a:r>
            <a:r>
              <a:rPr lang="en-US" dirty="0">
                <a:solidFill>
                  <a:schemeClr val="tx1"/>
                </a:solidFill>
              </a:rPr>
              <a:t> internal organizational interfaces with: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Technical Division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Accelerator Division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FESS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Directorate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CPO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Finance/procurement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ESH&amp;Q</a:t>
            </a:r>
          </a:p>
          <a:p>
            <a:r>
              <a:rPr lang="en-US" dirty="0">
                <a:solidFill>
                  <a:schemeClr val="tx1"/>
                </a:solidFill>
              </a:rPr>
              <a:t>External organizational interfaces with: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DOE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International partner institutions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International funding agencies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Advisory Boards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ANL, LBNL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DBEB4-281C-4345-B6B2-C484A4CE1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01358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8AF43-E142-4099-A525-B125D87DC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0922" y="2818837"/>
            <a:ext cx="4399721" cy="533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tx1"/>
                </a:solidFill>
              </a:rPr>
              <a:t>Assumptions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A9C1A5-BB09-420C-BE20-8DA1A8F89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8392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83934-BAB3-4C2F-B4A4-DF0EF298D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121.1 Key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F1042-A3EE-4011-B890-A4A518D16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Changes in lab overhead policies have zero net cost impact</a:t>
            </a:r>
          </a:p>
          <a:p>
            <a:r>
              <a:rPr lang="en-US" dirty="0">
                <a:solidFill>
                  <a:schemeClr val="tx1"/>
                </a:solidFill>
              </a:rPr>
              <a:t>Transition to operations funding occurs when KPPs are achieved</a:t>
            </a:r>
          </a:p>
          <a:p>
            <a:r>
              <a:rPr lang="en-US" dirty="0">
                <a:solidFill>
                  <a:schemeClr val="tx1"/>
                </a:solidFill>
              </a:rPr>
              <a:t>Contingency is not held for in-kind deliverables.</a:t>
            </a:r>
          </a:p>
          <a:p>
            <a:r>
              <a:rPr lang="en-US" dirty="0">
                <a:solidFill>
                  <a:schemeClr val="tx1"/>
                </a:solidFill>
              </a:rPr>
              <a:t>Site prep work can begin prior to CD-2/3a</a:t>
            </a:r>
          </a:p>
          <a:p>
            <a:r>
              <a:rPr lang="en-US" dirty="0">
                <a:solidFill>
                  <a:schemeClr val="tx1"/>
                </a:solidFill>
              </a:rPr>
              <a:t>The first unit of each type of cryomodule can be built prior to CD-2/3a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DBEB4-281C-4345-B6B2-C484A4CE1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7684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8AF43-E142-4099-A525-B125D87DC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0922" y="2818837"/>
            <a:ext cx="4399721" cy="533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tx1"/>
                </a:solidFill>
              </a:rPr>
              <a:t>Risks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A9C1A5-BB09-420C-BE20-8DA1A8F89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4535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83934-BAB3-4C2F-B4A4-DF0EF298D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121.1 Risk 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F1042-A3EE-4011-B890-A4A518D16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Existing Categories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Rework of In-kind deliverables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Interface with FNAL divisions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NEPA approval, Wetlands permit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Funding delays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Accident (human or machine)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Personnel availability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Delay in In-kind agreements</a:t>
            </a:r>
          </a:p>
          <a:p>
            <a:r>
              <a:rPr lang="en-US" dirty="0">
                <a:solidFill>
                  <a:schemeClr val="tx1"/>
                </a:solidFill>
              </a:rPr>
              <a:t>Other ideas for discussion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Export Control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Partner schedule synchronization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Customs, taxes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Non-US worker work permit delays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DBEB4-281C-4345-B6B2-C484A4CE1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1325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493DC-7D0E-43C4-ADDA-2513833EB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 for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F863C-507A-496F-84E6-07D458A05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Technical Issues with International Deliverables</a:t>
            </a:r>
          </a:p>
          <a:p>
            <a:r>
              <a:rPr lang="en-US" dirty="0"/>
              <a:t>NEPA approval is delayed (should be quick)</a:t>
            </a:r>
          </a:p>
          <a:p>
            <a:r>
              <a:rPr lang="en-US" dirty="0"/>
              <a:t>Non-jurisdictional Wetlands application denied (should be quick)</a:t>
            </a:r>
          </a:p>
          <a:p>
            <a:r>
              <a:rPr lang="en-US" dirty="0"/>
              <a:t>Insufficient Scientific, engineering and technical human resources including Contractor</a:t>
            </a:r>
          </a:p>
          <a:p>
            <a:r>
              <a:rPr lang="en-US" dirty="0"/>
              <a:t>Delay in formalizing international  in-kind contributions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D9DB80-D423-46A8-9F3A-79EB24CE4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27743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E4CBE-06B5-4A08-A127-259425732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38358-B8B3-414C-8860-33F416F97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Scope Overview</a:t>
            </a:r>
          </a:p>
          <a:p>
            <a:r>
              <a:rPr lang="en-US" dirty="0"/>
              <a:t>Critical Technology Elements</a:t>
            </a:r>
          </a:p>
          <a:p>
            <a:r>
              <a:rPr lang="en-US" dirty="0"/>
              <a:t>Interfaces</a:t>
            </a:r>
          </a:p>
          <a:p>
            <a:r>
              <a:rPr lang="en-US" dirty="0"/>
              <a:t>Assumptions</a:t>
            </a:r>
          </a:p>
          <a:p>
            <a:r>
              <a:rPr lang="en-US" dirty="0"/>
              <a:t>Cost and Schedule</a:t>
            </a:r>
          </a:p>
          <a:p>
            <a:r>
              <a:rPr lang="en-US" dirty="0"/>
              <a:t>Risk categories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82695-298F-4B1F-AC67-C73A6433C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C42E07-9D57-4217-B2A5-1624924FFD0D}"/>
              </a:ext>
            </a:extLst>
          </p:cNvPr>
          <p:cNvSpPr txBox="1"/>
          <p:nvPr/>
        </p:nvSpPr>
        <p:spPr>
          <a:xfrm>
            <a:off x="954157" y="4373217"/>
            <a:ext cx="7500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PIP-II Risk Register is at:</a:t>
            </a:r>
          </a:p>
          <a:p>
            <a:r>
              <a:rPr lang="en-US" dirty="0">
                <a:hlinkClick r:id="rId2"/>
              </a:rPr>
              <a:t>https://fermipoint.fnal.gov/organization/ocoo/ippm/Lists/Risk%20Register/PIP-II-Project-Risks.aspx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817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8AF43-E142-4099-A525-B125D87DC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8887" y="2818837"/>
            <a:ext cx="4399721" cy="533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tx1"/>
                </a:solidFill>
              </a:rPr>
              <a:t>Scope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A9C1A5-BB09-420C-BE20-8DA1A8F89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9804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8114A-749F-4EF2-BD92-72C769CBE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121.1 Scope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FA21F-446C-4B41-8DF1-232E51584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Project Management</a:t>
            </a:r>
          </a:p>
          <a:p>
            <a:pPr lvl="1"/>
            <a:r>
              <a:rPr lang="en-US" dirty="0"/>
              <a:t>Cost and schedule control</a:t>
            </a:r>
          </a:p>
          <a:p>
            <a:pPr lvl="1"/>
            <a:r>
              <a:rPr lang="en-US" dirty="0"/>
              <a:t>Risk management</a:t>
            </a:r>
          </a:p>
          <a:p>
            <a:pPr lvl="1"/>
            <a:r>
              <a:rPr lang="en-US" dirty="0"/>
              <a:t>Resource management</a:t>
            </a:r>
          </a:p>
          <a:p>
            <a:pPr lvl="1"/>
            <a:r>
              <a:rPr lang="en-US" dirty="0"/>
              <a:t>Quality assurance</a:t>
            </a:r>
          </a:p>
          <a:p>
            <a:pPr lvl="1"/>
            <a:r>
              <a:rPr lang="en-US" dirty="0"/>
              <a:t>Procurement management</a:t>
            </a:r>
          </a:p>
          <a:p>
            <a:pPr lvl="1"/>
            <a:r>
              <a:rPr lang="en-US" dirty="0"/>
              <a:t>In-kind management</a:t>
            </a:r>
          </a:p>
          <a:p>
            <a:pPr lvl="1"/>
            <a:r>
              <a:rPr lang="en-US" dirty="0"/>
              <a:t>Reporting (DOE, Lab, Advisory Groups)</a:t>
            </a:r>
          </a:p>
          <a:p>
            <a:r>
              <a:rPr lang="en-US" dirty="0"/>
              <a:t>Technical Integration</a:t>
            </a:r>
          </a:p>
          <a:p>
            <a:pPr lvl="1"/>
            <a:r>
              <a:rPr lang="en-US" dirty="0"/>
              <a:t>Systems Engineering</a:t>
            </a:r>
          </a:p>
          <a:p>
            <a:pPr lvl="1"/>
            <a:r>
              <a:rPr lang="en-US" dirty="0"/>
              <a:t>Design Oversight</a:t>
            </a:r>
          </a:p>
          <a:p>
            <a:pPr lvl="1"/>
            <a:r>
              <a:rPr lang="en-US" dirty="0"/>
              <a:t>Integration and Interfaces</a:t>
            </a:r>
          </a:p>
          <a:p>
            <a:r>
              <a:rPr lang="en-US" dirty="0"/>
              <a:t>ESH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04B71-C45B-4934-BF75-7DC609AFD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2790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8AF43-E142-4099-A525-B125D87DC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955" y="2873469"/>
            <a:ext cx="6573079" cy="533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tx1"/>
                </a:solidFill>
              </a:rPr>
              <a:t>Critical Technology Elements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A9C1A5-BB09-420C-BE20-8DA1A8F89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2682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83934-BAB3-4C2F-B4A4-DF0EF298D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121.1 Critical Technology Elements (CTEs)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F1042-A3EE-4011-B890-A4A518D16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No “Critical Technologies” per se, but there are major management challenges: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ESH for construction, installation, and commissioning efforts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In-kind contribution management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Large, complicated procurements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Quality assurance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Other FNAL projects competing for resources, facilities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DBEB4-281C-4345-B6B2-C484A4CE1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0914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8AF43-E142-4099-A525-B125D87DC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0922" y="2818837"/>
            <a:ext cx="4399721" cy="533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</a:rPr>
              <a:t>Cost and Schedule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A9C1A5-BB09-420C-BE20-8DA1A8F89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0560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C1A4E-E248-4A50-9824-88B94D190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 Cost and Schedule (from CD-1)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64ABF0-01EE-49E2-83CD-BF14755FC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C2E60E2-21C1-44E5-8607-E8FBE37ACDFB}"/>
              </a:ext>
            </a:extLst>
          </p:cNvPr>
          <p:cNvSpPr txBox="1">
            <a:spLocks/>
          </p:cNvSpPr>
          <p:nvPr/>
        </p:nvSpPr>
        <p:spPr>
          <a:xfrm>
            <a:off x="423669" y="3511524"/>
            <a:ext cx="8672513" cy="18656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defTabSz="457200" rtl="0" eaLnBrk="1" fontAlgn="base" hangingPunct="1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2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en-US" dirty="0"/>
              <a:t>Costs generated from resource loaded schedule</a:t>
            </a:r>
          </a:p>
          <a:p>
            <a:pPr>
              <a:spcBef>
                <a:spcPts val="200"/>
              </a:spcBef>
            </a:pPr>
            <a:r>
              <a:rPr lang="en-US" dirty="0"/>
              <a:t>Overall contingency is low (9%) because this activity is dominated by LOE and can be managed to a nearly fixed budget.</a:t>
            </a:r>
          </a:p>
          <a:p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5541CA-60DB-47B2-95FE-D6958BE7D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69" y="765609"/>
            <a:ext cx="8273214" cy="258538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E35858C-B87B-4521-BBD6-142E09974EC6}"/>
              </a:ext>
            </a:extLst>
          </p:cNvPr>
          <p:cNvCxnSpPr/>
          <p:nvPr/>
        </p:nvCxnSpPr>
        <p:spPr>
          <a:xfrm>
            <a:off x="318977" y="2959493"/>
            <a:ext cx="84847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9A6636-5835-469D-94CB-D82F29290967}"/>
              </a:ext>
            </a:extLst>
          </p:cNvPr>
          <p:cNvCxnSpPr>
            <a:cxnSpLocks/>
          </p:cNvCxnSpPr>
          <p:nvPr/>
        </p:nvCxnSpPr>
        <p:spPr>
          <a:xfrm>
            <a:off x="4579143" y="3250116"/>
            <a:ext cx="42423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0167ADC-17B5-43C6-9ED5-30E86DA44C93}"/>
              </a:ext>
            </a:extLst>
          </p:cNvPr>
          <p:cNvSpPr txBox="1"/>
          <p:nvPr/>
        </p:nvSpPr>
        <p:spPr>
          <a:xfrm>
            <a:off x="7822022" y="3293538"/>
            <a:ext cx="1093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$55,483,589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103E3D7-AFEB-458B-A08C-C169FCE270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202701"/>
              </p:ext>
            </p:extLst>
          </p:nvPr>
        </p:nvGraphicFramePr>
        <p:xfrm>
          <a:off x="4560276" y="4732687"/>
          <a:ext cx="2827090" cy="1463040"/>
        </p:xfrm>
        <a:graphic>
          <a:graphicData uri="http://schemas.openxmlformats.org/drawingml/2006/table">
            <a:tbl>
              <a:tblPr firstRow="1" firstCol="1" bandRow="1"/>
              <a:tblGrid>
                <a:gridCol w="796954">
                  <a:extLst>
                    <a:ext uri="{9D8B030D-6E8A-4147-A177-3AD203B41FA5}">
                      <a16:colId xmlns:a16="http://schemas.microsoft.com/office/drawing/2014/main" val="357603238"/>
                    </a:ext>
                  </a:extLst>
                </a:gridCol>
                <a:gridCol w="818304">
                  <a:extLst>
                    <a:ext uri="{9D8B030D-6E8A-4147-A177-3AD203B41FA5}">
                      <a16:colId xmlns:a16="http://schemas.microsoft.com/office/drawing/2014/main" val="1441743931"/>
                    </a:ext>
                  </a:extLst>
                </a:gridCol>
                <a:gridCol w="1211832">
                  <a:extLst>
                    <a:ext uri="{9D8B030D-6E8A-4147-A177-3AD203B41FA5}">
                      <a16:colId xmlns:a16="http://schemas.microsoft.com/office/drawing/2014/main" val="1775358306"/>
                    </a:ext>
                  </a:extLst>
                </a:gridCol>
              </a:tblGrid>
              <a:tr h="118006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Milestone</a:t>
                      </a:r>
                      <a:endParaRPr lang="en-US" sz="1200" b="1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Planned</a:t>
                      </a:r>
                      <a:endParaRPr lang="en-US" sz="1200" b="1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Actual or Forecast</a:t>
                      </a:r>
                      <a:endParaRPr lang="en-US" sz="1200" b="1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2411792"/>
                  </a:ext>
                </a:extLst>
              </a:tr>
              <a:tr h="118006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CD-0</a:t>
                      </a:r>
                      <a:endParaRPr lang="en-US" sz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Q1 FY2016</a:t>
                      </a:r>
                      <a:endParaRPr lang="en-US" sz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November 12, 2015 (A)</a:t>
                      </a:r>
                      <a:endParaRPr lang="en-US" sz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7308749"/>
                  </a:ext>
                </a:extLst>
              </a:tr>
              <a:tr h="118006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CD-1</a:t>
                      </a:r>
                      <a:endParaRPr lang="en-US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FY2017</a:t>
                      </a:r>
                      <a:endParaRPr lang="en-US" sz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Q3FY2018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5951463"/>
                  </a:ext>
                </a:extLst>
              </a:tr>
              <a:tr h="118006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CD-2/3a</a:t>
                      </a:r>
                      <a:endParaRPr lang="en-US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FY2019</a:t>
                      </a:r>
                      <a:endParaRPr lang="en-US" sz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Q3FY2019</a:t>
                      </a:r>
                      <a:endParaRPr lang="en-US" sz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3114903"/>
                  </a:ext>
                </a:extLst>
              </a:tr>
              <a:tr h="118006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CD-3</a:t>
                      </a:r>
                      <a:endParaRPr lang="en-US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FY2020</a:t>
                      </a:r>
                      <a:endParaRPr lang="en-US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Q4FY2020</a:t>
                      </a:r>
                      <a:endParaRPr lang="en-US" sz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484418"/>
                  </a:ext>
                </a:extLst>
              </a:tr>
              <a:tr h="118006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CD-4</a:t>
                      </a:r>
                      <a:endParaRPr lang="en-US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FY2026</a:t>
                      </a:r>
                      <a:endParaRPr lang="en-US" sz="120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Q3FY2027</a:t>
                      </a:r>
                      <a:endParaRPr lang="en-US" sz="1200" dirty="0">
                        <a:solidFill>
                          <a:srgbClr val="40404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558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375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8AF43-E142-4099-A525-B125D87DC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0922" y="2818837"/>
            <a:ext cx="4399721" cy="533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tx1"/>
                </a:solidFill>
              </a:rPr>
              <a:t>Interfaces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A9C1A5-BB09-420C-BE20-8DA1A8F89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2591899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29781</TotalTime>
  <Words>416</Words>
  <Application>Microsoft Office PowerPoint</Application>
  <PresentationFormat>On-screen Show (4:3)</PresentationFormat>
  <Paragraphs>119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ＭＳ Ｐゴシック</vt:lpstr>
      <vt:lpstr>ＭＳ Ｐゴシック</vt:lpstr>
      <vt:lpstr>Arial</vt:lpstr>
      <vt:lpstr>Calibri</vt:lpstr>
      <vt:lpstr>Geneva</vt:lpstr>
      <vt:lpstr>Helvetica</vt:lpstr>
      <vt:lpstr>Times New Roman</vt:lpstr>
      <vt:lpstr>Wingdings</vt:lpstr>
      <vt:lpstr>Fermilab_PPT_090815</vt:lpstr>
      <vt:lpstr>1_Fermilab_PPT_090815</vt:lpstr>
      <vt:lpstr>2_Fermilab_PPT_090815</vt:lpstr>
      <vt:lpstr>FNAL_TemplateMac_060514</vt:lpstr>
      <vt:lpstr>PowerPoint Presentation</vt:lpstr>
      <vt:lpstr>Outline</vt:lpstr>
      <vt:lpstr>PowerPoint Presentation</vt:lpstr>
      <vt:lpstr>WBS 121.1 Scope Overview</vt:lpstr>
      <vt:lpstr>PowerPoint Presentation</vt:lpstr>
      <vt:lpstr>WBS 121.1 Critical Technology Elements (CTEs)</vt:lpstr>
      <vt:lpstr>PowerPoint Presentation</vt:lpstr>
      <vt:lpstr>PM Cost and Schedule (from CD-1)</vt:lpstr>
      <vt:lpstr>PowerPoint Presentation</vt:lpstr>
      <vt:lpstr>WBS 121.1 PM Interfaces</vt:lpstr>
      <vt:lpstr>PowerPoint Presentation</vt:lpstr>
      <vt:lpstr>WBS 121.1 Key Assumptions</vt:lpstr>
      <vt:lpstr>PowerPoint Presentation</vt:lpstr>
      <vt:lpstr>WBS 121.1 Risk Categories</vt:lpstr>
      <vt:lpstr>Risks for discussion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D. Holmes x3988,3211 05964N</dc:creator>
  <cp:lastModifiedBy>Marc L. Kaducak x5192 13409N</cp:lastModifiedBy>
  <cp:revision>472</cp:revision>
  <cp:lastPrinted>2016-10-27T20:26:53Z</cp:lastPrinted>
  <dcterms:created xsi:type="dcterms:W3CDTF">2016-07-25T19:56:26Z</dcterms:created>
  <dcterms:modified xsi:type="dcterms:W3CDTF">2018-07-13T15:53:30Z</dcterms:modified>
</cp:coreProperties>
</file>