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8"/>
  </p:notesMasterIdLst>
  <p:handoutMasterIdLst>
    <p:handoutMasterId r:id="rId9"/>
  </p:handoutMasterIdLst>
  <p:sldIdLst>
    <p:sldId id="326" r:id="rId2"/>
    <p:sldId id="327" r:id="rId3"/>
    <p:sldId id="328" r:id="rId4"/>
    <p:sldId id="330" r:id="rId5"/>
    <p:sldId id="331" r:id="rId6"/>
    <p:sldId id="329" r:id="rId7"/>
  </p:sldIdLst>
  <p:sldSz cx="12192000" cy="6858000"/>
  <p:notesSz cx="6797675" cy="98726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D9"/>
    <a:srgbClr val="420000"/>
    <a:srgbClr val="E6E6DC"/>
    <a:srgbClr val="BAC0CC"/>
    <a:srgbClr val="969BB0"/>
    <a:srgbClr val="32547A"/>
    <a:srgbClr val="BC5F2B"/>
    <a:srgbClr val="E95125"/>
    <a:srgbClr val="F37C23"/>
    <a:srgbClr val="3C5A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07" autoAdjust="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88" y="14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39775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2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2" y="6549549"/>
            <a:ext cx="186098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3277" y="6549549"/>
            <a:ext cx="5269519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2" y="6549549"/>
            <a:ext cx="192086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6045" y="6549549"/>
            <a:ext cx="509675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2" y="6549549"/>
            <a:ext cx="1760856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92173" y="6549548"/>
            <a:ext cx="593489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7" y="6489520"/>
            <a:ext cx="749299" cy="23709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510145" y="6357636"/>
            <a:ext cx="155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C5F2B"/>
                </a:solidFill>
                <a:latin typeface="Broadway" panose="04040905080B02020502" pitchFamily="82" charset="0"/>
              </a:rPr>
              <a:t>proto</a:t>
            </a:r>
            <a:endParaRPr lang="en-US" sz="2400" dirty="0">
              <a:solidFill>
                <a:srgbClr val="BC5F2B"/>
              </a:solidFill>
              <a:latin typeface="Broadway" panose="04040905080B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090" y="719925"/>
            <a:ext cx="6527300" cy="647102"/>
          </a:xfrm>
        </p:spPr>
        <p:txBody>
          <a:bodyPr/>
          <a:lstStyle/>
          <a:p>
            <a:pPr algn="ctr"/>
            <a:r>
              <a:rPr lang="en-US" sz="3600" dirty="0" smtClean="0"/>
              <a:t>Last ProtoDUNE Status Update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3916740" y="2057972"/>
            <a:ext cx="4599432" cy="145389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/>
              <a:t>Diamanto Smargianaki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/>
              <a:t>William </a:t>
            </a:r>
            <a:r>
              <a:rPr lang="en-US" sz="2300" b="1" dirty="0" smtClean="0"/>
              <a:t>Miller</a:t>
            </a:r>
            <a:endParaRPr lang="en-US" sz="2300" b="1" dirty="0"/>
          </a:p>
          <a:p>
            <a:pPr marL="0" indent="0" algn="ctr">
              <a:spcBef>
                <a:spcPts val="0"/>
              </a:spcBef>
              <a:buNone/>
            </a:pPr>
            <a:endParaRPr lang="en-US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5</a:t>
            </a:r>
            <a:r>
              <a:rPr lang="en-US" b="1" dirty="0" smtClean="0"/>
              <a:t> July, </a:t>
            </a:r>
            <a:r>
              <a:rPr lang="en-US" b="1" dirty="0" smtClean="0"/>
              <a:t>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827" y="331415"/>
            <a:ext cx="3315476" cy="5893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2597" y="5712903"/>
            <a:ext cx="17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</a:t>
            </a:r>
          </a:p>
          <a:p>
            <a:r>
              <a:rPr lang="en-US" dirty="0" smtClean="0"/>
              <a:t>Charles Cadeau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606" y="2467545"/>
            <a:ext cx="3719751" cy="36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39" y="298095"/>
            <a:ext cx="10972800" cy="647102"/>
          </a:xfrm>
        </p:spPr>
        <p:txBody>
          <a:bodyPr/>
          <a:lstStyle/>
          <a:p>
            <a:r>
              <a:rPr lang="en-US" dirty="0" smtClean="0"/>
              <a:t>Leak Check Status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39" y="182409"/>
            <a:ext cx="5977502" cy="5917597"/>
          </a:xfrm>
          <a:prstGeom prst="rect">
            <a:avLst/>
          </a:prstGeom>
        </p:spPr>
      </p:pic>
      <p:sp>
        <p:nvSpPr>
          <p:cNvPr id="9" name="Ovale 4"/>
          <p:cNvSpPr/>
          <p:nvPr/>
        </p:nvSpPr>
        <p:spPr>
          <a:xfrm>
            <a:off x="9917952" y="1446830"/>
            <a:ext cx="144364" cy="1369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10" name="Ovale 5"/>
          <p:cNvSpPr/>
          <p:nvPr/>
        </p:nvSpPr>
        <p:spPr>
          <a:xfrm>
            <a:off x="8116346" y="1480270"/>
            <a:ext cx="137358" cy="1315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11" name="Ovale 6"/>
          <p:cNvSpPr/>
          <p:nvPr/>
        </p:nvSpPr>
        <p:spPr>
          <a:xfrm>
            <a:off x="10398983" y="1837382"/>
            <a:ext cx="144364" cy="1369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12" name="Ovale 7"/>
          <p:cNvSpPr/>
          <p:nvPr/>
        </p:nvSpPr>
        <p:spPr>
          <a:xfrm>
            <a:off x="10331563" y="2565424"/>
            <a:ext cx="144364" cy="1369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13" name="Ovale 8"/>
          <p:cNvSpPr/>
          <p:nvPr/>
        </p:nvSpPr>
        <p:spPr>
          <a:xfrm>
            <a:off x="10262884" y="4386916"/>
            <a:ext cx="137358" cy="1315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14" name="Ovale 9"/>
          <p:cNvSpPr/>
          <p:nvPr/>
        </p:nvSpPr>
        <p:spPr>
          <a:xfrm>
            <a:off x="10233397" y="1416669"/>
            <a:ext cx="331173" cy="3332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15" name="Ovale 10"/>
          <p:cNvSpPr/>
          <p:nvPr/>
        </p:nvSpPr>
        <p:spPr>
          <a:xfrm>
            <a:off x="10233396" y="4611247"/>
            <a:ext cx="331173" cy="3332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17" name="Content Placeholder 15"/>
          <p:cNvSpPr>
            <a:spLocks noGrp="1"/>
          </p:cNvSpPr>
          <p:nvPr>
            <p:ph idx="11"/>
          </p:nvPr>
        </p:nvSpPr>
        <p:spPr>
          <a:xfrm>
            <a:off x="357745" y="1163165"/>
            <a:ext cx="5321000" cy="5031626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All flanges were tested and checked to be leak tight down to 2-4 x 10-6 mbar l/s (He- leak detector in sniffing mode), but: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</a:rPr>
              <a:t>3 Detector flanges:  9.1, 10.2, 14.4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70C0"/>
                </a:solidFill>
              </a:rPr>
              <a:t>2 Cryo flanges: 9.8, 10.4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50"/>
                </a:solidFill>
              </a:rPr>
              <a:t>Two manholes: 4.1, 4.2</a:t>
            </a:r>
          </a:p>
          <a:p>
            <a:pPr lvl="1"/>
            <a:endParaRPr lang="it-IT" dirty="0"/>
          </a:p>
          <a:p>
            <a:r>
              <a:rPr lang="it-IT" sz="2000" dirty="0">
                <a:solidFill>
                  <a:srgbClr val="FF0000"/>
                </a:solidFill>
              </a:rPr>
              <a:t>14.4, 9.1 </a:t>
            </a:r>
            <a:r>
              <a:rPr lang="it-IT" sz="2000" dirty="0"/>
              <a:t>are closed and can be tested today, as soon as manhole </a:t>
            </a:r>
            <a:r>
              <a:rPr lang="it-IT" sz="2000" dirty="0">
                <a:solidFill>
                  <a:srgbClr val="00B050"/>
                </a:solidFill>
              </a:rPr>
              <a:t>4.2 </a:t>
            </a:r>
            <a:r>
              <a:rPr lang="it-IT" sz="2000" dirty="0"/>
              <a:t>is in place.</a:t>
            </a:r>
          </a:p>
          <a:p>
            <a:endParaRPr lang="it-IT" sz="2000" dirty="0"/>
          </a:p>
          <a:p>
            <a:r>
              <a:rPr lang="it-IT" sz="2000" dirty="0"/>
              <a:t>Plan for the afternoon: put in place </a:t>
            </a:r>
            <a:r>
              <a:rPr lang="it-IT" sz="2000" dirty="0">
                <a:solidFill>
                  <a:srgbClr val="00B050"/>
                </a:solidFill>
              </a:rPr>
              <a:t>4.2</a:t>
            </a:r>
            <a:r>
              <a:rPr lang="it-IT" sz="2000" dirty="0"/>
              <a:t>, tighten it and test it to check that viton gasket works. If so, test also </a:t>
            </a:r>
            <a:r>
              <a:rPr lang="it-IT" sz="2000" dirty="0">
                <a:solidFill>
                  <a:srgbClr val="FF0000"/>
                </a:solidFill>
              </a:rPr>
              <a:t>14.4, 9.1</a:t>
            </a:r>
          </a:p>
          <a:p>
            <a:endParaRPr lang="it-IT" sz="2000" dirty="0"/>
          </a:p>
          <a:p>
            <a:r>
              <a:rPr lang="it-IT" sz="2000" dirty="0"/>
              <a:t>Still to be closed: </a:t>
            </a:r>
            <a:r>
              <a:rPr lang="it-IT" sz="2000" dirty="0">
                <a:solidFill>
                  <a:srgbClr val="FF0000"/>
                </a:solidFill>
              </a:rPr>
              <a:t>10.2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0070C0"/>
                </a:solidFill>
              </a:rPr>
              <a:t>9.8, 10.4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00B050"/>
                </a:solidFill>
              </a:rPr>
              <a:t>4.1</a:t>
            </a:r>
          </a:p>
          <a:p>
            <a:endParaRPr lang="it-IT" sz="2000" dirty="0">
              <a:solidFill>
                <a:srgbClr val="00B050"/>
              </a:solidFill>
            </a:endParaRPr>
          </a:p>
          <a:p>
            <a:r>
              <a:rPr lang="it-IT" sz="2000" dirty="0"/>
              <a:t>Side penetration for the beam plug (external) must also be tightened and leak tested.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2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Status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605368" y="1207770"/>
            <a:ext cx="5045155" cy="5031626"/>
          </a:xfrm>
        </p:spPr>
        <p:txBody>
          <a:bodyPr/>
          <a:lstStyle/>
          <a:p>
            <a:r>
              <a:rPr lang="en-US" dirty="0" smtClean="0"/>
              <a:t>All 4 of Edgar’s W&amp;M camera’s are reading out and all lights are functional</a:t>
            </a:r>
          </a:p>
          <a:p>
            <a:r>
              <a:rPr lang="en-US" dirty="0" smtClean="0"/>
              <a:t>4 out of 5 of B0’s camera’s are reading out and infra red lights work. (1 is dead)</a:t>
            </a:r>
          </a:p>
          <a:p>
            <a:r>
              <a:rPr lang="en-US" dirty="0" smtClean="0"/>
              <a:t>Both of Francisco's camera’s are reading out 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260" r="12735" b="-260"/>
          <a:stretch/>
        </p:blipFill>
        <p:spPr>
          <a:xfrm rot="5400000">
            <a:off x="7119337" y="771009"/>
            <a:ext cx="3281478" cy="211656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r="6741"/>
          <a:stretch/>
        </p:blipFill>
        <p:spPr>
          <a:xfrm rot="16200000">
            <a:off x="4863352" y="745134"/>
            <a:ext cx="3281477" cy="21683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1438" y="3590499"/>
            <a:ext cx="116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Left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1793" y="3596974"/>
            <a:ext cx="237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 Stream-Beam plug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9172136" y="1207770"/>
            <a:ext cx="218040" cy="2431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r="12242"/>
          <a:stretch/>
        </p:blipFill>
        <p:spPr>
          <a:xfrm rot="16200000">
            <a:off x="9343869" y="736832"/>
            <a:ext cx="3281478" cy="21849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20997" y="3591951"/>
            <a:ext cx="153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Downstream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92" y="4000699"/>
            <a:ext cx="4045916" cy="22758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214295" y="4815448"/>
            <a:ext cx="73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</a:p>
          <a:p>
            <a:r>
              <a:rPr lang="en-US" dirty="0" smtClean="0"/>
              <a:t>Right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11623" r="22192" b="21301"/>
          <a:stretch/>
        </p:blipFill>
        <p:spPr>
          <a:xfrm>
            <a:off x="4397191" y="4121572"/>
            <a:ext cx="2278967" cy="13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1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was completed-29 June at 19:30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While we completed the TPC on Saturday, 23 June. There was a long list of items to complete. </a:t>
            </a:r>
          </a:p>
          <a:p>
            <a:pPr lvl="1"/>
            <a:r>
              <a:rPr lang="en-US" dirty="0" smtClean="0"/>
              <a:t>Tests off all HV and grounding connections</a:t>
            </a:r>
          </a:p>
          <a:p>
            <a:pPr lvl="1"/>
            <a:r>
              <a:rPr lang="en-US" dirty="0" smtClean="0"/>
              <a:t>Cleaning all the walls, floor and End Walls</a:t>
            </a:r>
          </a:p>
          <a:p>
            <a:pPr lvl="1"/>
            <a:r>
              <a:rPr lang="en-US" dirty="0" smtClean="0"/>
              <a:t>Removing both set of scaffolds</a:t>
            </a:r>
          </a:p>
          <a:p>
            <a:pPr lvl="1"/>
            <a:r>
              <a:rPr lang="en-US" dirty="0" smtClean="0"/>
              <a:t>Removing all the floor sections and blocks</a:t>
            </a:r>
          </a:p>
          <a:p>
            <a:pPr lvl="1"/>
            <a:r>
              <a:rPr lang="en-US" dirty="0" smtClean="0"/>
              <a:t>Installing and testing additional cables and lights</a:t>
            </a:r>
          </a:p>
          <a:p>
            <a:pPr marL="274638" lvl="1" indent="0" algn="ctr">
              <a:buNone/>
            </a:pPr>
            <a:r>
              <a:rPr lang="en-US" b="1" dirty="0" smtClean="0"/>
              <a:t>Kevin earned the right to be the last man out of the cryostat! 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04" y="1207770"/>
            <a:ext cx="2829818" cy="503078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790" y="1207770"/>
            <a:ext cx="2839496" cy="504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7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Pictures on the last day from Charles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7" y="1170952"/>
            <a:ext cx="2852142" cy="507047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0458" y="2280119"/>
            <a:ext cx="5070476" cy="2852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2352" y="2280118"/>
            <a:ext cx="5070476" cy="2852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77" y="2079703"/>
            <a:ext cx="2559851" cy="34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Minnesota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5 July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4707952"/>
          </a:xfrm>
        </p:spPr>
        <p:txBody>
          <a:bodyPr>
            <a:normAutofit/>
          </a:bodyPr>
          <a:lstStyle/>
          <a:p>
            <a:r>
              <a:rPr lang="en-US" dirty="0" smtClean="0"/>
              <a:t>Sad to say but we are all packed up and all our tools are ready to ship.  </a:t>
            </a:r>
          </a:p>
          <a:p>
            <a:r>
              <a:rPr lang="en-US" dirty="0" smtClean="0"/>
              <a:t>A special thanks from me to my entire crew for devoting so much time and energy to ProtoDUNE! </a:t>
            </a:r>
          </a:p>
          <a:p>
            <a:r>
              <a:rPr lang="en-US" dirty="0" smtClean="0"/>
              <a:t>We look forward to coming back for phase two in 2020! </a:t>
            </a:r>
          </a:p>
          <a:p>
            <a:r>
              <a:rPr lang="en-US" dirty="0" smtClean="0"/>
              <a:t>I have collected a few thousand picture which Diamanto and I will organize and put in a place that is accessible. We are also going to organize all the procedure and safety documents. 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1735931"/>
            <a:ext cx="5321300" cy="3990975"/>
          </a:xfrm>
        </p:spPr>
      </p:pic>
    </p:spTree>
    <p:extLst>
      <p:ext uri="{BB962C8B-B14F-4D97-AF65-F5344CB8AC3E}">
        <p14:creationId xmlns:p14="http://schemas.microsoft.com/office/powerpoint/2010/main" val="3464255783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6970</TotalTime>
  <Words>392</Words>
  <Application>Microsoft Office PowerPoint</Application>
  <PresentationFormat>Widescreen</PresentationFormat>
  <Paragraphs>55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Broadway</vt:lpstr>
      <vt:lpstr>Calibri</vt:lpstr>
      <vt:lpstr>Geneva</vt:lpstr>
      <vt:lpstr>Helvetica</vt:lpstr>
      <vt:lpstr>Lucida Grande</vt:lpstr>
      <vt:lpstr>LBNF Content-Footer Theme</vt:lpstr>
      <vt:lpstr>Last ProtoDUNE Status Update</vt:lpstr>
      <vt:lpstr>Leak Check Status</vt:lpstr>
      <vt:lpstr>Camera Status</vt:lpstr>
      <vt:lpstr>Inside was completed-29 June at 19:30</vt:lpstr>
      <vt:lpstr>Some Pictures on the last day from Charles</vt:lpstr>
      <vt:lpstr>University of Minnesota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creator>William Miller</dc:creator>
  <dc:description>Modified by A. Weber</dc:description>
  <cp:lastModifiedBy>William Miller</cp:lastModifiedBy>
  <cp:revision>470</cp:revision>
  <cp:lastPrinted>2017-10-05T08:20:44Z</cp:lastPrinted>
  <dcterms:created xsi:type="dcterms:W3CDTF">2015-09-16T13:36:09Z</dcterms:created>
  <dcterms:modified xsi:type="dcterms:W3CDTF">2018-07-05T14:00:44Z</dcterms:modified>
</cp:coreProperties>
</file>