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3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45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90694-8F95-3749-B200-19B78B119930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D388-19AF-4D45-B3EF-CDD36BF9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D388-19AF-4D45-B3EF-CDD36BF950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D388-19AF-4D45-B3EF-CDD36BF950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6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F1076-50BE-E04E-ABE4-204D15907A1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F56E-B8C4-F748-9278-BD69DB85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BF143-51D4-544B-B0E1-231BB69C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59" y="56782"/>
            <a:ext cx="7886700" cy="1070269"/>
          </a:xfrm>
        </p:spPr>
        <p:txBody>
          <a:bodyPr/>
          <a:lstStyle/>
          <a:p>
            <a:r>
              <a:rPr lang="en-US" dirty="0"/>
              <a:t>Installation of HV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97FA90-B2C6-1B42-9375-8B31D919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75" y="1127051"/>
            <a:ext cx="5889108" cy="52701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Full HV distribution installed:</a:t>
            </a:r>
          </a:p>
          <a:p>
            <a:pPr lvl="1"/>
            <a:r>
              <a:rPr lang="en-US" dirty="0" err="1"/>
              <a:t>Heinzinger</a:t>
            </a:r>
            <a:r>
              <a:rPr lang="en-US" dirty="0"/>
              <a:t> PS</a:t>
            </a:r>
          </a:p>
          <a:p>
            <a:pPr lvl="1"/>
            <a:r>
              <a:rPr lang="en-US" dirty="0"/>
              <a:t>200 kV cable + two filters </a:t>
            </a:r>
          </a:p>
          <a:p>
            <a:pPr lvl="2"/>
            <a:r>
              <a:rPr lang="en-US" dirty="0"/>
              <a:t>15 </a:t>
            </a:r>
            <a:r>
              <a:rPr lang="en-US" dirty="0" err="1"/>
              <a:t>MOhm</a:t>
            </a:r>
            <a:r>
              <a:rPr lang="en-US" dirty="0"/>
              <a:t> + 6m cable (~0.6 </a:t>
            </a:r>
            <a:r>
              <a:rPr lang="en-US" dirty="0" err="1"/>
              <a:t>nF</a:t>
            </a:r>
            <a:r>
              <a:rPr lang="en-US" dirty="0"/>
              <a:t>) + 40MOhm + 14m cable (1.4 </a:t>
            </a:r>
            <a:r>
              <a:rPr lang="en-US" dirty="0" err="1"/>
              <a:t>nF</a:t>
            </a:r>
            <a:r>
              <a:rPr lang="en-US" dirty="0"/>
              <a:t>) + 40 </a:t>
            </a:r>
            <a:r>
              <a:rPr lang="en-US" dirty="0" err="1"/>
              <a:t>MOhm</a:t>
            </a:r>
            <a:r>
              <a:rPr lang="en-US" dirty="0"/>
              <a:t> + 6 m cable (0.6nF)</a:t>
            </a:r>
          </a:p>
          <a:p>
            <a:pPr lvl="1"/>
            <a:r>
              <a:rPr lang="en-US" dirty="0"/>
              <a:t>HV feed through </a:t>
            </a:r>
          </a:p>
          <a:p>
            <a:pPr lvl="2"/>
            <a:r>
              <a:rPr lang="en-US" dirty="0"/>
              <a:t>CPA Donut touched with spring loaded tip</a:t>
            </a:r>
          </a:p>
          <a:p>
            <a:r>
              <a:rPr lang="en-US" dirty="0"/>
              <a:t>Termination resistance to FC resistive chains:</a:t>
            </a:r>
          </a:p>
          <a:p>
            <a:pPr lvl="1"/>
            <a:r>
              <a:rPr lang="en-US" dirty="0"/>
              <a:t>Connections  checked</a:t>
            </a:r>
          </a:p>
          <a:p>
            <a:pPr lvl="1"/>
            <a:r>
              <a:rPr lang="en-US" dirty="0"/>
              <a:t>values verified</a:t>
            </a:r>
          </a:p>
          <a:p>
            <a:r>
              <a:rPr lang="en-US" dirty="0"/>
              <a:t>Overall FC resistance check: </a:t>
            </a:r>
          </a:p>
          <a:p>
            <a:pPr lvl="1"/>
            <a:r>
              <a:rPr lang="en-US" dirty="0"/>
              <a:t>65 V applied at PS output </a:t>
            </a:r>
          </a:p>
          <a:p>
            <a:pPr lvl="1"/>
            <a:r>
              <a:rPr lang="en-US" dirty="0"/>
              <a:t>46.6 </a:t>
            </a:r>
            <a:r>
              <a:rPr lang="en-US" dirty="0" err="1"/>
              <a:t>nA</a:t>
            </a:r>
            <a:r>
              <a:rPr lang="en-US" dirty="0"/>
              <a:t> measured with Keithley Ammeter</a:t>
            </a:r>
          </a:p>
          <a:p>
            <a:pPr lvl="1"/>
            <a:r>
              <a:rPr lang="en-US" dirty="0"/>
              <a:t>Expected current: 46.3 </a:t>
            </a:r>
            <a:r>
              <a:rPr lang="en-US" dirty="0" err="1"/>
              <a:t>nA</a:t>
            </a:r>
            <a:r>
              <a:rPr lang="en-US" dirty="0"/>
              <a:t> due to 1.406 </a:t>
            </a:r>
            <a:r>
              <a:rPr lang="en-US" dirty="0" err="1"/>
              <a:t>GOhm</a:t>
            </a:r>
            <a:r>
              <a:rPr lang="en-US" dirty="0"/>
              <a:t> total resistance from the parallel of:</a:t>
            </a:r>
          </a:p>
          <a:p>
            <a:pPr lvl="2"/>
            <a:r>
              <a:rPr lang="en-US" dirty="0"/>
              <a:t>21  30-GOhm chains, </a:t>
            </a:r>
          </a:p>
          <a:p>
            <a:pPr lvl="2"/>
            <a:r>
              <a:rPr lang="en-US" dirty="0"/>
              <a:t>7 150-GOhm chains, </a:t>
            </a:r>
          </a:p>
          <a:p>
            <a:pPr lvl="2"/>
            <a:r>
              <a:rPr lang="en-US" dirty="0"/>
              <a:t>1 beam plug chain</a:t>
            </a:r>
          </a:p>
          <a:p>
            <a:pPr lvl="1"/>
            <a:r>
              <a:rPr lang="en-US" dirty="0"/>
              <a:t>One 150-GOhm missing chains </a:t>
            </a:r>
            <a:r>
              <a:rPr lang="en-US" u="sng" dirty="0"/>
              <a:t>would reduce </a:t>
            </a:r>
            <a:r>
              <a:rPr lang="en-US" dirty="0"/>
              <a:t>the current by 0.44nA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58C572-ED78-7444-B1EE-3C3B635E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048" y="116913"/>
            <a:ext cx="1850065" cy="3292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2368BC-B17D-A042-9BB9-92376B423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61" y="3614753"/>
            <a:ext cx="1854952" cy="27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90BE0-E00D-CC43-A65B-C87117AC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10093"/>
          </a:xfrm>
        </p:spPr>
        <p:txBody>
          <a:bodyPr/>
          <a:lstStyle/>
          <a:p>
            <a:r>
              <a:rPr lang="en-US" dirty="0"/>
              <a:t>HV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56111-E370-6649-A4AC-C102999D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52" y="1086797"/>
            <a:ext cx="6506669" cy="5675509"/>
          </a:xfrm>
        </p:spPr>
        <p:txBody>
          <a:bodyPr>
            <a:normAutofit/>
          </a:bodyPr>
          <a:lstStyle/>
          <a:p>
            <a:r>
              <a:rPr lang="en-US" dirty="0"/>
              <a:t>With the whole HV chain connected, Voltage has been increased up to 19.5 kV: </a:t>
            </a:r>
          </a:p>
          <a:p>
            <a:pPr lvl="1"/>
            <a:r>
              <a:rPr lang="en-US" dirty="0"/>
              <a:t>Current increased linearly as expected (14.0uA at 19.5kV)</a:t>
            </a:r>
          </a:p>
          <a:p>
            <a:pPr lvl="1"/>
            <a:r>
              <a:rPr lang="en-US" dirty="0"/>
              <a:t>No “DP Field Cage effect” recorded</a:t>
            </a:r>
          </a:p>
          <a:p>
            <a:r>
              <a:rPr lang="en-US" dirty="0"/>
              <a:t>Voltage monitoring across termination resistance, to measure the current flowing along each FC divider chain</a:t>
            </a:r>
          </a:p>
          <a:p>
            <a:pPr lvl="1"/>
            <a:r>
              <a:rPr lang="en-US" dirty="0"/>
              <a:t>Voltage changes, proportional to applied HV, recorded on all termination except on four:</a:t>
            </a:r>
          </a:p>
          <a:p>
            <a:pPr lvl="2"/>
            <a:r>
              <a:rPr lang="en-US" dirty="0"/>
              <a:t>End-wall upstream, beam left</a:t>
            </a:r>
          </a:p>
          <a:p>
            <a:pPr lvl="3"/>
            <a:r>
              <a:rPr lang="en-US" dirty="0"/>
              <a:t>Termination on CE flange of APA US BL</a:t>
            </a:r>
          </a:p>
          <a:p>
            <a:pPr lvl="2"/>
            <a:r>
              <a:rPr lang="en-US" dirty="0"/>
              <a:t>End-wall, top FC, bottom FC downstream, beam left</a:t>
            </a:r>
          </a:p>
          <a:p>
            <a:pPr lvl="3"/>
            <a:r>
              <a:rPr lang="en-US" dirty="0"/>
              <a:t>Termination on CE flange of APA DW, BL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4DCC57-691B-1848-AA2F-D21DCE9085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5536" y="2431336"/>
            <a:ext cx="3148965" cy="23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90BE0-E00D-CC43-A65B-C87117AC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10093"/>
          </a:xfrm>
        </p:spPr>
        <p:txBody>
          <a:bodyPr/>
          <a:lstStyle/>
          <a:p>
            <a:r>
              <a:rPr lang="en-US" dirty="0"/>
              <a:t>Recovering of FC terminations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56111-E370-6649-A4AC-C102999D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52" y="1086797"/>
            <a:ext cx="5985945" cy="4330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DS, BL CE flange opened:</a:t>
            </a:r>
          </a:p>
          <a:p>
            <a:pPr lvl="1"/>
            <a:r>
              <a:rPr lang="en-US" dirty="0"/>
              <a:t>SHV connectors of termination resistances found not fully plugged-in</a:t>
            </a:r>
          </a:p>
          <a:p>
            <a:pPr lvl="1"/>
            <a:r>
              <a:rPr lang="en-US" dirty="0"/>
              <a:t>After re-plugging, the proper voltage drop across termination resistance was measured</a:t>
            </a:r>
          </a:p>
          <a:p>
            <a:r>
              <a:rPr lang="en-US" dirty="0"/>
              <a:t>US, BL flange opened:</a:t>
            </a:r>
          </a:p>
          <a:p>
            <a:pPr lvl="1"/>
            <a:r>
              <a:rPr lang="en-US" dirty="0"/>
              <a:t>All connector on CE flange well plugged in.</a:t>
            </a:r>
          </a:p>
          <a:p>
            <a:pPr lvl="1"/>
            <a:r>
              <a:rPr lang="en-US" dirty="0"/>
              <a:t>We suspect that the connection is open on the APA between the SHV board and the termination/filter board</a:t>
            </a:r>
          </a:p>
          <a:p>
            <a:pPr lvl="1"/>
            <a:r>
              <a:rPr lang="en-US" dirty="0"/>
              <a:t>We will not be able to monitor the current on the US,BL end wall and/or fine-tuning the voltage at the termination resistance.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84B2D3-9E6F-714E-9DF4-319B74AC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5439" y="1404827"/>
            <a:ext cx="3838354" cy="2878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A4862F-C512-1D4E-B8B4-2C82642470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71" y="5270718"/>
            <a:ext cx="2923031" cy="1325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06BD83-496A-5E4A-B6B4-C72A730BF7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1431" y="5221605"/>
            <a:ext cx="2799080" cy="1636395"/>
          </a:xfrm>
          <a:prstGeom prst="rect">
            <a:avLst/>
          </a:prstGeom>
        </p:spPr>
      </p:pic>
      <p:pic>
        <p:nvPicPr>
          <p:cNvPr id="9" name="Picture 8" descr="20170704_215112">
            <a:extLst>
              <a:ext uri="{FF2B5EF4-FFF2-40B4-BE49-F238E27FC236}">
                <a16:creationId xmlns:a16="http://schemas.microsoft.com/office/drawing/2014/main" xmlns="" id="{8252F77C-E211-D348-8F46-6FF68AA6718F}"/>
              </a:ext>
            </a:extLst>
          </p:cNvPr>
          <p:cNvPicPr/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80933" y="5270718"/>
            <a:ext cx="2582134" cy="153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9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312</Words>
  <Application>Microsoft Office PowerPoint</Application>
  <PresentationFormat>On-screen Show (4:3)</PresentationFormat>
  <Paragraphs>40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Installation of HV distribution</vt:lpstr>
      <vt:lpstr>HV testing</vt:lpstr>
      <vt:lpstr>Recovering of FC terminations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William Miller</cp:lastModifiedBy>
  <cp:revision>7</cp:revision>
  <dcterms:created xsi:type="dcterms:W3CDTF">2018-07-05T11:55:31Z</dcterms:created>
  <dcterms:modified xsi:type="dcterms:W3CDTF">2018-07-05T14:03:28Z</dcterms:modified>
</cp:coreProperties>
</file>