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6" r:id="rId2"/>
    <p:sldId id="574" r:id="rId3"/>
    <p:sldId id="572" r:id="rId4"/>
    <p:sldId id="552" r:id="rId5"/>
    <p:sldId id="334" r:id="rId6"/>
    <p:sldId id="586" r:id="rId7"/>
    <p:sldId id="593" r:id="rId8"/>
    <p:sldId id="595" r:id="rId9"/>
    <p:sldId id="594" r:id="rId10"/>
    <p:sldId id="596" r:id="rId11"/>
    <p:sldId id="597" r:id="rId12"/>
    <p:sldId id="598" r:id="rId13"/>
    <p:sldId id="599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F5C76C"/>
    <a:srgbClr val="F5D48F"/>
    <a:srgbClr val="F9FF91"/>
    <a:srgbClr val="F56F3B"/>
    <a:srgbClr val="F5BE3D"/>
    <a:srgbClr val="1C6B11"/>
    <a:srgbClr val="DA592A"/>
    <a:srgbClr val="808080"/>
    <a:srgbClr val="154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/>
    <p:restoredTop sz="90541" autoAdjust="0"/>
  </p:normalViewPr>
  <p:slideViewPr>
    <p:cSldViewPr snapToGrid="0" snapToObjects="1">
      <p:cViewPr>
        <p:scale>
          <a:sx n="119" d="100"/>
          <a:sy n="119" d="100"/>
        </p:scale>
        <p:origin x="24" y="-536"/>
      </p:cViewPr>
      <p:guideLst>
        <p:guide orient="horz" pos="2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4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8/29/18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8/29/18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4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73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9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41D85DDF-065E-C845-B560-9E503AFC8BBF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FA8A321-B0A9-9D46-86F9-5E816B7EBAA8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Fabio Happacher |   Mu2e - II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86090" y="1239613"/>
            <a:ext cx="9144000" cy="186537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tx2"/>
                </a:solidFill>
                <a:latin typeface="Helvetica" charset="0"/>
              </a:rPr>
              <a:t>Mu2e-II Calorimeter </a:t>
            </a:r>
            <a:br>
              <a:rPr lang="en-US" sz="2800" dirty="0">
                <a:solidFill>
                  <a:schemeClr val="tx2"/>
                </a:solidFill>
                <a:latin typeface="Helvetica" charset="0"/>
              </a:rPr>
            </a:br>
            <a:r>
              <a:rPr lang="en-US" sz="2800" dirty="0">
                <a:solidFill>
                  <a:schemeClr val="tx2"/>
                </a:solidFill>
                <a:latin typeface="Helvetica" charset="0"/>
              </a:rPr>
              <a:t>Suiting the Mechanics to new Crystals and Photosensors</a:t>
            </a:r>
            <a:br>
              <a:rPr lang="en-US" sz="2800" dirty="0">
                <a:solidFill>
                  <a:schemeClr val="tx2"/>
                </a:solidFill>
                <a:latin typeface="Helvetica" charset="0"/>
              </a:rPr>
            </a:br>
            <a:br>
              <a:rPr lang="en-US" sz="2800" dirty="0">
                <a:solidFill>
                  <a:schemeClr val="tx2"/>
                </a:solidFill>
                <a:latin typeface="Helvetica" charset="0"/>
              </a:rPr>
            </a:br>
            <a:endParaRPr lang="en-US" sz="2800" dirty="0">
              <a:solidFill>
                <a:srgbClr val="800000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86090" y="3920495"/>
            <a:ext cx="7556500" cy="14890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F. </a:t>
            </a:r>
            <a:r>
              <a:rPr lang="en-US" dirty="0" err="1">
                <a:solidFill>
                  <a:schemeClr val="tx2"/>
                </a:solidFill>
                <a:latin typeface="Helvetica" charset="0"/>
              </a:rPr>
              <a:t>Happacher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, M. Martini  </a:t>
            </a: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for the Calorimeter group</a:t>
            </a:r>
          </a:p>
          <a:p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752" y="5563584"/>
            <a:ext cx="1478410" cy="8489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" name="Picture 6" descr="Risultati immagini per logo lnf">
            <a:extLst>
              <a:ext uri="{FF2B5EF4-FFF2-40B4-BE49-F238E27FC236}">
                <a16:creationId xmlns:a16="http://schemas.microsoft.com/office/drawing/2014/main" id="{EB4EB9D0-12C3-854D-BF6A-52C4ACE7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27" y="5272647"/>
            <a:ext cx="1589075" cy="1139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8B96-5DAB-B343-8D6B-EF352504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Size</a:t>
            </a:r>
            <a:r>
              <a:rPr lang="it-IT" dirty="0"/>
              <a:t> and </a:t>
            </a:r>
            <a:r>
              <a:rPr lang="it-IT" dirty="0" err="1"/>
              <a:t>geometry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29D2-FE41-F141-81BB-569DF20FF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make</a:t>
            </a:r>
            <a:r>
              <a:rPr lang="it-IT" dirty="0"/>
              <a:t> use of 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supporting</a:t>
            </a:r>
            <a:r>
              <a:rPr lang="it-IT" dirty="0"/>
              <a:t> </a:t>
            </a:r>
            <a:r>
              <a:rPr lang="it-IT" dirty="0" err="1"/>
              <a:t>structures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keep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crystals</a:t>
            </a:r>
            <a:r>
              <a:rPr lang="it-IT" dirty="0"/>
              <a:t> and </a:t>
            </a:r>
            <a:r>
              <a:rPr lang="it-IT" dirty="0" err="1"/>
              <a:t>dimensions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Since</a:t>
            </a:r>
            <a:r>
              <a:rPr lang="it-IT" dirty="0"/>
              <a:t> the Moliere </a:t>
            </a:r>
            <a:r>
              <a:rPr lang="it-IT" dirty="0" err="1"/>
              <a:t>radius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comparable</a:t>
            </a:r>
            <a:r>
              <a:rPr lang="it-IT" dirty="0"/>
              <a:t>, </a:t>
            </a:r>
            <a:r>
              <a:rPr lang="it-IT" dirty="0" err="1"/>
              <a:t>this</a:t>
            </a:r>
            <a:r>
              <a:rPr lang="it-IT" dirty="0"/>
              <a:t> layout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grant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shower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 and position </a:t>
            </a:r>
            <a:r>
              <a:rPr lang="it-IT" dirty="0" err="1"/>
              <a:t>resolution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Indeed</a:t>
            </a:r>
            <a:r>
              <a:rPr lang="it-IT" dirty="0"/>
              <a:t>,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stepped</a:t>
            </a:r>
            <a:r>
              <a:rPr lang="it-IT" dirty="0"/>
              <a:t> </a:t>
            </a:r>
            <a:r>
              <a:rPr lang="it-IT" dirty="0" err="1"/>
              <a:t>margins</a:t>
            </a:r>
            <a:r>
              <a:rPr lang="it-IT" dirty="0"/>
              <a:t> for </a:t>
            </a:r>
            <a:r>
              <a:rPr lang="it-IT" dirty="0" err="1"/>
              <a:t>inner</a:t>
            </a:r>
            <a:r>
              <a:rPr lang="it-IT" dirty="0"/>
              <a:t> and </a:t>
            </a:r>
            <a:r>
              <a:rPr lang="it-IT" dirty="0" err="1"/>
              <a:t>outer</a:t>
            </a:r>
            <a:r>
              <a:rPr lang="it-IT" dirty="0"/>
              <a:t> </a:t>
            </a:r>
            <a:r>
              <a:rPr lang="it-IT" dirty="0" err="1"/>
              <a:t>rings</a:t>
            </a:r>
            <a:r>
              <a:rPr lang="it-IT" dirty="0"/>
              <a:t> are </a:t>
            </a:r>
            <a:r>
              <a:rPr lang="it-IT" dirty="0" err="1"/>
              <a:t>built</a:t>
            </a:r>
            <a:r>
              <a:rPr lang="it-IT" dirty="0"/>
              <a:t>- in and </a:t>
            </a:r>
            <a:r>
              <a:rPr lang="it-IT" dirty="0" err="1"/>
              <a:t>constrain</a:t>
            </a:r>
            <a:r>
              <a:rPr lang="it-IT" dirty="0"/>
              <a:t> the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granularity</a:t>
            </a:r>
            <a:r>
              <a:rPr lang="it-IT" dirty="0"/>
              <a:t> of the </a:t>
            </a:r>
            <a:r>
              <a:rPr lang="it-IT" dirty="0" err="1"/>
              <a:t>crystals</a:t>
            </a:r>
            <a:r>
              <a:rPr lang="it-IT" dirty="0"/>
              <a:t> array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35E50-DF4E-C140-8E41-D0CA8296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122360-E26A-A34D-9FA9-C5F23802B17B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B6EB-7667-A647-B562-A0A76F18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67166-CDDE-AE4F-B707-40946C08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5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486F-9063-7A47-A79E-797C267C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Cooling</a:t>
            </a:r>
            <a:r>
              <a:rPr lang="it-IT" dirty="0"/>
              <a:t> the </a:t>
            </a:r>
            <a:r>
              <a:rPr lang="it-IT" dirty="0" err="1"/>
              <a:t>photosensors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1F8D4-45AB-1948-ABE1-D1B4CBBD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/>
              <a:t>The </a:t>
            </a:r>
            <a:r>
              <a:rPr lang="it-IT" sz="2000" dirty="0" err="1"/>
              <a:t>request</a:t>
            </a:r>
            <a:r>
              <a:rPr lang="it-IT" sz="2000" dirty="0"/>
              <a:t> of </a:t>
            </a:r>
            <a:r>
              <a:rPr lang="it-IT" sz="2000" dirty="0" err="1"/>
              <a:t>cooling</a:t>
            </a:r>
            <a:r>
              <a:rPr lang="it-IT" sz="2000" dirty="0"/>
              <a:t> the </a:t>
            </a:r>
            <a:r>
              <a:rPr lang="it-IT" sz="2000" dirty="0" err="1"/>
              <a:t>photosensors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a temperature </a:t>
            </a:r>
            <a:r>
              <a:rPr lang="it-IT" sz="2000" dirty="0" err="1"/>
              <a:t>between</a:t>
            </a:r>
            <a:r>
              <a:rPr lang="it-IT" sz="2000" dirty="0"/>
              <a:t> -25/-30 C </a:t>
            </a:r>
            <a:r>
              <a:rPr lang="it-IT" sz="2000" dirty="0" err="1"/>
              <a:t>implies</a:t>
            </a:r>
            <a:r>
              <a:rPr lang="it-IT" sz="2000" dirty="0"/>
              <a:t> the complete </a:t>
            </a:r>
            <a:r>
              <a:rPr lang="it-IT" sz="2000" dirty="0" err="1"/>
              <a:t>revisitation</a:t>
            </a:r>
            <a:r>
              <a:rPr lang="it-IT" sz="2000" dirty="0"/>
              <a:t> of the </a:t>
            </a:r>
            <a:r>
              <a:rPr lang="it-IT" sz="2000" dirty="0" err="1"/>
              <a:t>current</a:t>
            </a:r>
            <a:r>
              <a:rPr lang="it-IT" sz="2000" dirty="0"/>
              <a:t> </a:t>
            </a:r>
            <a:r>
              <a:rPr lang="it-IT" sz="2000" dirty="0" err="1"/>
              <a:t>cooling</a:t>
            </a:r>
            <a:r>
              <a:rPr lang="it-IT" sz="2000" dirty="0"/>
              <a:t> </a:t>
            </a:r>
            <a:r>
              <a:rPr lang="it-IT" sz="2000" dirty="0" err="1"/>
              <a:t>system</a:t>
            </a:r>
            <a:endParaRPr lang="it-IT" sz="2000" dirty="0"/>
          </a:p>
          <a:p>
            <a:r>
              <a:rPr lang="it-IT" sz="2000" dirty="0" err="1"/>
              <a:t>All</a:t>
            </a:r>
            <a:r>
              <a:rPr lang="it-IT" sz="2000" dirty="0"/>
              <a:t> the </a:t>
            </a:r>
            <a:r>
              <a:rPr lang="it-IT" sz="2000" dirty="0" err="1"/>
              <a:t>details</a:t>
            </a:r>
            <a:r>
              <a:rPr lang="it-IT" sz="2000" dirty="0"/>
              <a:t> of the </a:t>
            </a:r>
            <a:r>
              <a:rPr lang="it-IT" sz="2000" dirty="0" err="1"/>
              <a:t>effects</a:t>
            </a:r>
            <a:r>
              <a:rPr lang="it-IT" sz="2000" dirty="0"/>
              <a:t> of </a:t>
            </a:r>
            <a:r>
              <a:rPr lang="it-IT" sz="2000" dirty="0" err="1"/>
              <a:t>requiring</a:t>
            </a:r>
            <a:r>
              <a:rPr lang="it-IT" sz="2000" dirty="0"/>
              <a:t> to </a:t>
            </a:r>
            <a:r>
              <a:rPr lang="it-IT" sz="2000" dirty="0" err="1"/>
              <a:t>lower</a:t>
            </a:r>
            <a:r>
              <a:rPr lang="it-IT" sz="2000" dirty="0"/>
              <a:t> the temperature of the </a:t>
            </a:r>
            <a:r>
              <a:rPr lang="it-IT" sz="2000" dirty="0" err="1"/>
              <a:t>coolant</a:t>
            </a:r>
            <a:r>
              <a:rPr lang="it-IT" sz="2000" dirty="0"/>
              <a:t>, and </a:t>
            </a:r>
            <a:r>
              <a:rPr lang="it-IT" sz="2000" dirty="0" err="1"/>
              <a:t>therefore</a:t>
            </a:r>
            <a:r>
              <a:rPr lang="it-IT" sz="2000" dirty="0"/>
              <a:t> of the Front End </a:t>
            </a:r>
            <a:r>
              <a:rPr lang="it-IT" sz="2000" dirty="0" err="1"/>
              <a:t>plate</a:t>
            </a:r>
            <a:r>
              <a:rPr lang="it-IT" sz="2000" dirty="0"/>
              <a:t> </a:t>
            </a:r>
            <a:r>
              <a:rPr lang="it-IT" sz="2000" dirty="0" err="1"/>
              <a:t>where</a:t>
            </a:r>
            <a:r>
              <a:rPr lang="it-IT" sz="2000" dirty="0"/>
              <a:t> the </a:t>
            </a:r>
            <a:r>
              <a:rPr lang="it-IT" sz="2000" dirty="0" err="1"/>
              <a:t>cooling</a:t>
            </a:r>
            <a:r>
              <a:rPr lang="it-IT" sz="2000" dirty="0"/>
              <a:t> </a:t>
            </a:r>
            <a:r>
              <a:rPr lang="it-IT" sz="2000" dirty="0" err="1"/>
              <a:t>pipes</a:t>
            </a:r>
            <a:r>
              <a:rPr lang="it-IT" sz="2000" dirty="0"/>
              <a:t> are in </a:t>
            </a:r>
            <a:r>
              <a:rPr lang="it-IT" sz="2000" dirty="0" err="1"/>
              <a:t>thermal</a:t>
            </a:r>
            <a:r>
              <a:rPr lang="it-IT" sz="2000" dirty="0"/>
              <a:t> </a:t>
            </a:r>
            <a:r>
              <a:rPr lang="it-IT" sz="2000" dirty="0" err="1"/>
              <a:t>contact</a:t>
            </a:r>
            <a:r>
              <a:rPr lang="it-IT" sz="2000" dirty="0"/>
              <a:t> ti the </a:t>
            </a:r>
            <a:r>
              <a:rPr lang="it-IT" sz="2000" dirty="0" err="1"/>
              <a:t>photosensors</a:t>
            </a:r>
            <a:r>
              <a:rPr lang="it-IT" sz="2000" dirty="0"/>
              <a:t>,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described</a:t>
            </a:r>
            <a:r>
              <a:rPr lang="it-IT" sz="2000" dirty="0"/>
              <a:t> in </a:t>
            </a:r>
            <a:r>
              <a:rPr lang="it-IT" sz="2000" dirty="0" err="1"/>
              <a:t>DocDB</a:t>
            </a:r>
            <a:r>
              <a:rPr lang="it-IT" sz="2000" dirty="0"/>
              <a:t> 19447.</a:t>
            </a:r>
          </a:p>
          <a:p>
            <a:r>
              <a:rPr lang="it-IT" sz="2000" dirty="0"/>
              <a:t>In </a:t>
            </a:r>
            <a:r>
              <a:rPr lang="it-IT" sz="2000" dirty="0" err="1"/>
              <a:t>this</a:t>
            </a:r>
            <a:r>
              <a:rPr lang="it-IT" sz="2000" dirty="0"/>
              <a:t> work L. Lucchesi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analyzed</a:t>
            </a:r>
            <a:r>
              <a:rPr lang="it-IT" sz="2000" dirty="0"/>
              <a:t> </a:t>
            </a:r>
            <a:r>
              <a:rPr lang="it-IT" sz="2000" dirty="0" err="1"/>
              <a:t>how</a:t>
            </a:r>
            <a:r>
              <a:rPr lang="it-IT" sz="2000" dirty="0"/>
              <a:t> </a:t>
            </a:r>
            <a:r>
              <a:rPr lang="it-IT" sz="2000" dirty="0" err="1"/>
              <a:t>requiring</a:t>
            </a:r>
            <a:r>
              <a:rPr lang="it-IT" sz="2000" dirty="0"/>
              <a:t> a </a:t>
            </a:r>
            <a:r>
              <a:rPr lang="it-IT" sz="2000" dirty="0" err="1"/>
              <a:t>lower</a:t>
            </a:r>
            <a:r>
              <a:rPr lang="it-IT" sz="2000" dirty="0"/>
              <a:t> T </a:t>
            </a:r>
            <a:r>
              <a:rPr lang="it-IT" sz="2000" dirty="0" err="1"/>
              <a:t>coolant</a:t>
            </a:r>
            <a:r>
              <a:rPr lang="it-IT" sz="2000" dirty="0"/>
              <a:t> </a:t>
            </a:r>
            <a:r>
              <a:rPr lang="it-IT" sz="2000" dirty="0" err="1"/>
              <a:t>reflects</a:t>
            </a:r>
            <a:r>
              <a:rPr lang="it-IT" sz="2000" dirty="0"/>
              <a:t> on a </a:t>
            </a:r>
            <a:r>
              <a:rPr lang="it-IT" sz="2000" dirty="0" err="1"/>
              <a:t>much</a:t>
            </a:r>
            <a:r>
              <a:rPr lang="it-IT" sz="2000" dirty="0"/>
              <a:t> more </a:t>
            </a:r>
            <a:r>
              <a:rPr lang="it-IT" sz="2000" dirty="0" err="1"/>
              <a:t>complicated</a:t>
            </a:r>
            <a:r>
              <a:rPr lang="it-IT" sz="2000" dirty="0"/>
              <a:t> </a:t>
            </a:r>
            <a:r>
              <a:rPr lang="it-IT" sz="2000" dirty="0" err="1"/>
              <a:t>cooling</a:t>
            </a:r>
            <a:r>
              <a:rPr lang="it-IT" sz="2000" dirty="0"/>
              <a:t> </a:t>
            </a:r>
            <a:r>
              <a:rPr lang="it-IT" sz="2000" dirty="0" err="1"/>
              <a:t>plant</a:t>
            </a:r>
            <a:endParaRPr lang="it-IT" sz="2000" dirty="0"/>
          </a:p>
          <a:p>
            <a:pPr lvl="1"/>
            <a:r>
              <a:rPr lang="it-IT" sz="1800" dirty="0" err="1"/>
              <a:t>Increase</a:t>
            </a:r>
            <a:r>
              <a:rPr lang="it-IT" sz="1800" dirty="0"/>
              <a:t> the </a:t>
            </a:r>
            <a:r>
              <a:rPr lang="it-IT" sz="1800" dirty="0" err="1"/>
              <a:t>glycol</a:t>
            </a:r>
            <a:r>
              <a:rPr lang="it-IT" sz="1800" dirty="0"/>
              <a:t> (40%) </a:t>
            </a:r>
            <a:r>
              <a:rPr lang="it-IT" sz="1800" dirty="0" err="1"/>
              <a:t>concentration</a:t>
            </a:r>
            <a:r>
              <a:rPr lang="it-IT" sz="1800" dirty="0"/>
              <a:t> to </a:t>
            </a:r>
            <a:r>
              <a:rPr lang="it-IT" sz="1800" dirty="0" err="1"/>
              <a:t>lower</a:t>
            </a:r>
            <a:r>
              <a:rPr lang="it-IT" sz="1800" dirty="0"/>
              <a:t> </a:t>
            </a:r>
            <a:r>
              <a:rPr lang="it-IT" sz="1800" dirty="0" err="1"/>
              <a:t>freezing</a:t>
            </a:r>
            <a:r>
              <a:rPr lang="it-IT" sz="1800" dirty="0"/>
              <a:t> T</a:t>
            </a:r>
          </a:p>
          <a:p>
            <a:pPr lvl="1"/>
            <a:r>
              <a:rPr lang="it-IT" sz="1800" dirty="0" err="1"/>
              <a:t>Handle</a:t>
            </a:r>
            <a:r>
              <a:rPr lang="it-IT" sz="1800" dirty="0"/>
              <a:t> high </a:t>
            </a:r>
            <a:r>
              <a:rPr lang="it-IT" sz="1800" dirty="0" err="1"/>
              <a:t>coolant</a:t>
            </a:r>
            <a:r>
              <a:rPr lang="it-IT" sz="1800" dirty="0"/>
              <a:t> mass flow due to high </a:t>
            </a:r>
            <a:r>
              <a:rPr lang="it-IT" sz="1800" dirty="0" err="1"/>
              <a:t>viscosity</a:t>
            </a:r>
            <a:endParaRPr lang="it-IT" sz="1800" dirty="0"/>
          </a:p>
          <a:p>
            <a:pPr lvl="1"/>
            <a:r>
              <a:rPr lang="it-IT" sz="1800" dirty="0" err="1"/>
              <a:t>Increase</a:t>
            </a:r>
            <a:r>
              <a:rPr lang="it-IT" sz="1800" dirty="0"/>
              <a:t> of pressure </a:t>
            </a:r>
            <a:r>
              <a:rPr lang="it-IT" sz="1800" dirty="0" err="1"/>
              <a:t>drop</a:t>
            </a:r>
            <a:r>
              <a:rPr lang="it-IT" sz="1800" dirty="0"/>
              <a:t> and </a:t>
            </a:r>
            <a:r>
              <a:rPr lang="it-IT" sz="1800" dirty="0" err="1"/>
              <a:t>fluid</a:t>
            </a:r>
            <a:r>
              <a:rPr lang="it-IT" sz="1800" dirty="0"/>
              <a:t> </a:t>
            </a:r>
            <a:r>
              <a:rPr lang="it-IT" sz="1800" dirty="0" err="1"/>
              <a:t>velocity</a:t>
            </a:r>
            <a:endParaRPr lang="it-IT" sz="1800" dirty="0"/>
          </a:p>
          <a:p>
            <a:pPr lvl="1"/>
            <a:r>
              <a:rPr lang="it-IT" sz="1800" dirty="0" err="1"/>
              <a:t>Stresses</a:t>
            </a:r>
            <a:r>
              <a:rPr lang="it-IT" sz="1800" dirty="0"/>
              <a:t> on </a:t>
            </a:r>
            <a:r>
              <a:rPr lang="it-IT" sz="1800" dirty="0" err="1"/>
              <a:t>valves</a:t>
            </a:r>
            <a:r>
              <a:rPr lang="it-IT" sz="1800" dirty="0"/>
              <a:t> and corners</a:t>
            </a:r>
          </a:p>
          <a:p>
            <a:pPr marL="457200" lvl="1" indent="0">
              <a:buNone/>
            </a:pPr>
            <a:endParaRPr lang="it-IT" sz="1800" dirty="0"/>
          </a:p>
          <a:p>
            <a:pPr lvl="1"/>
            <a:r>
              <a:rPr lang="it-IT" sz="1800" dirty="0" err="1"/>
              <a:t>Not</a:t>
            </a:r>
            <a:r>
              <a:rPr lang="it-IT" sz="1800" dirty="0"/>
              <a:t> to </a:t>
            </a:r>
            <a:r>
              <a:rPr lang="it-IT" sz="1800" dirty="0" err="1"/>
              <a:t>increase</a:t>
            </a:r>
            <a:r>
              <a:rPr lang="it-IT" sz="1800" dirty="0"/>
              <a:t> </a:t>
            </a:r>
            <a:r>
              <a:rPr lang="it-IT" sz="1800" dirty="0" err="1"/>
              <a:t>fluid</a:t>
            </a:r>
            <a:r>
              <a:rPr lang="it-IT" sz="1800" dirty="0"/>
              <a:t> </a:t>
            </a:r>
            <a:r>
              <a:rPr lang="it-IT" sz="1800" dirty="0" err="1"/>
              <a:t>velocity</a:t>
            </a:r>
            <a:r>
              <a:rPr lang="it-IT" sz="1800" dirty="0"/>
              <a:t> </a:t>
            </a:r>
            <a:r>
              <a:rPr lang="it-IT" sz="1800" dirty="0" err="1"/>
              <a:t>too</a:t>
            </a:r>
            <a:r>
              <a:rPr lang="it-IT" sz="1800" dirty="0"/>
              <a:t> </a:t>
            </a:r>
            <a:r>
              <a:rPr lang="it-IT" sz="1800" dirty="0" err="1"/>
              <a:t>much</a:t>
            </a:r>
            <a:r>
              <a:rPr lang="it-IT" sz="1800" dirty="0"/>
              <a:t> </a:t>
            </a: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should</a:t>
            </a:r>
            <a:r>
              <a:rPr lang="it-IT" sz="1800" dirty="0"/>
              <a:t> </a:t>
            </a:r>
            <a:r>
              <a:rPr lang="it-IT" sz="1800" dirty="0" err="1"/>
              <a:t>increase</a:t>
            </a:r>
            <a:r>
              <a:rPr lang="it-IT" sz="1800" dirty="0"/>
              <a:t> </a:t>
            </a:r>
            <a:r>
              <a:rPr lang="it-IT" sz="1800" dirty="0" err="1"/>
              <a:t>pipes</a:t>
            </a:r>
            <a:r>
              <a:rPr lang="it-IT" sz="1800" dirty="0"/>
              <a:t> cross </a:t>
            </a:r>
            <a:r>
              <a:rPr lang="it-IT" sz="1800" dirty="0" err="1"/>
              <a:t>section</a:t>
            </a:r>
            <a:endParaRPr lang="it-IT" sz="1800" dirty="0"/>
          </a:p>
          <a:p>
            <a:pPr marL="457200" lvl="1" indent="0">
              <a:buNone/>
            </a:pPr>
            <a:r>
              <a:rPr lang="it-IT" sz="1800" dirty="0"/>
              <a:t>     -&gt; new </a:t>
            </a:r>
            <a:r>
              <a:rPr lang="it-IT" sz="1800" dirty="0" err="1"/>
              <a:t>cooling</a:t>
            </a:r>
            <a:r>
              <a:rPr lang="it-IT" sz="1800" dirty="0"/>
              <a:t> </a:t>
            </a:r>
            <a:r>
              <a:rPr lang="it-IT" sz="1800" dirty="0" err="1"/>
              <a:t>plant</a:t>
            </a:r>
            <a:r>
              <a:rPr lang="it-IT" sz="1800" dirty="0"/>
              <a:t> </a:t>
            </a:r>
            <a:r>
              <a:rPr lang="it-IT" sz="1800" dirty="0" err="1"/>
              <a:t>pumping</a:t>
            </a:r>
            <a:endParaRPr lang="it-IT" sz="1800" dirty="0"/>
          </a:p>
          <a:p>
            <a:pPr lvl="1"/>
            <a:r>
              <a:rPr lang="it-IT" sz="1800" dirty="0"/>
              <a:t>An alternative </a:t>
            </a:r>
            <a:r>
              <a:rPr lang="it-IT" sz="1800" dirty="0" err="1"/>
              <a:t>would</a:t>
            </a:r>
            <a:r>
              <a:rPr lang="it-IT" sz="1800" dirty="0"/>
              <a:t> be to use more </a:t>
            </a:r>
            <a:r>
              <a:rPr lang="it-IT" sz="1800" dirty="0" err="1"/>
              <a:t>dangerous</a:t>
            </a:r>
            <a:r>
              <a:rPr lang="it-IT" sz="1800" dirty="0"/>
              <a:t> and </a:t>
            </a:r>
            <a:r>
              <a:rPr lang="it-IT" sz="1800" dirty="0" err="1"/>
              <a:t>expensive</a:t>
            </a:r>
            <a:r>
              <a:rPr lang="it-IT" sz="1800" dirty="0"/>
              <a:t> </a:t>
            </a:r>
            <a:r>
              <a:rPr lang="it-IT" sz="1800" dirty="0" err="1"/>
              <a:t>coolants</a:t>
            </a:r>
            <a:endParaRPr lang="it-IT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C4657-2083-BA44-B4C0-732267CE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32396-441C-C842-856B-64642C7AF391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A3727-8CF1-B143-9B0A-DE52A072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B2551-200F-C040-B5C4-2E123A69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2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793C-F70B-EE47-9BDE-8DF76151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D72E5-689D-4C49-99A0-CA7E26826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addition</a:t>
            </a:r>
            <a:r>
              <a:rPr lang="it-IT" dirty="0"/>
              <a:t> to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issue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model from scratch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termal</a:t>
            </a:r>
            <a:r>
              <a:rPr lang="it-IT" dirty="0"/>
              <a:t> </a:t>
            </a:r>
            <a:r>
              <a:rPr lang="it-IT" dirty="0" err="1"/>
              <a:t>chain</a:t>
            </a:r>
            <a:r>
              <a:rPr lang="it-IT" dirty="0"/>
              <a:t> from the </a:t>
            </a:r>
            <a:r>
              <a:rPr lang="it-IT" dirty="0" err="1"/>
              <a:t>coolant</a:t>
            </a:r>
            <a:r>
              <a:rPr lang="it-IT" dirty="0"/>
              <a:t> to the </a:t>
            </a:r>
            <a:r>
              <a:rPr lang="it-IT" dirty="0" err="1"/>
              <a:t>SiPM</a:t>
            </a:r>
            <a:r>
              <a:rPr lang="it-IT" dirty="0"/>
              <a:t> </a:t>
            </a:r>
            <a:r>
              <a:rPr lang="it-IT" dirty="0" err="1"/>
              <a:t>surface</a:t>
            </a:r>
            <a:r>
              <a:rPr lang="it-IT" dirty="0"/>
              <a:t> and </a:t>
            </a:r>
            <a:r>
              <a:rPr lang="it-IT" dirty="0" err="1"/>
              <a:t>determine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size</a:t>
            </a:r>
            <a:r>
              <a:rPr lang="it-IT" dirty="0"/>
              <a:t> of 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cooling</a:t>
            </a:r>
            <a:r>
              <a:rPr lang="it-IT" dirty="0"/>
              <a:t> </a:t>
            </a:r>
            <a:r>
              <a:rPr lang="it-IT" dirty="0" err="1"/>
              <a:t>pipes</a:t>
            </a:r>
            <a:r>
              <a:rPr lang="it-IT" dirty="0"/>
              <a:t> </a:t>
            </a:r>
            <a:r>
              <a:rPr lang="it-IT" dirty="0" err="1"/>
              <a:t>embedded</a:t>
            </a:r>
            <a:r>
              <a:rPr lang="it-IT" dirty="0"/>
              <a:t> in the FEE </a:t>
            </a:r>
            <a:r>
              <a:rPr lang="it-IT" dirty="0" err="1"/>
              <a:t>plate</a:t>
            </a:r>
            <a:r>
              <a:rPr lang="it-IT" dirty="0"/>
              <a:t> are </a:t>
            </a:r>
            <a:r>
              <a:rPr lang="it-IT" dirty="0" err="1"/>
              <a:t>enough</a:t>
            </a:r>
            <a:r>
              <a:rPr lang="it-IT" dirty="0"/>
              <a:t> to transfer the </a:t>
            </a:r>
            <a:r>
              <a:rPr lang="it-IT" dirty="0" err="1"/>
              <a:t>heat</a:t>
            </a:r>
            <a:r>
              <a:rPr lang="it-IT" dirty="0"/>
              <a:t> to </a:t>
            </a:r>
            <a:r>
              <a:rPr lang="it-IT" dirty="0" err="1"/>
              <a:t>reach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temperaures</a:t>
            </a:r>
            <a:r>
              <a:rPr lang="it-IT" dirty="0"/>
              <a:t>.</a:t>
            </a:r>
          </a:p>
          <a:p>
            <a:r>
              <a:rPr lang="it-IT" dirty="0" err="1"/>
              <a:t>If</a:t>
            </a:r>
            <a:r>
              <a:rPr lang="it-IT" dirty="0"/>
              <a:t>  </a:t>
            </a:r>
            <a:r>
              <a:rPr lang="it-IT" dirty="0" err="1"/>
              <a:t>not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build</a:t>
            </a:r>
            <a:r>
              <a:rPr lang="it-IT" dirty="0"/>
              <a:t> a new FEE </a:t>
            </a:r>
            <a:r>
              <a:rPr lang="it-IT" dirty="0" err="1"/>
              <a:t>plate</a:t>
            </a:r>
            <a:endParaRPr lang="it-IT" dirty="0"/>
          </a:p>
          <a:p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issue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such</a:t>
            </a:r>
            <a:r>
              <a:rPr lang="it-IT" dirty="0"/>
              <a:t> a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runnig</a:t>
            </a:r>
            <a:r>
              <a:rPr lang="it-IT" dirty="0"/>
              <a:t> temperature on the </a:t>
            </a:r>
            <a:r>
              <a:rPr lang="it-IT" dirty="0" err="1"/>
              <a:t>equilibrium</a:t>
            </a:r>
            <a:r>
              <a:rPr lang="it-IT" dirty="0"/>
              <a:t> temperature of the </a:t>
            </a:r>
            <a:r>
              <a:rPr lang="it-IT" dirty="0" err="1"/>
              <a:t>calorimeter</a:t>
            </a:r>
            <a:r>
              <a:rPr lang="it-IT" dirty="0"/>
              <a:t>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necessary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, </a:t>
            </a:r>
            <a:r>
              <a:rPr lang="it-IT" dirty="0" err="1"/>
              <a:t>worsening</a:t>
            </a:r>
            <a:r>
              <a:rPr lang="it-IT" dirty="0"/>
              <a:t> the </a:t>
            </a:r>
            <a:r>
              <a:rPr lang="it-IT" dirty="0" err="1"/>
              <a:t>effects</a:t>
            </a:r>
            <a:r>
              <a:rPr lang="it-IT" dirty="0"/>
              <a:t> of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irradiations</a:t>
            </a:r>
            <a:r>
              <a:rPr lang="it-IT" dirty="0"/>
              <a:t> from the </a:t>
            </a:r>
            <a:r>
              <a:rPr lang="it-IT" dirty="0" err="1"/>
              <a:t>tracker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the </a:t>
            </a:r>
            <a:r>
              <a:rPr lang="it-IT" dirty="0" err="1"/>
              <a:t>calorimeter</a:t>
            </a:r>
            <a:r>
              <a:rPr lang="it-IT" dirty="0"/>
              <a:t> </a:t>
            </a:r>
            <a:r>
              <a:rPr lang="it-IT" dirty="0" err="1"/>
              <a:t>upstream</a:t>
            </a:r>
            <a:r>
              <a:rPr lang="it-IT" dirty="0"/>
              <a:t> end.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353B-18D8-0A49-85D1-687741AB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92F56-6491-FF43-82CB-B99FC8566357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68A14-977E-A541-A9B7-E4179A6F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9534F-4EA4-E043-A144-A8DE717F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6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89778-8545-074B-BFCB-2CE36221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Conlusion</a:t>
            </a:r>
            <a:r>
              <a:rPr lang="it-IT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BB03-C2EF-5D4C-A2BB-F679E0FDA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of the </a:t>
            </a:r>
            <a:r>
              <a:rPr lang="it-IT" dirty="0" err="1"/>
              <a:t>calorimeter</a:t>
            </a:r>
            <a:r>
              <a:rPr lang="it-IT" dirty="0"/>
              <a:t> can  </a:t>
            </a:r>
            <a:r>
              <a:rPr lang="it-IT" dirty="0" err="1"/>
              <a:t>accommodate</a:t>
            </a:r>
            <a:r>
              <a:rPr lang="it-IT" dirty="0"/>
              <a:t> BaF2 </a:t>
            </a:r>
            <a:r>
              <a:rPr lang="it-IT" dirty="0" err="1"/>
              <a:t>crystals</a:t>
            </a:r>
            <a:r>
              <a:rPr lang="it-IT" dirty="0"/>
              <a:t> with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size</a:t>
            </a:r>
            <a:r>
              <a:rPr lang="it-IT" dirty="0"/>
              <a:t> of the </a:t>
            </a:r>
            <a:r>
              <a:rPr lang="it-IT" dirty="0" err="1"/>
              <a:t>CsI</a:t>
            </a:r>
            <a:r>
              <a:rPr lang="it-IT" dirty="0"/>
              <a:t> </a:t>
            </a:r>
            <a:r>
              <a:rPr lang="it-IT" dirty="0" err="1"/>
              <a:t>crystals</a:t>
            </a:r>
            <a:endParaRPr lang="it-IT" dirty="0"/>
          </a:p>
          <a:p>
            <a:r>
              <a:rPr lang="it-IT" dirty="0"/>
              <a:t>A more </a:t>
            </a:r>
            <a:r>
              <a:rPr lang="it-IT" dirty="0" err="1"/>
              <a:t>detailed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to be </a:t>
            </a:r>
            <a:r>
              <a:rPr lang="it-IT" dirty="0" err="1"/>
              <a:t>carried</a:t>
            </a:r>
            <a:r>
              <a:rPr lang="it-IT" dirty="0"/>
              <a:t> on to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whether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cool down the </a:t>
            </a:r>
            <a:r>
              <a:rPr lang="it-IT" dirty="0" err="1"/>
              <a:t>photosensors</a:t>
            </a:r>
            <a:r>
              <a:rPr lang="it-IT" dirty="0"/>
              <a:t> to temperature </a:t>
            </a:r>
            <a:r>
              <a:rPr lang="it-IT" dirty="0" err="1"/>
              <a:t>around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    -20/-30 C</a:t>
            </a:r>
          </a:p>
          <a:p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a more </a:t>
            </a:r>
            <a:r>
              <a:rPr lang="it-IT" dirty="0" err="1"/>
              <a:t>powerful</a:t>
            </a:r>
            <a:r>
              <a:rPr lang="it-IT" dirty="0"/>
              <a:t> </a:t>
            </a:r>
            <a:r>
              <a:rPr lang="it-IT" dirty="0" err="1"/>
              <a:t>cooling</a:t>
            </a:r>
            <a:r>
              <a:rPr lang="it-IT" dirty="0"/>
              <a:t> station and </a:t>
            </a:r>
            <a:r>
              <a:rPr lang="it-IT" dirty="0" err="1"/>
              <a:t>revise</a:t>
            </a:r>
            <a:r>
              <a:rPr lang="it-IT" dirty="0"/>
              <a:t> the design of the FEE </a:t>
            </a:r>
            <a:r>
              <a:rPr lang="it-IT" dirty="0" err="1"/>
              <a:t>plate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cools</a:t>
            </a:r>
            <a:r>
              <a:rPr lang="it-IT" dirty="0"/>
              <a:t> the </a:t>
            </a:r>
            <a:r>
              <a:rPr lang="it-IT" dirty="0" err="1"/>
              <a:t>photosensors</a:t>
            </a:r>
            <a:r>
              <a:rPr lang="it-IT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80472-C571-A34D-B2AB-C8DCE4CB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85DDF-065E-C845-B560-9E503AFC8BBF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E1C21-005E-0846-AFDB-0ADD08BE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94677-F75F-F244-8B67-0A5AA736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2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01CA-D9DB-7849-889A-2AA607C5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Mu2e – II </a:t>
            </a:r>
            <a:r>
              <a:rPr lang="it-IT" dirty="0" err="1"/>
              <a:t>technical</a:t>
            </a:r>
            <a:r>
              <a:rPr lang="it-IT" dirty="0"/>
              <a:t> </a:t>
            </a:r>
            <a:r>
              <a:rPr lang="it-IT" dirty="0" err="1"/>
              <a:t>specifications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3957-54F3-7A42-B0AF-E96CE7DDB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87" y="1084486"/>
            <a:ext cx="9002713" cy="4987867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Given</a:t>
            </a:r>
            <a:r>
              <a:rPr lang="it-IT" dirty="0"/>
              <a:t> the high </a:t>
            </a:r>
            <a:r>
              <a:rPr lang="it-IT" dirty="0" err="1"/>
              <a:t>radiation</a:t>
            </a:r>
            <a:r>
              <a:rPr lang="it-IT" dirty="0"/>
              <a:t> rate of the Mu2e-II </a:t>
            </a:r>
            <a:r>
              <a:rPr lang="it-IT" dirty="0" err="1"/>
              <a:t>environment</a:t>
            </a:r>
            <a:r>
              <a:rPr lang="it-IT" dirty="0"/>
              <a:t> the </a:t>
            </a:r>
            <a:r>
              <a:rPr lang="it-IT" dirty="0" err="1"/>
              <a:t>calorimeter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to </a:t>
            </a:r>
            <a:r>
              <a:rPr lang="it-IT" dirty="0" err="1"/>
              <a:t>replace</a:t>
            </a:r>
            <a:r>
              <a:rPr lang="it-IT" dirty="0"/>
              <a:t> the </a:t>
            </a:r>
            <a:r>
              <a:rPr lang="it-IT" dirty="0" err="1"/>
              <a:t>crystals</a:t>
            </a:r>
            <a:r>
              <a:rPr lang="it-IT" dirty="0"/>
              <a:t> and the </a:t>
            </a:r>
            <a:r>
              <a:rPr lang="it-IT" dirty="0" err="1"/>
              <a:t>photosensors</a:t>
            </a:r>
            <a:r>
              <a:rPr lang="it-IT" dirty="0"/>
              <a:t>. The </a:t>
            </a:r>
            <a:r>
              <a:rPr lang="it-IT" dirty="0" err="1"/>
              <a:t>proposals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BaF</a:t>
            </a:r>
            <a:r>
              <a:rPr lang="it-IT" baseline="-25000" dirty="0"/>
              <a:t>2</a:t>
            </a:r>
            <a:r>
              <a:rPr lang="it-IT" dirty="0"/>
              <a:t>  </a:t>
            </a:r>
            <a:r>
              <a:rPr lang="it-IT" dirty="0" err="1"/>
              <a:t>crystals</a:t>
            </a:r>
            <a:r>
              <a:rPr lang="it-IT" dirty="0"/>
              <a:t>, </a:t>
            </a:r>
            <a:r>
              <a:rPr lang="it-IT" dirty="0" err="1"/>
              <a:t>selecting</a:t>
            </a:r>
            <a:r>
              <a:rPr lang="it-IT" dirty="0"/>
              <a:t> the UV fast </a:t>
            </a:r>
            <a:r>
              <a:rPr lang="it-IT" dirty="0" err="1"/>
              <a:t>scintillation</a:t>
            </a:r>
            <a:r>
              <a:rPr lang="it-IT" dirty="0"/>
              <a:t> component</a:t>
            </a:r>
          </a:p>
          <a:p>
            <a:r>
              <a:rPr lang="it-IT" dirty="0"/>
              <a:t>Fast </a:t>
            </a:r>
            <a:r>
              <a:rPr lang="it-IT" dirty="0" err="1"/>
              <a:t>photosensors</a:t>
            </a:r>
            <a:r>
              <a:rPr lang="it-IT" dirty="0"/>
              <a:t> and front end </a:t>
            </a:r>
            <a:r>
              <a:rPr lang="it-IT" dirty="0" err="1"/>
              <a:t>electronics</a:t>
            </a:r>
            <a:r>
              <a:rPr lang="it-IT" dirty="0"/>
              <a:t> </a:t>
            </a:r>
            <a:r>
              <a:rPr lang="it-IT" dirty="0" err="1"/>
              <a:t>able</a:t>
            </a:r>
            <a:r>
              <a:rPr lang="it-IT" dirty="0"/>
              <a:t> to stand the </a:t>
            </a:r>
            <a:r>
              <a:rPr lang="it-IT" dirty="0" err="1"/>
              <a:t>event</a:t>
            </a:r>
            <a:r>
              <a:rPr lang="it-IT" dirty="0"/>
              <a:t> rate and </a:t>
            </a:r>
            <a:r>
              <a:rPr lang="it-IT" dirty="0" err="1"/>
              <a:t>disentangle</a:t>
            </a:r>
            <a:r>
              <a:rPr lang="it-IT" dirty="0"/>
              <a:t> </a:t>
            </a:r>
            <a:r>
              <a:rPr lang="it-IT" dirty="0" err="1"/>
              <a:t>pileups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crystals</a:t>
            </a:r>
            <a:r>
              <a:rPr lang="it-IT" dirty="0"/>
              <a:t> and </a:t>
            </a:r>
            <a:r>
              <a:rPr lang="it-IT" dirty="0" err="1"/>
              <a:t>photosensors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stand a 10x </a:t>
            </a:r>
            <a:r>
              <a:rPr lang="it-IT" dirty="0" err="1"/>
              <a:t>higher</a:t>
            </a:r>
            <a:r>
              <a:rPr lang="it-IT" dirty="0"/>
              <a:t> dose with </a:t>
            </a:r>
            <a:r>
              <a:rPr lang="it-IT" dirty="0" err="1"/>
              <a:t>respect</a:t>
            </a:r>
            <a:r>
              <a:rPr lang="it-IT" dirty="0"/>
              <a:t> to Mu2e.</a:t>
            </a:r>
          </a:p>
          <a:p>
            <a:r>
              <a:rPr lang="it-IT" dirty="0"/>
              <a:t>The </a:t>
            </a:r>
            <a:r>
              <a:rPr lang="it-IT" dirty="0" err="1"/>
              <a:t>photosensors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run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-25/-30 C to </a:t>
            </a:r>
            <a:r>
              <a:rPr lang="it-IT" dirty="0" err="1"/>
              <a:t>withstand</a:t>
            </a:r>
            <a:r>
              <a:rPr lang="it-IT" dirty="0"/>
              <a:t> the </a:t>
            </a:r>
            <a:r>
              <a:rPr lang="it-IT" dirty="0" err="1"/>
              <a:t>neutrons</a:t>
            </a:r>
            <a:r>
              <a:rPr lang="it-IT" dirty="0"/>
              <a:t> </a:t>
            </a:r>
            <a:r>
              <a:rPr lang="it-IT" dirty="0" err="1"/>
              <a:t>irradiation</a:t>
            </a:r>
            <a:endParaRPr lang="it-IT" dirty="0"/>
          </a:p>
          <a:p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43C10-EB27-5E40-96A8-3947F99E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DFA62-F4F5-8E49-A84D-B6F9A4EDD57D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50E21-DAD5-C644-8D63-AE8EEE06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0189F-1B7C-EC40-9FC8-D6BB7AAB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EBF3-6EA5-DB47-B642-0E5B316B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Mu2e </a:t>
            </a:r>
            <a:r>
              <a:rPr lang="it-IT" dirty="0" err="1"/>
              <a:t>calorimeter</a:t>
            </a:r>
            <a:r>
              <a:rPr lang="it-IT" dirty="0"/>
              <a:t> </a:t>
            </a:r>
            <a:r>
              <a:rPr lang="it-IT" dirty="0" err="1"/>
              <a:t>view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47C7-D111-DC41-A4C1-29CE67D8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767A44-A998-8049-8951-BDFAEC42C191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593E1-4C7B-4340-83F0-1B7718D0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64746-D917-064C-8DB2-1A13CBDD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Immagine 8">
            <a:extLst>
              <a:ext uri="{FF2B5EF4-FFF2-40B4-BE49-F238E27FC236}">
                <a16:creationId xmlns:a16="http://schemas.microsoft.com/office/drawing/2014/main" id="{8BE58F9A-0776-BC4D-B463-2CA9B5571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003" y="838539"/>
            <a:ext cx="3528508" cy="3601892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8B7D9373-323D-8A4E-986B-0DF14D55B2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03" y="3920805"/>
            <a:ext cx="4338824" cy="2248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AA66BE-7DAA-8E48-B63C-9DF6AADD15A2}"/>
              </a:ext>
            </a:extLst>
          </p:cNvPr>
          <p:cNvSpPr txBox="1"/>
          <p:nvPr/>
        </p:nvSpPr>
        <p:spPr>
          <a:xfrm>
            <a:off x="4200242" y="1008269"/>
            <a:ext cx="5105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The calo layout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designed</a:t>
            </a:r>
            <a:r>
              <a:rPr lang="it-IT" sz="2000" dirty="0"/>
              <a:t> to </a:t>
            </a:r>
            <a:r>
              <a:rPr lang="it-IT" sz="2000" dirty="0" err="1"/>
              <a:t>maximize</a:t>
            </a:r>
            <a:r>
              <a:rPr lang="it-IT" sz="2000" dirty="0"/>
              <a:t> the </a:t>
            </a:r>
            <a:r>
              <a:rPr lang="it-IT" sz="2000" dirty="0" err="1"/>
              <a:t>active</a:t>
            </a:r>
            <a:r>
              <a:rPr lang="it-IT" sz="2000" dirty="0"/>
              <a:t> area of the </a:t>
            </a:r>
            <a:r>
              <a:rPr lang="it-IT" sz="2000" dirty="0" err="1"/>
              <a:t>scintillating</a:t>
            </a:r>
            <a:r>
              <a:rPr lang="it-IT" sz="2000" dirty="0"/>
              <a:t> </a:t>
            </a:r>
            <a:r>
              <a:rPr lang="it-IT" sz="2000" dirty="0" err="1"/>
              <a:t>crystals</a:t>
            </a:r>
            <a:r>
              <a:rPr lang="it-IT" sz="2000" dirty="0"/>
              <a:t>. </a:t>
            </a:r>
            <a:r>
              <a:rPr lang="it-IT" sz="2000" dirty="0" err="1"/>
              <a:t>We</a:t>
            </a:r>
            <a:r>
              <a:rPr lang="it-IT" sz="2000" dirty="0"/>
              <a:t> made the </a:t>
            </a:r>
            <a:r>
              <a:rPr lang="it-IT" sz="2000" dirty="0" err="1"/>
              <a:t>effort</a:t>
            </a:r>
            <a:r>
              <a:rPr lang="it-IT" sz="2000" dirty="0"/>
              <a:t> of </a:t>
            </a:r>
            <a:r>
              <a:rPr lang="it-IT" sz="2000" dirty="0" err="1"/>
              <a:t>designing</a:t>
            </a:r>
            <a:r>
              <a:rPr lang="it-IT" sz="2000" dirty="0"/>
              <a:t> a </a:t>
            </a:r>
            <a:r>
              <a:rPr lang="it-IT" sz="2000" dirty="0" err="1"/>
              <a:t>structure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allows</a:t>
            </a:r>
            <a:r>
              <a:rPr lang="it-IT" sz="2000" dirty="0"/>
              <a:t> the self </a:t>
            </a:r>
            <a:r>
              <a:rPr lang="it-IT" sz="2000" dirty="0" err="1"/>
              <a:t>supporting</a:t>
            </a:r>
            <a:r>
              <a:rPr lang="it-IT" sz="2000" dirty="0"/>
              <a:t> </a:t>
            </a:r>
            <a:r>
              <a:rPr lang="it-IT" sz="2000" dirty="0" err="1"/>
              <a:t>arrangement</a:t>
            </a:r>
            <a:r>
              <a:rPr lang="it-IT" sz="2000" dirty="0"/>
              <a:t> of the </a:t>
            </a:r>
            <a:r>
              <a:rPr lang="it-IT" sz="2000" dirty="0" err="1"/>
              <a:t>cristals</a:t>
            </a:r>
            <a:r>
              <a:rPr lang="it-IT" sz="2000" dirty="0"/>
              <a:t>, </a:t>
            </a:r>
            <a:r>
              <a:rPr lang="it-IT" sz="2000" dirty="0" err="1"/>
              <a:t>reducing</a:t>
            </a:r>
            <a:r>
              <a:rPr lang="it-IT" sz="2000" dirty="0"/>
              <a:t> passive </a:t>
            </a:r>
            <a:r>
              <a:rPr lang="it-IT" sz="2000" dirty="0" err="1"/>
              <a:t>material</a:t>
            </a:r>
            <a:r>
              <a:rPr lang="it-IT" sz="2000" dirty="0"/>
              <a:t> </a:t>
            </a:r>
          </a:p>
        </p:txBody>
      </p:sp>
      <p:pic>
        <p:nvPicPr>
          <p:cNvPr id="10" name="Picture 9" descr="Scalettatura esterna interna 8 file.jpg">
            <a:extLst>
              <a:ext uri="{FF2B5EF4-FFF2-40B4-BE49-F238E27FC236}">
                <a16:creationId xmlns:a16="http://schemas.microsoft.com/office/drawing/2014/main" id="{5103BB8D-AAE5-3B4C-A314-34FDFAA97C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2310" y="2716408"/>
            <a:ext cx="3119718" cy="31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7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Calorimeter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6" t="3643" r="9838"/>
          <a:stretch>
            <a:fillRect/>
          </a:stretch>
        </p:blipFill>
        <p:spPr>
          <a:xfrm>
            <a:off x="683568" y="1988840"/>
            <a:ext cx="6407836" cy="4032448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107504" y="1124744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The calorimeter consists of two annuli each one composed of: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E3C-543C-43B9-8F5D-BEB14DA0DCAA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6156176" y="764704"/>
            <a:ext cx="464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non chi comincia ma quel che persevera</a:t>
            </a:r>
          </a:p>
        </p:txBody>
      </p:sp>
      <p:pic>
        <p:nvPicPr>
          <p:cNvPr id="9" name="Picture 6" descr="Risultati immagini per logo ln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14" y="116632"/>
            <a:ext cx="1204626" cy="864096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90171" y="-27384"/>
            <a:ext cx="6783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endParaRPr lang="it-IT" sz="3600" dirty="0">
              <a:solidFill>
                <a:schemeClr val="accent6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804248" y="2185119"/>
            <a:ext cx="1584176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FEE</a:t>
            </a:r>
            <a:r>
              <a:rPr lang="en-US" sz="1400" dirty="0"/>
              <a:t>_Plate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380312" y="4941168"/>
            <a:ext cx="1584176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SiPM</a:t>
            </a:r>
            <a:r>
              <a:rPr lang="en-US" sz="1400" dirty="0"/>
              <a:t> holder</a:t>
            </a:r>
            <a:endParaRPr lang="it-IT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364088" y="1844824"/>
            <a:ext cx="1008112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Crystals</a:t>
            </a:r>
            <a:endParaRPr lang="it-IT" sz="1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051720" y="1700808"/>
            <a:ext cx="1296144" cy="523220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n. 10 Readout elect . crates</a:t>
            </a: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547664" y="5805264"/>
            <a:ext cx="1080120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Foot</a:t>
            </a:r>
            <a:endParaRPr lang="it-IT" sz="1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67544" y="4941168"/>
            <a:ext cx="1224136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Inner ring</a:t>
            </a:r>
            <a:endParaRPr lang="it-IT" sz="14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788024" y="5589240"/>
            <a:ext cx="1584176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Outer ring</a:t>
            </a:r>
            <a:endParaRPr lang="it-IT" sz="1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51520" y="1772816"/>
            <a:ext cx="1403648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Source</a:t>
            </a:r>
            <a:r>
              <a:rPr lang="en-US" sz="1400" dirty="0"/>
              <a:t>_Plate</a:t>
            </a:r>
            <a:endParaRPr lang="it-IT" sz="1400" dirty="0"/>
          </a:p>
        </p:txBody>
      </p:sp>
      <p:cxnSp>
        <p:nvCxnSpPr>
          <p:cNvPr id="25" name="Connettore 2 24"/>
          <p:cNvCxnSpPr>
            <a:stCxn id="14" idx="2"/>
          </p:cNvCxnSpPr>
          <p:nvPr/>
        </p:nvCxnSpPr>
        <p:spPr>
          <a:xfrm flipH="1">
            <a:off x="6588224" y="2492896"/>
            <a:ext cx="1008112" cy="9163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7" idx="1"/>
          </p:cNvCxnSpPr>
          <p:nvPr/>
        </p:nvCxnSpPr>
        <p:spPr>
          <a:xfrm flipH="1">
            <a:off x="6372200" y="5095057"/>
            <a:ext cx="1008112" cy="134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9" idx="3"/>
          </p:cNvCxnSpPr>
          <p:nvPr/>
        </p:nvCxnSpPr>
        <p:spPr>
          <a:xfrm>
            <a:off x="3347864" y="1962418"/>
            <a:ext cx="648072" cy="170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23" idx="2"/>
          </p:cNvCxnSpPr>
          <p:nvPr/>
        </p:nvCxnSpPr>
        <p:spPr>
          <a:xfrm>
            <a:off x="953344" y="2080593"/>
            <a:ext cx="55780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21" idx="3"/>
          </p:cNvCxnSpPr>
          <p:nvPr/>
        </p:nvCxnSpPr>
        <p:spPr>
          <a:xfrm flipV="1">
            <a:off x="1691680" y="4149080"/>
            <a:ext cx="576064" cy="9459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V="1">
            <a:off x="2627784" y="5589240"/>
            <a:ext cx="864096" cy="3699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22" idx="1"/>
          </p:cNvCxnSpPr>
          <p:nvPr/>
        </p:nvCxnSpPr>
        <p:spPr>
          <a:xfrm flipH="1" flipV="1">
            <a:off x="3923928" y="5013176"/>
            <a:ext cx="864096" cy="7299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18" idx="2"/>
          </p:cNvCxnSpPr>
          <p:nvPr/>
        </p:nvCxnSpPr>
        <p:spPr>
          <a:xfrm flipH="1">
            <a:off x="5364088" y="2152601"/>
            <a:ext cx="504056" cy="772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732240" y="5517232"/>
            <a:ext cx="208823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dirty="0"/>
              <a:t>Manifolds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Hydraulic connections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Inner steps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Outer steps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Alignment targets</a:t>
            </a:r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778D2-50B3-6B46-88D3-B040A2E32DB4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1D460-3714-F54A-81DD-3B1C1E9C7E06}"/>
              </a:ext>
            </a:extLst>
          </p:cNvPr>
          <p:cNvSpPr txBox="1"/>
          <p:nvPr/>
        </p:nvSpPr>
        <p:spPr>
          <a:xfrm>
            <a:off x="2538397" y="175574"/>
            <a:ext cx="3106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Calorimeter</a:t>
            </a:r>
            <a:r>
              <a:rPr lang="it-IT" sz="3200" dirty="0"/>
              <a:t> </a:t>
            </a:r>
            <a:r>
              <a:rPr lang="it-IT" sz="3200" dirty="0" err="1"/>
              <a:t>parts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423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 descr="Calorimeter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1" t="5048" r="9838" b="10749"/>
          <a:stretch>
            <a:fillRect/>
          </a:stretch>
        </p:blipFill>
        <p:spPr>
          <a:xfrm>
            <a:off x="323528" y="1484784"/>
            <a:ext cx="6267202" cy="33843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E3C-543C-43B9-8F5D-BEB14DA0DCA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6156176" y="764704"/>
            <a:ext cx="464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non chi comincia ma quel che persevera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123728" y="-27384"/>
            <a:ext cx="58501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it-IT" sz="3600" dirty="0">
                <a:solidFill>
                  <a:schemeClr val="accent6"/>
                </a:solidFill>
              </a:rPr>
              <a:t>Detector </a:t>
            </a:r>
            <a:r>
              <a:rPr lang="it-IT" sz="3600" dirty="0" err="1">
                <a:solidFill>
                  <a:schemeClr val="accent6"/>
                </a:solidFill>
              </a:rPr>
              <a:t>assembly</a:t>
            </a:r>
            <a:r>
              <a:rPr lang="it-IT" sz="3600" dirty="0">
                <a:solidFill>
                  <a:schemeClr val="accent6"/>
                </a:solidFill>
              </a:rPr>
              <a:t> </a:t>
            </a:r>
            <a:r>
              <a:rPr lang="it-IT" sz="3600" dirty="0" err="1">
                <a:solidFill>
                  <a:schemeClr val="accent6"/>
                </a:solidFill>
              </a:rPr>
              <a:t>sequence</a:t>
            </a:r>
            <a:endParaRPr lang="it-IT" sz="3600" dirty="0">
              <a:solidFill>
                <a:schemeClr val="accent6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868144" y="1695292"/>
            <a:ext cx="720080" cy="276999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Step_2</a:t>
            </a:r>
            <a:endParaRPr lang="it-IT" sz="1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300192" y="4647618"/>
            <a:ext cx="792088" cy="276999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Step_10</a:t>
            </a:r>
            <a:endParaRPr lang="it-IT" sz="1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274332" y="1253004"/>
            <a:ext cx="864096" cy="261610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Step_3-5</a:t>
            </a:r>
            <a:endParaRPr lang="it-IT" sz="11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979712" y="980728"/>
            <a:ext cx="936104" cy="276999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Step_6</a:t>
            </a:r>
            <a:endParaRPr lang="it-IT" sz="1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043608" y="4149080"/>
            <a:ext cx="864096" cy="276999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Step_3</a:t>
            </a:r>
            <a:endParaRPr lang="it-IT" sz="1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995936" y="4581128"/>
            <a:ext cx="792088" cy="276999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Step_1</a:t>
            </a:r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67544" y="1191236"/>
            <a:ext cx="864096" cy="276999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Step_7&amp;8</a:t>
            </a:r>
            <a:endParaRPr lang="it-IT" sz="1200" dirty="0"/>
          </a:p>
        </p:txBody>
      </p:sp>
      <p:cxnSp>
        <p:nvCxnSpPr>
          <p:cNvPr id="25" name="Connettore 2 24"/>
          <p:cNvCxnSpPr>
            <a:stCxn id="14" idx="2"/>
          </p:cNvCxnSpPr>
          <p:nvPr/>
        </p:nvCxnSpPr>
        <p:spPr>
          <a:xfrm flipH="1">
            <a:off x="5796136" y="1972291"/>
            <a:ext cx="432048" cy="947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7" idx="1"/>
          </p:cNvCxnSpPr>
          <p:nvPr/>
        </p:nvCxnSpPr>
        <p:spPr>
          <a:xfrm flipH="1" flipV="1">
            <a:off x="5940152" y="4575612"/>
            <a:ext cx="360040" cy="210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9" idx="3"/>
          </p:cNvCxnSpPr>
          <p:nvPr/>
        </p:nvCxnSpPr>
        <p:spPr>
          <a:xfrm>
            <a:off x="2915816" y="1119228"/>
            <a:ext cx="648072" cy="365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23" idx="2"/>
          </p:cNvCxnSpPr>
          <p:nvPr/>
        </p:nvCxnSpPr>
        <p:spPr>
          <a:xfrm>
            <a:off x="899592" y="1468235"/>
            <a:ext cx="144016" cy="587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21" idx="0"/>
          </p:cNvCxnSpPr>
          <p:nvPr/>
        </p:nvCxnSpPr>
        <p:spPr>
          <a:xfrm flipV="1">
            <a:off x="1475656" y="3573016"/>
            <a:ext cx="64807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22" idx="1"/>
          </p:cNvCxnSpPr>
          <p:nvPr/>
        </p:nvCxnSpPr>
        <p:spPr>
          <a:xfrm flipH="1" flipV="1">
            <a:off x="3707904" y="4221088"/>
            <a:ext cx="288032" cy="498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18" idx="2"/>
          </p:cNvCxnSpPr>
          <p:nvPr/>
        </p:nvCxnSpPr>
        <p:spPr>
          <a:xfrm flipH="1">
            <a:off x="4842284" y="1514614"/>
            <a:ext cx="864096" cy="818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680486" y="1270206"/>
            <a:ext cx="255679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Main assembly 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Outer 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FEE plate (pre-assembled)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FF0000"/>
                </a:solidFill>
              </a:rPr>
              <a:t>crystals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FF0000"/>
                </a:solidFill>
              </a:rPr>
              <a:t>Inner 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FF0000"/>
                </a:solidFill>
              </a:rPr>
              <a:t>Crystals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crates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/>
              <a:t>Alu</a:t>
            </a:r>
            <a:r>
              <a:rPr lang="en-US" sz="1100" dirty="0"/>
              <a:t> sponge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Calibration source plate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EL boards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/>
              <a:t>SiPM</a:t>
            </a:r>
            <a:r>
              <a:rPr lang="en-US" sz="1100" dirty="0"/>
              <a:t> holders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Fibers (spheres,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Cables (LV connection)</a:t>
            </a:r>
          </a:p>
        </p:txBody>
      </p:sp>
      <p:pic>
        <p:nvPicPr>
          <p:cNvPr id="41" name="Immagine 40" descr="Bench and Calo_01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3717032"/>
            <a:ext cx="2016224" cy="2551141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251520" y="5301208"/>
            <a:ext cx="66967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 calorimeter components will be assembled using a workbench that allows also to move the calorimeter if needed. </a:t>
            </a:r>
          </a:p>
          <a:p>
            <a:pPr algn="just"/>
            <a:r>
              <a:rPr lang="it-IT" sz="1600" dirty="0"/>
              <a:t>The </a:t>
            </a:r>
            <a:r>
              <a:rPr lang="it-IT" sz="1600" dirty="0" err="1"/>
              <a:t>outer</a:t>
            </a:r>
            <a:r>
              <a:rPr lang="it-IT" sz="1600" dirty="0"/>
              <a:t> ring </a:t>
            </a:r>
            <a:r>
              <a:rPr lang="it-IT" sz="1600" dirty="0" err="1"/>
              <a:t>will</a:t>
            </a:r>
            <a:r>
              <a:rPr lang="it-IT" sz="1600" dirty="0"/>
              <a:t> </a:t>
            </a:r>
            <a:r>
              <a:rPr lang="it-IT" sz="1600" dirty="0" err="1"/>
              <a:t>be</a:t>
            </a:r>
            <a:r>
              <a:rPr lang="it-IT" sz="1600" dirty="0"/>
              <a:t> </a:t>
            </a:r>
            <a:r>
              <a:rPr lang="it-IT" sz="1600" dirty="0" err="1"/>
              <a:t>bolted</a:t>
            </a:r>
            <a:r>
              <a:rPr lang="it-IT" sz="1600" dirty="0"/>
              <a:t> on the </a:t>
            </a:r>
            <a:r>
              <a:rPr lang="it-IT" sz="1600" dirty="0" err="1"/>
              <a:t>workbench</a:t>
            </a:r>
            <a:r>
              <a:rPr lang="it-IT" sz="1600" dirty="0"/>
              <a:t> and </a:t>
            </a:r>
            <a:r>
              <a:rPr lang="it-IT" sz="1600" dirty="0" err="1"/>
              <a:t>all</a:t>
            </a:r>
            <a:r>
              <a:rPr lang="it-IT" sz="1600" dirty="0"/>
              <a:t> </a:t>
            </a:r>
            <a:r>
              <a:rPr lang="it-IT" sz="1600" dirty="0" err="1"/>
              <a:t>others</a:t>
            </a:r>
            <a:r>
              <a:rPr lang="it-IT" sz="1600" dirty="0"/>
              <a:t> </a:t>
            </a:r>
            <a:r>
              <a:rPr lang="it-IT" sz="1600" dirty="0" err="1"/>
              <a:t>components</a:t>
            </a:r>
            <a:r>
              <a:rPr lang="it-IT" sz="1600" dirty="0"/>
              <a:t> </a:t>
            </a:r>
            <a:r>
              <a:rPr lang="it-IT" sz="1600" dirty="0" err="1"/>
              <a:t>will</a:t>
            </a:r>
            <a:r>
              <a:rPr lang="it-IT" sz="1600" dirty="0"/>
              <a:t> </a:t>
            </a:r>
            <a:r>
              <a:rPr lang="it-IT" sz="1600" dirty="0" err="1"/>
              <a:t>be</a:t>
            </a:r>
            <a:r>
              <a:rPr lang="it-IT" sz="1600" dirty="0"/>
              <a:t> </a:t>
            </a:r>
            <a:r>
              <a:rPr lang="it-IT" sz="1600" dirty="0" err="1"/>
              <a:t>mounted</a:t>
            </a:r>
            <a:r>
              <a:rPr lang="it-IT" sz="1600" dirty="0"/>
              <a:t> on </a:t>
            </a:r>
            <a:r>
              <a:rPr lang="it-IT" sz="1600" dirty="0" err="1"/>
              <a:t>it</a:t>
            </a:r>
            <a:r>
              <a:rPr lang="it-IT" sz="1600" dirty="0"/>
              <a:t>.</a:t>
            </a:r>
          </a:p>
          <a:p>
            <a:pPr algn="l"/>
            <a:endParaRPr lang="it-IT" dirty="0"/>
          </a:p>
        </p:txBody>
      </p:sp>
      <p:sp>
        <p:nvSpPr>
          <p:cNvPr id="2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958344" y="6381750"/>
            <a:ext cx="3536032" cy="476250"/>
          </a:xfrm>
        </p:spPr>
        <p:txBody>
          <a:bodyPr/>
          <a:lstStyle/>
          <a:p>
            <a:r>
              <a:rPr lang="it-IT" sz="1100">
                <a:solidFill>
                  <a:schemeClr val="accent4">
                    <a:lumMod val="50000"/>
                    <a:lumOff val="50000"/>
                  </a:schemeClr>
                </a:solidFill>
              </a:rPr>
              <a:t>Fabio Happacher |   Mu2e - II</a:t>
            </a:r>
            <a:endParaRPr lang="it-IT" sz="11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07B30-0B54-3C4E-9BBA-604A04FB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38CDB-C9C2-B04B-9325-419DB546BF43}" type="datetime1">
              <a:rPr lang="it-IT" smtClean="0"/>
              <a:t>30/08/18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3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D571-6354-2941-AC6A-D21D710D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Impact on the </a:t>
            </a:r>
            <a:r>
              <a:rPr lang="it-IT" dirty="0" err="1"/>
              <a:t>mechanics</a:t>
            </a:r>
            <a:r>
              <a:rPr lang="it-IT" dirty="0"/>
              <a:t> –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choice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AEDCA-DD50-6241-9022-F7A1A2A68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mechanics</a:t>
            </a:r>
            <a:r>
              <a:rPr lang="it-IT" dirty="0"/>
              <a:t> of the Mu2e </a:t>
            </a:r>
            <a:r>
              <a:rPr lang="it-IT" dirty="0" err="1"/>
              <a:t>calorimeter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designed</a:t>
            </a:r>
            <a:r>
              <a:rPr lang="it-IT" dirty="0"/>
              <a:t> to </a:t>
            </a:r>
            <a:r>
              <a:rPr lang="it-IT" dirty="0" err="1"/>
              <a:t>allow</a:t>
            </a:r>
            <a:r>
              <a:rPr lang="it-IT" dirty="0"/>
              <a:t> the self </a:t>
            </a:r>
            <a:r>
              <a:rPr lang="it-IT" dirty="0" err="1"/>
              <a:t>supporting</a:t>
            </a:r>
            <a:r>
              <a:rPr lang="it-IT" dirty="0"/>
              <a:t> </a:t>
            </a:r>
            <a:r>
              <a:rPr lang="it-IT" dirty="0" err="1"/>
              <a:t>stack</a:t>
            </a:r>
            <a:r>
              <a:rPr lang="it-IT" dirty="0"/>
              <a:t> of </a:t>
            </a:r>
            <a:r>
              <a:rPr lang="it-IT" dirty="0" err="1"/>
              <a:t>CsI</a:t>
            </a:r>
            <a:r>
              <a:rPr lang="it-IT" dirty="0"/>
              <a:t> </a:t>
            </a:r>
            <a:r>
              <a:rPr lang="it-IT" dirty="0" err="1"/>
              <a:t>crystals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structural</a:t>
            </a:r>
            <a:r>
              <a:rPr lang="it-IT" dirty="0"/>
              <a:t> </a:t>
            </a:r>
            <a:r>
              <a:rPr lang="it-IT" dirty="0" err="1"/>
              <a:t>parts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designed</a:t>
            </a:r>
            <a:r>
              <a:rPr lang="it-IT" dirty="0"/>
              <a:t> to </a:t>
            </a:r>
            <a:r>
              <a:rPr lang="it-IT" dirty="0" err="1"/>
              <a:t>minimize</a:t>
            </a:r>
            <a:r>
              <a:rPr lang="it-IT" dirty="0"/>
              <a:t> the </a:t>
            </a:r>
            <a:r>
              <a:rPr lang="it-IT" dirty="0" err="1"/>
              <a:t>static</a:t>
            </a:r>
            <a:r>
              <a:rPr lang="it-IT" dirty="0"/>
              <a:t> and </a:t>
            </a:r>
            <a:r>
              <a:rPr lang="it-IT" dirty="0" err="1"/>
              <a:t>dynamic</a:t>
            </a:r>
            <a:r>
              <a:rPr lang="it-IT" dirty="0"/>
              <a:t> </a:t>
            </a:r>
            <a:r>
              <a:rPr lang="it-IT" dirty="0" err="1"/>
              <a:t>stresses</a:t>
            </a:r>
            <a:r>
              <a:rPr lang="it-IT" dirty="0"/>
              <a:t> on the </a:t>
            </a:r>
            <a:r>
              <a:rPr lang="it-IT" dirty="0" err="1"/>
              <a:t>CsI</a:t>
            </a:r>
            <a:r>
              <a:rPr lang="it-IT" dirty="0"/>
              <a:t> </a:t>
            </a:r>
            <a:r>
              <a:rPr lang="it-IT" dirty="0" err="1"/>
              <a:t>crystals</a:t>
            </a:r>
            <a:endParaRPr lang="it-IT" dirty="0"/>
          </a:p>
          <a:p>
            <a:endParaRPr lang="it-IT" dirty="0"/>
          </a:p>
          <a:p>
            <a:r>
              <a:rPr lang="it-IT" dirty="0"/>
              <a:t>In </a:t>
            </a:r>
            <a:r>
              <a:rPr lang="it-IT" dirty="0" err="1"/>
              <a:t>order</a:t>
            </a:r>
            <a:r>
              <a:rPr lang="it-IT" dirty="0"/>
              <a:t> to re-use the </a:t>
            </a:r>
            <a:r>
              <a:rPr lang="it-IT" dirty="0" err="1"/>
              <a:t>structural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    of the </a:t>
            </a:r>
            <a:r>
              <a:rPr lang="it-IT" dirty="0" err="1"/>
              <a:t>calorimeter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consider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</a:p>
          <a:p>
            <a:pPr marL="457200" lvl="1" indent="0">
              <a:buNone/>
            </a:pPr>
            <a:r>
              <a:rPr lang="it-IT" dirty="0"/>
              <a:t>    </a:t>
            </a:r>
            <a:r>
              <a:rPr lang="it-IT" dirty="0" err="1"/>
              <a:t>CsI</a:t>
            </a:r>
            <a:r>
              <a:rPr lang="it-IT" dirty="0"/>
              <a:t> and BaF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crystals</a:t>
            </a:r>
            <a:endParaRPr lang="it-IT" dirty="0"/>
          </a:p>
          <a:p>
            <a:pPr lvl="1"/>
            <a:r>
              <a:rPr lang="it-IT" dirty="0" err="1"/>
              <a:t>geometry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9951-B9C6-914E-B7D0-799EFAC1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32B55-3626-B34E-AF0E-A9CDEC5A263D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06ABF-3F5D-4344-BE6F-28BFF8CB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B1311-DEF2-3144-9725-001FAE80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8AE1F-DD2D-AC4F-B16F-74B7C0C9A0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31787" y="3743865"/>
            <a:ext cx="2890447" cy="21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7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466A-A583-F646-9073-8EDD340F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CsI</a:t>
            </a:r>
            <a:r>
              <a:rPr lang="it-IT" dirty="0"/>
              <a:t>                       vs                    BaF</a:t>
            </a:r>
            <a:r>
              <a:rPr lang="it-IT" baseline="-25000" dirty="0"/>
              <a:t>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F0BC5C-8DF0-6F4A-8CB4-986D6E489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2011" r="26353"/>
          <a:stretch/>
        </p:blipFill>
        <p:spPr>
          <a:xfrm>
            <a:off x="4241134" y="991893"/>
            <a:ext cx="4902866" cy="5170308"/>
          </a:xfrm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9450D-30B7-4440-BD01-AC9CE612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8190D-86D9-7B4A-B4E7-E40291416B4A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27843-A2DE-354C-BE2E-8648AC38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FB0E-5D0D-9246-85F2-69E333A8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2565EB-1285-0A4E-9848-89D69D091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1" t="-3361" r="21188" b="-243"/>
          <a:stretch/>
        </p:blipFill>
        <p:spPr>
          <a:xfrm>
            <a:off x="134082" y="991893"/>
            <a:ext cx="3972969" cy="51703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2E5D38-E110-CB41-A91D-1B665A2239A4}"/>
              </a:ext>
            </a:extLst>
          </p:cNvPr>
          <p:cNvSpPr/>
          <p:nvPr/>
        </p:nvSpPr>
        <p:spPr>
          <a:xfrm>
            <a:off x="228599" y="4195482"/>
            <a:ext cx="8345246" cy="882127"/>
          </a:xfrm>
          <a:prstGeom prst="rect">
            <a:avLst/>
          </a:prstGeom>
          <a:noFill/>
          <a:ln w="38100">
            <a:solidFill>
              <a:srgbClr val="BD1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8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9E3E-FEFB-F24B-BB98-50D8E59C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B20D06-9371-064C-9C86-AA3EA9CA6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849669"/>
            <a:ext cx="8672513" cy="33745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86F9F-762B-D74A-8C37-8F60CF8C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289BCE-6F1A-B945-B9DA-643D9AEEFC18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6335F-CCCE-6A43-AA83-00D9F4E2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7A2E0-FCEC-0A49-8D1C-595DB416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7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2BB44-5600-9D41-AC7A-E03CD8295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the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to the </a:t>
            </a:r>
            <a:r>
              <a:rPr lang="it-IT" dirty="0" err="1"/>
              <a:t>possibility</a:t>
            </a:r>
            <a:r>
              <a:rPr lang="it-IT" dirty="0"/>
              <a:t> of </a:t>
            </a:r>
            <a:r>
              <a:rPr lang="it-IT" dirty="0" err="1"/>
              <a:t>stacking</a:t>
            </a:r>
            <a:r>
              <a:rPr lang="it-IT" dirty="0"/>
              <a:t> the </a:t>
            </a:r>
            <a:r>
              <a:rPr lang="it-IT" dirty="0" err="1"/>
              <a:t>crystals</a:t>
            </a:r>
            <a:r>
              <a:rPr lang="it-IT" dirty="0"/>
              <a:t> on a self </a:t>
            </a:r>
            <a:r>
              <a:rPr lang="it-IT" dirty="0" err="1"/>
              <a:t>supporting</a:t>
            </a:r>
            <a:r>
              <a:rPr lang="it-IT" dirty="0"/>
              <a:t> are:</a:t>
            </a:r>
          </a:p>
          <a:p>
            <a:r>
              <a:rPr lang="it-IT" dirty="0" err="1"/>
              <a:t>density</a:t>
            </a:r>
            <a:endParaRPr lang="it-IT" dirty="0"/>
          </a:p>
          <a:p>
            <a:r>
              <a:rPr lang="it-IT" dirty="0"/>
              <a:t>Young </a:t>
            </a:r>
            <a:r>
              <a:rPr lang="it-IT" dirty="0" err="1"/>
              <a:t>Modulus</a:t>
            </a:r>
            <a:endParaRPr lang="it-IT" dirty="0"/>
          </a:p>
          <a:p>
            <a:r>
              <a:rPr lang="it-IT" dirty="0" err="1"/>
              <a:t>Elasticity</a:t>
            </a:r>
            <a:endParaRPr lang="it-IT" dirty="0"/>
          </a:p>
          <a:p>
            <a:r>
              <a:rPr lang="it-IT" dirty="0" err="1"/>
              <a:t>Shear</a:t>
            </a:r>
            <a:r>
              <a:rPr lang="it-IT" dirty="0"/>
              <a:t> </a:t>
            </a:r>
            <a:r>
              <a:rPr lang="it-IT" dirty="0" err="1"/>
              <a:t>Modulus</a:t>
            </a:r>
            <a:endParaRPr lang="it-IT" dirty="0"/>
          </a:p>
          <a:p>
            <a:r>
              <a:rPr lang="it-IT" dirty="0"/>
              <a:t>Bulk </a:t>
            </a:r>
            <a:r>
              <a:rPr lang="it-IT" dirty="0" err="1"/>
              <a:t>Modulus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are a </a:t>
            </a:r>
            <a:r>
              <a:rPr lang="it-IT" dirty="0" err="1"/>
              <a:t>factor</a:t>
            </a:r>
            <a:r>
              <a:rPr lang="it-IT" dirty="0"/>
              <a:t>  2 to 10 </a:t>
            </a:r>
            <a:r>
              <a:rPr lang="it-IT" dirty="0" err="1"/>
              <a:t>better</a:t>
            </a:r>
            <a:r>
              <a:rPr lang="it-IT" dirty="0"/>
              <a:t> in BaF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CsI</a:t>
            </a:r>
            <a:r>
              <a:rPr lang="it-IT" dirty="0"/>
              <a:t>,</a:t>
            </a:r>
          </a:p>
          <a:p>
            <a:pPr marL="0" indent="0">
              <a:buNone/>
            </a:pPr>
            <a:r>
              <a:rPr lang="it-IT" dirty="0" err="1"/>
              <a:t>furthermore</a:t>
            </a:r>
            <a:r>
              <a:rPr lang="it-IT" dirty="0"/>
              <a:t>, BaF2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hygroscopyc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performed</a:t>
            </a:r>
            <a:r>
              <a:rPr lang="it-IT" dirty="0"/>
              <a:t> stress test for </a:t>
            </a:r>
            <a:r>
              <a:rPr lang="it-IT" dirty="0" err="1"/>
              <a:t>CsI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pass for BaF2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5C625-F517-9148-BF08-519C5F82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9809B-37EC-9A4D-9B7F-C01CB6F7580E}" type="datetime1">
              <a:rPr lang="it-IT" smtClean="0"/>
              <a:t>30/08/18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B99A8-6DC7-5B49-8152-E2EA2108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Fabio Happacher |   Mu2e - II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E638A-4AFA-0147-8124-F8DB90B1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5C58B2-659B-E84F-9CEF-50D39515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CsI</a:t>
            </a:r>
            <a:r>
              <a:rPr lang="it-IT" dirty="0"/>
              <a:t>    vs       BaF</a:t>
            </a:r>
            <a:r>
              <a:rPr lang="it-IT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164216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33663</TotalTime>
  <Words>914</Words>
  <Application>Microsoft Macintosh PowerPoint</Application>
  <PresentationFormat>On-screen Show (4:3)</PresentationFormat>
  <Paragraphs>138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Helvetica</vt:lpstr>
      <vt:lpstr>Wingdings</vt:lpstr>
      <vt:lpstr>FermilabTemplate</vt:lpstr>
      <vt:lpstr>Mu2e-II Calorimeter  Suiting the Mechanics to new Crystals and Photosensors  </vt:lpstr>
      <vt:lpstr>Mu2e – II technical specifications</vt:lpstr>
      <vt:lpstr>The Mu2e calorimeter view</vt:lpstr>
      <vt:lpstr>PowerPoint Presentation</vt:lpstr>
      <vt:lpstr>PowerPoint Presentation</vt:lpstr>
      <vt:lpstr>Impact on the mechanics – crystal choice</vt:lpstr>
      <vt:lpstr>CsI                       vs                    BaF2</vt:lpstr>
      <vt:lpstr>PowerPoint Presentation</vt:lpstr>
      <vt:lpstr>CsI    vs       BaF2</vt:lpstr>
      <vt:lpstr>Size and geometry</vt:lpstr>
      <vt:lpstr>Cooling the photosensors</vt:lpstr>
      <vt:lpstr>PowerPoint Presentation</vt:lpstr>
      <vt:lpstr>Conlusion </vt:lpstr>
    </vt:vector>
  </TitlesOfParts>
  <Company>Sandbox Studio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Microsoft Office User</cp:lastModifiedBy>
  <cp:revision>1593</cp:revision>
  <cp:lastPrinted>2018-06-26T17:14:55Z</cp:lastPrinted>
  <dcterms:created xsi:type="dcterms:W3CDTF">2014-01-03T20:18:13Z</dcterms:created>
  <dcterms:modified xsi:type="dcterms:W3CDTF">2018-08-30T09:49:46Z</dcterms:modified>
</cp:coreProperties>
</file>