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notesMasterIdLst>
    <p:notesMasterId r:id="rId9"/>
  </p:notesMasterIdLst>
  <p:sldIdLst>
    <p:sldId id="256" r:id="rId3"/>
    <p:sldId id="260" r:id="rId4"/>
    <p:sldId id="265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D07"/>
    <a:srgbClr val="7838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72" autoAdjust="0"/>
    <p:restoredTop sz="94660"/>
  </p:normalViewPr>
  <p:slideViewPr>
    <p:cSldViewPr>
      <p:cViewPr varScale="1">
        <p:scale>
          <a:sx n="75" d="100"/>
          <a:sy n="75" d="100"/>
        </p:scale>
        <p:origin x="120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DFFA6-B999-4EAE-8FBC-E792FB68E0C8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C4D46-F155-442E-80BE-448EA0AA1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57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oe_blac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itle header_green_37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title footer_green_378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-128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5453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21B79-EF34-4034-BC54-52C7759BC611}" type="slidenum">
              <a:rPr lang="en-US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0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F8B30-BDD6-421B-9BD9-05DA9C1EA380}" type="slidenum">
              <a:rPr lang="en-US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595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oe_blac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itle header_green_37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title footer_green_378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-128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54535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815F-A928-40D1-AFF4-29A82E255971}" type="slidenum">
              <a:rPr lang="en-US" smtClean="0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157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A388-190C-4A55-BC9F-362E8404C480}" type="slidenum">
              <a:rPr lang="en-US" smtClean="0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57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E6024-5FD8-48CD-B864-74CB7325638F}" type="slidenum">
              <a:rPr lang="en-US" smtClean="0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099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F2282-89DE-4202-8F2F-E71B9A15C8D8}" type="slidenum">
              <a:rPr lang="en-US" smtClean="0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02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32678-44A6-4E93-88F4-798BFC78B7AC}" type="slidenum">
              <a:rPr lang="en-US" smtClean="0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352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DFDBD-94FE-4EB9-9F4B-321B4F422BA2}" type="datetime1">
              <a:rPr lang="en-US" smtClean="0">
                <a:solidFill>
                  <a:srgbClr val="404040"/>
                </a:solidFill>
              </a:rPr>
              <a:pPr>
                <a:defRPr/>
              </a:pPr>
              <a:t>8/28/2018</a:t>
            </a:fld>
            <a:endParaRPr lang="en-US">
              <a:solidFill>
                <a:srgbClr val="40404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7225" y="6307138"/>
            <a:ext cx="594201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404040"/>
                </a:solidFill>
              </a:rPr>
              <a:t>Hermetic Packaging  Godparent Meeting 3 April 2013            D. Walters    drw@anl.gov </a:t>
            </a:r>
            <a:endParaRPr lang="en-US">
              <a:solidFill>
                <a:srgbClr val="40404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ABC19-DF09-48C0-94C9-C457F93D44A1}" type="slidenum">
              <a:rPr lang="en-US" smtClean="0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218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C3CD4-0F8D-4238-9706-DEDA7D726AD3}" type="slidenum">
              <a:rPr lang="en-US" smtClean="0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80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815F-A928-40D1-AFF4-29A82E255971}" type="slidenum">
              <a:rPr lang="en-US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1572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95CFA-0248-4620-84DB-1EAD192F8E05}" type="slidenum">
              <a:rPr lang="en-US" smtClean="0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674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21B79-EF34-4034-BC54-52C7759BC611}" type="slidenum">
              <a:rPr lang="en-US" smtClean="0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092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F8B30-BDD6-421B-9BD9-05DA9C1EA380}" type="slidenum">
              <a:rPr lang="en-US" smtClean="0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59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A388-190C-4A55-BC9F-362E8404C480}" type="slidenum">
              <a:rPr lang="en-US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5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E6024-5FD8-48CD-B864-74CB7325638F}" type="slidenum">
              <a:rPr lang="en-US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09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F2282-89DE-4202-8F2F-E71B9A15C8D8}" type="slidenum">
              <a:rPr lang="en-US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0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32678-44A6-4E93-88F4-798BFC78B7AC}" type="slidenum">
              <a:rPr lang="en-US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35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DFDBD-94FE-4EB9-9F4B-321B4F422BA2}" type="datetime1">
              <a:rPr lang="en-US">
                <a:solidFill>
                  <a:srgbClr val="404040"/>
                </a:solidFill>
              </a:rPr>
              <a:pPr>
                <a:defRPr/>
              </a:pPr>
              <a:t>8/28/2018</a:t>
            </a:fld>
            <a:endParaRPr lang="en-US">
              <a:solidFill>
                <a:srgbClr val="40404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7225" y="6307138"/>
            <a:ext cx="5942013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404040"/>
                </a:solidFill>
              </a:rPr>
              <a:t>Hermetic Packaging  Godparent Meeting 3 April 2013            D. Walters    drw@anl.gov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ABC19-DF09-48C0-94C9-C457F93D44A1}" type="slidenum">
              <a:rPr lang="en-US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21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C3CD4-0F8D-4238-9706-DEDA7D726AD3}" type="slidenum">
              <a:rPr lang="en-US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80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95CFA-0248-4620-84DB-1EAD192F8E05}" type="slidenum">
              <a:rPr lang="en-US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6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slide footer_green_378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7775"/>
            <a:ext cx="91440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2A40FB6E-110B-476F-9BEB-8E3C1FBE3C79}" type="datetime1">
              <a:rPr lang="en-US">
                <a:solidFill>
                  <a:srgbClr val="404040"/>
                </a:solidFill>
              </a:rPr>
              <a:pPr>
                <a:defRPr/>
              </a:pPr>
              <a:t>8/28/2018</a:t>
            </a:fld>
            <a:endParaRPr lang="en-US">
              <a:solidFill>
                <a:srgbClr val="40404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4329862C-9320-40E1-B5E5-B9523D9B49A8}" type="slidenum">
              <a:rPr lang="en-US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  <p:pic>
        <p:nvPicPr>
          <p:cNvPr id="1032" name="Picture 4" descr="slide header_green_378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38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-12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-12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-12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-12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-12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-12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-12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-12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-128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slide footer_green_378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7775"/>
            <a:ext cx="91440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2A40FB6E-110B-476F-9BEB-8E3C1FBE3C79}" type="datetime1">
              <a:rPr lang="en-US" smtClean="0">
                <a:solidFill>
                  <a:srgbClr val="404040"/>
                </a:solidFill>
              </a:rPr>
              <a:pPr>
                <a:defRPr/>
              </a:pPr>
              <a:t>8/28/2018</a:t>
            </a:fld>
            <a:endParaRPr lang="en-US">
              <a:solidFill>
                <a:srgbClr val="40404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4329862C-9320-40E1-B5E5-B9523D9B49A8}" type="slidenum">
              <a:rPr lang="en-US" smtClean="0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  <p:pic>
        <p:nvPicPr>
          <p:cNvPr id="1032" name="Picture 4" descr="slide header_green_378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38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-12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-12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-12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-12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-12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-12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-12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-12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-128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Rate RPC for mu2e II CRV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0" y="4038600"/>
            <a:ext cx="1671638" cy="990600"/>
          </a:xfrm>
        </p:spPr>
        <p:txBody>
          <a:bodyPr/>
          <a:lstStyle/>
          <a:p>
            <a:r>
              <a:rPr lang="en-US" dirty="0" smtClean="0"/>
              <a:t>Lei Xia</a:t>
            </a:r>
            <a:endParaRPr lang="en-US" dirty="0"/>
          </a:p>
          <a:p>
            <a:r>
              <a:rPr lang="en-US" dirty="0" smtClean="0"/>
              <a:t>ANL - HEP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6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1092" y="3293268"/>
            <a:ext cx="5632908" cy="31837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application for mu2e II CRV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12837"/>
            <a:ext cx="8229600" cy="4830763"/>
          </a:xfrm>
        </p:spPr>
        <p:txBody>
          <a:bodyPr/>
          <a:lstStyle/>
          <a:p>
            <a:r>
              <a:rPr lang="en-US" dirty="0" smtClean="0"/>
              <a:t>Mu2e II challenge for CRV: neutron/gamma background scale with luminosity</a:t>
            </a:r>
          </a:p>
          <a:p>
            <a:pPr lvl="1"/>
            <a:r>
              <a:rPr lang="en-US" dirty="0" smtClean="0"/>
              <a:t>High counting rate due to neutron/gamma, especially in TS region</a:t>
            </a:r>
          </a:p>
          <a:p>
            <a:pPr lvl="1"/>
            <a:r>
              <a:rPr lang="en-US" dirty="0" smtClean="0"/>
              <a:t>Potential higher dead time due to fake veto from accidental coincidences</a:t>
            </a:r>
          </a:p>
          <a:p>
            <a:pPr lvl="1"/>
            <a:r>
              <a:rPr lang="en-US" dirty="0" smtClean="0"/>
              <a:t>Radiation damage to </a:t>
            </a:r>
            <a:r>
              <a:rPr lang="en-US" dirty="0" err="1" smtClean="0"/>
              <a:t>SiPM’s</a:t>
            </a:r>
            <a:endParaRPr lang="en-US" dirty="0"/>
          </a:p>
          <a:p>
            <a:pPr lvl="1"/>
            <a:r>
              <a:rPr lang="en-US" dirty="0" smtClean="0"/>
              <a:t>CRV readout bandwidth limitation</a:t>
            </a:r>
          </a:p>
          <a:p>
            <a:pPr lvl="1"/>
            <a:endParaRPr lang="en-US" dirty="0"/>
          </a:p>
          <a:p>
            <a:r>
              <a:rPr lang="en-US" dirty="0" smtClean="0"/>
              <a:t>If we cover the limited hot region with high rate RPC’s</a:t>
            </a:r>
          </a:p>
          <a:p>
            <a:pPr lvl="1"/>
            <a:r>
              <a:rPr lang="en-US" dirty="0" smtClean="0"/>
              <a:t>Mostly immune to neutron/gamma background (eff &lt; 1%)</a:t>
            </a:r>
          </a:p>
          <a:p>
            <a:pPr lvl="1"/>
            <a:r>
              <a:rPr lang="en-US" dirty="0" smtClean="0"/>
              <a:t>Signal similar to </a:t>
            </a:r>
            <a:r>
              <a:rPr lang="en-US" dirty="0" err="1" smtClean="0"/>
              <a:t>SiPM</a:t>
            </a:r>
            <a:r>
              <a:rPr lang="en-US" dirty="0" smtClean="0"/>
              <a:t> (same readout?)</a:t>
            </a:r>
          </a:p>
          <a:p>
            <a:pPr lvl="1"/>
            <a:endParaRPr lang="en-US" dirty="0"/>
          </a:p>
          <a:p>
            <a:r>
              <a:rPr lang="en-US" dirty="0" smtClean="0"/>
              <a:t>What is the </a:t>
            </a:r>
            <a:r>
              <a:rPr lang="en-US" dirty="0" smtClean="0"/>
              <a:t>charged </a:t>
            </a:r>
            <a:r>
              <a:rPr lang="en-US" dirty="0" smtClean="0"/>
              <a:t>particle rate?</a:t>
            </a:r>
          </a:p>
          <a:p>
            <a:pPr lvl="1"/>
            <a:r>
              <a:rPr lang="en-US" dirty="0" smtClean="0"/>
              <a:t>(~kHz/cm</a:t>
            </a:r>
            <a:r>
              <a:rPr lang="en-US" baseline="30000" dirty="0" smtClean="0"/>
              <a:t>2</a:t>
            </a:r>
            <a:r>
              <a:rPr lang="en-US" dirty="0" smtClean="0"/>
              <a:t> ???)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5815F-A928-40D1-AFF4-29A82E255971}" type="slidenum">
              <a:rPr lang="en-US" smtClean="0">
                <a:solidFill>
                  <a:srgbClr val="40404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187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rough rate estimate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5059363"/>
              </a:xfrm>
            </p:spPr>
            <p:txBody>
              <a:bodyPr/>
              <a:lstStyle/>
              <a:p>
                <a:r>
                  <a:rPr lang="en-US" dirty="0" smtClean="0"/>
                  <a:t>From Mu2e simulation, in the highest rate region:</a:t>
                </a:r>
              </a:p>
              <a:p>
                <a:pPr lvl="1"/>
                <a:r>
                  <a:rPr lang="en-US" dirty="0" smtClean="0"/>
                  <a:t>4x di-counter gets average ~10 hits/µBunch, in the live window (~1µs)</a:t>
                </a:r>
              </a:p>
              <a:p>
                <a:pPr lvl="1"/>
                <a:r>
                  <a:rPr lang="en-US" dirty="0" smtClean="0"/>
                  <a:t>The high rate region is ~200cm long, and di-counter is 10cm wide</a:t>
                </a:r>
              </a:p>
              <a:p>
                <a:pPr lvl="1"/>
                <a:r>
                  <a:rPr lang="en-US" dirty="0" smtClean="0"/>
                  <a:t>The beam flash creates comparable hits as the in the live gate (say, ~20 hits)</a:t>
                </a:r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𝑟𝑎𝑡𝑒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~ (20+10)/1.7</m:t>
                      </m:r>
                      <m:r>
                        <m:rPr>
                          <m:nor/>
                        </m:rP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µ</m:t>
                      </m:r>
                      <m:r>
                        <m:rPr>
                          <m:nor/>
                        </m:rP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/(4</m:t>
                      </m:r>
                      <m:r>
                        <m:rPr>
                          <m:nor/>
                        </m:rP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m:rPr>
                          <m:nor/>
                        </m:rP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cmx</m:t>
                      </m:r>
                      <m:r>
                        <m:rPr>
                          <m:nor/>
                        </m:rP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200</m:t>
                      </m:r>
                      <m:r>
                        <m:rPr>
                          <m:nor/>
                        </m:rP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  <m:r>
                        <m:rPr>
                          <m:nor/>
                        </m:rP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 ~ 2.2</m:t>
                      </m:r>
                      <m:r>
                        <m:rPr>
                          <m:nor/>
                        </m:rPr>
                        <a:rPr lang="en-US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kHz</m:t>
                      </m:r>
                      <m:r>
                        <m:rPr>
                          <m:nor/>
                        </m:rPr>
                        <a:rPr lang="en-US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m:rPr>
                          <m:nor/>
                        </m:rPr>
                        <a:rPr lang="en-US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  <m:r>
                        <m:rPr>
                          <m:nor/>
                        </m:rPr>
                        <a:rPr lang="en-US" b="0" i="0" baseline="30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:endParaRPr lang="en-US" baseline="30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 smtClean="0"/>
                  <a:t>This is not bad at all!</a:t>
                </a:r>
              </a:p>
              <a:p>
                <a:pPr lvl="2"/>
                <a:r>
                  <a:rPr lang="en-US" dirty="0" smtClean="0"/>
                  <a:t>A substantial fraction would be neutral particles (not visible to RPCs)</a:t>
                </a:r>
              </a:p>
              <a:p>
                <a:pPr lvl="2"/>
                <a:r>
                  <a:rPr lang="en-US" dirty="0" smtClean="0"/>
                  <a:t>Hit rate used is for the entire counter</a:t>
                </a:r>
              </a:p>
              <a:p>
                <a:pPr lvl="2"/>
                <a:r>
                  <a:rPr lang="en-US" dirty="0" smtClean="0"/>
                  <a:t>Rate won’t be even, some region will see higher rates</a:t>
                </a:r>
              </a:p>
              <a:p>
                <a:pPr lvl="2"/>
                <a:r>
                  <a:rPr lang="en-US" dirty="0" smtClean="0"/>
                  <a:t>Beam variation</a:t>
                </a:r>
              </a:p>
              <a:p>
                <a:pPr lvl="2"/>
                <a:r>
                  <a:rPr lang="en-US" b="1" dirty="0" smtClean="0"/>
                  <a:t>But still, this is probably the upper limit</a:t>
                </a:r>
              </a:p>
              <a:p>
                <a:pPr lvl="1"/>
                <a:endParaRPr lang="en-US" b="1" dirty="0"/>
              </a:p>
              <a:p>
                <a:r>
                  <a:rPr lang="en-US" dirty="0" smtClean="0"/>
                  <a:t>Supposedly, the Mu2e II will have x10 rate  </a:t>
                </a:r>
                <a:r>
                  <a:rPr lang="en-US" dirty="0" smtClean="0">
                    <a:sym typeface="Wingdings" panose="05000000000000000000" pitchFamily="2" charset="2"/>
                  </a:rPr>
                  <a:t>  ~20kHz/cm</a:t>
                </a:r>
                <a:r>
                  <a:rPr lang="en-US" baseline="30000" dirty="0" smtClean="0">
                    <a:sym typeface="Wingdings" panose="05000000000000000000" pitchFamily="2" charset="2"/>
                  </a:rPr>
                  <a:t>2</a:t>
                </a:r>
              </a:p>
              <a:p>
                <a:pPr lvl="1"/>
                <a:r>
                  <a:rPr lang="en-US" b="1" dirty="0" smtClean="0">
                    <a:sym typeface="Wingdings" panose="05000000000000000000" pitchFamily="2" charset="2"/>
                  </a:rPr>
                  <a:t>This is within the limit of current high rate RPC technology</a:t>
                </a:r>
              </a:p>
              <a:p>
                <a:pPr lvl="1"/>
                <a:r>
                  <a:rPr lang="en-US" b="1" dirty="0" smtClean="0">
                    <a:sym typeface="Wingdings" panose="05000000000000000000" pitchFamily="2" charset="2"/>
                  </a:rPr>
                  <a:t>Knowing the exact charged particle rate would be a great help!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5059363"/>
              </a:xfrm>
              <a:blipFill>
                <a:blip r:embed="rId2"/>
                <a:stretch>
                  <a:fillRect l="-444" t="-6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5815F-A928-40D1-AFF4-29A82E255971}" type="slidenum">
              <a:rPr lang="en-US" smtClean="0">
                <a:solidFill>
                  <a:srgbClr val="40404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397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fficiency requirement</a:t>
            </a:r>
            <a:endParaRPr lang="en-US" sz="2400" b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4 layers of RPC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From past experience with glass RPCs</a:t>
            </a:r>
          </a:p>
          <a:p>
            <a:pPr lvl="1"/>
            <a:r>
              <a:rPr lang="en-US" dirty="0" smtClean="0"/>
              <a:t>98% efficiency is achievable for the best chambers (1 gap, avalanche mode)</a:t>
            </a:r>
          </a:p>
          <a:p>
            <a:pPr lvl="1"/>
            <a:r>
              <a:rPr lang="en-US" dirty="0" smtClean="0"/>
              <a:t>&gt;90% can be easily achieved in large scale production (1 gap)</a:t>
            </a:r>
          </a:p>
          <a:p>
            <a:pPr lvl="1"/>
            <a:r>
              <a:rPr lang="en-US" dirty="0" smtClean="0"/>
              <a:t>If very high efficiency is required, 2-gap/layer would be the solution</a:t>
            </a:r>
          </a:p>
          <a:p>
            <a:endParaRPr lang="en-US" dirty="0" smtClean="0"/>
          </a:p>
          <a:p>
            <a:r>
              <a:rPr lang="en-US" dirty="0" smtClean="0"/>
              <a:t>What is the requirement for the high rate region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We learned that in TS region, the CRV efficiency requirement is ~90%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5815F-A928-40D1-AFF4-29A82E255971}" type="slidenum">
              <a:rPr lang="en-US" smtClean="0">
                <a:solidFill>
                  <a:srgbClr val="40404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40404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104072"/>
            <a:ext cx="678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RPC efficiency	2 / 4 veto efficiency		3 / 4 veto efficiency</a:t>
            </a:r>
          </a:p>
          <a:p>
            <a:r>
              <a:rPr lang="en-US" dirty="0" smtClean="0"/>
              <a:t>90%			0.996			0.948</a:t>
            </a:r>
          </a:p>
          <a:p>
            <a:r>
              <a:rPr lang="en-US" dirty="0" smtClean="0"/>
              <a:t>95%			0.9995			0.986</a:t>
            </a:r>
          </a:p>
          <a:p>
            <a:r>
              <a:rPr lang="en-US" dirty="0" smtClean="0"/>
              <a:t>96%			0.9997			0.991</a:t>
            </a:r>
          </a:p>
          <a:p>
            <a:r>
              <a:rPr lang="en-US" dirty="0" smtClean="0"/>
              <a:t>97%			0.9999			0.995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245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rate RPC options: bulk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Low R glass: Tsinghua U., China</a:t>
            </a:r>
          </a:p>
          <a:p>
            <a:pPr lvl="1"/>
            <a:r>
              <a:rPr lang="en-US" dirty="0" smtClean="0"/>
              <a:t>Obtained sample, tested, good quality, readily available</a:t>
            </a:r>
          </a:p>
          <a:p>
            <a:pPr lvl="1"/>
            <a:r>
              <a:rPr lang="en-US" dirty="0" smtClean="0"/>
              <a:t>Used in timing RPC for real experiment(s)</a:t>
            </a:r>
          </a:p>
          <a:p>
            <a:pPr lvl="1"/>
            <a:r>
              <a:rPr lang="en-US" dirty="0" smtClean="0"/>
              <a:t>&gt;10k/cm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Cost: a little bit high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Low R glass: Schott</a:t>
            </a:r>
          </a:p>
          <a:p>
            <a:pPr lvl="1"/>
            <a:r>
              <a:rPr lang="en-US" dirty="0" smtClean="0"/>
              <a:t>Tested samples, commercially available (?)</a:t>
            </a:r>
          </a:p>
          <a:p>
            <a:pPr lvl="1"/>
            <a:r>
              <a:rPr lang="en-US" dirty="0" smtClean="0"/>
              <a:t>&gt; several k/cm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Cost: don’t know yet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Low R glass: ANL, COE College development</a:t>
            </a:r>
          </a:p>
          <a:p>
            <a:pPr lvl="1"/>
            <a:r>
              <a:rPr lang="en-US" dirty="0" smtClean="0"/>
              <a:t>Produced samples, tested</a:t>
            </a:r>
          </a:p>
          <a:p>
            <a:pPr lvl="1"/>
            <a:r>
              <a:rPr lang="en-US" dirty="0"/>
              <a:t>&gt; several </a:t>
            </a:r>
            <a:r>
              <a:rPr lang="en-US" dirty="0" smtClean="0"/>
              <a:t>k/cm</a:t>
            </a:r>
            <a:r>
              <a:rPr lang="en-US" baseline="30000" dirty="0" smtClean="0"/>
              <a:t>2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Atom Layer Deposition (ALD) coated glass RPC</a:t>
            </a:r>
          </a:p>
          <a:p>
            <a:pPr lvl="1"/>
            <a:r>
              <a:rPr lang="en-US" dirty="0" smtClean="0"/>
              <a:t>New idea, prototype exist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3625" y="5659521"/>
            <a:ext cx="384175" cy="365125"/>
          </a:xfrm>
        </p:spPr>
        <p:txBody>
          <a:bodyPr/>
          <a:lstStyle/>
          <a:p>
            <a:pPr>
              <a:defRPr/>
            </a:pPr>
            <a:fld id="{A315815F-A928-40D1-AFF4-29A82E255971}" type="slidenum">
              <a:rPr lang="en-US" smtClean="0">
                <a:solidFill>
                  <a:srgbClr val="40404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40404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2025" y="2209800"/>
            <a:ext cx="2042695" cy="15320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425" y="4011794"/>
            <a:ext cx="1460587" cy="10651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00757" y="5105400"/>
            <a:ext cx="2890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Low R glass sample from COE College</a:t>
            </a:r>
            <a:endParaRPr lang="en-US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24134" y="694123"/>
            <a:ext cx="1896533" cy="1066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53157" y="3741821"/>
            <a:ext cx="2477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Low R glass sample from Schott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701341" y="1676400"/>
            <a:ext cx="1620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Low R glass sample </a:t>
            </a:r>
          </a:p>
          <a:p>
            <a:r>
              <a:rPr lang="en-US" sz="1400" dirty="0" smtClean="0"/>
              <a:t>from Tsinghua</a:t>
            </a:r>
            <a:endParaRPr lang="en-US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812" y="5433663"/>
            <a:ext cx="1840562" cy="103531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649090" y="6474023"/>
            <a:ext cx="1732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ALD coated glass RPC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050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study to determine charged particle rate and safety factor</a:t>
            </a:r>
          </a:p>
          <a:p>
            <a:endParaRPr lang="en-US" dirty="0" smtClean="0"/>
          </a:p>
          <a:p>
            <a:r>
              <a:rPr lang="en-US" dirty="0" smtClean="0"/>
              <a:t>Test RPC with current CRV electronics to verify compatibility</a:t>
            </a:r>
          </a:p>
          <a:p>
            <a:endParaRPr lang="en-US" dirty="0" smtClean="0"/>
          </a:p>
          <a:p>
            <a:r>
              <a:rPr lang="en-US" dirty="0" smtClean="0"/>
              <a:t>Construction and testing of prototype high rate RPCs</a:t>
            </a:r>
          </a:p>
          <a:p>
            <a:endParaRPr lang="en-US" dirty="0"/>
          </a:p>
          <a:p>
            <a:r>
              <a:rPr lang="en-US" dirty="0" smtClean="0"/>
              <a:t>(Construct </a:t>
            </a:r>
            <a:r>
              <a:rPr lang="en-US" dirty="0"/>
              <a:t>s</a:t>
            </a:r>
            <a:r>
              <a:rPr lang="en-US" dirty="0" smtClean="0"/>
              <a:t>mall module to test in Mu2e </a:t>
            </a:r>
            <a:r>
              <a:rPr lang="en-US" smtClean="0"/>
              <a:t>TS region?)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5815F-A928-40D1-AFF4-29A82E255971}" type="slidenum">
              <a:rPr lang="en-US" smtClean="0">
                <a:solidFill>
                  <a:srgbClr val="40404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254949"/>
      </p:ext>
    </p:extLst>
  </p:cSld>
  <p:clrMapOvr>
    <a:masterClrMapping/>
  </p:clrMapOvr>
</p:sld>
</file>

<file path=ppt/theme/theme1.xml><?xml version="1.0" encoding="utf-8"?>
<a:theme xmlns:a="http://schemas.openxmlformats.org/drawingml/2006/main" name="1_Sm STS   D.R. Walters">
  <a:themeElements>
    <a:clrScheme name="">
      <a:dk1>
        <a:srgbClr val="404040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9D7D9E"/>
      </a:accent2>
      <a:accent3>
        <a:srgbClr val="FFFFFF"/>
      </a:accent3>
      <a:accent4>
        <a:srgbClr val="353535"/>
      </a:accent4>
      <a:accent5>
        <a:srgbClr val="D0DEEC"/>
      </a:accent5>
      <a:accent6>
        <a:srgbClr val="8E718F"/>
      </a:accent6>
      <a:hlink>
        <a:srgbClr val="7AB800"/>
      </a:hlink>
      <a:folHlink>
        <a:srgbClr val="BF5C28"/>
      </a:folHlink>
    </a:clrScheme>
    <a:fontScheme name="Office Theme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-128" charset="0"/>
          </a:defRPr>
        </a:defPPr>
      </a:lstStyle>
    </a:lnDef>
  </a:objectDefaults>
  <a:extraClrSchemeLst>
    <a:extraClrScheme>
      <a:clrScheme name="Office Theme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eme_anl">
  <a:themeElements>
    <a:clrScheme name="">
      <a:dk1>
        <a:srgbClr val="404040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9D7D9E"/>
      </a:accent2>
      <a:accent3>
        <a:srgbClr val="FFFFFF"/>
      </a:accent3>
      <a:accent4>
        <a:srgbClr val="353535"/>
      </a:accent4>
      <a:accent5>
        <a:srgbClr val="D0DEEC"/>
      </a:accent5>
      <a:accent6>
        <a:srgbClr val="8E718F"/>
      </a:accent6>
      <a:hlink>
        <a:srgbClr val="7AB800"/>
      </a:hlink>
      <a:folHlink>
        <a:srgbClr val="BF5C28"/>
      </a:folHlink>
    </a:clrScheme>
    <a:fontScheme name="Office Theme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-128" charset="0"/>
          </a:defRPr>
        </a:defPPr>
      </a:lstStyle>
    </a:lnDef>
  </a:objectDefaults>
  <a:extraClrSchemeLst>
    <a:extraClrScheme>
      <a:clrScheme name="Office Theme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12914</TotalTime>
  <Words>497</Words>
  <Application>Microsoft Office PowerPoint</Application>
  <PresentationFormat>On-screen Show (4:3)</PresentationFormat>
  <Paragraphs>90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Trebuchet MS</vt:lpstr>
      <vt:lpstr>Wingdings</vt:lpstr>
      <vt:lpstr>1_Sm STS   D.R. Walters</vt:lpstr>
      <vt:lpstr>Theme_anl</vt:lpstr>
      <vt:lpstr>High Rate RPC for mu2e II CRV</vt:lpstr>
      <vt:lpstr>Potential application for mu2e II CRV</vt:lpstr>
      <vt:lpstr>A rough rate estimate</vt:lpstr>
      <vt:lpstr>Efficiency requirement</vt:lpstr>
      <vt:lpstr>High rate RPC options: bulk material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of 6cm Photodetector in the Small Tile Processing System</dc:title>
  <dc:creator>Lei Xia</dc:creator>
  <cp:lastModifiedBy>Xia, Lei</cp:lastModifiedBy>
  <cp:revision>267</cp:revision>
  <dcterms:created xsi:type="dcterms:W3CDTF">2015-02-10T16:35:49Z</dcterms:created>
  <dcterms:modified xsi:type="dcterms:W3CDTF">2018-08-29T03:24:31Z</dcterms:modified>
</cp:coreProperties>
</file>