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8"/>
  </p:notesMasterIdLst>
  <p:handoutMasterIdLst>
    <p:handoutMasterId r:id="rId29"/>
  </p:handoutMasterIdLst>
  <p:sldIdLst>
    <p:sldId id="286" r:id="rId2"/>
    <p:sldId id="308" r:id="rId3"/>
    <p:sldId id="300" r:id="rId4"/>
    <p:sldId id="312" r:id="rId5"/>
    <p:sldId id="309" r:id="rId6"/>
    <p:sldId id="316" r:id="rId7"/>
    <p:sldId id="287" r:id="rId8"/>
    <p:sldId id="310" r:id="rId9"/>
    <p:sldId id="290" r:id="rId10"/>
    <p:sldId id="298" r:id="rId11"/>
    <p:sldId id="311" r:id="rId12"/>
    <p:sldId id="301" r:id="rId13"/>
    <p:sldId id="288" r:id="rId14"/>
    <p:sldId id="294" r:id="rId15"/>
    <p:sldId id="292" r:id="rId16"/>
    <p:sldId id="305" r:id="rId17"/>
    <p:sldId id="303" r:id="rId18"/>
    <p:sldId id="296" r:id="rId19"/>
    <p:sldId id="293" r:id="rId20"/>
    <p:sldId id="304" r:id="rId21"/>
    <p:sldId id="320" r:id="rId22"/>
    <p:sldId id="313" r:id="rId23"/>
    <p:sldId id="317" r:id="rId24"/>
    <p:sldId id="318" r:id="rId25"/>
    <p:sldId id="319" r:id="rId26"/>
    <p:sldId id="297" r:id="rId27"/>
  </p:sldIdLst>
  <p:sldSz cx="9144000" cy="6858000" type="screen4x3"/>
  <p:notesSz cx="6858000" cy="9144000"/>
  <p:embeddedFontLst>
    <p:embeddedFont>
      <p:font typeface="ＭＳ Ｐゴシック" panose="020B0600070205080204" pitchFamily="34" charset="-128"/>
      <p:regular r:id="rId30"/>
    </p:embeddedFon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Geneva" panose="020B0500000000000000" pitchFamily="34" charset="0"/>
      <p:regular r:id="rId36"/>
    </p:embeddedFont>
    <p:embeddedFont>
      <p:font typeface="Helvetica" panose="020B0604020202020204" pitchFamily="34" charset="0"/>
      <p:regular r:id="rId37"/>
      <p:bold r:id="rId38"/>
      <p:italic r:id="rId39"/>
      <p:boldItalic r:id="rId40"/>
    </p:embeddedFont>
    <p:embeddedFont>
      <p:font typeface="Wingdings 2" panose="05020102010507070707" pitchFamily="18" charset="2"/>
      <p:regular r:id="rId41"/>
    </p:embeddedFont>
  </p:embeddedFontLst>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13C00164-285F-4E1A-946D-CC70F655C3E5}">
          <p14:sldIdLst>
            <p14:sldId id="286"/>
            <p14:sldId id="308"/>
          </p14:sldIdLst>
        </p14:section>
        <p14:section name="Mu2e-II Beam" id="{0CD3BFFA-76A8-4039-A8B4-2F3EF9A09F92}">
          <p14:sldIdLst>
            <p14:sldId id="300"/>
            <p14:sldId id="312"/>
            <p14:sldId id="309"/>
            <p14:sldId id="316"/>
            <p14:sldId id="287"/>
            <p14:sldId id="310"/>
            <p14:sldId id="290"/>
            <p14:sldId id="298"/>
            <p14:sldId id="311"/>
          </p14:sldIdLst>
        </p14:section>
        <p14:section name="Issues" id="{0777E66B-3037-400E-AF3D-E554AC916695}">
          <p14:sldIdLst>
            <p14:sldId id="301"/>
            <p14:sldId id="288"/>
            <p14:sldId id="294"/>
            <p14:sldId id="292"/>
            <p14:sldId id="305"/>
            <p14:sldId id="303"/>
            <p14:sldId id="296"/>
            <p14:sldId id="293"/>
            <p14:sldId id="304"/>
          </p14:sldIdLst>
        </p14:section>
        <p14:section name="Target Station Taskforce" id="{1F17E53F-AF3B-4C40-BB2B-332A8BC33368}">
          <p14:sldIdLst>
            <p14:sldId id="320"/>
            <p14:sldId id="313"/>
            <p14:sldId id="317"/>
            <p14:sldId id="318"/>
            <p14:sldId id="319"/>
          </p14:sldIdLst>
        </p14:section>
        <p14:section name="Conclusion" id="{D672493A-9AD6-4770-AF0E-1EA266DFFA1C}">
          <p14:sldIdLst>
            <p14:sldId id="297"/>
          </p14:sldIdLst>
        </p14:section>
      </p14:sectionLst>
    </p:ex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FF9797"/>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85947" autoAdjust="0"/>
  </p:normalViewPr>
  <p:slideViewPr>
    <p:cSldViewPr snapToGrid="0" snapToObjects="1" showGuides="1">
      <p:cViewPr>
        <p:scale>
          <a:sx n="100" d="100"/>
          <a:sy n="100" d="100"/>
        </p:scale>
        <p:origin x="414" y="-108"/>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latin typeface="Calibri" panose="020F050202020403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latin typeface="Calibri" panose="020F0502020204030204" pitchFamily="34" charset="0"/>
              </a:rPr>
              <a:pPr>
                <a:defRPr/>
              </a:pPr>
              <a:t>8/28/2018</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latin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Calibri" panose="020F0502020204030204"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anose="020F0502020204030204" pitchFamily="34" charset="0"/>
                <a:cs typeface="ＭＳ Ｐゴシック" charset="0"/>
              </a:defRPr>
            </a:lvl1pPr>
          </a:lstStyle>
          <a:p>
            <a:pPr>
              <a:defRPr/>
            </a:pPr>
            <a:fld id="{531CFD29-8380-B24A-89EC-384D8B8A981B}" type="datetimeFigureOut">
              <a:rPr lang="en-US" smtClean="0"/>
              <a:pPr>
                <a:defRPr/>
              </a:pPr>
              <a:t>8/28/2018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Calibri" panose="020F0502020204030204"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anose="020F0502020204030204" pitchFamily="34" charset="0"/>
                <a:cs typeface="ＭＳ Ｐゴシック" charset="0"/>
              </a:defRPr>
            </a:lvl1pPr>
          </a:lstStyle>
          <a:p>
            <a:pPr>
              <a:defRPr/>
            </a:pPr>
            <a:fld id="{CAD08E57-B576-F641-BEA6-C3D752DF7F66}" type="slidenum">
              <a:rPr lang="en-US" smtClean="0"/>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anose="020F0502020204030204" pitchFamily="34" charset="0"/>
        <a:ea typeface="Calibri" panose="020F0502020204030204" pitchFamily="34"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4</a:t>
            </a:fld>
            <a:endParaRPr lang="en-US" dirty="0"/>
          </a:p>
        </p:txBody>
      </p:sp>
    </p:spTree>
    <p:extLst>
      <p:ext uri="{BB962C8B-B14F-4D97-AF65-F5344CB8AC3E}">
        <p14:creationId xmlns:p14="http://schemas.microsoft.com/office/powerpoint/2010/main" val="3765968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 labeled “</a:t>
            </a:r>
            <a:r>
              <a:rPr lang="en-US" b="1" dirty="0"/>
              <a:t>T</a:t>
            </a:r>
            <a:r>
              <a:rPr lang="en-US" dirty="0"/>
              <a:t>” is the proton target.</a:t>
            </a:r>
          </a:p>
          <a:p>
            <a:endParaRPr lang="en-US" dirty="0"/>
          </a:p>
          <a:p>
            <a:r>
              <a:rPr lang="en-US" dirty="0"/>
              <a:t>At 100 kW expect:</a:t>
            </a:r>
          </a:p>
          <a:p>
            <a:pPr marL="171450" indent="-171450">
              <a:buFont typeface="Arial" panose="020B0604020202020204" pitchFamily="34" charset="0"/>
              <a:buChar char="•"/>
            </a:pPr>
            <a:r>
              <a:rPr lang="en-US" dirty="0"/>
              <a:t>DPA and Power Density to increase everywhere</a:t>
            </a:r>
          </a:p>
          <a:p>
            <a:pPr marL="171450" indent="-171450">
              <a:buFont typeface="Arial" panose="020B0604020202020204" pitchFamily="34" charset="0"/>
              <a:buChar char="•"/>
            </a:pPr>
            <a:r>
              <a:rPr lang="en-US" dirty="0"/>
              <a:t>Peak DPA and Power Density will move upstream – toward the target </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17</a:t>
            </a:fld>
            <a:endParaRPr lang="en-US" dirty="0"/>
          </a:p>
        </p:txBody>
      </p:sp>
    </p:spTree>
    <p:extLst>
      <p:ext uri="{BB962C8B-B14F-4D97-AF65-F5344CB8AC3E}">
        <p14:creationId xmlns:p14="http://schemas.microsoft.com/office/powerpoint/2010/main" val="302707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that the PIP-II linac is able to provide all of the power we could conceivably require.</a:t>
            </a:r>
          </a:p>
          <a:p>
            <a:r>
              <a:rPr lang="en-US" dirty="0"/>
              <a:t>The bad news is </a:t>
            </a:r>
            <a:r>
              <a:rPr lang="en-US"/>
              <a:t>that some </a:t>
            </a:r>
            <a:r>
              <a:rPr lang="en-US" dirty="0"/>
              <a:t>of the accelerator problems that must be solved for Mu2e-II are made worse by increased beam power.</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23</a:t>
            </a:fld>
            <a:endParaRPr lang="en-US" dirty="0"/>
          </a:p>
        </p:txBody>
      </p:sp>
    </p:spTree>
    <p:extLst>
      <p:ext uri="{BB962C8B-B14F-4D97-AF65-F5344CB8AC3E}">
        <p14:creationId xmlns:p14="http://schemas.microsoft.com/office/powerpoint/2010/main" val="2104246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26</a:t>
            </a:fld>
            <a:endParaRPr lang="en-US" dirty="0"/>
          </a:p>
        </p:txBody>
      </p:sp>
    </p:spTree>
    <p:extLst>
      <p:ext uri="{BB962C8B-B14F-4D97-AF65-F5344CB8AC3E}">
        <p14:creationId xmlns:p14="http://schemas.microsoft.com/office/powerpoint/2010/main" val="146843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PIP-II CDR version V.0.3: http://pxie.fnal.gov/PIP-II_CDR/default.htm (April 2018)</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dirty="0"/>
          </a:p>
        </p:txBody>
      </p:sp>
    </p:spTree>
    <p:extLst>
      <p:ext uri="{BB962C8B-B14F-4D97-AF65-F5344CB8AC3E}">
        <p14:creationId xmlns:p14="http://schemas.microsoft.com/office/powerpoint/2010/main" val="208100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Cyan – ICW</a:t>
            </a:r>
          </a:p>
          <a:p>
            <a:r>
              <a:rPr lang="en-US" dirty="0"/>
              <a:t>Orange – Communication</a:t>
            </a:r>
          </a:p>
          <a:p>
            <a:r>
              <a:rPr lang="en-US" dirty="0"/>
              <a:t>Thick Black/Cyan – Cryo</a:t>
            </a:r>
          </a:p>
          <a:p>
            <a:r>
              <a:rPr lang="en-US" dirty="0"/>
              <a:t>Thin Black/Cyan – Chilled Water</a:t>
            </a:r>
          </a:p>
          <a:p>
            <a:r>
              <a:rPr lang="en-US" dirty="0"/>
              <a:t>Black/Blue – LCW </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dirty="0"/>
          </a:p>
        </p:txBody>
      </p:sp>
    </p:spTree>
    <p:extLst>
      <p:ext uri="{BB962C8B-B14F-4D97-AF65-F5344CB8AC3E}">
        <p14:creationId xmlns:p14="http://schemas.microsoft.com/office/powerpoint/2010/main" val="252480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Mu2e-II parameters are subject to change. This set of parameters is sufficient to illustrate the accelerator issues associated with Mu2e-II.</a:t>
            </a:r>
          </a:p>
          <a:p>
            <a:r>
              <a:rPr lang="en-US" dirty="0"/>
              <a:t>Mu2e beam power is calculated using the proton kinetic energy.</a:t>
            </a:r>
          </a:p>
          <a:p>
            <a:endParaRPr lang="en-US" dirty="0"/>
          </a:p>
          <a:p>
            <a:r>
              <a:rPr lang="en-US" dirty="0"/>
              <a:t>NOTEs: </a:t>
            </a:r>
          </a:p>
          <a:p>
            <a:pPr marL="171450" indent="-171450">
              <a:buFont typeface="Arial" panose="020B0604020202020204" pitchFamily="34" charset="0"/>
              <a:buChar char="•"/>
            </a:pPr>
            <a:r>
              <a:rPr lang="en-US" dirty="0"/>
              <a:t>Beam powers greater than 100 kW are possible at 800 MeV. </a:t>
            </a:r>
          </a:p>
          <a:p>
            <a:pPr marL="171450" indent="-171450">
              <a:buFont typeface="Arial" panose="020B0604020202020204" pitchFamily="34" charset="0"/>
              <a:buChar char="•"/>
            </a:pPr>
            <a:r>
              <a:rPr lang="en-US" dirty="0"/>
              <a:t>The Mu2e-II duty factor may be impacted by other users (e.g. LBNF).</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7</a:t>
            </a:fld>
            <a:endParaRPr lang="en-US" dirty="0"/>
          </a:p>
        </p:txBody>
      </p:sp>
    </p:spTree>
    <p:extLst>
      <p:ext uri="{BB962C8B-B14F-4D97-AF65-F5344CB8AC3E}">
        <p14:creationId xmlns:p14="http://schemas.microsoft.com/office/powerpoint/2010/main" val="388395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Beam envelope plots from PIP-II CDR V0.03 Figure 3.16 (http://pxie.fnal.gov/PIP-II_CDR/default.htm).</a:t>
            </a:r>
          </a:p>
          <a:p>
            <a:r>
              <a:rPr lang="en-US" dirty="0"/>
              <a:t>Beam center is magenta</a:t>
            </a:r>
          </a:p>
          <a:p>
            <a:r>
              <a:rPr lang="en-US" dirty="0"/>
              <a:t>3-sigma beam envelope is in blue</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9</a:t>
            </a:fld>
            <a:endParaRPr lang="en-US" dirty="0"/>
          </a:p>
        </p:txBody>
      </p:sp>
    </p:spTree>
    <p:extLst>
      <p:ext uri="{BB962C8B-B14F-4D97-AF65-F5344CB8AC3E}">
        <p14:creationId xmlns:p14="http://schemas.microsoft.com/office/powerpoint/2010/main" val="108246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LEBT = Low Energy Beam Transport</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dirty="0"/>
          </a:p>
        </p:txBody>
      </p:sp>
    </p:spTree>
    <p:extLst>
      <p:ext uri="{BB962C8B-B14F-4D97-AF65-F5344CB8AC3E}">
        <p14:creationId xmlns:p14="http://schemas.microsoft.com/office/powerpoint/2010/main" val="125914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PIP-II CDR V0.03 Figure 3.17 (http://pxie.fnal.gov/PIP-II_CDR/default.htm).</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11</a:t>
            </a:fld>
            <a:endParaRPr lang="en-US" dirty="0"/>
          </a:p>
        </p:txBody>
      </p:sp>
    </p:spTree>
    <p:extLst>
      <p:ext uri="{BB962C8B-B14F-4D97-AF65-F5344CB8AC3E}">
        <p14:creationId xmlns:p14="http://schemas.microsoft.com/office/powerpoint/2010/main" val="344412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stripping for present Booster injection is at 400 MeV. For a given B, the rest frame electric field is 1.5 times greater at 800 MeV.</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14</a:t>
            </a:fld>
            <a:endParaRPr lang="en-US" dirty="0"/>
          </a:p>
        </p:txBody>
      </p:sp>
    </p:spTree>
    <p:extLst>
      <p:ext uri="{BB962C8B-B14F-4D97-AF65-F5344CB8AC3E}">
        <p14:creationId xmlns:p14="http://schemas.microsoft.com/office/powerpoint/2010/main" val="135789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Notes: </a:t>
                </a:r>
              </a:p>
              <a:p>
                <a:pPr marL="171450" indent="-171450">
                  <a:buFont typeface="Arial" panose="020B0604020202020204" pitchFamily="34" charset="0"/>
                  <a:buChar char="•"/>
                </a:pPr>
                <a:r>
                  <a:rPr lang="en-US" dirty="0"/>
                  <a:t>The horizontal bearing changes from 13.6</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PS entrance) to 14</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target) due to the small vertical pitch of the beam velocity vector.</a:t>
                </a:r>
              </a:p>
              <a:p>
                <a:pPr marL="171450" indent="-171450">
                  <a:buFont typeface="Arial" panose="020B0604020202020204" pitchFamily="34" charset="0"/>
                  <a:buChar char="•"/>
                </a:pPr>
                <a:r>
                  <a:rPr lang="en-US" dirty="0"/>
                  <a:t>The vertical pitch of the beam increases from -3.1</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to 0</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due to the horizontal bearing of beam velocity vector</a:t>
                </a:r>
              </a:p>
              <a:p>
                <a:pPr marL="171450" indent="-171450">
                  <a:buFont typeface="Arial" panose="020B0604020202020204" pitchFamily="34" charset="0"/>
                  <a:buChar char="•"/>
                </a:pPr>
                <a:r>
                  <a:rPr lang="en-US" dirty="0"/>
                  <a:t>NOTE: the present extinction monitor layout is optimized for 4 GeV/c protons and pions – will need to be overhauled. Also, extinction monitor sensitivity must increase by a factor of 10.</a:t>
                </a:r>
              </a:p>
            </p:txBody>
          </p:sp>
        </mc:Choice>
        <mc:Fallback xmlns="">
          <p:sp>
            <p:nvSpPr>
              <p:cNvPr id="3" name="Notes Placeholder 2"/>
              <p:cNvSpPr>
                <a:spLocks noGrp="1"/>
              </p:cNvSpPr>
              <p:nvPr>
                <p:ph type="body" idx="1"/>
              </p:nvPr>
            </p:nvSpPr>
            <p:spPr/>
            <p:txBody>
              <a:bodyPr/>
              <a:lstStyle/>
              <a:p>
                <a:r>
                  <a:rPr lang="en-US" dirty="0"/>
                  <a:t>Notes: </a:t>
                </a:r>
              </a:p>
              <a:p>
                <a:pPr marL="171450" indent="-171450">
                  <a:buFont typeface="Arial" panose="020B0604020202020204" pitchFamily="34" charset="0"/>
                  <a:buChar char="•"/>
                </a:pPr>
                <a:r>
                  <a:rPr lang="en-US" dirty="0"/>
                  <a:t>The horizontal bearing changes from 13.6</a:t>
                </a:r>
                <a:r>
                  <a:rPr lang="en-US" i="0">
                    <a:latin typeface="Cambria Math" panose="02040503050406030204" pitchFamily="18" charset="0"/>
                    <a:ea typeface="Cambria Math" panose="02040503050406030204" pitchFamily="18" charset="0"/>
                  </a:rPr>
                  <a:t>°</a:t>
                </a:r>
                <a:r>
                  <a:rPr lang="en-US" dirty="0"/>
                  <a:t> (at PS entrance) to 14</a:t>
                </a:r>
                <a:r>
                  <a:rPr lang="en-US" i="0">
                    <a:latin typeface="Cambria Math" panose="02040503050406030204" pitchFamily="18" charset="0"/>
                    <a:ea typeface="Cambria Math" panose="02040503050406030204" pitchFamily="18" charset="0"/>
                  </a:rPr>
                  <a:t>°</a:t>
                </a:r>
                <a:r>
                  <a:rPr lang="en-US" dirty="0"/>
                  <a:t> (at target) due to the small vertical pitch of the beam velocity vector.</a:t>
                </a:r>
              </a:p>
              <a:p>
                <a:pPr marL="171450" indent="-171450">
                  <a:buFont typeface="Arial" panose="020B0604020202020204" pitchFamily="34" charset="0"/>
                  <a:buChar char="•"/>
                </a:pPr>
                <a:r>
                  <a:rPr lang="en-US" dirty="0"/>
                  <a:t>The vertical pitch of the beam increases from -3.1</a:t>
                </a:r>
                <a:r>
                  <a:rPr lang="en-US" i="0">
                    <a:latin typeface="Cambria Math" panose="02040503050406030204" pitchFamily="18" charset="0"/>
                    <a:ea typeface="Cambria Math" panose="02040503050406030204" pitchFamily="18" charset="0"/>
                  </a:rPr>
                  <a:t>°</a:t>
                </a:r>
                <a:r>
                  <a:rPr lang="en-US" dirty="0"/>
                  <a:t> to 0</a:t>
                </a:r>
                <a:r>
                  <a:rPr lang="en-US" i="0">
                    <a:latin typeface="Cambria Math" panose="02040503050406030204" pitchFamily="18" charset="0"/>
                    <a:ea typeface="Cambria Math" panose="02040503050406030204" pitchFamily="18" charset="0"/>
                  </a:rPr>
                  <a:t>°</a:t>
                </a:r>
                <a:r>
                  <a:rPr lang="en-US" dirty="0"/>
                  <a:t> due to the horizontal bearing of beam velocity vector</a:t>
                </a:r>
              </a:p>
            </p:txBody>
          </p:sp>
        </mc:Fallback>
      </mc:AlternateContent>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16</a:t>
            </a:fld>
            <a:endParaRPr lang="en-US" dirty="0"/>
          </a:p>
        </p:txBody>
      </p:sp>
    </p:spTree>
    <p:extLst>
      <p:ext uri="{BB962C8B-B14F-4D97-AF65-F5344CB8AC3E}">
        <p14:creationId xmlns:p14="http://schemas.microsoft.com/office/powerpoint/2010/main" val="1719663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Calibri" panose="020F0502020204030204" pitchFamily="34" charset="0"/>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latin typeface="Calibri" panose="020F0502020204030204" pitchFamily="34" charset="0"/>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2" name="Picture 31"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sp>
        <p:nvSpPr>
          <p:cNvPr id="2" name="TextBox 1"/>
          <p:cNvSpPr txBox="1"/>
          <p:nvPr userDrawn="1"/>
        </p:nvSpPr>
        <p:spPr>
          <a:xfrm>
            <a:off x="5665201" y="5725585"/>
            <a:ext cx="3143723" cy="553998"/>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Calibri" panose="020F0502020204030204" pitchFamily="34" charset="0"/>
                <a:cs typeface="Helvetica"/>
              </a:rPr>
              <a:t>In partnership with:   </a:t>
            </a:r>
          </a:p>
          <a:p>
            <a:endParaRPr lang="en-US" dirty="0"/>
          </a:p>
        </p:txBody>
      </p:sp>
      <p:pic>
        <p:nvPicPr>
          <p:cNvPr id="33" name="Picture 32"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9" name="Picture 8" descr="mu2e_logo_ova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5270" y="6142023"/>
            <a:ext cx="952498" cy="548640"/>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spcBef>
                <a:spcPts val="600"/>
              </a:spcBef>
              <a:defRPr sz="2400">
                <a:solidFill>
                  <a:srgbClr val="404040"/>
                </a:solidFill>
                <a:latin typeface="Calibri" panose="020F0502020204030204" pitchFamily="34" charset="0"/>
              </a:defRPr>
            </a:lvl1pPr>
            <a:lvl2pPr>
              <a:spcBef>
                <a:spcPts val="600"/>
              </a:spcBef>
              <a:defRPr sz="2200">
                <a:solidFill>
                  <a:srgbClr val="404040"/>
                </a:solidFill>
                <a:latin typeface="Calibri" panose="020F0502020204030204" pitchFamily="34" charset="0"/>
              </a:defRPr>
            </a:lvl2pPr>
            <a:lvl3pPr>
              <a:spcBef>
                <a:spcPts val="400"/>
              </a:spcBef>
              <a:defRPr sz="2000">
                <a:solidFill>
                  <a:srgbClr val="404040"/>
                </a:solidFill>
                <a:latin typeface="Calibri" panose="020F0502020204030204" pitchFamily="34" charset="0"/>
              </a:defRPr>
            </a:lvl3pPr>
            <a:lvl4pPr>
              <a:spcBef>
                <a:spcPts val="300"/>
              </a:spcBef>
              <a:defRPr sz="1800">
                <a:solidFill>
                  <a:srgbClr val="404040"/>
                </a:solidFill>
                <a:latin typeface="Calibri" panose="020F0502020204030204" pitchFamily="34" charset="0"/>
              </a:defRPr>
            </a:lvl4pPr>
            <a:lvl5pPr marL="2057400" indent="-228600">
              <a:spcBef>
                <a:spcPts val="100"/>
              </a:spcBef>
              <a:buFont typeface="Arial"/>
              <a:buChar char="•"/>
              <a:defRPr sz="1800">
                <a:solidFill>
                  <a:srgbClr val="404040"/>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7" y="6495482"/>
            <a:ext cx="870300"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Calibri" panose="020F0502020204030204" pitchFamily="34" charset="0"/>
                <a:cs typeface="ＭＳ Ｐゴシック" charset="0"/>
              </a:defRPr>
            </a:lvl1pPr>
          </a:lstStyle>
          <a:p>
            <a:pPr>
              <a:defRPr/>
            </a:pPr>
            <a:r>
              <a:rPr lang="en-US"/>
              <a:t>8/29/2018</a:t>
            </a:r>
            <a:endParaRPr lang="en-US" dirty="0"/>
          </a:p>
        </p:txBody>
      </p:sp>
      <p:sp>
        <p:nvSpPr>
          <p:cNvPr id="11" name="Footer Placeholder 4"/>
          <p:cNvSpPr>
            <a:spLocks noGrp="1"/>
          </p:cNvSpPr>
          <p:nvPr>
            <p:ph type="ftr" sz="quarter" idx="3"/>
          </p:nvPr>
        </p:nvSpPr>
        <p:spPr>
          <a:xfrm>
            <a:off x="1801219" y="6499497"/>
            <a:ext cx="5541561" cy="237285"/>
          </a:xfrm>
          <a:prstGeom prst="rect">
            <a:avLst/>
          </a:prstGeom>
        </p:spPr>
        <p:txBody>
          <a:bodyPr lIns="0" tIns="0" rIns="0" bIns="0" anchor="t" anchorCtr="0"/>
          <a:lstStyle>
            <a:lvl1pPr marL="0" algn="l">
              <a:defRPr sz="1200">
                <a:solidFill>
                  <a:srgbClr val="004C97"/>
                </a:solidFill>
                <a:latin typeface="Calibri" panose="020F0502020204030204" pitchFamily="34" charset="0"/>
                <a:ea typeface="ＭＳ Ｐゴシック" charset="0"/>
                <a:cs typeface="ＭＳ Ｐゴシック" charset="0"/>
              </a:defRPr>
            </a:lvl1pPr>
          </a:lstStyle>
          <a:p>
            <a:pPr>
              <a:defRPr/>
            </a:pPr>
            <a:r>
              <a:rPr lang="pt-BR"/>
              <a:t>S. Werkema | Accelerator R&amp;D for Mu2e II</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Calibri" panose="020F0502020204030204" pitchFamily="34"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spcBef>
                <a:spcPts val="600"/>
              </a:spcBef>
              <a:defRPr sz="2400">
                <a:solidFill>
                  <a:srgbClr val="505050"/>
                </a:solidFill>
                <a:latin typeface="Calibri" panose="020F0502020204030204" pitchFamily="34" charset="0"/>
              </a:defRPr>
            </a:lvl1pPr>
            <a:lvl2pPr>
              <a:spcBef>
                <a:spcPts val="600"/>
              </a:spcBef>
              <a:defRPr sz="2200">
                <a:solidFill>
                  <a:srgbClr val="505050"/>
                </a:solidFill>
                <a:latin typeface="Calibri" panose="020F0502020204030204" pitchFamily="34" charset="0"/>
              </a:defRPr>
            </a:lvl2pPr>
            <a:lvl3pPr>
              <a:spcBef>
                <a:spcPts val="400"/>
              </a:spcBef>
              <a:defRPr sz="2000">
                <a:solidFill>
                  <a:srgbClr val="505050"/>
                </a:solidFill>
                <a:latin typeface="Calibri" panose="020F0502020204030204" pitchFamily="34" charset="0"/>
              </a:defRPr>
            </a:lvl3pPr>
            <a:lvl4pPr>
              <a:spcBef>
                <a:spcPts val="300"/>
              </a:spcBef>
              <a:defRPr sz="1800">
                <a:solidFill>
                  <a:srgbClr val="505050"/>
                </a:solidFill>
                <a:latin typeface="Calibri" panose="020F0502020204030204" pitchFamily="34" charset="0"/>
              </a:defRPr>
            </a:lvl4pPr>
            <a:lvl5pPr marL="2057400" indent="-228600">
              <a:spcBef>
                <a:spcPts val="200"/>
              </a:spcBef>
              <a:buFont typeface="Arial"/>
              <a:buChar char="•"/>
              <a:defRPr sz="1800">
                <a:solidFill>
                  <a:srgbClr val="505050"/>
                </a:solidFill>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spcBef>
                <a:spcPts val="600"/>
              </a:spcBef>
              <a:defRPr sz="2400">
                <a:solidFill>
                  <a:srgbClr val="505050"/>
                </a:solidFill>
                <a:latin typeface="Calibri" panose="020F0502020204030204" pitchFamily="34" charset="0"/>
              </a:defRPr>
            </a:lvl1pPr>
            <a:lvl2pPr>
              <a:spcBef>
                <a:spcPts val="600"/>
              </a:spcBef>
              <a:defRPr sz="2200">
                <a:solidFill>
                  <a:srgbClr val="505050"/>
                </a:solidFill>
                <a:latin typeface="Calibri" panose="020F0502020204030204" pitchFamily="34" charset="0"/>
              </a:defRPr>
            </a:lvl2pPr>
            <a:lvl3pPr>
              <a:spcBef>
                <a:spcPts val="400"/>
              </a:spcBef>
              <a:defRPr sz="2000">
                <a:solidFill>
                  <a:srgbClr val="505050"/>
                </a:solidFill>
                <a:latin typeface="Calibri" panose="020F0502020204030204" pitchFamily="34" charset="0"/>
              </a:defRPr>
            </a:lvl3pPr>
            <a:lvl4pPr>
              <a:spcBef>
                <a:spcPts val="300"/>
              </a:spcBef>
              <a:defRPr sz="1800">
                <a:solidFill>
                  <a:srgbClr val="505050"/>
                </a:solidFill>
                <a:latin typeface="Calibri" panose="020F0502020204030204" pitchFamily="34" charset="0"/>
              </a:defRPr>
            </a:lvl4pPr>
            <a:lvl5pPr marL="2057400" indent="-228600">
              <a:spcBef>
                <a:spcPts val="200"/>
              </a:spcBef>
              <a:buFont typeface="Arial"/>
              <a:buChar char="•"/>
              <a:defRPr sz="1800">
                <a:solidFill>
                  <a:srgbClr val="505050"/>
                </a:solidFill>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6" y="6495482"/>
            <a:ext cx="833355"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Calibri" panose="020F0502020204030204" pitchFamily="34" charset="0"/>
                <a:cs typeface="ＭＳ Ｐゴシック" charset="0"/>
              </a:defRPr>
            </a:lvl1pPr>
          </a:lstStyle>
          <a:p>
            <a:pPr>
              <a:defRPr/>
            </a:pPr>
            <a:r>
              <a:rPr lang="en-US"/>
              <a:t>8/29/2018</a:t>
            </a:r>
            <a:endParaRPr lang="en-US" dirty="0"/>
          </a:p>
        </p:txBody>
      </p:sp>
      <p:sp>
        <p:nvSpPr>
          <p:cNvPr id="18" name="Footer Placeholder 4"/>
          <p:cNvSpPr>
            <a:spLocks noGrp="1"/>
          </p:cNvSpPr>
          <p:nvPr>
            <p:ph type="ftr" sz="quarter" idx="3"/>
          </p:nvPr>
        </p:nvSpPr>
        <p:spPr>
          <a:xfrm>
            <a:off x="1665571" y="6495481"/>
            <a:ext cx="5538537" cy="237285"/>
          </a:xfrm>
          <a:prstGeom prst="rect">
            <a:avLst/>
          </a:prstGeom>
        </p:spPr>
        <p:txBody>
          <a:bodyPr lIns="0" tIns="0" rIns="0" bIns="0" anchor="t" anchorCtr="0"/>
          <a:lstStyle>
            <a:lvl1pPr marL="0" algn="l">
              <a:defRPr sz="1200">
                <a:solidFill>
                  <a:srgbClr val="004C97"/>
                </a:solidFill>
                <a:latin typeface="Calibri" panose="020F0502020204030204" pitchFamily="34" charset="0"/>
                <a:ea typeface="ＭＳ Ｐゴシック" charset="0"/>
                <a:cs typeface="ＭＳ Ｐゴシック" charset="0"/>
              </a:defRPr>
            </a:lvl1pPr>
          </a:lstStyle>
          <a:p>
            <a:pPr>
              <a:defRPr/>
            </a:pPr>
            <a:r>
              <a:rPr lang="pt-BR"/>
              <a:t>S. Werkema | Accelerator R&amp;D for Mu2e II</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latin typeface="Calibri" panose="020F0502020204030204" pitchFamily="34" charset="0"/>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Calibri" panose="020F0502020204030204" pitchFamily="34"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spcBef>
                <a:spcPts val="600"/>
              </a:spcBef>
              <a:defRPr sz="2400">
                <a:solidFill>
                  <a:srgbClr val="505050"/>
                </a:solidFill>
                <a:latin typeface="Calibri" panose="020F0502020204030204" pitchFamily="34" charset="0"/>
              </a:defRPr>
            </a:lvl1pPr>
            <a:lvl2pPr>
              <a:spcBef>
                <a:spcPts val="600"/>
              </a:spcBef>
              <a:defRPr sz="2200">
                <a:solidFill>
                  <a:srgbClr val="505050"/>
                </a:solidFill>
                <a:latin typeface="Calibri" panose="020F0502020204030204" pitchFamily="34" charset="0"/>
              </a:defRPr>
            </a:lvl2pPr>
            <a:lvl3pPr>
              <a:spcBef>
                <a:spcPts val="400"/>
              </a:spcBef>
              <a:defRPr sz="2000">
                <a:solidFill>
                  <a:srgbClr val="505050"/>
                </a:solidFill>
                <a:latin typeface="Calibri" panose="020F0502020204030204" pitchFamily="34" charset="0"/>
              </a:defRPr>
            </a:lvl3pPr>
            <a:lvl4pPr>
              <a:spcBef>
                <a:spcPts val="300"/>
              </a:spcBef>
              <a:defRPr sz="1800">
                <a:solidFill>
                  <a:srgbClr val="505050"/>
                </a:solidFill>
                <a:latin typeface="Calibri" panose="020F0502020204030204" pitchFamily="34" charset="0"/>
              </a:defRPr>
            </a:lvl4pPr>
            <a:lvl5pPr marL="2057400" indent="-228600">
              <a:spcBef>
                <a:spcPts val="200"/>
              </a:spcBef>
              <a:buFont typeface="Arial"/>
              <a:buChar char="•"/>
              <a:defRPr sz="1800">
                <a:solidFill>
                  <a:srgbClr val="505050"/>
                </a:solidFill>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495482"/>
            <a:ext cx="814882" cy="241300"/>
          </a:xfrm>
        </p:spPr>
        <p:txBody>
          <a:bodyPr/>
          <a:lstStyle>
            <a:lvl1pPr>
              <a:defRPr sz="1200" smtClean="0"/>
            </a:lvl1pPr>
          </a:lstStyle>
          <a:p>
            <a:pPr>
              <a:defRPr/>
            </a:pPr>
            <a:r>
              <a:rPr lang="en-US"/>
              <a:t>8/29/2018</a:t>
            </a:r>
            <a:endParaRPr lang="en-US" dirty="0"/>
          </a:p>
        </p:txBody>
      </p:sp>
      <p:sp>
        <p:nvSpPr>
          <p:cNvPr id="6" name="Footer Placeholder 4"/>
          <p:cNvSpPr>
            <a:spLocks noGrp="1"/>
          </p:cNvSpPr>
          <p:nvPr>
            <p:ph type="ftr" sz="quarter" idx="17"/>
          </p:nvPr>
        </p:nvSpPr>
        <p:spPr>
          <a:xfrm>
            <a:off x="1802731" y="6495482"/>
            <a:ext cx="5538537" cy="242873"/>
          </a:xfrm>
        </p:spPr>
        <p:txBody>
          <a:bodyPr/>
          <a:lstStyle>
            <a:lvl1pPr>
              <a:defRPr sz="1200" dirty="0" smtClean="0"/>
            </a:lvl1pPr>
          </a:lstStyle>
          <a:p>
            <a:pPr>
              <a:defRPr/>
            </a:pPr>
            <a:r>
              <a:rPr lang="pt-BR"/>
              <a:t>S. Werkema | Accelerator R&amp;D for Mu2e II</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latin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736826" y="6495482"/>
            <a:ext cx="796409" cy="241300"/>
          </a:xfrm>
        </p:spPr>
        <p:txBody>
          <a:bodyPr/>
          <a:lstStyle>
            <a:lvl1pPr>
              <a:defRPr sz="1200" smtClean="0"/>
            </a:lvl1pPr>
          </a:lstStyle>
          <a:p>
            <a:pPr>
              <a:defRPr/>
            </a:pPr>
            <a:r>
              <a:rPr lang="en-US"/>
              <a:t>8/29/2018</a:t>
            </a:r>
            <a:endParaRPr lang="en-US" dirty="0"/>
          </a:p>
        </p:txBody>
      </p:sp>
      <p:sp>
        <p:nvSpPr>
          <p:cNvPr id="6" name="Footer Placeholder 4"/>
          <p:cNvSpPr>
            <a:spLocks noGrp="1"/>
          </p:cNvSpPr>
          <p:nvPr>
            <p:ph type="ftr" sz="quarter" idx="11"/>
          </p:nvPr>
        </p:nvSpPr>
        <p:spPr>
          <a:xfrm>
            <a:off x="1798204" y="6514700"/>
            <a:ext cx="5538537" cy="242873"/>
          </a:xfrm>
        </p:spPr>
        <p:txBody>
          <a:bodyPr/>
          <a:lstStyle>
            <a:lvl1pPr>
              <a:defRPr sz="1200" dirty="0" smtClean="0"/>
            </a:lvl1pPr>
          </a:lstStyle>
          <a:p>
            <a:pPr>
              <a:defRPr/>
            </a:pPr>
            <a:r>
              <a:rPr lang="pt-BR"/>
              <a:t>S. Werkema | Accelerator R&amp;D for Mu2e II</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smtClean="0"/>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latin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6" y="6495482"/>
            <a:ext cx="796409" cy="241300"/>
          </a:xfrm>
        </p:spPr>
        <p:txBody>
          <a:bodyPr/>
          <a:lstStyle>
            <a:lvl1pPr>
              <a:defRPr/>
            </a:lvl1pPr>
          </a:lstStyle>
          <a:p>
            <a:pPr>
              <a:defRPr/>
            </a:pPr>
            <a:r>
              <a:rPr lang="en-US"/>
              <a:t>8/29/2018</a:t>
            </a:r>
            <a:endParaRPr lang="en-US" dirty="0"/>
          </a:p>
        </p:txBody>
      </p:sp>
      <p:sp>
        <p:nvSpPr>
          <p:cNvPr id="4" name="Footer Placeholder 3"/>
          <p:cNvSpPr>
            <a:spLocks noGrp="1"/>
          </p:cNvSpPr>
          <p:nvPr>
            <p:ph type="ftr" sz="quarter" idx="11"/>
          </p:nvPr>
        </p:nvSpPr>
        <p:spPr>
          <a:xfrm>
            <a:off x="1802731" y="6495482"/>
            <a:ext cx="5538537" cy="237285"/>
          </a:xfrm>
        </p:spPr>
        <p:txBody>
          <a:bodyPr/>
          <a:lstStyle/>
          <a:p>
            <a:pPr>
              <a:defRPr/>
            </a:pPr>
            <a:r>
              <a:rPr lang="pt-BR"/>
              <a:t>S. Werkema | Accelerator R&amp;D for Mu2e II</a:t>
            </a:r>
            <a:endParaRPr lang="en-US" b="1" dirty="0"/>
          </a:p>
        </p:txBody>
      </p:sp>
      <p:sp>
        <p:nvSpPr>
          <p:cNvPr id="5" name="Slide Number Placeholder 4"/>
          <p:cNvSpPr>
            <a:spLocks noGrp="1"/>
          </p:cNvSpPr>
          <p:nvPr>
            <p:ph type="sldNum" sz="quarter" idx="12"/>
          </p:nvPr>
        </p:nvSpPr>
        <p:spPr/>
        <p:txBody>
          <a:bodyPr/>
          <a:lstStyle>
            <a:lvl1pPr>
              <a:defRPr/>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lvl1pPr>
              <a:defRPr>
                <a:latin typeface="Calibri" panose="020F050202020403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11" name="Date Placeholder 10"/>
          <p:cNvSpPr>
            <a:spLocks noGrp="1"/>
          </p:cNvSpPr>
          <p:nvPr>
            <p:ph type="dt" sz="half" idx="10"/>
          </p:nvPr>
        </p:nvSpPr>
        <p:spPr>
          <a:xfrm>
            <a:off x="736827" y="6495482"/>
            <a:ext cx="814882" cy="241300"/>
          </a:xfrm>
        </p:spPr>
        <p:txBody>
          <a:bodyPr/>
          <a:lstStyle>
            <a:lvl1pPr>
              <a:defRPr/>
            </a:lvl1pPr>
          </a:lstStyle>
          <a:p>
            <a:pPr>
              <a:defRPr/>
            </a:pPr>
            <a:r>
              <a:rPr lang="en-US"/>
              <a:t>8/29/2018</a:t>
            </a:r>
            <a:endParaRPr lang="en-US" dirty="0"/>
          </a:p>
        </p:txBody>
      </p:sp>
      <p:sp>
        <p:nvSpPr>
          <p:cNvPr id="12" name="Footer Placeholder 11"/>
          <p:cNvSpPr>
            <a:spLocks noGrp="1"/>
          </p:cNvSpPr>
          <p:nvPr>
            <p:ph type="ftr" sz="quarter" idx="11"/>
          </p:nvPr>
        </p:nvSpPr>
        <p:spPr>
          <a:xfrm>
            <a:off x="1805894" y="6495482"/>
            <a:ext cx="5538537" cy="242873"/>
          </a:xfrm>
        </p:spPr>
        <p:txBody>
          <a:bodyPr/>
          <a:lstStyle/>
          <a:p>
            <a:pPr>
              <a:defRPr/>
            </a:pPr>
            <a:r>
              <a:rPr lang="pt-BR"/>
              <a:t>S. Werkema | Accelerator R&amp;D for Mu2e II</a:t>
            </a:r>
            <a:endParaRPr lang="en-US" b="1" dirty="0"/>
          </a:p>
        </p:txBody>
      </p:sp>
      <p:sp>
        <p:nvSpPr>
          <p:cNvPr id="13" name="Slide Number Placeholder 12"/>
          <p:cNvSpPr>
            <a:spLocks noGrp="1"/>
          </p:cNvSpPr>
          <p:nvPr>
            <p:ph type="sldNum" sz="quarter" idx="12"/>
          </p:nvPr>
        </p:nvSpPr>
        <p:spPr/>
        <p:txBody>
          <a:bodyPr/>
          <a:lstStyle>
            <a:lvl1pPr>
              <a:defRPr/>
            </a:lvl1p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atin typeface="Calibri" panose="020F0502020204030204" pitchFamily="34" charset="0"/>
              </a:defRPr>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latin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6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Calibri" panose="020F0502020204030204" pitchFamily="34" charset="0"/>
                <a:cs typeface="ＭＳ Ｐゴシック" charset="0"/>
              </a:defRPr>
            </a:lvl1pPr>
          </a:lstStyle>
          <a:p>
            <a:pPr>
              <a:defRPr/>
            </a:pPr>
            <a:r>
              <a:rPr lang="en-US"/>
              <a:t>8/29/2018</a:t>
            </a:r>
            <a:endParaRPr lang="en-US" dirty="0"/>
          </a:p>
        </p:txBody>
      </p:sp>
      <p:sp>
        <p:nvSpPr>
          <p:cNvPr id="11" name="Footer Placeholder 4"/>
          <p:cNvSpPr>
            <a:spLocks noGrp="1"/>
          </p:cNvSpPr>
          <p:nvPr>
            <p:ph type="ftr" sz="quarter" idx="3"/>
          </p:nvPr>
        </p:nvSpPr>
        <p:spPr>
          <a:xfrm>
            <a:off x="1530602" y="6495483"/>
            <a:ext cx="4989690" cy="241300"/>
          </a:xfrm>
          <a:prstGeom prst="rect">
            <a:avLst/>
          </a:prstGeom>
        </p:spPr>
        <p:txBody>
          <a:bodyPr lIns="0" tIns="0" rIns="0" bIns="0" anchor="t" anchorCtr="0"/>
          <a:lstStyle>
            <a:lvl1pPr marL="0" algn="l">
              <a:defRPr sz="1200">
                <a:solidFill>
                  <a:srgbClr val="004C97"/>
                </a:solidFill>
                <a:latin typeface="Calibri" panose="020F0502020204030204" pitchFamily="34" charset="0"/>
                <a:ea typeface="ＭＳ Ｐゴシック" charset="0"/>
                <a:cs typeface="ＭＳ Ｐゴシック" charset="0"/>
              </a:defRPr>
            </a:lvl1pPr>
          </a:lstStyle>
          <a:p>
            <a:pPr>
              <a:defRPr/>
            </a:pPr>
            <a:r>
              <a:rPr lang="pt-BR"/>
              <a:t>S. Werkema | Accelerator R&amp;D for Mu2e II</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Calibri" panose="020F0502020204030204" pitchFamily="34"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latin typeface="Calibri" panose="020F0502020204030204" pitchFamily="34" charset="0"/>
            </a:endParaRPr>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5" descr="mu2e_logo_oval.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284508" y="6431411"/>
            <a:ext cx="635000" cy="365760"/>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Steve Werkema</a:t>
            </a:r>
          </a:p>
          <a:p>
            <a:r>
              <a:rPr lang="en-US" dirty="0"/>
              <a:t>Mu2e-II Workshop</a:t>
            </a:r>
          </a:p>
          <a:p>
            <a:r>
              <a:rPr lang="en-US" dirty="0"/>
              <a:t>Northwestern University </a:t>
            </a:r>
          </a:p>
          <a:p>
            <a:r>
              <a:rPr lang="en-US" dirty="0"/>
              <a:t>29 August 2018</a:t>
            </a:r>
          </a:p>
        </p:txBody>
      </p:sp>
      <p:sp>
        <p:nvSpPr>
          <p:cNvPr id="5" name="Text Placeholder 4"/>
          <p:cNvSpPr>
            <a:spLocks noGrp="1"/>
          </p:cNvSpPr>
          <p:nvPr>
            <p:ph type="body" sz="quarter" idx="11"/>
          </p:nvPr>
        </p:nvSpPr>
        <p:spPr/>
        <p:txBody>
          <a:bodyPr>
            <a:normAutofit/>
          </a:bodyPr>
          <a:lstStyle/>
          <a:p>
            <a:r>
              <a:rPr lang="en-US" dirty="0"/>
              <a:t>Accelerator R&amp;D for Mu2e-II</a:t>
            </a:r>
          </a:p>
        </p:txBody>
      </p:sp>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object, candelabrum&#10;&#10;Description generated with very high confidence">
            <a:extLst>
              <a:ext uri="{FF2B5EF4-FFF2-40B4-BE49-F238E27FC236}">
                <a16:creationId xmlns:a16="http://schemas.microsoft.com/office/drawing/2014/main" id="{BE3A6B8C-2C97-4D7C-9C97-12BB6CD31430}"/>
              </a:ext>
            </a:extLst>
          </p:cNvPr>
          <p:cNvPicPr>
            <a:picLocks noGrp="1" noChangeAspect="1"/>
          </p:cNvPicPr>
          <p:nvPr>
            <p:ph idx="1"/>
          </p:nvPr>
        </p:nvPicPr>
        <p:blipFill>
          <a:blip r:embed="rId3"/>
          <a:stretch>
            <a:fillRect/>
          </a:stretch>
        </p:blipFill>
        <p:spPr>
          <a:xfrm>
            <a:off x="222250" y="1939269"/>
            <a:ext cx="8322581" cy="3067818"/>
          </a:xfrm>
        </p:spPr>
      </p:pic>
      <p:sp>
        <p:nvSpPr>
          <p:cNvPr id="2" name="Title 1">
            <a:extLst>
              <a:ext uri="{FF2B5EF4-FFF2-40B4-BE49-F238E27FC236}">
                <a16:creationId xmlns:a16="http://schemas.microsoft.com/office/drawing/2014/main" id="{0DD5046D-3110-4D3A-B56F-A0F427D0B439}"/>
              </a:ext>
            </a:extLst>
          </p:cNvPr>
          <p:cNvSpPr>
            <a:spLocks noGrp="1"/>
          </p:cNvSpPr>
          <p:nvPr>
            <p:ph type="title"/>
          </p:nvPr>
        </p:nvSpPr>
        <p:spPr/>
        <p:txBody>
          <a:bodyPr/>
          <a:lstStyle/>
          <a:p>
            <a:r>
              <a:rPr lang="en-US" dirty="0"/>
              <a:t>MEBT Chopper Operation for 100 nsec pulse formation</a:t>
            </a:r>
          </a:p>
        </p:txBody>
      </p:sp>
      <p:sp>
        <p:nvSpPr>
          <p:cNvPr id="4" name="Date Placeholder 3">
            <a:extLst>
              <a:ext uri="{FF2B5EF4-FFF2-40B4-BE49-F238E27FC236}">
                <a16:creationId xmlns:a16="http://schemas.microsoft.com/office/drawing/2014/main" id="{6D10ADA6-9E47-42CC-B815-2C64BD1E09E6}"/>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6DF008E2-CCA0-4E0E-8712-DF17EDAB5489}"/>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D0662AF9-6721-4A24-9B77-2179EC33A145}"/>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9" name="TextBox 8">
            <a:extLst>
              <a:ext uri="{FF2B5EF4-FFF2-40B4-BE49-F238E27FC236}">
                <a16:creationId xmlns:a16="http://schemas.microsoft.com/office/drawing/2014/main" id="{5C617F2B-7C6C-4262-9946-5DD3A1FA2D91}"/>
              </a:ext>
            </a:extLst>
          </p:cNvPr>
          <p:cNvSpPr txBox="1"/>
          <p:nvPr/>
        </p:nvSpPr>
        <p:spPr>
          <a:xfrm>
            <a:off x="5572805" y="3775980"/>
            <a:ext cx="3348945" cy="2462213"/>
          </a:xfrm>
          <a:prstGeom prst="rect">
            <a:avLst/>
          </a:prstGeom>
          <a:noFill/>
        </p:spPr>
        <p:txBody>
          <a:bodyPr wrap="square" rtlCol="0">
            <a:spAutoFit/>
          </a:bodyPr>
          <a:lstStyle/>
          <a:p>
            <a:r>
              <a:rPr lang="en-US" u="sng" dirty="0"/>
              <a:t>Notes</a:t>
            </a:r>
            <a:r>
              <a:rPr lang="en-US" dirty="0"/>
              <a:t>:</a:t>
            </a:r>
          </a:p>
          <a:p>
            <a:pPr marL="342900" indent="-342900">
              <a:spcBef>
                <a:spcPts val="600"/>
              </a:spcBef>
              <a:buFont typeface="Arial" panose="020B0604020202020204" pitchFamily="34" charset="0"/>
              <a:buChar char="•"/>
            </a:pPr>
            <a:r>
              <a:rPr lang="en-US" sz="2000" dirty="0"/>
              <a:t>LEBT chopper will eliminate most leading and trailing bunches upstream of MEBT</a:t>
            </a:r>
          </a:p>
          <a:p>
            <a:pPr marL="342900" indent="-342900">
              <a:spcBef>
                <a:spcPts val="600"/>
              </a:spcBef>
              <a:buFont typeface="Arial" panose="020B0604020202020204" pitchFamily="34" charset="0"/>
              <a:buChar char="•"/>
            </a:pPr>
            <a:r>
              <a:rPr lang="en-US" sz="2000" dirty="0"/>
              <a:t>Upstream collimation will remove transverse tails</a:t>
            </a:r>
          </a:p>
        </p:txBody>
      </p:sp>
      <p:sp>
        <p:nvSpPr>
          <p:cNvPr id="10" name="Right Brace 9">
            <a:extLst>
              <a:ext uri="{FF2B5EF4-FFF2-40B4-BE49-F238E27FC236}">
                <a16:creationId xmlns:a16="http://schemas.microsoft.com/office/drawing/2014/main" id="{0A89E60B-A90C-4435-A99F-B826E4D29045}"/>
              </a:ext>
            </a:extLst>
          </p:cNvPr>
          <p:cNvSpPr/>
          <p:nvPr/>
        </p:nvSpPr>
        <p:spPr>
          <a:xfrm rot="5400000" flipH="1">
            <a:off x="1670035" y="1084514"/>
            <a:ext cx="192313" cy="1382512"/>
          </a:xfrm>
          <a:prstGeom prst="rightBrace">
            <a:avLst>
              <a:gd name="adj1" fmla="val 8333"/>
              <a:gd name="adj2" fmla="val 48688"/>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C954730E-F0CB-4DE2-8F10-3A95A44AF301}"/>
              </a:ext>
            </a:extLst>
          </p:cNvPr>
          <p:cNvSpPr/>
          <p:nvPr/>
        </p:nvSpPr>
        <p:spPr>
          <a:xfrm rot="5400000" flipH="1">
            <a:off x="6707527" y="34622"/>
            <a:ext cx="192313" cy="3482294"/>
          </a:xfrm>
          <a:prstGeom prst="rightBrace">
            <a:avLst>
              <a:gd name="adj1" fmla="val 8333"/>
              <a:gd name="adj2" fmla="val 48688"/>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BC11BE54-1F56-4485-A2AD-73729EDB67B4}"/>
              </a:ext>
            </a:extLst>
          </p:cNvPr>
          <p:cNvSpPr txBox="1"/>
          <p:nvPr/>
        </p:nvSpPr>
        <p:spPr>
          <a:xfrm>
            <a:off x="1316984" y="1306996"/>
            <a:ext cx="968470" cy="338554"/>
          </a:xfrm>
          <a:prstGeom prst="rect">
            <a:avLst/>
          </a:prstGeom>
          <a:noFill/>
        </p:spPr>
        <p:txBody>
          <a:bodyPr wrap="none" rtlCol="0">
            <a:spAutoFit/>
          </a:bodyPr>
          <a:lstStyle/>
          <a:p>
            <a:r>
              <a:rPr lang="en-US" sz="1600" dirty="0">
                <a:solidFill>
                  <a:srgbClr val="FF0000"/>
                </a:solidFill>
                <a:effectLst>
                  <a:outerShdw blurRad="38100" dist="38100" dir="2700000" algn="tl">
                    <a:srgbClr val="000000">
                      <a:alpha val="43137"/>
                    </a:srgbClr>
                  </a:outerShdw>
                </a:effectLst>
              </a:rPr>
              <a:t>Removed</a:t>
            </a:r>
          </a:p>
        </p:txBody>
      </p:sp>
      <p:sp>
        <p:nvSpPr>
          <p:cNvPr id="13" name="TextBox 12">
            <a:extLst>
              <a:ext uri="{FF2B5EF4-FFF2-40B4-BE49-F238E27FC236}">
                <a16:creationId xmlns:a16="http://schemas.microsoft.com/office/drawing/2014/main" id="{A3F4FEEF-E8DB-4BD0-865C-E49D1C8EA9FB}"/>
              </a:ext>
            </a:extLst>
          </p:cNvPr>
          <p:cNvSpPr txBox="1"/>
          <p:nvPr/>
        </p:nvSpPr>
        <p:spPr>
          <a:xfrm>
            <a:off x="6319448" y="1318592"/>
            <a:ext cx="968470" cy="338554"/>
          </a:xfrm>
          <a:prstGeom prst="rect">
            <a:avLst/>
          </a:prstGeom>
          <a:noFill/>
        </p:spPr>
        <p:txBody>
          <a:bodyPr wrap="none" rtlCol="0">
            <a:spAutoFit/>
          </a:bodyPr>
          <a:lstStyle/>
          <a:p>
            <a:r>
              <a:rPr lang="en-US" sz="1600" dirty="0">
                <a:solidFill>
                  <a:srgbClr val="FF0000"/>
                </a:solidFill>
                <a:effectLst>
                  <a:outerShdw blurRad="38100" dist="38100" dir="2700000" algn="tl">
                    <a:srgbClr val="000000">
                      <a:alpha val="43137"/>
                    </a:srgbClr>
                  </a:outerShdw>
                </a:effectLst>
              </a:rPr>
              <a:t>Removed</a:t>
            </a:r>
          </a:p>
        </p:txBody>
      </p:sp>
      <p:sp>
        <p:nvSpPr>
          <p:cNvPr id="16" name="TextBox 15">
            <a:extLst>
              <a:ext uri="{FF2B5EF4-FFF2-40B4-BE49-F238E27FC236}">
                <a16:creationId xmlns:a16="http://schemas.microsoft.com/office/drawing/2014/main" id="{7C36B2E2-9848-46CE-8DBF-15AC6934B4A8}"/>
              </a:ext>
            </a:extLst>
          </p:cNvPr>
          <p:cNvSpPr txBox="1"/>
          <p:nvPr/>
        </p:nvSpPr>
        <p:spPr>
          <a:xfrm>
            <a:off x="2457448" y="5178387"/>
            <a:ext cx="2605088" cy="1015663"/>
          </a:xfrm>
          <a:prstGeom prst="rect">
            <a:avLst/>
          </a:prstGeom>
          <a:noFill/>
        </p:spPr>
        <p:txBody>
          <a:bodyPr wrap="square" rtlCol="0">
            <a:spAutoFit/>
          </a:bodyPr>
          <a:lstStyle/>
          <a:p>
            <a:r>
              <a:rPr lang="en-US" sz="2000" dirty="0">
                <a:solidFill>
                  <a:schemeClr val="accent4"/>
                </a:solidFill>
              </a:rPr>
              <a:t>This is the longitudinal profile seen by the production target</a:t>
            </a:r>
          </a:p>
        </p:txBody>
      </p:sp>
    </p:spTree>
    <p:extLst>
      <p:ext uri="{BB962C8B-B14F-4D97-AF65-F5344CB8AC3E}">
        <p14:creationId xmlns:p14="http://schemas.microsoft.com/office/powerpoint/2010/main" val="404232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DDCD-B5EF-4305-A40C-DEF39A0C9F98}"/>
              </a:ext>
            </a:extLst>
          </p:cNvPr>
          <p:cNvSpPr>
            <a:spLocks noGrp="1"/>
          </p:cNvSpPr>
          <p:nvPr>
            <p:ph type="title"/>
          </p:nvPr>
        </p:nvSpPr>
        <p:spPr/>
        <p:txBody>
          <a:bodyPr/>
          <a:lstStyle/>
          <a:p>
            <a:r>
              <a:rPr lang="en-US" dirty="0"/>
              <a:t>Fast Kicker for MEBT chopper</a:t>
            </a:r>
          </a:p>
        </p:txBody>
      </p:sp>
      <p:sp>
        <p:nvSpPr>
          <p:cNvPr id="3" name="Content Placeholder 2">
            <a:extLst>
              <a:ext uri="{FF2B5EF4-FFF2-40B4-BE49-F238E27FC236}">
                <a16:creationId xmlns:a16="http://schemas.microsoft.com/office/drawing/2014/main" id="{6F2F9DCB-95BB-4F6C-898D-7B9BE55A52E2}"/>
              </a:ext>
            </a:extLst>
          </p:cNvPr>
          <p:cNvSpPr>
            <a:spLocks noGrp="1"/>
          </p:cNvSpPr>
          <p:nvPr>
            <p:ph idx="1"/>
          </p:nvPr>
        </p:nvSpPr>
        <p:spPr>
          <a:xfrm>
            <a:off x="228600" y="5312839"/>
            <a:ext cx="4655372" cy="948111"/>
          </a:xfrm>
        </p:spPr>
        <p:txBody>
          <a:bodyPr/>
          <a:lstStyle/>
          <a:p>
            <a:pPr marL="0" indent="0">
              <a:buNone/>
            </a:pPr>
            <a:r>
              <a:rPr lang="en-US" dirty="0"/>
              <a:t>This is one of two prototype kickers built for testing in PIP2IT</a:t>
            </a:r>
          </a:p>
        </p:txBody>
      </p:sp>
      <p:sp>
        <p:nvSpPr>
          <p:cNvPr id="4" name="Date Placeholder 3">
            <a:extLst>
              <a:ext uri="{FF2B5EF4-FFF2-40B4-BE49-F238E27FC236}">
                <a16:creationId xmlns:a16="http://schemas.microsoft.com/office/drawing/2014/main" id="{956EF629-57B6-4713-AFB8-E0A31621CC02}"/>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1272F068-D0A4-41C0-AB1E-CD19CCC7457E}"/>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6DE9FAF4-97B2-409D-A7E3-C5EBF105F79F}"/>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Picture 6">
            <a:extLst>
              <a:ext uri="{FF2B5EF4-FFF2-40B4-BE49-F238E27FC236}">
                <a16:creationId xmlns:a16="http://schemas.microsoft.com/office/drawing/2014/main" id="{FA9927DB-E5E2-484F-A275-60C2BB36348F}"/>
              </a:ext>
            </a:extLst>
          </p:cNvPr>
          <p:cNvPicPr/>
          <p:nvPr/>
        </p:nvPicPr>
        <p:blipFill>
          <a:blip r:embed="rId3"/>
          <a:stretch>
            <a:fillRect/>
          </a:stretch>
        </p:blipFill>
        <p:spPr>
          <a:xfrm>
            <a:off x="-35919" y="1559859"/>
            <a:ext cx="8990413" cy="3646842"/>
          </a:xfrm>
          <a:prstGeom prst="rect">
            <a:avLst/>
          </a:prstGeom>
        </p:spPr>
      </p:pic>
      <p:sp>
        <p:nvSpPr>
          <p:cNvPr id="8" name="Rectangle 7">
            <a:extLst>
              <a:ext uri="{FF2B5EF4-FFF2-40B4-BE49-F238E27FC236}">
                <a16:creationId xmlns:a16="http://schemas.microsoft.com/office/drawing/2014/main" id="{BA30EA76-D4E4-4B0A-A785-B74CE9C0DA32}"/>
              </a:ext>
            </a:extLst>
          </p:cNvPr>
          <p:cNvSpPr/>
          <p:nvPr/>
        </p:nvSpPr>
        <p:spPr>
          <a:xfrm>
            <a:off x="79027" y="3832109"/>
            <a:ext cx="557561" cy="8363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56D47C-C25F-4904-8B40-C290F244178D}"/>
              </a:ext>
            </a:extLst>
          </p:cNvPr>
          <p:cNvSpPr/>
          <p:nvPr/>
        </p:nvSpPr>
        <p:spPr>
          <a:xfrm>
            <a:off x="5349837" y="1444541"/>
            <a:ext cx="557561" cy="8363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26C397-F420-4203-8A6A-B31EAC2F588E}"/>
              </a:ext>
            </a:extLst>
          </p:cNvPr>
          <p:cNvSpPr/>
          <p:nvPr/>
        </p:nvSpPr>
        <p:spPr>
          <a:xfrm>
            <a:off x="5781017" y="3044979"/>
            <a:ext cx="987773" cy="67660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4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56165-5420-42FF-9754-3697C942829F}"/>
              </a:ext>
            </a:extLst>
          </p:cNvPr>
          <p:cNvSpPr>
            <a:spLocks noGrp="1"/>
          </p:cNvSpPr>
          <p:nvPr>
            <p:ph idx="1"/>
          </p:nvPr>
        </p:nvSpPr>
        <p:spPr>
          <a:xfrm>
            <a:off x="228600" y="3429000"/>
            <a:ext cx="8672513" cy="2601913"/>
          </a:xfrm>
        </p:spPr>
        <p:txBody>
          <a:bodyPr/>
          <a:lstStyle/>
          <a:p>
            <a:pPr marL="0" indent="0">
              <a:buNone/>
            </a:pPr>
            <a:r>
              <a:rPr lang="en-US" dirty="0">
                <a:effectLst>
                  <a:outerShdw blurRad="38100" dist="38100" dir="2700000" algn="tl">
                    <a:srgbClr val="000000">
                      <a:alpha val="43137"/>
                    </a:srgbClr>
                  </a:outerShdw>
                </a:effectLst>
              </a:rPr>
              <a:t>Accelerator Issues</a:t>
            </a:r>
          </a:p>
        </p:txBody>
      </p:sp>
      <p:sp>
        <p:nvSpPr>
          <p:cNvPr id="4" name="Date Placeholder 3">
            <a:extLst>
              <a:ext uri="{FF2B5EF4-FFF2-40B4-BE49-F238E27FC236}">
                <a16:creationId xmlns:a16="http://schemas.microsoft.com/office/drawing/2014/main" id="{DA8DD185-8C11-4C55-8B91-321D415F9652}"/>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3F2F4F5E-C9F8-4275-A3F1-2BA5D00898A7}"/>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5C306970-F4EB-4AA8-8BDE-9D871F40C7EE}"/>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276705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4256-20E6-4298-A8EC-68209DC15AC9}"/>
              </a:ext>
            </a:extLst>
          </p:cNvPr>
          <p:cNvSpPr>
            <a:spLocks noGrp="1"/>
          </p:cNvSpPr>
          <p:nvPr>
            <p:ph type="title"/>
          </p:nvPr>
        </p:nvSpPr>
        <p:spPr/>
        <p:txBody>
          <a:bodyPr/>
          <a:lstStyle/>
          <a:p>
            <a:r>
              <a:rPr lang="en-US" dirty="0"/>
              <a:t>List of Major Issues</a:t>
            </a:r>
          </a:p>
        </p:txBody>
      </p:sp>
      <p:sp>
        <p:nvSpPr>
          <p:cNvPr id="3" name="Content Placeholder 2">
            <a:extLst>
              <a:ext uri="{FF2B5EF4-FFF2-40B4-BE49-F238E27FC236}">
                <a16:creationId xmlns:a16="http://schemas.microsoft.com/office/drawing/2014/main" id="{8BB2185C-4DCF-4AF6-94AE-A603C817828F}"/>
              </a:ext>
            </a:extLst>
          </p:cNvPr>
          <p:cNvSpPr>
            <a:spLocks noGrp="1"/>
          </p:cNvSpPr>
          <p:nvPr>
            <p:ph idx="1"/>
          </p:nvPr>
        </p:nvSpPr>
        <p:spPr>
          <a:xfrm>
            <a:off x="228600" y="1043046"/>
            <a:ext cx="8672513" cy="5265287"/>
          </a:xfrm>
        </p:spPr>
        <p:txBody>
          <a:bodyPr/>
          <a:lstStyle/>
          <a:p>
            <a:pPr marL="457200" indent="-457200">
              <a:buFont typeface="+mj-lt"/>
              <a:buAutoNum type="arabicPeriod"/>
            </a:pPr>
            <a:r>
              <a:rPr lang="en-US" sz="1600" dirty="0"/>
              <a:t>Extinction depends on the MEBT chopper system – can this system in combination with the M4 AC dipoles achieve the required 10</a:t>
            </a:r>
            <a:r>
              <a:rPr lang="en-US" sz="1600" baseline="30000" dirty="0"/>
              <a:t>-11</a:t>
            </a:r>
            <a:r>
              <a:rPr lang="en-US" sz="1600" dirty="0"/>
              <a:t> extinction factor? What modifications to the M4 AC dipoles and power supplies are required to accommodate 0.5 to 1.25 MHz variable pulse repetition rates?</a:t>
            </a:r>
          </a:p>
          <a:p>
            <a:pPr marL="400050" lvl="1" indent="0">
              <a:spcBef>
                <a:spcPts val="300"/>
              </a:spcBef>
              <a:buNone/>
            </a:pPr>
            <a:r>
              <a:rPr lang="en-US" sz="1400" i="1" dirty="0">
                <a:solidFill>
                  <a:schemeClr val="accent3"/>
                </a:solidFill>
              </a:rPr>
              <a:t>Relatively Easy</a:t>
            </a:r>
          </a:p>
          <a:p>
            <a:pPr marL="457200" indent="-457200">
              <a:spcBef>
                <a:spcPts val="1200"/>
              </a:spcBef>
              <a:buFont typeface="+mj-lt"/>
              <a:buAutoNum type="arabicPeriod"/>
            </a:pPr>
            <a:r>
              <a:rPr lang="en-US" sz="1600" dirty="0"/>
              <a:t>Where do we strip the electrons in the H</a:t>
            </a:r>
            <a:r>
              <a:rPr lang="en-US" sz="1600" baseline="30000" dirty="0">
                <a:latin typeface="Symbol" panose="05050102010706020507" pitchFamily="18" charset="2"/>
              </a:rPr>
              <a:t>-</a:t>
            </a:r>
            <a:r>
              <a:rPr lang="en-US" sz="1600" dirty="0"/>
              <a:t> beam?</a:t>
            </a:r>
          </a:p>
          <a:p>
            <a:pPr marL="400050" lvl="1" indent="0">
              <a:spcBef>
                <a:spcPts val="300"/>
              </a:spcBef>
              <a:buNone/>
            </a:pPr>
            <a:r>
              <a:rPr lang="en-US" sz="1400" i="1" dirty="0">
                <a:solidFill>
                  <a:schemeClr val="accent2"/>
                </a:solidFill>
              </a:rPr>
              <a:t>Worrisome</a:t>
            </a:r>
          </a:p>
          <a:p>
            <a:pPr marL="457200" indent="-457200">
              <a:spcBef>
                <a:spcPts val="1200"/>
              </a:spcBef>
              <a:buFont typeface="+mj-lt"/>
              <a:buAutoNum type="arabicPeriod"/>
            </a:pPr>
            <a:r>
              <a:rPr lang="en-US" sz="1600" dirty="0"/>
              <a:t>What upgrades to the radiation shielding of the M4 Beamline enclosure and Mu2e building are required? Present facilities designed for 8 GeV / 8 kW protons. Can the existing shielding be augmented to accommodate 100 kW? At what cost?</a:t>
            </a:r>
          </a:p>
          <a:p>
            <a:pPr marL="400050" lvl="1" indent="0">
              <a:spcBef>
                <a:spcPts val="300"/>
              </a:spcBef>
              <a:buNone/>
            </a:pPr>
            <a:r>
              <a:rPr lang="en-US" sz="1400" dirty="0">
                <a:solidFill>
                  <a:srgbClr val="FF0000"/>
                </a:solidFill>
              </a:rPr>
              <a:t>Difficult/Expensive</a:t>
            </a:r>
          </a:p>
          <a:p>
            <a:pPr marL="457200" indent="-457200">
              <a:spcBef>
                <a:spcPts val="1200"/>
              </a:spcBef>
              <a:buFont typeface="+mj-lt"/>
              <a:buAutoNum type="arabicPeriod"/>
            </a:pPr>
            <a:r>
              <a:rPr lang="en-US" sz="1600" dirty="0"/>
              <a:t>Primary beam transport through the TS and PS – can we still hit the target and the proton absorber? What are the implications for the extinction monitor?</a:t>
            </a:r>
          </a:p>
          <a:p>
            <a:pPr marL="400050" lvl="1" indent="0">
              <a:spcBef>
                <a:spcPts val="300"/>
              </a:spcBef>
              <a:buNone/>
            </a:pPr>
            <a:r>
              <a:rPr lang="en-US" sz="1400" dirty="0">
                <a:solidFill>
                  <a:srgbClr val="FF0000"/>
                </a:solidFill>
              </a:rPr>
              <a:t>Difficult/Expensive</a:t>
            </a:r>
            <a:endParaRPr lang="en-US" sz="1400" dirty="0"/>
          </a:p>
          <a:p>
            <a:pPr marL="457200" indent="-457200">
              <a:spcBef>
                <a:spcPts val="1200"/>
              </a:spcBef>
              <a:buFont typeface="+mj-lt"/>
              <a:buAutoNum type="arabicPeriod"/>
            </a:pPr>
            <a:r>
              <a:rPr lang="en-US" sz="1600" dirty="0"/>
              <a:t>Target station and target handling upgrades required for 100 kW beam.</a:t>
            </a:r>
          </a:p>
          <a:p>
            <a:pPr marL="400050" lvl="1" indent="0">
              <a:spcBef>
                <a:spcPts val="300"/>
              </a:spcBef>
              <a:buNone/>
            </a:pPr>
            <a:r>
              <a:rPr lang="en-US" sz="1400" dirty="0">
                <a:solidFill>
                  <a:srgbClr val="FF0000"/>
                </a:solidFill>
              </a:rPr>
              <a:t>Difficult/Expensive</a:t>
            </a:r>
            <a:endParaRPr lang="en-US" sz="1400" dirty="0"/>
          </a:p>
          <a:p>
            <a:pPr marL="457200" indent="-457200">
              <a:spcBef>
                <a:spcPts val="1200"/>
              </a:spcBef>
              <a:buFont typeface="+mj-lt"/>
              <a:buAutoNum type="arabicPeriod"/>
            </a:pPr>
            <a:r>
              <a:rPr lang="en-US" sz="1600" dirty="0"/>
              <a:t>HRS upgrades to provide the additional PS and TS thermal and radiation shielding required for 100 kW beam.</a:t>
            </a:r>
          </a:p>
          <a:p>
            <a:pPr marL="400050" lvl="1" indent="0">
              <a:spcBef>
                <a:spcPts val="300"/>
              </a:spcBef>
              <a:buNone/>
            </a:pPr>
            <a:r>
              <a:rPr lang="en-US" sz="1400" i="1" dirty="0">
                <a:solidFill>
                  <a:schemeClr val="accent2"/>
                </a:solidFill>
              </a:rPr>
              <a:t>Worrisome/Expensive</a:t>
            </a:r>
            <a:endParaRPr lang="en-US" sz="1400" dirty="0"/>
          </a:p>
        </p:txBody>
      </p:sp>
      <p:sp>
        <p:nvSpPr>
          <p:cNvPr id="4" name="Date Placeholder 3">
            <a:extLst>
              <a:ext uri="{FF2B5EF4-FFF2-40B4-BE49-F238E27FC236}">
                <a16:creationId xmlns:a16="http://schemas.microsoft.com/office/drawing/2014/main" id="{1D08B9F9-A9B1-4182-B949-66516F4C6D8B}"/>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FF50A475-886B-4F3E-A7AD-48225DFBA44C}"/>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F2FA5CF1-0504-4184-A873-30DEFC191C2A}"/>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1124468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DA2C-B04F-454C-9755-1FA5E7992BB6}"/>
              </a:ext>
            </a:extLst>
          </p:cNvPr>
          <p:cNvSpPr>
            <a:spLocks noGrp="1"/>
          </p:cNvSpPr>
          <p:nvPr>
            <p:ph type="title"/>
          </p:nvPr>
        </p:nvSpPr>
        <p:spPr/>
        <p:txBody>
          <a:bodyPr/>
          <a:lstStyle/>
          <a:p>
            <a:r>
              <a:rPr lang="en-US" dirty="0"/>
              <a:t>H</a:t>
            </a:r>
            <a:r>
              <a:rPr lang="en-US" baseline="30000" dirty="0">
                <a:latin typeface="Symbol" panose="05050102010706020507" pitchFamily="18" charset="2"/>
              </a:rPr>
              <a:t>-</a:t>
            </a:r>
            <a:r>
              <a:rPr lang="en-US" dirty="0"/>
              <a:t> Stripping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1447DE-81ED-4A5D-B5E7-43039FD58783}"/>
                  </a:ext>
                </a:extLst>
              </p:cNvPr>
              <p:cNvSpPr>
                <a:spLocks noGrp="1"/>
              </p:cNvSpPr>
              <p:nvPr>
                <p:ph idx="1"/>
              </p:nvPr>
            </p:nvSpPr>
            <p:spPr>
              <a:xfrm>
                <a:off x="228600" y="962025"/>
                <a:ext cx="8672513" cy="5430284"/>
              </a:xfrm>
            </p:spPr>
            <p:txBody>
              <a:bodyPr/>
              <a:lstStyle/>
              <a:p>
                <a:r>
                  <a:rPr lang="en-US" sz="2000" dirty="0"/>
                  <a:t>Presently there is no provision for stripping the electrons in the PIP-II Linac</a:t>
                </a:r>
              </a:p>
              <a:p>
                <a:r>
                  <a:rPr lang="en-US" sz="2000" dirty="0"/>
                  <a:t>H</a:t>
                </a:r>
                <a:r>
                  <a:rPr lang="en-US" sz="2000" baseline="30000" dirty="0">
                    <a:latin typeface="Symbol" panose="05050102010706020507" pitchFamily="18" charset="2"/>
                  </a:rPr>
                  <a:t>-</a:t>
                </a:r>
                <a:r>
                  <a:rPr lang="en-US" sz="2000" dirty="0"/>
                  <a:t> has two electrons: one tightly bound (13.6 eV), the other is not so tightly bound (0.75 eV).  </a:t>
                </a:r>
              </a:p>
              <a:p>
                <a:r>
                  <a:rPr lang="en-US" sz="2000" dirty="0"/>
                  <a:t>Two Options:</a:t>
                </a:r>
              </a:p>
              <a:p>
                <a:pPr marL="914400" lvl="1" indent="-457200">
                  <a:buFont typeface="+mj-lt"/>
                  <a:buAutoNum type="arabicPeriod"/>
                </a:pPr>
                <a:r>
                  <a:rPr lang="en-US" sz="2000" dirty="0"/>
                  <a:t>Transport H</a:t>
                </a:r>
                <a:r>
                  <a:rPr lang="en-US" sz="2000" baseline="30000" dirty="0">
                    <a:latin typeface="Symbol" panose="05050102010706020507" pitchFamily="18" charset="2"/>
                  </a:rPr>
                  <a:t>-</a:t>
                </a:r>
                <a:r>
                  <a:rPr lang="en-US" sz="2000" dirty="0"/>
                  <a:t> to Mu2e production target</a:t>
                </a:r>
              </a:p>
              <a:p>
                <a:pPr marL="1314450" lvl="2" indent="-457200">
                  <a:spcBef>
                    <a:spcPts val="0"/>
                  </a:spcBef>
                  <a:buFont typeface="Courier New" panose="02070309020205020404" pitchFamily="49" charset="0"/>
                  <a:buChar char="­"/>
                </a:pPr>
                <a:r>
                  <a:rPr lang="en-US" sz="1800" dirty="0">
                    <a:solidFill>
                      <a:schemeClr val="tx1"/>
                    </a:solidFill>
                  </a:rPr>
                  <a:t>Is this option available for consideration?</a:t>
                </a:r>
              </a:p>
              <a:p>
                <a:pPr marL="1314450" lvl="2" indent="-457200">
                  <a:spcBef>
                    <a:spcPts val="0"/>
                  </a:spcBef>
                  <a:buFont typeface="Courier New" panose="02070309020205020404" pitchFamily="49" charset="0"/>
                  <a:buChar char="­"/>
                </a:pPr>
                <a:r>
                  <a:rPr lang="en-US" sz="1800" dirty="0">
                    <a:solidFill>
                      <a:schemeClr val="tx1"/>
                    </a:solidFill>
                  </a:rPr>
                  <a:t>Need to keep the H</a:t>
                </a:r>
                <a:r>
                  <a:rPr lang="en-US" sz="1800" baseline="30000" dirty="0">
                    <a:solidFill>
                      <a:schemeClr val="tx1"/>
                    </a:solidFill>
                    <a:latin typeface="Symbol" panose="05050102010706020507" pitchFamily="18" charset="2"/>
                  </a:rPr>
                  <a:t>-</a:t>
                </a:r>
                <a:r>
                  <a:rPr lang="en-US" sz="1800" dirty="0">
                    <a:solidFill>
                      <a:schemeClr val="tx1"/>
                    </a:solidFill>
                  </a:rPr>
                  <a:t> intact all the way to the target</a:t>
                </a:r>
              </a:p>
              <a:p>
                <a:pPr marL="1314450" lvl="2" indent="-457200">
                  <a:spcBef>
                    <a:spcPts val="0"/>
                  </a:spcBef>
                  <a:buFont typeface="Courier New" panose="02070309020205020404" pitchFamily="49" charset="0"/>
                  <a:buChar char="­"/>
                </a:pPr>
                <a:r>
                  <a:rPr lang="en-US" sz="1800" dirty="0">
                    <a:solidFill>
                      <a:schemeClr val="tx1"/>
                    </a:solidFill>
                  </a:rPr>
                  <a:t>In each beamline magnet the electrons see a rest frame electric field given by:  </a:t>
                </a:r>
                <a14:m>
                  <m:oMath xmlns:m="http://schemas.openxmlformats.org/officeDocument/2006/math">
                    <m:acc>
                      <m:accPr>
                        <m:chr m:val="⃗"/>
                        <m:ctrlPr>
                          <a:rPr lang="en-US" sz="1800" i="1" smtClean="0">
                            <a:solidFill>
                              <a:schemeClr val="tx1"/>
                            </a:solidFill>
                            <a:latin typeface="Cambria Math" panose="02040503050406030204" pitchFamily="18" charset="0"/>
                          </a:rPr>
                        </m:ctrlPr>
                      </m:accPr>
                      <m:e>
                        <m:r>
                          <a:rPr lang="en-US" sz="1800" b="0" i="1" smtClean="0">
                            <a:solidFill>
                              <a:schemeClr val="tx1"/>
                            </a:solidFill>
                            <a:latin typeface="Cambria Math" panose="02040503050406030204" pitchFamily="18" charset="0"/>
                          </a:rPr>
                          <m:t>𝐸</m:t>
                        </m:r>
                      </m:e>
                    </m:acc>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ea typeface="Cambria Math" panose="02040503050406030204" pitchFamily="18" charset="0"/>
                      </a:rPr>
                      <m:t>𝛾</m:t>
                    </m:r>
                    <m:r>
                      <a:rPr lang="en-US" sz="1800" b="0" i="1" smtClean="0">
                        <a:solidFill>
                          <a:schemeClr val="tx1"/>
                        </a:solidFill>
                        <a:latin typeface="Cambria Math" panose="02040503050406030204" pitchFamily="18" charset="0"/>
                      </a:rPr>
                      <m:t>𝑐</m:t>
                    </m:r>
                    <m:acc>
                      <m:accPr>
                        <m:chr m:val="⃗"/>
                        <m:ctrlPr>
                          <a:rPr lang="en-US" sz="1800" b="0" i="1" smtClean="0">
                            <a:solidFill>
                              <a:schemeClr val="tx1"/>
                            </a:solidFill>
                            <a:latin typeface="Cambria Math" panose="02040503050406030204" pitchFamily="18" charset="0"/>
                          </a:rPr>
                        </m:ctrlPr>
                      </m:accPr>
                      <m:e>
                        <m:r>
                          <a:rPr lang="en-US" sz="1800" b="0" i="1" smtClean="0">
                            <a:solidFill>
                              <a:schemeClr val="tx1"/>
                            </a:solidFill>
                            <a:latin typeface="Cambria Math" panose="02040503050406030204" pitchFamily="18" charset="0"/>
                            <a:ea typeface="Cambria Math" panose="02040503050406030204" pitchFamily="18" charset="0"/>
                          </a:rPr>
                          <m:t>𝛽</m:t>
                        </m:r>
                      </m:e>
                    </m:acc>
                    <m:r>
                      <a:rPr lang="en-US" sz="1800" i="1" smtClean="0">
                        <a:solidFill>
                          <a:schemeClr val="tx1"/>
                        </a:solidFill>
                        <a:latin typeface="Cambria Math" panose="02040503050406030204" pitchFamily="18" charset="0"/>
                        <a:ea typeface="Cambria Math" panose="02040503050406030204" pitchFamily="18" charset="0"/>
                      </a:rPr>
                      <m:t>×</m:t>
                    </m:r>
                    <m:acc>
                      <m:accPr>
                        <m:chr m:val="⃗"/>
                        <m:ctrlPr>
                          <a:rPr lang="en-US" sz="1800" i="1" smtClean="0">
                            <a:solidFill>
                              <a:schemeClr val="tx1"/>
                            </a:solidFill>
                            <a:latin typeface="Cambria Math" panose="02040503050406030204" pitchFamily="18" charset="0"/>
                            <a:ea typeface="Cambria Math" panose="02040503050406030204" pitchFamily="18" charset="0"/>
                          </a:rPr>
                        </m:ctrlPr>
                      </m:accPr>
                      <m:e>
                        <m:r>
                          <a:rPr lang="en-US" sz="1800" b="0" i="1" smtClean="0">
                            <a:solidFill>
                              <a:schemeClr val="tx1"/>
                            </a:solidFill>
                            <a:latin typeface="Cambria Math" panose="02040503050406030204" pitchFamily="18" charset="0"/>
                            <a:ea typeface="Cambria Math" panose="02040503050406030204" pitchFamily="18" charset="0"/>
                          </a:rPr>
                          <m:t>𝐵</m:t>
                        </m:r>
                      </m:e>
                    </m:acc>
                  </m:oMath>
                </a14:m>
                <a:r>
                  <a:rPr lang="en-US" sz="1800" dirty="0"/>
                  <a:t> 	</a:t>
                </a:r>
                <a:r>
                  <a:rPr lang="en-US" sz="1800" dirty="0">
                    <a:solidFill>
                      <a:schemeClr val="tx1"/>
                    </a:solidFill>
                    <a:latin typeface="Cambria Math" panose="02040503050406030204" pitchFamily="18" charset="0"/>
                    <a:ea typeface="Cambria Math" panose="02040503050406030204" pitchFamily="18" charset="0"/>
                  </a:rPr>
                  <a:t>⇒ </a:t>
                </a:r>
                <a:r>
                  <a:rPr lang="en-US" sz="1800" i="1" dirty="0">
                    <a:solidFill>
                      <a:schemeClr val="tx1"/>
                    </a:solidFill>
                    <a:ea typeface="Cambria Math" panose="02040503050406030204" pitchFamily="18" charset="0"/>
                  </a:rPr>
                  <a:t>relatively easy to neutralize </a:t>
                </a:r>
                <a:r>
                  <a:rPr lang="en-US" sz="1800" dirty="0">
                    <a:solidFill>
                      <a:schemeClr val="tx1"/>
                    </a:solidFill>
                    <a:ea typeface="Cambria Math" panose="02040503050406030204" pitchFamily="18" charset="0"/>
                  </a:rPr>
                  <a:t>H</a:t>
                </a:r>
                <a:r>
                  <a:rPr lang="en-US" sz="1800" baseline="30000" dirty="0">
                    <a:solidFill>
                      <a:schemeClr val="tx1"/>
                    </a:solidFill>
                    <a:latin typeface="Symbol" panose="05050102010706020507" pitchFamily="18" charset="2"/>
                    <a:ea typeface="Cambria Math" panose="02040503050406030204" pitchFamily="18" charset="0"/>
                  </a:rPr>
                  <a:t>-</a:t>
                </a:r>
                <a:r>
                  <a:rPr lang="en-US" sz="1800" i="1" dirty="0">
                    <a:solidFill>
                      <a:schemeClr val="tx1"/>
                    </a:solidFill>
                    <a:ea typeface="Cambria Math" panose="02040503050406030204" pitchFamily="18" charset="0"/>
                  </a:rPr>
                  <a:t> to </a:t>
                </a:r>
                <a:r>
                  <a:rPr lang="en-US" sz="1800" dirty="0">
                    <a:solidFill>
                      <a:schemeClr val="tx1"/>
                    </a:solidFill>
                    <a:ea typeface="Cambria Math" panose="02040503050406030204" pitchFamily="18" charset="0"/>
                  </a:rPr>
                  <a:t>H. </a:t>
                </a:r>
                <a:r>
                  <a:rPr lang="en-US" sz="1800" dirty="0">
                    <a:solidFill>
                      <a:schemeClr val="tx1"/>
                    </a:solidFill>
                  </a:rPr>
                  <a:t>PS field could be a problem. What will the extinction dipole do to out-of-time </a:t>
                </a:r>
                <a:r>
                  <a:rPr lang="en-US" sz="1800" dirty="0">
                    <a:solidFill>
                      <a:schemeClr val="tx1"/>
                    </a:solidFill>
                    <a:ea typeface="Cambria Math" panose="02040503050406030204" pitchFamily="18" charset="0"/>
                  </a:rPr>
                  <a:t>H</a:t>
                </a:r>
                <a:r>
                  <a:rPr lang="en-US" sz="1800" baseline="30000" dirty="0">
                    <a:solidFill>
                      <a:schemeClr val="tx1"/>
                    </a:solidFill>
                    <a:latin typeface="Symbol" panose="05050102010706020507" pitchFamily="18" charset="2"/>
                    <a:ea typeface="Cambria Math" panose="02040503050406030204" pitchFamily="18" charset="0"/>
                  </a:rPr>
                  <a:t>-</a:t>
                </a:r>
                <a:r>
                  <a:rPr lang="en-US" sz="1800" dirty="0">
                    <a:solidFill>
                      <a:schemeClr val="tx1"/>
                    </a:solidFill>
                  </a:rPr>
                  <a:t>?</a:t>
                </a:r>
              </a:p>
              <a:p>
                <a:pPr marL="1314450" lvl="2" indent="-457200">
                  <a:spcBef>
                    <a:spcPts val="0"/>
                  </a:spcBef>
                  <a:buFont typeface="Courier New" panose="02070309020205020404" pitchFamily="49" charset="0"/>
                  <a:buChar char="­"/>
                </a:pPr>
                <a:r>
                  <a:rPr lang="en-US" sz="1800" dirty="0">
                    <a:solidFill>
                      <a:schemeClr val="tx1"/>
                    </a:solidFill>
                  </a:rPr>
                  <a:t>Does this option require better beamline vacuum?</a:t>
                </a:r>
              </a:p>
              <a:p>
                <a:pPr marL="914400" lvl="1" indent="-457200">
                  <a:spcBef>
                    <a:spcPts val="1200"/>
                  </a:spcBef>
                  <a:buFont typeface="+mj-lt"/>
                  <a:buAutoNum type="arabicPeriod"/>
                </a:pPr>
                <a:r>
                  <a:rPr lang="en-US" sz="2000" dirty="0"/>
                  <a:t>Strip the electrons:</a:t>
                </a:r>
              </a:p>
              <a:p>
                <a:pPr marL="1314450" lvl="2" indent="-457200">
                  <a:spcBef>
                    <a:spcPts val="0"/>
                  </a:spcBef>
                  <a:buFont typeface="Courier New" panose="02070309020205020404" pitchFamily="49" charset="0"/>
                  <a:buChar char="­"/>
                </a:pPr>
                <a:r>
                  <a:rPr lang="en-US" sz="1800" dirty="0">
                    <a:solidFill>
                      <a:schemeClr val="tx1"/>
                    </a:solidFill>
                  </a:rPr>
                  <a:t>Where? (225 </a:t>
                </a:r>
                <a:r>
                  <a:rPr lang="en-US" sz="1800" dirty="0">
                    <a:solidFill>
                      <a:schemeClr val="tx1"/>
                    </a:solidFill>
                    <a:latin typeface="Symbol" panose="05050102010706020507" pitchFamily="18" charset="2"/>
                  </a:rPr>
                  <a:t>m</a:t>
                </a:r>
                <a:r>
                  <a:rPr lang="en-US" sz="1800" dirty="0">
                    <a:solidFill>
                      <a:schemeClr val="tx1"/>
                    </a:solidFill>
                  </a:rPr>
                  <a:t>A </a:t>
                </a:r>
                <a:r>
                  <a:rPr lang="en-US" sz="1800" i="1" dirty="0">
                    <a:solidFill>
                      <a:schemeClr val="tx1"/>
                    </a:solidFill>
                  </a:rPr>
                  <a:t>e</a:t>
                </a:r>
                <a:r>
                  <a:rPr lang="en-US" sz="1800" baseline="30000" dirty="0">
                    <a:solidFill>
                      <a:schemeClr val="tx1"/>
                    </a:solidFill>
                    <a:latin typeface="Symbol" panose="05050102010706020507" pitchFamily="18" charset="2"/>
                  </a:rPr>
                  <a:t>-</a:t>
                </a:r>
                <a:r>
                  <a:rPr lang="en-US" sz="1800" dirty="0">
                    <a:solidFill>
                      <a:schemeClr val="tx1"/>
                    </a:solidFill>
                    <a:latin typeface="Symbol" panose="05050102010706020507" pitchFamily="18" charset="2"/>
                  </a:rPr>
                  <a:t> </a:t>
                </a:r>
                <a:r>
                  <a:rPr lang="en-US" sz="1800" dirty="0">
                    <a:solidFill>
                      <a:schemeClr val="tx1"/>
                    </a:solidFill>
                  </a:rPr>
                  <a:t>has to go somewhere)</a:t>
                </a:r>
              </a:p>
              <a:p>
                <a:pPr marL="1314450" lvl="2" indent="-457200">
                  <a:spcBef>
                    <a:spcPts val="0"/>
                  </a:spcBef>
                  <a:buFont typeface="Courier New" panose="02070309020205020404" pitchFamily="49" charset="0"/>
                  <a:buChar char="­"/>
                </a:pPr>
                <a:r>
                  <a:rPr lang="en-US" sz="1800" dirty="0">
                    <a:solidFill>
                      <a:schemeClr val="tx1"/>
                    </a:solidFill>
                  </a:rPr>
                  <a:t>Radiological issues?</a:t>
                </a:r>
              </a:p>
              <a:p>
                <a:pPr marL="1314450" lvl="2" indent="-457200">
                  <a:spcBef>
                    <a:spcPts val="0"/>
                  </a:spcBef>
                  <a:buFont typeface="Courier New" panose="02070309020205020404" pitchFamily="49" charset="0"/>
                  <a:buChar char="­"/>
                </a:pPr>
                <a:r>
                  <a:rPr lang="en-US" sz="1800" dirty="0">
                    <a:solidFill>
                      <a:schemeClr val="tx1"/>
                    </a:solidFill>
                  </a:rPr>
                  <a:t>Inefficiencies</a:t>
                </a:r>
              </a:p>
              <a:p>
                <a:pPr marL="1314450" lvl="2" indent="-457200">
                  <a:spcBef>
                    <a:spcPts val="0"/>
                  </a:spcBef>
                  <a:buFont typeface="Courier New" panose="02070309020205020404" pitchFamily="49" charset="0"/>
                  <a:buChar char="­"/>
                </a:pPr>
                <a:r>
                  <a:rPr lang="en-US" sz="1800" dirty="0">
                    <a:solidFill>
                      <a:schemeClr val="tx1"/>
                    </a:solidFill>
                  </a:rPr>
                  <a:t>Should be a solvable problem</a:t>
                </a:r>
              </a:p>
            </p:txBody>
          </p:sp>
        </mc:Choice>
        <mc:Fallback xmlns="">
          <p:sp>
            <p:nvSpPr>
              <p:cNvPr id="3" name="Content Placeholder 2">
                <a:extLst>
                  <a:ext uri="{FF2B5EF4-FFF2-40B4-BE49-F238E27FC236}">
                    <a16:creationId xmlns:a16="http://schemas.microsoft.com/office/drawing/2014/main" id="{0D1447DE-81ED-4A5D-B5E7-43039FD58783}"/>
                  </a:ext>
                </a:extLst>
              </p:cNvPr>
              <p:cNvSpPr>
                <a:spLocks noGrp="1" noRot="1" noChangeAspect="1" noMove="1" noResize="1" noEditPoints="1" noAdjustHandles="1" noChangeArrowheads="1" noChangeShapeType="1" noTextEdit="1"/>
              </p:cNvSpPr>
              <p:nvPr>
                <p:ph idx="1"/>
              </p:nvPr>
            </p:nvSpPr>
            <p:spPr>
              <a:xfrm>
                <a:off x="228600" y="962025"/>
                <a:ext cx="8672513" cy="5430284"/>
              </a:xfrm>
              <a:blipFill>
                <a:blip r:embed="rId3"/>
                <a:stretch>
                  <a:fillRect l="-1688" t="-1459" r="-168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D113D6AF-D072-4846-80C4-53B0BB991D7F}"/>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60BD8F5F-CF61-4E03-BE74-0DC191C73D5F}"/>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818B66CD-BED8-4210-AA9A-715AC3B81FEF}"/>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89532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B8F1-FC59-4115-81E1-9C5523FFF22C}"/>
              </a:ext>
            </a:extLst>
          </p:cNvPr>
          <p:cNvSpPr>
            <a:spLocks noGrp="1"/>
          </p:cNvSpPr>
          <p:nvPr>
            <p:ph type="title"/>
          </p:nvPr>
        </p:nvSpPr>
        <p:spPr>
          <a:xfrm>
            <a:off x="228600" y="336456"/>
            <a:ext cx="8686800" cy="427877"/>
          </a:xfrm>
        </p:spPr>
        <p:txBody>
          <a:bodyPr/>
          <a:lstStyle/>
          <a:p>
            <a:r>
              <a:rPr lang="en-US" dirty="0"/>
              <a:t>Radiological Issues</a:t>
            </a:r>
          </a:p>
        </p:txBody>
      </p:sp>
      <p:sp>
        <p:nvSpPr>
          <p:cNvPr id="3" name="Content Placeholder 2">
            <a:extLst>
              <a:ext uri="{FF2B5EF4-FFF2-40B4-BE49-F238E27FC236}">
                <a16:creationId xmlns:a16="http://schemas.microsoft.com/office/drawing/2014/main" id="{B3A94761-3165-4370-B0D2-C14EAE88239C}"/>
              </a:ext>
            </a:extLst>
          </p:cNvPr>
          <p:cNvSpPr>
            <a:spLocks noGrp="1"/>
          </p:cNvSpPr>
          <p:nvPr>
            <p:ph idx="1"/>
          </p:nvPr>
        </p:nvSpPr>
        <p:spPr>
          <a:xfrm>
            <a:off x="228600" y="814227"/>
            <a:ext cx="8672513" cy="5543542"/>
          </a:xfrm>
        </p:spPr>
        <p:txBody>
          <a:bodyPr/>
          <a:lstStyle/>
          <a:p>
            <a:r>
              <a:rPr lang="en-US" sz="1800" dirty="0"/>
              <a:t>Mu2e-II removes from consideration two very serious radiological liabilities</a:t>
            </a:r>
          </a:p>
          <a:p>
            <a:pPr lvl="1">
              <a:spcBef>
                <a:spcPts val="0"/>
              </a:spcBef>
            </a:pPr>
            <a:r>
              <a:rPr lang="en-US" sz="1800" dirty="0">
                <a:solidFill>
                  <a:schemeClr val="tx1"/>
                </a:solidFill>
              </a:rPr>
              <a:t>Resonant Extraction from the Delivery Ring (very lossy)</a:t>
            </a:r>
          </a:p>
          <a:p>
            <a:pPr lvl="1">
              <a:spcBef>
                <a:spcPts val="0"/>
              </a:spcBef>
            </a:pPr>
            <a:r>
              <a:rPr lang="en-US" sz="1800" dirty="0">
                <a:solidFill>
                  <a:schemeClr val="tx1"/>
                </a:solidFill>
              </a:rPr>
              <a:t>Poor shielding of the Delivery Ring enclosure</a:t>
            </a:r>
          </a:p>
          <a:p>
            <a:pPr>
              <a:spcBef>
                <a:spcPts val="1200"/>
              </a:spcBef>
            </a:pPr>
            <a:r>
              <a:rPr lang="en-US" sz="1800" dirty="0"/>
              <a:t>However, the increased beam power on target greatly aggravates the radiological hazard in the Mu2e building.</a:t>
            </a:r>
          </a:p>
          <a:p>
            <a:pPr lvl="1">
              <a:spcBef>
                <a:spcPts val="0"/>
              </a:spcBef>
            </a:pPr>
            <a:r>
              <a:rPr lang="en-US" sz="1800" dirty="0">
                <a:solidFill>
                  <a:schemeClr val="tx1"/>
                </a:solidFill>
              </a:rPr>
              <a:t>Radiological conditions for 8 kW primary beam:</a:t>
            </a:r>
          </a:p>
          <a:p>
            <a:pPr lvl="2">
              <a:spcBef>
                <a:spcPts val="0"/>
              </a:spcBef>
            </a:pPr>
            <a:r>
              <a:rPr lang="en-US" sz="1600" dirty="0">
                <a:solidFill>
                  <a:schemeClr val="tx1"/>
                </a:solidFill>
              </a:rPr>
              <a:t>Radiation does rates on berm above PS hall: 5 mRem/hr (steel shielding required to achieve these rates) </a:t>
            </a:r>
          </a:p>
          <a:p>
            <a:pPr lvl="2">
              <a:spcBef>
                <a:spcPts val="0"/>
              </a:spcBef>
            </a:pPr>
            <a:r>
              <a:rPr lang="en-US" sz="1600" dirty="0">
                <a:solidFill>
                  <a:schemeClr val="tx1"/>
                </a:solidFill>
              </a:rPr>
              <a:t>Sky shine does rate at Wilson Hall </a:t>
            </a:r>
            <a:r>
              <a:rPr lang="en-US" sz="1600" dirty="0">
                <a:solidFill>
                  <a:schemeClr val="tx1"/>
                </a:solidFill>
                <a:latin typeface="Cambria Math" panose="02040503050406030204" pitchFamily="18" charset="0"/>
                <a:ea typeface="Cambria Math" panose="02040503050406030204" pitchFamily="18" charset="0"/>
              </a:rPr>
              <a:t>≲ </a:t>
            </a:r>
            <a:r>
              <a:rPr lang="en-US" sz="1600" dirty="0">
                <a:solidFill>
                  <a:schemeClr val="tx1"/>
                </a:solidFill>
                <a:ea typeface="Cambria Math" panose="02040503050406030204" pitchFamily="18" charset="0"/>
              </a:rPr>
              <a:t>0.1 mRem/yr</a:t>
            </a:r>
          </a:p>
          <a:p>
            <a:pPr lvl="2">
              <a:spcBef>
                <a:spcPts val="0"/>
              </a:spcBef>
            </a:pPr>
            <a:r>
              <a:rPr lang="en-US" sz="1600" dirty="0">
                <a:solidFill>
                  <a:schemeClr val="tx1"/>
                </a:solidFill>
                <a:ea typeface="Cambria Math" panose="02040503050406030204" pitchFamily="18" charset="0"/>
              </a:rPr>
              <a:t>West wall concrete augmented to prevent surface and ground water activation</a:t>
            </a:r>
            <a:endParaRPr lang="en-US" sz="1600" dirty="0">
              <a:solidFill>
                <a:schemeClr val="tx1"/>
              </a:solidFill>
            </a:endParaRPr>
          </a:p>
          <a:p>
            <a:pPr lvl="1"/>
            <a:r>
              <a:rPr lang="en-US" sz="1800" dirty="0">
                <a:solidFill>
                  <a:schemeClr val="tx1"/>
                </a:solidFill>
              </a:rPr>
              <a:t>Mu2e-II beam 14</a:t>
            </a:r>
            <a:r>
              <a:rPr lang="en-US" sz="1800" dirty="0">
                <a:solidFill>
                  <a:schemeClr val="tx1"/>
                </a:solidFill>
                <a:latin typeface="Cambria Math" panose="02040503050406030204" pitchFamily="18" charset="0"/>
                <a:ea typeface="Cambria Math" panose="02040503050406030204" pitchFamily="18" charset="0"/>
              </a:rPr>
              <a:t>×</a:t>
            </a:r>
            <a:r>
              <a:rPr lang="en-US" sz="1800" dirty="0">
                <a:solidFill>
                  <a:schemeClr val="tx1"/>
                </a:solidFill>
              </a:rPr>
              <a:t> greater beam power, 14 – 22</a:t>
            </a:r>
            <a:r>
              <a:rPr lang="en-US" sz="1800" dirty="0">
                <a:solidFill>
                  <a:schemeClr val="tx1"/>
                </a:solidFill>
                <a:latin typeface="Cambria Math" panose="02040503050406030204" pitchFamily="18" charset="0"/>
                <a:ea typeface="Cambria Math" panose="02040503050406030204" pitchFamily="18" charset="0"/>
              </a:rPr>
              <a:t>×</a:t>
            </a:r>
            <a:r>
              <a:rPr lang="en-US" sz="1800" dirty="0">
                <a:solidFill>
                  <a:schemeClr val="tx1"/>
                </a:solidFill>
              </a:rPr>
              <a:t> greater intensity per pulse, 3.5</a:t>
            </a:r>
            <a:r>
              <a:rPr lang="en-US" sz="1800" dirty="0">
                <a:solidFill>
                  <a:schemeClr val="tx1"/>
                </a:solidFill>
                <a:latin typeface="Cambria Math" panose="02040503050406030204" pitchFamily="18" charset="0"/>
                <a:ea typeface="Cambria Math" panose="02040503050406030204" pitchFamily="18" charset="0"/>
              </a:rPr>
              <a:t>×</a:t>
            </a:r>
            <a:r>
              <a:rPr lang="en-US" sz="1800" dirty="0">
                <a:solidFill>
                  <a:schemeClr val="tx1"/>
                </a:solidFill>
              </a:rPr>
              <a:t> greater duty factor give:</a:t>
            </a:r>
          </a:p>
          <a:p>
            <a:pPr lvl="2">
              <a:spcBef>
                <a:spcPts val="0"/>
              </a:spcBef>
            </a:pPr>
            <a:r>
              <a:rPr lang="en-US" sz="1600" dirty="0">
                <a:solidFill>
                  <a:schemeClr val="tx1"/>
                </a:solidFill>
                <a:ea typeface="Cambria Math" panose="02040503050406030204" pitchFamily="18" charset="0"/>
              </a:rPr>
              <a:t>increased dose rates on berm at the Mu2e building</a:t>
            </a:r>
          </a:p>
          <a:p>
            <a:pPr lvl="2">
              <a:spcBef>
                <a:spcPts val="0"/>
              </a:spcBef>
            </a:pPr>
            <a:r>
              <a:rPr lang="en-US" sz="1600" dirty="0">
                <a:solidFill>
                  <a:schemeClr val="tx1"/>
                </a:solidFill>
                <a:ea typeface="Cambria Math" panose="02040503050406030204" pitchFamily="18" charset="0"/>
              </a:rPr>
              <a:t>increased sky shine dose rates in remote locations (i.e. Wilson Hall, Site Boundary)</a:t>
            </a:r>
          </a:p>
          <a:p>
            <a:pPr lvl="2">
              <a:spcBef>
                <a:spcPts val="0"/>
              </a:spcBef>
            </a:pPr>
            <a:r>
              <a:rPr lang="en-US" sz="1600" dirty="0">
                <a:solidFill>
                  <a:schemeClr val="tx1"/>
                </a:solidFill>
                <a:ea typeface="Cambria Math" panose="02040503050406030204" pitchFamily="18" charset="0"/>
              </a:rPr>
              <a:t>much greater target and beam dump activation</a:t>
            </a:r>
            <a:endParaRPr lang="en-US" sz="1600" dirty="0">
              <a:solidFill>
                <a:schemeClr val="tx1"/>
              </a:solidFill>
            </a:endParaRPr>
          </a:p>
          <a:p>
            <a:pPr>
              <a:spcBef>
                <a:spcPts val="1200"/>
              </a:spcBef>
            </a:pPr>
            <a:r>
              <a:rPr lang="en-US" sz="1800" dirty="0"/>
              <a:t>Greater neutron and charged particle fluence toward Mu2e detectors</a:t>
            </a:r>
          </a:p>
          <a:p>
            <a:pPr>
              <a:spcBef>
                <a:spcPts val="1200"/>
              </a:spcBef>
            </a:pPr>
            <a:r>
              <a:rPr lang="en-US" sz="1800" dirty="0">
                <a:solidFill>
                  <a:schemeClr val="accent6"/>
                </a:solidFill>
              </a:rPr>
              <a:t>Very little space available to augment shielding</a:t>
            </a:r>
          </a:p>
          <a:p>
            <a:pPr marL="0" indent="0" algn="ctr">
              <a:spcBef>
                <a:spcPts val="1200"/>
              </a:spcBef>
              <a:buNone/>
            </a:pPr>
            <a:r>
              <a:rPr lang="en-US" sz="1800" i="1" dirty="0">
                <a:solidFill>
                  <a:srgbClr val="FF0000"/>
                </a:solidFill>
                <a:effectLst>
                  <a:outerShdw blurRad="38100" dist="38100" dir="2700000" algn="tl">
                    <a:srgbClr val="000000">
                      <a:alpha val="43137"/>
                    </a:srgbClr>
                  </a:outerShdw>
                </a:effectLst>
              </a:rPr>
              <a:t>The radiological issues will be very difficult to solve</a:t>
            </a:r>
          </a:p>
        </p:txBody>
      </p:sp>
      <p:sp>
        <p:nvSpPr>
          <p:cNvPr id="4" name="Date Placeholder 3">
            <a:extLst>
              <a:ext uri="{FF2B5EF4-FFF2-40B4-BE49-F238E27FC236}">
                <a16:creationId xmlns:a16="http://schemas.microsoft.com/office/drawing/2014/main" id="{BA1ABA48-02C3-4D07-9FBF-6BF2509B14AF}"/>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79BFBB19-C4AE-47C3-91FC-42FB5501083C}"/>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55DDE6EC-9E7C-482F-8E39-1073DE11FD28}"/>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155562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C6C9-6A55-45E0-9C42-DDF37703E34C}"/>
              </a:ext>
            </a:extLst>
          </p:cNvPr>
          <p:cNvSpPr>
            <a:spLocks noGrp="1"/>
          </p:cNvSpPr>
          <p:nvPr>
            <p:ph type="title"/>
          </p:nvPr>
        </p:nvSpPr>
        <p:spPr>
          <a:xfrm>
            <a:off x="228600" y="335483"/>
            <a:ext cx="8686800" cy="811096"/>
          </a:xfrm>
        </p:spPr>
        <p:txBody>
          <a:bodyPr/>
          <a:lstStyle/>
          <a:p>
            <a:r>
              <a:rPr lang="en-US" dirty="0"/>
              <a:t>Primary Beam Transport through the Solenoids: </a:t>
            </a:r>
            <a:br>
              <a:rPr lang="en-US" dirty="0"/>
            </a:br>
            <a:r>
              <a:rPr lang="en-US" dirty="0"/>
              <a:t>8 GeV Proton Beam Trajectory</a:t>
            </a:r>
          </a:p>
        </p:txBody>
      </p:sp>
      <p:sp>
        <p:nvSpPr>
          <p:cNvPr id="3" name="Content Placeholder 2">
            <a:extLst>
              <a:ext uri="{FF2B5EF4-FFF2-40B4-BE49-F238E27FC236}">
                <a16:creationId xmlns:a16="http://schemas.microsoft.com/office/drawing/2014/main" id="{19B3B4B2-41B7-426E-A6E1-49F9762EA510}"/>
              </a:ext>
            </a:extLst>
          </p:cNvPr>
          <p:cNvSpPr>
            <a:spLocks noGrp="1"/>
          </p:cNvSpPr>
          <p:nvPr>
            <p:ph idx="1"/>
          </p:nvPr>
        </p:nvSpPr>
        <p:spPr>
          <a:xfrm>
            <a:off x="149327" y="1281268"/>
            <a:ext cx="2380250" cy="4628652"/>
          </a:xfrm>
        </p:spPr>
        <p:txBody>
          <a:bodyPr/>
          <a:lstStyle/>
          <a:p>
            <a:pPr marL="0" indent="0">
              <a:buNone/>
            </a:pPr>
            <a:r>
              <a:rPr lang="en-US" sz="2000" dirty="0">
                <a:solidFill>
                  <a:schemeClr val="tx1"/>
                </a:solidFill>
              </a:rPr>
              <a:t>8 GeV proton beam enters PS:</a:t>
            </a:r>
          </a:p>
          <a:p>
            <a:r>
              <a:rPr lang="en-US" sz="1800" dirty="0">
                <a:solidFill>
                  <a:schemeClr val="tx1"/>
                </a:solidFill>
              </a:rPr>
              <a:t>0.57 m off-axis</a:t>
            </a:r>
          </a:p>
          <a:p>
            <a:r>
              <a:rPr lang="en-US" sz="1800" dirty="0">
                <a:solidFill>
                  <a:schemeClr val="tx1"/>
                </a:solidFill>
              </a:rPr>
              <a:t>vertical pitch = -3.1</a:t>
            </a:r>
            <a:r>
              <a:rPr lang="en-US" sz="1800" dirty="0">
                <a:solidFill>
                  <a:schemeClr val="tx1"/>
                </a:solidFill>
                <a:latin typeface="Cambria Math" panose="02040503050406030204" pitchFamily="18" charset="0"/>
                <a:ea typeface="Cambria Math" panose="02040503050406030204" pitchFamily="18" charset="0"/>
              </a:rPr>
              <a:t>°</a:t>
            </a:r>
            <a:endParaRPr lang="en-US" sz="1800" dirty="0">
              <a:solidFill>
                <a:schemeClr val="tx1"/>
              </a:solidFill>
            </a:endParaRPr>
          </a:p>
          <a:p>
            <a:r>
              <a:rPr lang="en-US" sz="1800" dirty="0">
                <a:solidFill>
                  <a:schemeClr val="tx1"/>
                </a:solidFill>
              </a:rPr>
              <a:t>horizontal bearing = 13.6</a:t>
            </a:r>
            <a:r>
              <a:rPr lang="en-US" sz="1800" dirty="0">
                <a:solidFill>
                  <a:schemeClr val="tx1"/>
                </a:solidFill>
                <a:latin typeface="Cambria Math" panose="02040503050406030204" pitchFamily="18" charset="0"/>
                <a:ea typeface="Cambria Math" panose="02040503050406030204" pitchFamily="18" charset="0"/>
              </a:rPr>
              <a:t>°</a:t>
            </a:r>
            <a:r>
              <a:rPr lang="en-US" sz="1800" dirty="0">
                <a:solidFill>
                  <a:schemeClr val="tx1"/>
                </a:solidFill>
              </a:rPr>
              <a:t> relative to the PS axis</a:t>
            </a:r>
          </a:p>
          <a:p>
            <a:pPr marL="0" indent="0">
              <a:spcBef>
                <a:spcPts val="1800"/>
              </a:spcBef>
              <a:buNone/>
            </a:pPr>
            <a:r>
              <a:rPr lang="en-US" sz="1800" dirty="0">
                <a:solidFill>
                  <a:schemeClr val="tx1"/>
                </a:solidFill>
              </a:rPr>
              <a:t>For 8 GeV beam, the horizontal projection of the proton trajectory is well approximated by a straight line.</a:t>
            </a:r>
          </a:p>
          <a:p>
            <a:pPr marL="0" indent="0">
              <a:spcBef>
                <a:spcPts val="1200"/>
              </a:spcBef>
              <a:buNone/>
            </a:pPr>
            <a:r>
              <a:rPr lang="en-US" sz="1800" dirty="0">
                <a:solidFill>
                  <a:srgbClr val="FF0000"/>
                </a:solidFill>
              </a:rPr>
              <a:t>This is not the case at 800 MeV.</a:t>
            </a:r>
          </a:p>
        </p:txBody>
      </p:sp>
      <p:sp>
        <p:nvSpPr>
          <p:cNvPr id="4" name="Date Placeholder 3">
            <a:extLst>
              <a:ext uri="{FF2B5EF4-FFF2-40B4-BE49-F238E27FC236}">
                <a16:creationId xmlns:a16="http://schemas.microsoft.com/office/drawing/2014/main" id="{C23C42C2-6CCE-4866-A9B8-9BE4619D848D}"/>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EDE0B313-1DD9-457B-A258-FDD65B0B3E4C}"/>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BE31D815-D24F-4FC1-A82A-61DF5D911390}"/>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19" name="TextBox 18">
            <a:extLst>
              <a:ext uri="{FF2B5EF4-FFF2-40B4-BE49-F238E27FC236}">
                <a16:creationId xmlns:a16="http://schemas.microsoft.com/office/drawing/2014/main" id="{3114F83D-3287-4308-9F44-C5BA479B967B}"/>
              </a:ext>
            </a:extLst>
          </p:cNvPr>
          <p:cNvSpPr txBox="1"/>
          <p:nvPr/>
        </p:nvSpPr>
        <p:spPr>
          <a:xfrm>
            <a:off x="3895488" y="5096304"/>
            <a:ext cx="3679790" cy="584775"/>
          </a:xfrm>
          <a:prstGeom prst="rect">
            <a:avLst/>
          </a:prstGeom>
          <a:noFill/>
        </p:spPr>
        <p:txBody>
          <a:bodyPr wrap="none" rtlCol="0">
            <a:spAutoFit/>
          </a:bodyPr>
          <a:lstStyle/>
          <a:p>
            <a:r>
              <a:rPr lang="en-US" sz="1600" dirty="0">
                <a:solidFill>
                  <a:schemeClr val="accent4"/>
                </a:solidFill>
              </a:rPr>
              <a:t>Horizontal section of production solenoid.</a:t>
            </a:r>
          </a:p>
          <a:p>
            <a:r>
              <a:rPr lang="en-US" sz="1600" dirty="0">
                <a:solidFill>
                  <a:schemeClr val="accent4"/>
                </a:solidFill>
              </a:rPr>
              <a:t>PS axis is parallel to the magnetic field.</a:t>
            </a:r>
          </a:p>
        </p:txBody>
      </p:sp>
      <p:grpSp>
        <p:nvGrpSpPr>
          <p:cNvPr id="32" name="Group 31">
            <a:extLst>
              <a:ext uri="{FF2B5EF4-FFF2-40B4-BE49-F238E27FC236}">
                <a16:creationId xmlns:a16="http://schemas.microsoft.com/office/drawing/2014/main" id="{8FDD15D0-8083-4517-8C74-C61FDCB21434}"/>
              </a:ext>
            </a:extLst>
          </p:cNvPr>
          <p:cNvGrpSpPr/>
          <p:nvPr/>
        </p:nvGrpSpPr>
        <p:grpSpPr>
          <a:xfrm>
            <a:off x="2547863" y="1372354"/>
            <a:ext cx="6590610" cy="3749362"/>
            <a:chOff x="2547863" y="1372354"/>
            <a:chExt cx="6590610" cy="3749362"/>
          </a:xfrm>
        </p:grpSpPr>
        <p:pic>
          <p:nvPicPr>
            <p:cNvPr id="7" name="Picture 6">
              <a:extLst>
                <a:ext uri="{FF2B5EF4-FFF2-40B4-BE49-F238E27FC236}">
                  <a16:creationId xmlns:a16="http://schemas.microsoft.com/office/drawing/2014/main" id="{FCAE3ABF-ABED-452B-B405-621EFC06715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15000"/>
                      </a14:imgEffect>
                    </a14:imgLayer>
                  </a14:imgProps>
                </a:ext>
              </a:extLst>
            </a:blip>
            <a:stretch>
              <a:fillRect/>
            </a:stretch>
          </p:blipFill>
          <p:spPr>
            <a:xfrm>
              <a:off x="2615609" y="1372354"/>
              <a:ext cx="6522864" cy="3749362"/>
            </a:xfrm>
            <a:prstGeom prst="rect">
              <a:avLst/>
            </a:prstGeom>
          </p:spPr>
        </p:pic>
        <p:sp>
          <p:nvSpPr>
            <p:cNvPr id="8" name="TextBox 7">
              <a:extLst>
                <a:ext uri="{FF2B5EF4-FFF2-40B4-BE49-F238E27FC236}">
                  <a16:creationId xmlns:a16="http://schemas.microsoft.com/office/drawing/2014/main" id="{545FF333-CF24-4D81-B18F-DFAC5FC98298}"/>
                </a:ext>
              </a:extLst>
            </p:cNvPr>
            <p:cNvSpPr txBox="1"/>
            <p:nvPr/>
          </p:nvSpPr>
          <p:spPr>
            <a:xfrm>
              <a:off x="4363014" y="1553237"/>
              <a:ext cx="958468" cy="461665"/>
            </a:xfrm>
            <a:prstGeom prst="rect">
              <a:avLst/>
            </a:prstGeom>
            <a:noFill/>
          </p:spPr>
          <p:txBody>
            <a:bodyPr wrap="none" rtlCol="0">
              <a:spAutoFit/>
            </a:bodyPr>
            <a:lstStyle/>
            <a:p>
              <a:r>
                <a:rPr lang="en-US" dirty="0">
                  <a:solidFill>
                    <a:srgbClr val="0000FF"/>
                  </a:solidFill>
                  <a:effectLst>
                    <a:outerShdw blurRad="38100" dist="38100" dir="2700000" algn="tl">
                      <a:srgbClr val="000000">
                        <a:alpha val="43137"/>
                      </a:srgbClr>
                    </a:outerShdw>
                  </a:effectLst>
                </a:rPr>
                <a:t>Target</a:t>
              </a:r>
            </a:p>
          </p:txBody>
        </p:sp>
        <p:cxnSp>
          <p:nvCxnSpPr>
            <p:cNvPr id="10" name="Straight Arrow Connector 9">
              <a:extLst>
                <a:ext uri="{FF2B5EF4-FFF2-40B4-BE49-F238E27FC236}">
                  <a16:creationId xmlns:a16="http://schemas.microsoft.com/office/drawing/2014/main" id="{E0BC7141-1EC4-422D-8033-18E75C54C5AB}"/>
                </a:ext>
              </a:extLst>
            </p:cNvPr>
            <p:cNvCxnSpPr/>
            <p:nvPr/>
          </p:nvCxnSpPr>
          <p:spPr>
            <a:xfrm>
              <a:off x="5321482" y="2014902"/>
              <a:ext cx="827802" cy="855587"/>
            </a:xfrm>
            <a:prstGeom prst="straightConnector1">
              <a:avLst/>
            </a:prstGeom>
            <a:ln w="31750">
              <a:solidFill>
                <a:srgbClr val="0000FF"/>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B625FF5-68CE-4FA3-B1EB-3FFDE21507B3}"/>
                </a:ext>
              </a:extLst>
            </p:cNvPr>
            <p:cNvCxnSpPr>
              <a:cxnSpLocks/>
            </p:cNvCxnSpPr>
            <p:nvPr/>
          </p:nvCxnSpPr>
          <p:spPr>
            <a:xfrm flipV="1">
              <a:off x="2680561" y="2558919"/>
              <a:ext cx="4348716" cy="2073351"/>
            </a:xfrm>
            <a:prstGeom prst="straightConnector1">
              <a:avLst/>
            </a:prstGeom>
            <a:ln w="381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66B1FF6-AC08-43C5-B4A0-9DA8EDA35C76}"/>
                </a:ext>
              </a:extLst>
            </p:cNvPr>
            <p:cNvCxnSpPr>
              <a:cxnSpLocks/>
            </p:cNvCxnSpPr>
            <p:nvPr/>
          </p:nvCxnSpPr>
          <p:spPr>
            <a:xfrm flipV="1">
              <a:off x="2737883" y="2332234"/>
              <a:ext cx="6293101" cy="1378229"/>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5" name="Arc 24">
              <a:extLst>
                <a:ext uri="{FF2B5EF4-FFF2-40B4-BE49-F238E27FC236}">
                  <a16:creationId xmlns:a16="http://schemas.microsoft.com/office/drawing/2014/main" id="{0823B9C1-3B2E-477D-B699-4B492B6A32E4}"/>
                </a:ext>
              </a:extLst>
            </p:cNvPr>
            <p:cNvSpPr/>
            <p:nvPr/>
          </p:nvSpPr>
          <p:spPr>
            <a:xfrm rot="12656487">
              <a:off x="3227936" y="3377328"/>
              <a:ext cx="966503" cy="923228"/>
            </a:xfrm>
            <a:prstGeom prst="arc">
              <a:avLst/>
            </a:prstGeom>
            <a:ln w="31750">
              <a:solidFill>
                <a:schemeClr val="accent6">
                  <a:lumMod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61819B86-9A60-4E49-9FB6-23AB9B315CE8}"/>
                </a:ext>
              </a:extLst>
            </p:cNvPr>
            <p:cNvSpPr txBox="1"/>
            <p:nvPr/>
          </p:nvSpPr>
          <p:spPr>
            <a:xfrm>
              <a:off x="2547863" y="3937148"/>
              <a:ext cx="723275" cy="400110"/>
            </a:xfrm>
            <a:prstGeom prst="rect">
              <a:avLst/>
            </a:prstGeom>
            <a:noFill/>
          </p:spPr>
          <p:txBody>
            <a:bodyPr wrap="none" rtlCol="0">
              <a:spAutoFit/>
            </a:bodyPr>
            <a:lstStyle/>
            <a:p>
              <a:r>
                <a:rPr lang="en-US" sz="2000" b="1" dirty="0">
                  <a:solidFill>
                    <a:schemeClr val="accent6">
                      <a:lumMod val="50000"/>
                    </a:schemeClr>
                  </a:solidFill>
                  <a:latin typeface="Cambria Math" panose="02040503050406030204" pitchFamily="18" charset="0"/>
                  <a:ea typeface="Cambria Math" panose="02040503050406030204" pitchFamily="18" charset="0"/>
                </a:rPr>
                <a:t>~</a:t>
              </a:r>
              <a:r>
                <a:rPr lang="en-US" sz="2000" b="1" dirty="0">
                  <a:solidFill>
                    <a:schemeClr val="accent6">
                      <a:lumMod val="50000"/>
                    </a:schemeClr>
                  </a:solidFill>
                </a:rPr>
                <a:t>14</a:t>
              </a:r>
              <a:r>
                <a:rPr lang="en-US" sz="2000" b="1" dirty="0">
                  <a:solidFill>
                    <a:schemeClr val="accent6">
                      <a:lumMod val="50000"/>
                    </a:schemeClr>
                  </a:solidFill>
                  <a:latin typeface="Cambria Math" panose="02040503050406030204" pitchFamily="18" charset="0"/>
                  <a:ea typeface="Cambria Math" panose="02040503050406030204" pitchFamily="18" charset="0"/>
                </a:rPr>
                <a:t>°</a:t>
              </a:r>
              <a:endParaRPr lang="en-US" sz="2000" b="1" dirty="0">
                <a:solidFill>
                  <a:schemeClr val="accent6">
                    <a:lumMod val="50000"/>
                  </a:schemeClr>
                </a:solidFill>
              </a:endParaRPr>
            </a:p>
          </p:txBody>
        </p:sp>
        <p:sp>
          <p:nvSpPr>
            <p:cNvPr id="27" name="Oval 26">
              <a:extLst>
                <a:ext uri="{FF2B5EF4-FFF2-40B4-BE49-F238E27FC236}">
                  <a16:creationId xmlns:a16="http://schemas.microsoft.com/office/drawing/2014/main" id="{64059137-1E73-49C7-90A3-627DDEDF816F}"/>
                </a:ext>
              </a:extLst>
            </p:cNvPr>
            <p:cNvSpPr/>
            <p:nvPr/>
          </p:nvSpPr>
          <p:spPr>
            <a:xfrm>
              <a:off x="4647424" y="3584959"/>
              <a:ext cx="133564" cy="133564"/>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9" name="Straight Arrow Connector 28">
            <a:extLst>
              <a:ext uri="{FF2B5EF4-FFF2-40B4-BE49-F238E27FC236}">
                <a16:creationId xmlns:a16="http://schemas.microsoft.com/office/drawing/2014/main" id="{872E8CD2-6BF0-4488-9021-9ACC0BEB70C8}"/>
              </a:ext>
            </a:extLst>
          </p:cNvPr>
          <p:cNvCxnSpPr>
            <a:cxnSpLocks/>
          </p:cNvCxnSpPr>
          <p:nvPr/>
        </p:nvCxnSpPr>
        <p:spPr>
          <a:xfrm>
            <a:off x="1736631" y="1610613"/>
            <a:ext cx="2712415" cy="2076703"/>
          </a:xfrm>
          <a:prstGeom prst="straightConnector1">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45415CD-8A40-45A2-BAF3-5137B5F52AF9}"/>
              </a:ext>
            </a:extLst>
          </p:cNvPr>
          <p:cNvSpPr txBox="1"/>
          <p:nvPr/>
        </p:nvSpPr>
        <p:spPr>
          <a:xfrm>
            <a:off x="4978411" y="5659564"/>
            <a:ext cx="3272028" cy="1077218"/>
          </a:xfrm>
          <a:prstGeom prst="rect">
            <a:avLst/>
          </a:prstGeom>
          <a:solidFill>
            <a:schemeClr val="bg2"/>
          </a:solidFill>
        </p:spPr>
        <p:txBody>
          <a:bodyPr wrap="square" rtlCol="0">
            <a:spAutoFit/>
          </a:bodyPr>
          <a:lstStyle/>
          <a:p>
            <a:r>
              <a:rPr lang="en-US" sz="1600" dirty="0">
                <a:solidFill>
                  <a:srgbClr val="0000FF"/>
                </a:solidFill>
              </a:rPr>
              <a:t>This is a difficult problem – smart people are working on it. See:</a:t>
            </a:r>
          </a:p>
          <a:p>
            <a:r>
              <a:rPr lang="en-US" sz="1600" dirty="0">
                <a:solidFill>
                  <a:srgbClr val="0000FF"/>
                </a:solidFill>
              </a:rPr>
              <a:t>Tom Roberts, Mu2e-doc-6810, and</a:t>
            </a:r>
          </a:p>
          <a:p>
            <a:r>
              <a:rPr lang="en-US" sz="1600" dirty="0">
                <a:solidFill>
                  <a:srgbClr val="0000FF"/>
                </a:solidFill>
              </a:rPr>
              <a:t>David Neuffer, Mu2e-doc-16328</a:t>
            </a:r>
          </a:p>
        </p:txBody>
      </p:sp>
      <p:sp>
        <p:nvSpPr>
          <p:cNvPr id="15" name="TextBox 14">
            <a:extLst>
              <a:ext uri="{FF2B5EF4-FFF2-40B4-BE49-F238E27FC236}">
                <a16:creationId xmlns:a16="http://schemas.microsoft.com/office/drawing/2014/main" id="{1B3BC508-EF0E-4A7B-B6F1-984A405AAE16}"/>
              </a:ext>
            </a:extLst>
          </p:cNvPr>
          <p:cNvSpPr txBox="1"/>
          <p:nvPr/>
        </p:nvSpPr>
        <p:spPr>
          <a:xfrm>
            <a:off x="58347" y="5940134"/>
            <a:ext cx="4589077" cy="400110"/>
          </a:xfrm>
          <a:prstGeom prst="rect">
            <a:avLst/>
          </a:prstGeom>
          <a:noFill/>
        </p:spPr>
        <p:txBody>
          <a:bodyPr wrap="none" rtlCol="0">
            <a:spAutoFit/>
          </a:bodyPr>
          <a:lstStyle/>
          <a:p>
            <a:r>
              <a:rPr lang="en-US" sz="2000" i="1" dirty="0">
                <a:solidFill>
                  <a:srgbClr val="0000FF"/>
                </a:solidFill>
                <a:effectLst>
                  <a:outerShdw blurRad="38100" dist="38100" dir="2700000" algn="tl">
                    <a:srgbClr val="000000">
                      <a:alpha val="43137"/>
                    </a:srgbClr>
                  </a:outerShdw>
                </a:effectLst>
              </a:rPr>
              <a:t>See talk by David Neuffer at this workshop</a:t>
            </a:r>
          </a:p>
        </p:txBody>
      </p:sp>
    </p:spTree>
    <p:extLst>
      <p:ext uri="{BB962C8B-B14F-4D97-AF65-F5344CB8AC3E}">
        <p14:creationId xmlns:p14="http://schemas.microsoft.com/office/powerpoint/2010/main" val="1641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28599" y="1065383"/>
            <a:ext cx="8044544" cy="5150360"/>
          </a:xfrm>
          <a:prstGeom prst="rect">
            <a:avLst/>
          </a:prstGeom>
        </p:spPr>
      </p:pic>
      <p:sp>
        <p:nvSpPr>
          <p:cNvPr id="2" name="Title 1"/>
          <p:cNvSpPr>
            <a:spLocks noGrp="1"/>
          </p:cNvSpPr>
          <p:nvPr>
            <p:ph type="title"/>
          </p:nvPr>
        </p:nvSpPr>
        <p:spPr>
          <a:xfrm>
            <a:off x="228600" y="465691"/>
            <a:ext cx="6753113" cy="427877"/>
          </a:xfrm>
        </p:spPr>
        <p:txBody>
          <a:bodyPr/>
          <a:lstStyle/>
          <a:p>
            <a:r>
              <a:rPr lang="en-US" dirty="0"/>
              <a:t>Simulated 8 GeV Bronze HRS Performance</a:t>
            </a:r>
          </a:p>
        </p:txBody>
      </p:sp>
      <p:sp>
        <p:nvSpPr>
          <p:cNvPr id="4" name="Date Placeholder 3"/>
          <p:cNvSpPr>
            <a:spLocks noGrp="1"/>
          </p:cNvSpPr>
          <p:nvPr>
            <p:ph type="dt" sz="half" idx="2"/>
          </p:nvPr>
        </p:nvSpPr>
        <p:spPr/>
        <p:txBody>
          <a:bodyPr/>
          <a:lstStyle/>
          <a:p>
            <a:pPr>
              <a:defRPr/>
            </a:pPr>
            <a:r>
              <a:rPr lang="en-US"/>
              <a:t>8/29/2018</a:t>
            </a:r>
            <a:endParaRPr lang="en-US" dirty="0"/>
          </a:p>
        </p:txBody>
      </p:sp>
      <p:sp>
        <p:nvSpPr>
          <p:cNvPr id="5" name="Footer Placeholder 4"/>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p:cNvSpPr>
            <a:spLocks noGrp="1"/>
          </p:cNvSpPr>
          <p:nvPr>
            <p:ph type="sldNum" sz="quarter" idx="4"/>
          </p:nvPr>
        </p:nvSpPr>
        <p:spPr/>
        <p:txBody>
          <a:bodyPr/>
          <a:lstStyle/>
          <a:p>
            <a:pPr>
              <a:defRPr/>
            </a:pPr>
            <a:fld id="{2A0CCE80-3B22-F34E-81B2-E096627812DD}" type="slidenum">
              <a:rPr lang="en-US" smtClean="0"/>
              <a:pPr>
                <a:defRPr/>
              </a:pPr>
              <a:t>17</a:t>
            </a:fld>
            <a:endParaRPr lang="en-US" dirty="0"/>
          </a:p>
        </p:txBody>
      </p:sp>
      <p:sp>
        <p:nvSpPr>
          <p:cNvPr id="20" name="TextBox 19"/>
          <p:cNvSpPr txBox="1"/>
          <p:nvPr/>
        </p:nvSpPr>
        <p:spPr>
          <a:xfrm>
            <a:off x="7137400" y="458463"/>
            <a:ext cx="2006600" cy="646331"/>
          </a:xfrm>
          <a:prstGeom prst="rect">
            <a:avLst/>
          </a:prstGeom>
          <a:noFill/>
        </p:spPr>
        <p:txBody>
          <a:bodyPr wrap="square" rtlCol="0">
            <a:spAutoFit/>
          </a:bodyPr>
          <a:lstStyle/>
          <a:p>
            <a:r>
              <a:rPr lang="en-US" sz="1800" b="1" dirty="0">
                <a:solidFill>
                  <a:schemeClr val="accent4"/>
                </a:solidFill>
              </a:rPr>
              <a:t>MARS Simulations</a:t>
            </a:r>
          </a:p>
          <a:p>
            <a:r>
              <a:rPr lang="en-US" sz="1800" dirty="0">
                <a:solidFill>
                  <a:schemeClr val="accent4"/>
                </a:solidFill>
              </a:rPr>
              <a:t>Vitaly Pronskikh</a:t>
            </a:r>
          </a:p>
        </p:txBody>
      </p:sp>
      <p:sp>
        <p:nvSpPr>
          <p:cNvPr id="9" name="TextBox 8">
            <a:extLst>
              <a:ext uri="{FF2B5EF4-FFF2-40B4-BE49-F238E27FC236}">
                <a16:creationId xmlns:a16="http://schemas.microsoft.com/office/drawing/2014/main" id="{882BAE3D-13B1-4D2C-AA0A-56C3CEFFCB41}"/>
              </a:ext>
            </a:extLst>
          </p:cNvPr>
          <p:cNvSpPr txBox="1"/>
          <p:nvPr/>
        </p:nvSpPr>
        <p:spPr>
          <a:xfrm>
            <a:off x="1687286" y="1508044"/>
            <a:ext cx="1525033" cy="400110"/>
          </a:xfrm>
          <a:prstGeom prst="rect">
            <a:avLst/>
          </a:prstGeom>
          <a:noFill/>
        </p:spPr>
        <p:txBody>
          <a:bodyPr wrap="none" rtlCol="0">
            <a:spAutoFit/>
          </a:bodyPr>
          <a:lstStyle/>
          <a:p>
            <a:r>
              <a:rPr lang="en-US" sz="2000" b="1" dirty="0">
                <a:solidFill>
                  <a:schemeClr val="accent1"/>
                </a:solidFill>
              </a:rPr>
              <a:t>PS DPA Limit</a:t>
            </a:r>
          </a:p>
        </p:txBody>
      </p:sp>
      <p:grpSp>
        <p:nvGrpSpPr>
          <p:cNvPr id="8" name="Group 7">
            <a:extLst>
              <a:ext uri="{FF2B5EF4-FFF2-40B4-BE49-F238E27FC236}">
                <a16:creationId xmlns:a16="http://schemas.microsoft.com/office/drawing/2014/main" id="{8FC14A08-B8D7-48F0-817C-158E3EA36CD4}"/>
              </a:ext>
            </a:extLst>
          </p:cNvPr>
          <p:cNvGrpSpPr/>
          <p:nvPr/>
        </p:nvGrpSpPr>
        <p:grpSpPr>
          <a:xfrm>
            <a:off x="736827" y="1284514"/>
            <a:ext cx="7253288" cy="4532825"/>
            <a:chOff x="736827" y="1284514"/>
            <a:chExt cx="7253288" cy="4532825"/>
          </a:xfrm>
        </p:grpSpPr>
        <p:grpSp>
          <p:nvGrpSpPr>
            <p:cNvPr id="29" name="Group 28">
              <a:extLst>
                <a:ext uri="{FF2B5EF4-FFF2-40B4-BE49-F238E27FC236}">
                  <a16:creationId xmlns:a16="http://schemas.microsoft.com/office/drawing/2014/main" id="{6B9427AB-A7E8-4599-8C11-2573056155D6}"/>
                </a:ext>
              </a:extLst>
            </p:cNvPr>
            <p:cNvGrpSpPr/>
            <p:nvPr/>
          </p:nvGrpSpPr>
          <p:grpSpPr>
            <a:xfrm>
              <a:off x="736827" y="1284514"/>
              <a:ext cx="7253288" cy="4532825"/>
              <a:chOff x="736827" y="1284514"/>
              <a:chExt cx="7253288" cy="4532825"/>
            </a:xfrm>
          </p:grpSpPr>
          <p:sp>
            <p:nvSpPr>
              <p:cNvPr id="15" name="Rectangle 14">
                <a:extLst>
                  <a:ext uri="{FF2B5EF4-FFF2-40B4-BE49-F238E27FC236}">
                    <a16:creationId xmlns:a16="http://schemas.microsoft.com/office/drawing/2014/main" id="{B347E2EE-8A86-4DC9-BA70-8AE0474962E8}"/>
                  </a:ext>
                </a:extLst>
              </p:cNvPr>
              <p:cNvSpPr/>
              <p:nvPr/>
            </p:nvSpPr>
            <p:spPr>
              <a:xfrm>
                <a:off x="736827" y="1284514"/>
                <a:ext cx="7253288" cy="4532825"/>
              </a:xfrm>
              <a:prstGeom prst="rect">
                <a:avLst/>
              </a:prstGeom>
              <a:blipFill dpi="0" rotWithShape="1">
                <a:blip r:embed="rId4">
                  <a:alphaModFix amt="15000"/>
                </a:blip>
                <a:srcRect/>
                <a:stretch>
                  <a:fillRect l="-8660" r="-13006"/>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BD5C202F-8BF3-4256-B731-F9F343436C79}"/>
                  </a:ext>
                </a:extLst>
              </p:cNvPr>
              <p:cNvSpPr txBox="1"/>
              <p:nvPr/>
            </p:nvSpPr>
            <p:spPr>
              <a:xfrm>
                <a:off x="3719383" y="3413404"/>
                <a:ext cx="309700" cy="400110"/>
              </a:xfrm>
              <a:prstGeom prst="rect">
                <a:avLst/>
              </a:prstGeom>
              <a:noFill/>
            </p:spPr>
            <p:txBody>
              <a:bodyPr wrap="none" rtlCol="0">
                <a:spAutoFit/>
              </a:bodyPr>
              <a:lstStyle/>
              <a:p>
                <a:r>
                  <a:rPr lang="en-US" sz="2000" b="1" dirty="0">
                    <a:solidFill>
                      <a:schemeClr val="accent4"/>
                    </a:solidFill>
                  </a:rPr>
                  <a:t>T</a:t>
                </a:r>
                <a:endParaRPr lang="en-US" b="1" dirty="0">
                  <a:solidFill>
                    <a:schemeClr val="accent4"/>
                  </a:solidFill>
                </a:endParaRPr>
              </a:p>
            </p:txBody>
          </p:sp>
        </p:grpSp>
        <p:grpSp>
          <p:nvGrpSpPr>
            <p:cNvPr id="3" name="Group 2">
              <a:extLst>
                <a:ext uri="{FF2B5EF4-FFF2-40B4-BE49-F238E27FC236}">
                  <a16:creationId xmlns:a16="http://schemas.microsoft.com/office/drawing/2014/main" id="{57505579-258B-4043-B439-787D80008B2C}"/>
                </a:ext>
              </a:extLst>
            </p:cNvPr>
            <p:cNvGrpSpPr/>
            <p:nvPr/>
          </p:nvGrpSpPr>
          <p:grpSpPr>
            <a:xfrm>
              <a:off x="1104900" y="1890746"/>
              <a:ext cx="6237880" cy="246221"/>
              <a:chOff x="1104900" y="1890746"/>
              <a:chExt cx="6237880" cy="246221"/>
            </a:xfrm>
          </p:grpSpPr>
          <p:cxnSp>
            <p:nvCxnSpPr>
              <p:cNvPr id="11" name="Straight Connector 10">
                <a:extLst>
                  <a:ext uri="{FF2B5EF4-FFF2-40B4-BE49-F238E27FC236}">
                    <a16:creationId xmlns:a16="http://schemas.microsoft.com/office/drawing/2014/main" id="{33AAFFC4-FB5A-4523-871F-85802B179EF5}"/>
                  </a:ext>
                </a:extLst>
              </p:cNvPr>
              <p:cNvCxnSpPr>
                <a:cxnSpLocks/>
              </p:cNvCxnSpPr>
              <p:nvPr/>
            </p:nvCxnSpPr>
            <p:spPr>
              <a:xfrm>
                <a:off x="1104900" y="2013857"/>
                <a:ext cx="62378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6731972-D0DA-4823-9B01-CD3143B14F7E}"/>
                  </a:ext>
                </a:extLst>
              </p:cNvPr>
              <p:cNvSpPr txBox="1"/>
              <p:nvPr/>
            </p:nvSpPr>
            <p:spPr>
              <a:xfrm>
                <a:off x="4988155" y="1890746"/>
                <a:ext cx="1887055" cy="246221"/>
              </a:xfrm>
              <a:prstGeom prst="rect">
                <a:avLst/>
              </a:prstGeom>
              <a:solidFill>
                <a:schemeClr val="bg2"/>
              </a:solidFill>
            </p:spPr>
            <p:txBody>
              <a:bodyPr wrap="none" tIns="0" bIns="0" rtlCol="0" anchor="ctr" anchorCtr="0">
                <a:spAutoFit/>
              </a:bodyPr>
              <a:lstStyle/>
              <a:p>
                <a:r>
                  <a:rPr lang="en-US" sz="1600" dirty="0">
                    <a:solidFill>
                      <a:srgbClr val="FF0000"/>
                    </a:solidFill>
                  </a:rPr>
                  <a:t>PS Pwr Density Limit</a:t>
                </a:r>
              </a:p>
            </p:txBody>
          </p:sp>
        </p:grpSp>
      </p:grpSp>
      <p:cxnSp>
        <p:nvCxnSpPr>
          <p:cNvPr id="12" name="Straight Connector 11">
            <a:extLst>
              <a:ext uri="{FF2B5EF4-FFF2-40B4-BE49-F238E27FC236}">
                <a16:creationId xmlns:a16="http://schemas.microsoft.com/office/drawing/2014/main" id="{E6486529-66A0-4D77-B45D-90EE6FD1DA27}"/>
              </a:ext>
            </a:extLst>
          </p:cNvPr>
          <p:cNvCxnSpPr/>
          <p:nvPr/>
        </p:nvCxnSpPr>
        <p:spPr>
          <a:xfrm flipV="1">
            <a:off x="3719383" y="3429000"/>
            <a:ext cx="309700" cy="77993"/>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6206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E18C-48DE-402E-9711-FA2C9BBF3DB2}"/>
              </a:ext>
            </a:extLst>
          </p:cNvPr>
          <p:cNvSpPr>
            <a:spLocks noGrp="1"/>
          </p:cNvSpPr>
          <p:nvPr>
            <p:ph type="title"/>
          </p:nvPr>
        </p:nvSpPr>
        <p:spPr/>
        <p:txBody>
          <a:bodyPr/>
          <a:lstStyle/>
          <a:p>
            <a:r>
              <a:rPr lang="en-US" dirty="0"/>
              <a:t>HRS Upgrades</a:t>
            </a:r>
          </a:p>
        </p:txBody>
      </p:sp>
      <p:sp>
        <p:nvSpPr>
          <p:cNvPr id="3" name="Content Placeholder 2">
            <a:extLst>
              <a:ext uri="{FF2B5EF4-FFF2-40B4-BE49-F238E27FC236}">
                <a16:creationId xmlns:a16="http://schemas.microsoft.com/office/drawing/2014/main" id="{9283F10B-DDDD-4675-A5F7-0FF16B52ADC3}"/>
              </a:ext>
            </a:extLst>
          </p:cNvPr>
          <p:cNvSpPr>
            <a:spLocks noGrp="1"/>
          </p:cNvSpPr>
          <p:nvPr>
            <p:ph idx="1"/>
          </p:nvPr>
        </p:nvSpPr>
        <p:spPr>
          <a:xfrm>
            <a:off x="228600" y="1043046"/>
            <a:ext cx="8672513" cy="5218144"/>
          </a:xfrm>
        </p:spPr>
        <p:txBody>
          <a:bodyPr/>
          <a:lstStyle/>
          <a:p>
            <a:r>
              <a:rPr lang="en-US" dirty="0"/>
              <a:t>At 8 GeV, HRS radiation damage and energy deposition margins are small </a:t>
            </a:r>
          </a:p>
          <a:p>
            <a:pPr lvl="1">
              <a:spcBef>
                <a:spcPts val="0"/>
              </a:spcBef>
            </a:pPr>
            <a:r>
              <a:rPr lang="en-US" sz="2000" dirty="0">
                <a:solidFill>
                  <a:schemeClr val="tx1"/>
                </a:solidFill>
              </a:rPr>
              <a:t>no room to increase beam power</a:t>
            </a:r>
          </a:p>
          <a:p>
            <a:pPr lvl="1">
              <a:spcBef>
                <a:spcPts val="0"/>
              </a:spcBef>
            </a:pPr>
            <a:r>
              <a:rPr lang="en-US" sz="2000" dirty="0">
                <a:solidFill>
                  <a:schemeClr val="tx1"/>
                </a:solidFill>
              </a:rPr>
              <a:t>do not want to warm up for annealing more than once per year</a:t>
            </a:r>
          </a:p>
          <a:p>
            <a:pPr marL="400050" lvl="1" indent="0">
              <a:buNone/>
            </a:pPr>
            <a:r>
              <a:rPr lang="en-US" dirty="0"/>
              <a:t> </a:t>
            </a:r>
            <a:r>
              <a:rPr lang="en-US" dirty="0">
                <a:solidFill>
                  <a:srgbClr val="FF0000"/>
                </a:solidFill>
                <a:latin typeface="Cambria Math" panose="02040503050406030204" pitchFamily="18" charset="0"/>
                <a:ea typeface="Cambria Math" panose="02040503050406030204" pitchFamily="18" charset="0"/>
              </a:rPr>
              <a:t>⇒ </a:t>
            </a:r>
            <a:r>
              <a:rPr lang="en-US" dirty="0">
                <a:solidFill>
                  <a:srgbClr val="FF0000"/>
                </a:solidFill>
              </a:rPr>
              <a:t>HRS must be replaced</a:t>
            </a:r>
            <a:endParaRPr lang="en-US" dirty="0"/>
          </a:p>
          <a:p>
            <a:pPr>
              <a:spcBef>
                <a:spcPts val="1200"/>
              </a:spcBef>
            </a:pPr>
            <a:r>
              <a:rPr lang="en-US" dirty="0"/>
              <a:t>HRS removal will be difficult</a:t>
            </a:r>
          </a:p>
          <a:p>
            <a:pPr lvl="1">
              <a:spcBef>
                <a:spcPts val="0"/>
              </a:spcBef>
            </a:pPr>
            <a:r>
              <a:rPr lang="en-US" sz="2000" dirty="0">
                <a:solidFill>
                  <a:schemeClr val="tx1"/>
                </a:solidFill>
              </a:rPr>
              <a:t>HRS is welded to the PS cryostat</a:t>
            </a:r>
          </a:p>
          <a:p>
            <a:pPr lvl="1">
              <a:spcBef>
                <a:spcPts val="0"/>
              </a:spcBef>
            </a:pPr>
            <a:r>
              <a:rPr lang="en-US" sz="2000" dirty="0">
                <a:solidFill>
                  <a:schemeClr val="tx1"/>
                </a:solidFill>
              </a:rPr>
              <a:t>HRS will be extremely radioactive after Mu2e run</a:t>
            </a:r>
          </a:p>
          <a:p>
            <a:pPr lvl="1">
              <a:spcBef>
                <a:spcPts val="0"/>
              </a:spcBef>
            </a:pPr>
            <a:r>
              <a:rPr lang="en-US" sz="2000" dirty="0">
                <a:solidFill>
                  <a:schemeClr val="tx1"/>
                </a:solidFill>
              </a:rPr>
              <a:t>Very likely we will remove the HRS and PS together</a:t>
            </a:r>
          </a:p>
          <a:p>
            <a:pPr>
              <a:spcBef>
                <a:spcPts val="1200"/>
              </a:spcBef>
            </a:pPr>
            <a:r>
              <a:rPr lang="en-US" dirty="0"/>
              <a:t>Options for improving heat and radiation shielding:</a:t>
            </a:r>
          </a:p>
          <a:p>
            <a:pPr lvl="1"/>
            <a:r>
              <a:rPr lang="en-US" sz="2000" dirty="0">
                <a:solidFill>
                  <a:schemeClr val="accent3"/>
                </a:solidFill>
              </a:rPr>
              <a:t>Change material (tungsten instead of bronze) – very expensive</a:t>
            </a:r>
          </a:p>
          <a:p>
            <a:pPr lvl="1"/>
            <a:r>
              <a:rPr lang="en-US" sz="2000" dirty="0">
                <a:solidFill>
                  <a:schemeClr val="accent3"/>
                </a:solidFill>
              </a:rPr>
              <a:t>Increase HRS thickness – lost muon yield</a:t>
            </a:r>
          </a:p>
        </p:txBody>
      </p:sp>
      <p:sp>
        <p:nvSpPr>
          <p:cNvPr id="4" name="Date Placeholder 3">
            <a:extLst>
              <a:ext uri="{FF2B5EF4-FFF2-40B4-BE49-F238E27FC236}">
                <a16:creationId xmlns:a16="http://schemas.microsoft.com/office/drawing/2014/main" id="{53EA9061-4BD9-4987-90D2-F12201024C5E}"/>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B93354F4-3BD5-49B1-B563-254801C428C9}"/>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7B691DA9-48D1-420C-B1E6-F7922844049B}"/>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7" name="TextBox 6">
            <a:extLst>
              <a:ext uri="{FF2B5EF4-FFF2-40B4-BE49-F238E27FC236}">
                <a16:creationId xmlns:a16="http://schemas.microsoft.com/office/drawing/2014/main" id="{2322CE26-4DCE-4791-B5D8-C18929CDCF51}"/>
              </a:ext>
            </a:extLst>
          </p:cNvPr>
          <p:cNvSpPr txBox="1"/>
          <p:nvPr/>
        </p:nvSpPr>
        <p:spPr>
          <a:xfrm>
            <a:off x="1397113" y="5799525"/>
            <a:ext cx="5945667" cy="461665"/>
          </a:xfrm>
          <a:prstGeom prst="rect">
            <a:avLst/>
          </a:prstGeom>
          <a:noFill/>
        </p:spPr>
        <p:txBody>
          <a:bodyPr wrap="none" rtlCol="0">
            <a:spAutoFit/>
          </a:bodyPr>
          <a:lstStyle/>
          <a:p>
            <a:r>
              <a:rPr lang="en-US" i="1" dirty="0">
                <a:solidFill>
                  <a:srgbClr val="0000FF"/>
                </a:solidFill>
                <a:effectLst>
                  <a:outerShdw blurRad="38100" dist="38100" dir="2700000" algn="tl">
                    <a:srgbClr val="000000">
                      <a:alpha val="43137"/>
                    </a:srgbClr>
                  </a:outerShdw>
                </a:effectLst>
              </a:rPr>
              <a:t>See talk by Vitally Pronskikh at this workshop</a:t>
            </a:r>
          </a:p>
        </p:txBody>
      </p:sp>
    </p:spTree>
    <p:extLst>
      <p:ext uri="{BB962C8B-B14F-4D97-AF65-F5344CB8AC3E}">
        <p14:creationId xmlns:p14="http://schemas.microsoft.com/office/powerpoint/2010/main" val="343666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8C2E-0D1A-4F82-960F-7733AC145CE3}"/>
              </a:ext>
            </a:extLst>
          </p:cNvPr>
          <p:cNvSpPr>
            <a:spLocks noGrp="1"/>
          </p:cNvSpPr>
          <p:nvPr>
            <p:ph type="title"/>
          </p:nvPr>
        </p:nvSpPr>
        <p:spPr>
          <a:xfrm>
            <a:off x="214313" y="358114"/>
            <a:ext cx="8686800" cy="336449"/>
          </a:xfrm>
        </p:spPr>
        <p:txBody>
          <a:bodyPr/>
          <a:lstStyle/>
          <a:p>
            <a:r>
              <a:rPr lang="en-US" dirty="0"/>
              <a:t>Target Station Issues</a:t>
            </a:r>
          </a:p>
        </p:txBody>
      </p:sp>
      <p:sp>
        <p:nvSpPr>
          <p:cNvPr id="3" name="Content Placeholder 2">
            <a:extLst>
              <a:ext uri="{FF2B5EF4-FFF2-40B4-BE49-F238E27FC236}">
                <a16:creationId xmlns:a16="http://schemas.microsoft.com/office/drawing/2014/main" id="{AE76A9D6-BE03-4D1B-8667-6B4F5CBDB9EB}"/>
              </a:ext>
            </a:extLst>
          </p:cNvPr>
          <p:cNvSpPr>
            <a:spLocks noGrp="1"/>
          </p:cNvSpPr>
          <p:nvPr>
            <p:ph idx="1"/>
          </p:nvPr>
        </p:nvSpPr>
        <p:spPr>
          <a:xfrm>
            <a:off x="235743" y="723428"/>
            <a:ext cx="8672513" cy="5623583"/>
          </a:xfrm>
        </p:spPr>
        <p:txBody>
          <a:bodyPr/>
          <a:lstStyle/>
          <a:p>
            <a:r>
              <a:rPr lang="en-US" sz="2000" dirty="0"/>
              <a:t>Present Mu2e target is radiatively cooled – designed to survive one year of 8 kW beam</a:t>
            </a:r>
          </a:p>
          <a:p>
            <a:pPr lvl="1">
              <a:spcBef>
                <a:spcPts val="300"/>
              </a:spcBef>
            </a:pPr>
            <a:r>
              <a:rPr lang="en-US" sz="1800" dirty="0">
                <a:solidFill>
                  <a:schemeClr val="tx1"/>
                </a:solidFill>
              </a:rPr>
              <a:t>One year target lifetime at 100 kW will require forced cooling of the target.</a:t>
            </a:r>
          </a:p>
          <a:p>
            <a:pPr lvl="2">
              <a:spcBef>
                <a:spcPts val="0"/>
              </a:spcBef>
            </a:pPr>
            <a:r>
              <a:rPr lang="en-US" sz="1600" dirty="0">
                <a:solidFill>
                  <a:schemeClr val="accent3"/>
                </a:solidFill>
              </a:rPr>
              <a:t>Plumbing for cooling system kills muon yield</a:t>
            </a:r>
          </a:p>
          <a:p>
            <a:pPr lvl="2">
              <a:spcBef>
                <a:spcPts val="0"/>
              </a:spcBef>
            </a:pPr>
            <a:r>
              <a:rPr lang="en-US" sz="1600" dirty="0">
                <a:solidFill>
                  <a:schemeClr val="accent3"/>
                </a:solidFill>
              </a:rPr>
              <a:t>Need real-estate for cooling plant</a:t>
            </a:r>
          </a:p>
          <a:p>
            <a:pPr lvl="1">
              <a:spcBef>
                <a:spcPts val="300"/>
              </a:spcBef>
            </a:pPr>
            <a:r>
              <a:rPr lang="en-US" sz="1800" dirty="0">
                <a:solidFill>
                  <a:schemeClr val="tx1"/>
                </a:solidFill>
              </a:rPr>
              <a:t>A conceptual design of a target cooling system exits (next slide)</a:t>
            </a:r>
          </a:p>
          <a:p>
            <a:pPr>
              <a:spcBef>
                <a:spcPts val="900"/>
              </a:spcBef>
            </a:pPr>
            <a:r>
              <a:rPr lang="en-US" sz="2000" dirty="0"/>
              <a:t>At 100 kW, radiation damage to the target will be an important issue – may be the principle factor determining target lifetime	</a:t>
            </a:r>
            <a:r>
              <a:rPr lang="en-US" sz="2000" dirty="0">
                <a:solidFill>
                  <a:srgbClr val="FF0000"/>
                </a:solidFill>
                <a:latin typeface="Cambria Math" panose="02040503050406030204" pitchFamily="18" charset="0"/>
                <a:ea typeface="Cambria Math" panose="02040503050406030204" pitchFamily="18" charset="0"/>
              </a:rPr>
              <a:t>⟹ </a:t>
            </a:r>
            <a:r>
              <a:rPr lang="en-US" sz="2000" i="1" dirty="0">
                <a:solidFill>
                  <a:srgbClr val="FF0000"/>
                </a:solidFill>
              </a:rPr>
              <a:t>R&amp;D Required</a:t>
            </a:r>
          </a:p>
          <a:p>
            <a:pPr>
              <a:spcBef>
                <a:spcPts val="900"/>
              </a:spcBef>
            </a:pPr>
            <a:r>
              <a:rPr lang="en-US" sz="2000" dirty="0"/>
              <a:t>The present location of the target dump is optimized for 8 GeV beam, not 800 MeV</a:t>
            </a:r>
          </a:p>
          <a:p>
            <a:pPr>
              <a:spcBef>
                <a:spcPts val="900"/>
              </a:spcBef>
            </a:pPr>
            <a:r>
              <a:rPr lang="en-US" sz="2000" dirty="0"/>
              <a:t>The present target beam dump is air cooled</a:t>
            </a:r>
          </a:p>
          <a:p>
            <a:pPr lvl="1">
              <a:spcBef>
                <a:spcPts val="300"/>
              </a:spcBef>
            </a:pPr>
            <a:r>
              <a:rPr lang="en-US" sz="1800" dirty="0">
                <a:solidFill>
                  <a:schemeClr val="tx1"/>
                </a:solidFill>
              </a:rPr>
              <a:t>Target dump for 100 kW primary beam will require water cooling</a:t>
            </a:r>
          </a:p>
          <a:p>
            <a:pPr lvl="1">
              <a:spcBef>
                <a:spcPts val="300"/>
              </a:spcBef>
            </a:pPr>
            <a:r>
              <a:rPr lang="en-US" sz="1800" dirty="0">
                <a:solidFill>
                  <a:schemeClr val="tx1"/>
                </a:solidFill>
              </a:rPr>
              <a:t>Requires disassembly of a highly radioactive component (i.e. the present dump after 3+ years of exposure)</a:t>
            </a:r>
          </a:p>
          <a:p>
            <a:pPr>
              <a:spcBef>
                <a:spcPts val="900"/>
              </a:spcBef>
            </a:pPr>
            <a:r>
              <a:rPr lang="en-US" sz="2000" dirty="0"/>
              <a:t>Target handling system will require upgrade to accommodate a more radioactive target and the cooling system plumbing.</a:t>
            </a:r>
          </a:p>
          <a:p>
            <a:pPr marL="0" indent="0" algn="ctr">
              <a:spcBef>
                <a:spcPts val="900"/>
              </a:spcBef>
              <a:buNone/>
            </a:pPr>
            <a:r>
              <a:rPr lang="en-US" sz="2000" dirty="0"/>
              <a:t>	</a:t>
            </a:r>
            <a:r>
              <a:rPr lang="en-US" sz="2000" i="1" dirty="0">
                <a:solidFill>
                  <a:srgbClr val="FF0000"/>
                </a:solidFill>
                <a:effectLst>
                  <a:outerShdw blurRad="38100" dist="38100" dir="2700000" algn="tl">
                    <a:srgbClr val="000000">
                      <a:alpha val="43137"/>
                    </a:srgbClr>
                  </a:outerShdw>
                </a:effectLst>
                <a:sym typeface="Symbol" panose="05050102010706020507" pitchFamily="18" charset="2"/>
              </a:rPr>
              <a:t>These could be the most difficult issues to be solved for Mu2e-II</a:t>
            </a:r>
            <a:endParaRPr lang="en-US" sz="2000" i="1" dirty="0">
              <a:solidFill>
                <a:srgbClr val="FF0000"/>
              </a:solidFill>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383F5ACC-86FB-4D60-933A-FC79AED42206}"/>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67561F76-5CAF-4272-9446-EE86759E6EB6}"/>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BD0C07B6-088B-4062-8371-F4DEE8E5A1E2}"/>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99978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A2A2-C133-4ECC-8129-DD2776BFCB34}"/>
              </a:ext>
            </a:extLst>
          </p:cNvPr>
          <p:cNvSpPr>
            <a:spLocks noGrp="1"/>
          </p:cNvSpPr>
          <p:nvPr>
            <p:ph type="title"/>
          </p:nvPr>
        </p:nvSpPr>
        <p:spPr/>
        <p:txBody>
          <a:bodyPr/>
          <a:lstStyle/>
          <a:p>
            <a:r>
              <a:rPr lang="en-US" dirty="0"/>
              <a:t>Outline of Talk</a:t>
            </a:r>
          </a:p>
        </p:txBody>
      </p:sp>
      <p:sp>
        <p:nvSpPr>
          <p:cNvPr id="3" name="Content Placeholder 2">
            <a:extLst>
              <a:ext uri="{FF2B5EF4-FFF2-40B4-BE49-F238E27FC236}">
                <a16:creationId xmlns:a16="http://schemas.microsoft.com/office/drawing/2014/main" id="{3874EBC7-AEEA-4E19-85E9-279EA8146277}"/>
              </a:ext>
            </a:extLst>
          </p:cNvPr>
          <p:cNvSpPr>
            <a:spLocks noGrp="1"/>
          </p:cNvSpPr>
          <p:nvPr>
            <p:ph idx="1"/>
          </p:nvPr>
        </p:nvSpPr>
        <p:spPr>
          <a:xfrm>
            <a:off x="228600" y="2085975"/>
            <a:ext cx="8672513" cy="3944938"/>
          </a:xfrm>
        </p:spPr>
        <p:txBody>
          <a:bodyPr/>
          <a:lstStyle/>
          <a:p>
            <a:pPr marL="457200" indent="-457200">
              <a:spcBef>
                <a:spcPts val="1800"/>
              </a:spcBef>
              <a:buFont typeface="+mj-lt"/>
              <a:buAutoNum type="arabicPeriod"/>
            </a:pPr>
            <a:r>
              <a:rPr lang="en-US" dirty="0"/>
              <a:t>Overview of beam delivery to Mu2e-II</a:t>
            </a:r>
          </a:p>
          <a:p>
            <a:pPr marL="457200" indent="-457200">
              <a:spcBef>
                <a:spcPts val="1800"/>
              </a:spcBef>
              <a:buFont typeface="+mj-lt"/>
              <a:buAutoNum type="arabicPeriod"/>
            </a:pPr>
            <a:r>
              <a:rPr lang="en-US" dirty="0"/>
              <a:t>List of accelerator issues</a:t>
            </a:r>
          </a:p>
          <a:p>
            <a:pPr marL="457200" indent="-457200">
              <a:spcBef>
                <a:spcPts val="1800"/>
              </a:spcBef>
              <a:buFont typeface="+mj-lt"/>
              <a:buAutoNum type="arabicPeriod"/>
            </a:pPr>
            <a:r>
              <a:rPr lang="en-US" dirty="0"/>
              <a:t>Target Station Taskforce</a:t>
            </a:r>
          </a:p>
        </p:txBody>
      </p:sp>
      <p:sp>
        <p:nvSpPr>
          <p:cNvPr id="4" name="Date Placeholder 3">
            <a:extLst>
              <a:ext uri="{FF2B5EF4-FFF2-40B4-BE49-F238E27FC236}">
                <a16:creationId xmlns:a16="http://schemas.microsoft.com/office/drawing/2014/main" id="{DA2ABF0A-71C8-4CC1-AA99-948B7C0C0A42}"/>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ED85D2DE-3E2B-4D12-8A8A-50338BD7DFE6}"/>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02839D47-D74C-42B0-AA18-5D82A159B35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300862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0619-D076-42FA-8BEB-26601373E798}"/>
              </a:ext>
            </a:extLst>
          </p:cNvPr>
          <p:cNvSpPr>
            <a:spLocks noGrp="1"/>
          </p:cNvSpPr>
          <p:nvPr>
            <p:ph type="title"/>
          </p:nvPr>
        </p:nvSpPr>
        <p:spPr/>
        <p:txBody>
          <a:bodyPr/>
          <a:lstStyle/>
          <a:p>
            <a:r>
              <a:rPr lang="en-US" dirty="0"/>
              <a:t>Target Cooling Scheme – Mike Campbell (Mu2e-doc-4146)</a:t>
            </a:r>
          </a:p>
        </p:txBody>
      </p:sp>
      <p:sp>
        <p:nvSpPr>
          <p:cNvPr id="4" name="Date Placeholder 3">
            <a:extLst>
              <a:ext uri="{FF2B5EF4-FFF2-40B4-BE49-F238E27FC236}">
                <a16:creationId xmlns:a16="http://schemas.microsoft.com/office/drawing/2014/main" id="{7D86D80B-0CA4-4686-A97B-666127BB9BAC}"/>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AA09241A-62EB-41F7-BAE5-82C2AEF09A3A}"/>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DB32F015-46ED-45DC-B92E-995ED0571A44}"/>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9" name="TextBox 8">
            <a:extLst>
              <a:ext uri="{FF2B5EF4-FFF2-40B4-BE49-F238E27FC236}">
                <a16:creationId xmlns:a16="http://schemas.microsoft.com/office/drawing/2014/main" id="{B4EF26CB-949D-425D-BFBD-530DD99C4D60}"/>
              </a:ext>
            </a:extLst>
          </p:cNvPr>
          <p:cNvSpPr txBox="1"/>
          <p:nvPr/>
        </p:nvSpPr>
        <p:spPr>
          <a:xfrm>
            <a:off x="286240" y="3298572"/>
            <a:ext cx="4376497" cy="3016210"/>
          </a:xfrm>
          <a:prstGeom prst="rect">
            <a:avLst/>
          </a:prstGeom>
          <a:noFill/>
        </p:spPr>
        <p:txBody>
          <a:bodyPr wrap="square" rtlCol="0">
            <a:spAutoFit/>
          </a:bodyPr>
          <a:lstStyle/>
          <a:p>
            <a:pPr marL="342900" indent="-342900">
              <a:buFont typeface="Arial" panose="020B0604020202020204" pitchFamily="34" charset="0"/>
              <a:buChar char="•"/>
            </a:pPr>
            <a:r>
              <a:rPr lang="en-US" sz="2000" dirty="0"/>
              <a:t>Concept for a plumbing scheme for a cooled target has been developed</a:t>
            </a:r>
          </a:p>
          <a:p>
            <a:pPr marL="342900" indent="-342900">
              <a:spcBef>
                <a:spcPts val="1200"/>
              </a:spcBef>
              <a:buFont typeface="Arial" panose="020B0604020202020204" pitchFamily="34" charset="0"/>
              <a:buChar char="•"/>
            </a:pPr>
            <a:r>
              <a:rPr lang="en-US" sz="2000" dirty="0"/>
              <a:t>Very low mass to minimize impact on muon yield</a:t>
            </a:r>
          </a:p>
          <a:p>
            <a:pPr marL="342900" indent="-342900">
              <a:spcBef>
                <a:spcPts val="1200"/>
              </a:spcBef>
              <a:buFont typeface="Arial" panose="020B0604020202020204" pitchFamily="34" charset="0"/>
              <a:buChar char="•"/>
            </a:pPr>
            <a:r>
              <a:rPr lang="en-US" sz="2000" dirty="0"/>
              <a:t>Target would be enclosed in a Titanium jacket</a:t>
            </a:r>
          </a:p>
          <a:p>
            <a:pPr marL="342900" indent="-342900">
              <a:spcBef>
                <a:spcPts val="1200"/>
              </a:spcBef>
              <a:buFont typeface="Arial" panose="020B0604020202020204" pitchFamily="34" charset="0"/>
              <a:buChar char="•"/>
            </a:pPr>
            <a:r>
              <a:rPr lang="en-US" sz="2000" dirty="0"/>
              <a:t>Target change-out includes plumbing replacement (more expensive)</a:t>
            </a:r>
          </a:p>
        </p:txBody>
      </p:sp>
      <p:grpSp>
        <p:nvGrpSpPr>
          <p:cNvPr id="16" name="Group 15">
            <a:extLst>
              <a:ext uri="{FF2B5EF4-FFF2-40B4-BE49-F238E27FC236}">
                <a16:creationId xmlns:a16="http://schemas.microsoft.com/office/drawing/2014/main" id="{D213EA8B-C33F-44D1-82B0-0A3A0BC401D9}"/>
              </a:ext>
            </a:extLst>
          </p:cNvPr>
          <p:cNvGrpSpPr/>
          <p:nvPr/>
        </p:nvGrpSpPr>
        <p:grpSpPr>
          <a:xfrm>
            <a:off x="429419" y="931155"/>
            <a:ext cx="8466636" cy="2281289"/>
            <a:chOff x="429419" y="931155"/>
            <a:chExt cx="8466636" cy="2281289"/>
          </a:xfrm>
        </p:grpSpPr>
        <p:pic>
          <p:nvPicPr>
            <p:cNvPr id="7" name="Picture 4" descr="C:\Users\mikecam\Desktop\ss01temp.jpg">
              <a:extLst>
                <a:ext uri="{FF2B5EF4-FFF2-40B4-BE49-F238E27FC236}">
                  <a16:creationId xmlns:a16="http://schemas.microsoft.com/office/drawing/2014/main" id="{913D3FF4-268E-486B-BD31-0D109B04C2E8}"/>
                </a:ext>
              </a:extLst>
            </p:cNvPr>
            <p:cNvPicPr>
              <a:picLocks noChangeAspect="1" noChangeArrowheads="1"/>
            </p:cNvPicPr>
            <p:nvPr/>
          </p:nvPicPr>
          <p:blipFill>
            <a:blip r:embed="rId2" cstate="print"/>
            <a:srcRect t="22326" b="23442"/>
            <a:stretch>
              <a:fillRect/>
            </a:stretch>
          </p:blipFill>
          <p:spPr bwMode="auto">
            <a:xfrm>
              <a:off x="429419" y="931155"/>
              <a:ext cx="8466636" cy="2243559"/>
            </a:xfrm>
            <a:prstGeom prst="rect">
              <a:avLst/>
            </a:prstGeom>
            <a:noFill/>
          </p:spPr>
        </p:pic>
        <p:sp>
          <p:nvSpPr>
            <p:cNvPr id="10" name="TextBox 9">
              <a:extLst>
                <a:ext uri="{FF2B5EF4-FFF2-40B4-BE49-F238E27FC236}">
                  <a16:creationId xmlns:a16="http://schemas.microsoft.com/office/drawing/2014/main" id="{545F75A0-D7BE-4776-B3D3-C44EB6D8B7FE}"/>
                </a:ext>
              </a:extLst>
            </p:cNvPr>
            <p:cNvSpPr txBox="1"/>
            <p:nvPr/>
          </p:nvSpPr>
          <p:spPr>
            <a:xfrm>
              <a:off x="445057" y="2843112"/>
              <a:ext cx="1226361" cy="369332"/>
            </a:xfrm>
            <a:prstGeom prst="rect">
              <a:avLst/>
            </a:prstGeom>
            <a:noFill/>
          </p:spPr>
          <p:txBody>
            <a:bodyPr wrap="none" rtlCol="0">
              <a:spAutoFit/>
            </a:bodyPr>
            <a:lstStyle/>
            <a:p>
              <a:r>
                <a:rPr lang="en-US" sz="1800" dirty="0">
                  <a:solidFill>
                    <a:srgbClr val="FFFF00"/>
                  </a:solidFill>
                </a:rPr>
                <a:t>Target Ring</a:t>
              </a:r>
            </a:p>
          </p:txBody>
        </p:sp>
        <p:cxnSp>
          <p:nvCxnSpPr>
            <p:cNvPr id="12" name="Straight Arrow Connector 11">
              <a:extLst>
                <a:ext uri="{FF2B5EF4-FFF2-40B4-BE49-F238E27FC236}">
                  <a16:creationId xmlns:a16="http://schemas.microsoft.com/office/drawing/2014/main" id="{131C7D68-C4D7-44BD-AA41-1B115BEE7659}"/>
                </a:ext>
              </a:extLst>
            </p:cNvPr>
            <p:cNvCxnSpPr>
              <a:cxnSpLocks/>
            </p:cNvCxnSpPr>
            <p:nvPr/>
          </p:nvCxnSpPr>
          <p:spPr>
            <a:xfrm flipV="1">
              <a:off x="955497" y="2455524"/>
              <a:ext cx="0" cy="47261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A678342-EA49-4A50-BF7D-5A299F214EAE}"/>
              </a:ext>
            </a:extLst>
          </p:cNvPr>
          <p:cNvGrpSpPr/>
          <p:nvPr/>
        </p:nvGrpSpPr>
        <p:grpSpPr>
          <a:xfrm>
            <a:off x="4919596" y="3287407"/>
            <a:ext cx="3976459" cy="2903973"/>
            <a:chOff x="4263775" y="3250174"/>
            <a:chExt cx="3976459" cy="2903973"/>
          </a:xfrm>
        </p:grpSpPr>
        <p:pic>
          <p:nvPicPr>
            <p:cNvPr id="8" name="Picture 4" descr="C:\Users\mikecam\Desktop\ss01temp.jpg">
              <a:extLst>
                <a:ext uri="{FF2B5EF4-FFF2-40B4-BE49-F238E27FC236}">
                  <a16:creationId xmlns:a16="http://schemas.microsoft.com/office/drawing/2014/main" id="{A94A3DAA-C394-459F-A435-3C8DCDB23C58}"/>
                </a:ext>
              </a:extLst>
            </p:cNvPr>
            <p:cNvPicPr>
              <a:picLocks noChangeAspect="1" noChangeArrowheads="1"/>
            </p:cNvPicPr>
            <p:nvPr/>
          </p:nvPicPr>
          <p:blipFill rotWithShape="1">
            <a:blip r:embed="rId3" cstate="print"/>
            <a:srcRect r="33166"/>
            <a:stretch/>
          </p:blipFill>
          <p:spPr bwMode="auto">
            <a:xfrm>
              <a:off x="4263776" y="3250174"/>
              <a:ext cx="3976458" cy="2903973"/>
            </a:xfrm>
            <a:prstGeom prst="rect">
              <a:avLst/>
            </a:prstGeom>
            <a:noFill/>
          </p:spPr>
        </p:pic>
        <p:sp>
          <p:nvSpPr>
            <p:cNvPr id="14" name="TextBox 13">
              <a:extLst>
                <a:ext uri="{FF2B5EF4-FFF2-40B4-BE49-F238E27FC236}">
                  <a16:creationId xmlns:a16="http://schemas.microsoft.com/office/drawing/2014/main" id="{22202646-4E42-4562-8033-BAE01B56E58A}"/>
                </a:ext>
              </a:extLst>
            </p:cNvPr>
            <p:cNvSpPr txBox="1"/>
            <p:nvPr/>
          </p:nvSpPr>
          <p:spPr>
            <a:xfrm>
              <a:off x="4263775" y="3325193"/>
              <a:ext cx="1243173" cy="646331"/>
            </a:xfrm>
            <a:prstGeom prst="rect">
              <a:avLst/>
            </a:prstGeom>
            <a:noFill/>
          </p:spPr>
          <p:txBody>
            <a:bodyPr wrap="square" rtlCol="0">
              <a:spAutoFit/>
            </a:bodyPr>
            <a:lstStyle/>
            <a:p>
              <a:r>
                <a:rPr lang="en-US" sz="1800" dirty="0">
                  <a:solidFill>
                    <a:srgbClr val="FFFF00"/>
                  </a:solidFill>
                </a:rPr>
                <a:t>PS End cap fittings</a:t>
              </a:r>
            </a:p>
          </p:txBody>
        </p:sp>
      </p:grpSp>
    </p:spTree>
    <p:extLst>
      <p:ext uri="{BB962C8B-B14F-4D97-AF65-F5344CB8AC3E}">
        <p14:creationId xmlns:p14="http://schemas.microsoft.com/office/powerpoint/2010/main" val="2340495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56165-5420-42FF-9754-3697C942829F}"/>
              </a:ext>
            </a:extLst>
          </p:cNvPr>
          <p:cNvSpPr>
            <a:spLocks noGrp="1"/>
          </p:cNvSpPr>
          <p:nvPr>
            <p:ph idx="1"/>
          </p:nvPr>
        </p:nvSpPr>
        <p:spPr>
          <a:xfrm>
            <a:off x="228600" y="3429000"/>
            <a:ext cx="8672513" cy="2601913"/>
          </a:xfrm>
        </p:spPr>
        <p:txBody>
          <a:bodyPr/>
          <a:lstStyle/>
          <a:p>
            <a:pPr marL="0" indent="0">
              <a:buNone/>
            </a:pPr>
            <a:r>
              <a:rPr lang="en-US" dirty="0">
                <a:effectLst>
                  <a:outerShdw blurRad="38100" dist="38100" dir="2700000" algn="tl">
                    <a:srgbClr val="000000">
                      <a:alpha val="43137"/>
                    </a:srgbClr>
                  </a:outerShdw>
                </a:effectLst>
              </a:rPr>
              <a:t>Target Station Task Force</a:t>
            </a:r>
          </a:p>
        </p:txBody>
      </p:sp>
      <p:sp>
        <p:nvSpPr>
          <p:cNvPr id="4" name="Date Placeholder 3">
            <a:extLst>
              <a:ext uri="{FF2B5EF4-FFF2-40B4-BE49-F238E27FC236}">
                <a16:creationId xmlns:a16="http://schemas.microsoft.com/office/drawing/2014/main" id="{DA8DD185-8C11-4C55-8B91-321D415F9652}"/>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3F2F4F5E-C9F8-4275-A3F1-2BA5D00898A7}"/>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5C306970-F4EB-4AA8-8BDE-9D871F40C7EE}"/>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3855371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9BFD-94F3-4BC4-9646-C403C253FF92}"/>
              </a:ext>
            </a:extLst>
          </p:cNvPr>
          <p:cNvSpPr>
            <a:spLocks noGrp="1"/>
          </p:cNvSpPr>
          <p:nvPr>
            <p:ph type="title"/>
          </p:nvPr>
        </p:nvSpPr>
        <p:spPr/>
        <p:txBody>
          <a:bodyPr/>
          <a:lstStyle/>
          <a:p>
            <a:r>
              <a:rPr lang="en-US" dirty="0"/>
              <a:t>Target Station Task force</a:t>
            </a:r>
          </a:p>
        </p:txBody>
      </p:sp>
      <p:sp>
        <p:nvSpPr>
          <p:cNvPr id="3" name="Content Placeholder 2">
            <a:extLst>
              <a:ext uri="{FF2B5EF4-FFF2-40B4-BE49-F238E27FC236}">
                <a16:creationId xmlns:a16="http://schemas.microsoft.com/office/drawing/2014/main" id="{0F678108-9F04-41DD-9EF9-B80F43AE435E}"/>
              </a:ext>
            </a:extLst>
          </p:cNvPr>
          <p:cNvSpPr>
            <a:spLocks noGrp="1"/>
          </p:cNvSpPr>
          <p:nvPr>
            <p:ph idx="1"/>
          </p:nvPr>
        </p:nvSpPr>
        <p:spPr/>
        <p:txBody>
          <a:bodyPr/>
          <a:lstStyle/>
          <a:p>
            <a:r>
              <a:rPr lang="en-US" dirty="0"/>
              <a:t>In June, a task force was formed to study the target station issues of Mu2e II.</a:t>
            </a:r>
          </a:p>
          <a:p>
            <a:r>
              <a:rPr lang="en-US" dirty="0"/>
              <a:t>The task force participants (so far) are:</a:t>
            </a:r>
          </a:p>
          <a:p>
            <a:pPr marL="400050" lvl="1" indent="0">
              <a:spcBef>
                <a:spcPts val="300"/>
              </a:spcBef>
              <a:buNone/>
              <a:tabLst>
                <a:tab pos="4119563" algn="l"/>
                <a:tab pos="6400800" algn="l"/>
              </a:tabLst>
            </a:pPr>
            <a:r>
              <a:rPr lang="en-US" dirty="0">
                <a:solidFill>
                  <a:schemeClr val="tx1"/>
                </a:solidFill>
              </a:rPr>
              <a:t>Bob Zwaska	FNAL AD	co-chair	</a:t>
            </a:r>
          </a:p>
          <a:p>
            <a:pPr marL="400050" lvl="1" indent="0">
              <a:spcBef>
                <a:spcPts val="300"/>
              </a:spcBef>
              <a:buNone/>
              <a:tabLst>
                <a:tab pos="4119563" algn="l"/>
                <a:tab pos="6400800" algn="l"/>
              </a:tabLst>
            </a:pPr>
            <a:r>
              <a:rPr lang="en-US" dirty="0">
                <a:solidFill>
                  <a:schemeClr val="tx1"/>
                </a:solidFill>
              </a:rPr>
              <a:t>Steve Werkema 	FNAL AD	co-chair</a:t>
            </a:r>
          </a:p>
          <a:p>
            <a:pPr marL="400050" lvl="1" indent="0">
              <a:spcBef>
                <a:spcPts val="300"/>
              </a:spcBef>
              <a:buNone/>
              <a:tabLst>
                <a:tab pos="4119563" algn="l"/>
                <a:tab pos="6400800" algn="l"/>
              </a:tabLst>
            </a:pPr>
            <a:r>
              <a:rPr lang="en-US" dirty="0">
                <a:solidFill>
                  <a:schemeClr val="tx1"/>
                </a:solidFill>
              </a:rPr>
              <a:t>Kevin Lynch 	York College</a:t>
            </a:r>
          </a:p>
          <a:p>
            <a:pPr marL="400050" lvl="1" indent="0">
              <a:spcBef>
                <a:spcPts val="300"/>
              </a:spcBef>
              <a:buNone/>
              <a:tabLst>
                <a:tab pos="4119563" algn="l"/>
                <a:tab pos="6400800" algn="l"/>
              </a:tabLst>
            </a:pPr>
            <a:r>
              <a:rPr lang="en-US" dirty="0">
                <a:solidFill>
                  <a:schemeClr val="tx1"/>
                </a:solidFill>
              </a:rPr>
              <a:t>Jim Popp	York College</a:t>
            </a:r>
          </a:p>
          <a:p>
            <a:pPr marL="400050" lvl="1" indent="0">
              <a:spcBef>
                <a:spcPts val="300"/>
              </a:spcBef>
              <a:buNone/>
              <a:tabLst>
                <a:tab pos="4119563" algn="l"/>
                <a:tab pos="6400800" algn="l"/>
              </a:tabLst>
            </a:pPr>
            <a:r>
              <a:rPr lang="en-US" dirty="0">
                <a:solidFill>
                  <a:schemeClr val="tx1"/>
                </a:solidFill>
              </a:rPr>
              <a:t>Eliana Gianfelice-Wendt	FNAL APC</a:t>
            </a:r>
          </a:p>
          <a:p>
            <a:pPr marL="400050" lvl="1" indent="0">
              <a:spcBef>
                <a:spcPts val="300"/>
              </a:spcBef>
              <a:buNone/>
              <a:tabLst>
                <a:tab pos="4119563" algn="l"/>
                <a:tab pos="6400800" algn="l"/>
              </a:tabLst>
            </a:pPr>
            <a:r>
              <a:rPr lang="en-US" dirty="0">
                <a:solidFill>
                  <a:schemeClr val="tx1"/>
                </a:solidFill>
              </a:rPr>
              <a:t>Vadim Kashikhin	FNAL TD</a:t>
            </a:r>
          </a:p>
          <a:p>
            <a:pPr marL="400050" lvl="1" indent="0">
              <a:spcBef>
                <a:spcPts val="300"/>
              </a:spcBef>
              <a:buNone/>
              <a:tabLst>
                <a:tab pos="4119563" algn="l"/>
                <a:tab pos="6400800" algn="l"/>
              </a:tabLst>
            </a:pPr>
            <a:r>
              <a:rPr lang="en-US" dirty="0">
                <a:solidFill>
                  <a:schemeClr val="tx1"/>
                </a:solidFill>
              </a:rPr>
              <a:t>Dave Neuffer	FNAL APC</a:t>
            </a:r>
          </a:p>
          <a:p>
            <a:pPr marL="400050" lvl="1" indent="0">
              <a:spcBef>
                <a:spcPts val="300"/>
              </a:spcBef>
              <a:buNone/>
              <a:tabLst>
                <a:tab pos="4119563" algn="l"/>
                <a:tab pos="6400800" algn="l"/>
              </a:tabLst>
            </a:pPr>
            <a:r>
              <a:rPr lang="en-US" dirty="0">
                <a:solidFill>
                  <a:schemeClr val="tx1"/>
                </a:solidFill>
              </a:rPr>
              <a:t>Giorgio Ambrosio	FNAL TD</a:t>
            </a:r>
          </a:p>
          <a:p>
            <a:r>
              <a:rPr lang="en-US" dirty="0"/>
              <a:t> The task force has had one meeting (yesterday)</a:t>
            </a:r>
          </a:p>
          <a:p>
            <a:pPr marL="0" indent="0">
              <a:buNone/>
            </a:pPr>
            <a:r>
              <a:rPr lang="en-US" dirty="0"/>
              <a:t> </a:t>
            </a:r>
          </a:p>
        </p:txBody>
      </p:sp>
      <p:sp>
        <p:nvSpPr>
          <p:cNvPr id="4" name="Date Placeholder 3">
            <a:extLst>
              <a:ext uri="{FF2B5EF4-FFF2-40B4-BE49-F238E27FC236}">
                <a16:creationId xmlns:a16="http://schemas.microsoft.com/office/drawing/2014/main" id="{DF660F17-40AC-4B13-B343-FFAB49215CA9}"/>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BB503B00-E1C5-4922-99DC-690815DBCB67}"/>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CBA021B4-18C5-4D3E-BE85-183C73B3863E}"/>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4170614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E0FC-054F-49D6-83A4-74059E73F7AD}"/>
              </a:ext>
            </a:extLst>
          </p:cNvPr>
          <p:cNvSpPr>
            <a:spLocks noGrp="1"/>
          </p:cNvSpPr>
          <p:nvPr>
            <p:ph type="title"/>
          </p:nvPr>
        </p:nvSpPr>
        <p:spPr>
          <a:xfrm>
            <a:off x="214313" y="251752"/>
            <a:ext cx="8686800" cy="427877"/>
          </a:xfrm>
        </p:spPr>
        <p:txBody>
          <a:bodyPr/>
          <a:lstStyle/>
          <a:p>
            <a:r>
              <a:rPr lang="en-US" dirty="0"/>
              <a:t>Charge for Mu2e-II Target Station Task Force (1)</a:t>
            </a:r>
          </a:p>
        </p:txBody>
      </p:sp>
      <p:sp>
        <p:nvSpPr>
          <p:cNvPr id="3" name="Content Placeholder 2">
            <a:extLst>
              <a:ext uri="{FF2B5EF4-FFF2-40B4-BE49-F238E27FC236}">
                <a16:creationId xmlns:a16="http://schemas.microsoft.com/office/drawing/2014/main" id="{58655900-C728-4F46-9FBF-132B6AC6BEF9}"/>
              </a:ext>
            </a:extLst>
          </p:cNvPr>
          <p:cNvSpPr>
            <a:spLocks noGrp="1"/>
          </p:cNvSpPr>
          <p:nvPr>
            <p:ph idx="1"/>
          </p:nvPr>
        </p:nvSpPr>
        <p:spPr>
          <a:xfrm>
            <a:off x="214313" y="858318"/>
            <a:ext cx="8672513" cy="5496300"/>
          </a:xfrm>
        </p:spPr>
        <p:txBody>
          <a:bodyPr/>
          <a:lstStyle/>
          <a:p>
            <a:pPr marL="0" indent="0">
              <a:buNone/>
            </a:pPr>
            <a:r>
              <a:rPr lang="en-US" sz="1200" dirty="0"/>
              <a:t>22 June 2018 </a:t>
            </a:r>
          </a:p>
          <a:p>
            <a:pPr marL="0" indent="0">
              <a:buNone/>
            </a:pPr>
            <a:r>
              <a:rPr lang="en-US" sz="1200" dirty="0"/>
              <a:t>The Task Force will develop conceptual design options for a production target capable of handling sufficient beam power to enable the Mu2e-II experiment.  Mu2e-II is an upgrade that aims to improve the sensitivity to the flavor-violating process, </a:t>
            </a:r>
            <a:r>
              <a:rPr lang="en-US" sz="1200" dirty="0" err="1">
                <a:latin typeface="Symbol" panose="05050102010706020507" pitchFamily="18" charset="2"/>
              </a:rPr>
              <a:t>m</a:t>
            </a:r>
            <a:r>
              <a:rPr lang="en-US" sz="1200" dirty="0" err="1"/>
              <a:t>N</a:t>
            </a:r>
            <a:r>
              <a:rPr lang="en-US" sz="1200" dirty="0"/>
              <a:t> </a:t>
            </a:r>
            <a:r>
              <a:rPr lang="en-US" sz="1200" dirty="0">
                <a:sym typeface="Symbol" panose="05050102010706020507" pitchFamily="18" charset="2"/>
              </a:rPr>
              <a:t> </a:t>
            </a:r>
            <a:r>
              <a:rPr lang="en-US" sz="1200" i="1" dirty="0" err="1"/>
              <a:t>e</a:t>
            </a:r>
            <a:r>
              <a:rPr lang="en-US" sz="1200" dirty="0" err="1"/>
              <a:t>N</a:t>
            </a:r>
            <a:r>
              <a:rPr lang="en-US" sz="1200" dirty="0"/>
              <a:t>, by another order of magnitude relative to the Mu2e experiment.  The production target will be located inside the Mu2e Production Solenoid and shall be designed to meet the following physics requirements:</a:t>
            </a:r>
          </a:p>
          <a:p>
            <a:pPr>
              <a:spcBef>
                <a:spcPts val="300"/>
              </a:spcBef>
            </a:pPr>
            <a:r>
              <a:rPr lang="en-US" sz="1200" dirty="0"/>
              <a:t>will utilize a pulsed beam of 800 MeV protons from PIP-II</a:t>
            </a:r>
          </a:p>
          <a:p>
            <a:pPr>
              <a:spcBef>
                <a:spcPts val="300"/>
              </a:spcBef>
            </a:pPr>
            <a:r>
              <a:rPr lang="en-US" sz="1200" dirty="0"/>
              <a:t>will tolerate a total number of protons on target large enough to produce at least 7 x 10</a:t>
            </a:r>
            <a:r>
              <a:rPr lang="en-US" sz="1200" baseline="30000" dirty="0"/>
              <a:t>18</a:t>
            </a:r>
            <a:r>
              <a:rPr lang="en-US" sz="1200" dirty="0"/>
              <a:t> </a:t>
            </a:r>
            <a:r>
              <a:rPr lang="en-US" sz="1200" u="sng" dirty="0"/>
              <a:t>stopped muons </a:t>
            </a:r>
            <a:r>
              <a:rPr lang="en-US" sz="1200" dirty="0"/>
              <a:t>(i.e. about x10 more than the current Mu2e) over a total running time of 6 x10</a:t>
            </a:r>
            <a:r>
              <a:rPr lang="en-US" sz="1200" baseline="30000" dirty="0"/>
              <a:t>7</a:t>
            </a:r>
            <a:r>
              <a:rPr lang="en-US" sz="1200" dirty="0"/>
              <a:t> seconds (i.e. full intensity running for 3y at 2 x10</a:t>
            </a:r>
            <a:r>
              <a:rPr lang="en-US" sz="1200" baseline="30000" dirty="0"/>
              <a:t>7</a:t>
            </a:r>
            <a:r>
              <a:rPr lang="en-US" sz="1200" dirty="0"/>
              <a:t> seconds per year, the same as the current Mu2e)</a:t>
            </a:r>
            <a:r>
              <a:rPr lang="en-US" sz="1200" b="1" baseline="30000" dirty="0">
                <a:sym typeface="Wingdings 2" panose="05020102010507070707" pitchFamily="18" charset="2"/>
                <a:hlinkClick r:id="rId3" action="ppaction://hlinkfile"/>
              </a:rPr>
              <a:t></a:t>
            </a:r>
            <a:r>
              <a:rPr lang="en-US" sz="1200" dirty="0"/>
              <a:t> </a:t>
            </a:r>
          </a:p>
          <a:p>
            <a:pPr marL="0" indent="0">
              <a:buNone/>
            </a:pPr>
            <a:r>
              <a:rPr lang="en-US" sz="1200" dirty="0"/>
              <a:t>The pulsed proton beam is expected to have these characteristics:</a:t>
            </a:r>
          </a:p>
          <a:p>
            <a:pPr>
              <a:spcBef>
                <a:spcPts val="300"/>
              </a:spcBef>
            </a:pPr>
            <a:r>
              <a:rPr lang="en-US" sz="1200" dirty="0"/>
              <a:t>the proton pulses will have a </a:t>
            </a:r>
            <a:r>
              <a:rPr lang="en-US" sz="1200" dirty="0">
                <a:solidFill>
                  <a:srgbClr val="0000FF"/>
                </a:solidFill>
              </a:rPr>
              <a:t>full width </a:t>
            </a:r>
            <a:r>
              <a:rPr lang="en-US" sz="1200" dirty="0"/>
              <a:t>of no more than </a:t>
            </a:r>
            <a:r>
              <a:rPr lang="en-US" sz="1200" dirty="0">
                <a:solidFill>
                  <a:srgbClr val="0000FF"/>
                </a:solidFill>
              </a:rPr>
              <a:t>100 ns</a:t>
            </a:r>
          </a:p>
          <a:p>
            <a:pPr>
              <a:spcBef>
                <a:spcPts val="300"/>
              </a:spcBef>
            </a:pPr>
            <a:r>
              <a:rPr lang="en-US" sz="1200" dirty="0"/>
              <a:t>the proton </a:t>
            </a:r>
            <a:r>
              <a:rPr lang="en-US" sz="1200" dirty="0">
                <a:solidFill>
                  <a:srgbClr val="0000FF"/>
                </a:solidFill>
              </a:rPr>
              <a:t>pulses will be spaced </a:t>
            </a:r>
            <a:r>
              <a:rPr lang="en-US" sz="1200" dirty="0"/>
              <a:t>about </a:t>
            </a:r>
            <a:r>
              <a:rPr lang="en-US" sz="1200" dirty="0">
                <a:solidFill>
                  <a:srgbClr val="0000FF"/>
                </a:solidFill>
              </a:rPr>
              <a:t>1700 ns </a:t>
            </a:r>
            <a:r>
              <a:rPr lang="en-US" sz="1200" dirty="0"/>
              <a:t>apart</a:t>
            </a:r>
          </a:p>
          <a:p>
            <a:pPr>
              <a:spcBef>
                <a:spcPts val="300"/>
              </a:spcBef>
            </a:pPr>
            <a:r>
              <a:rPr lang="en-US" sz="1200" dirty="0"/>
              <a:t>the </a:t>
            </a:r>
            <a:r>
              <a:rPr lang="en-US" sz="1200" dirty="0">
                <a:solidFill>
                  <a:srgbClr val="0000FF"/>
                </a:solidFill>
              </a:rPr>
              <a:t>pulse-to-pulse intensity variation </a:t>
            </a:r>
            <a:r>
              <a:rPr lang="en-US" sz="1200" dirty="0"/>
              <a:t>will be no larger than </a:t>
            </a:r>
            <a:r>
              <a:rPr lang="en-US" sz="1200" dirty="0">
                <a:solidFill>
                  <a:srgbClr val="0000FF"/>
                </a:solidFill>
              </a:rPr>
              <a:t>+/-20% </a:t>
            </a:r>
            <a:r>
              <a:rPr lang="en-US" sz="1200" dirty="0"/>
              <a:t>of the nominal intensity</a:t>
            </a:r>
          </a:p>
          <a:p>
            <a:pPr>
              <a:spcBef>
                <a:spcPts val="300"/>
              </a:spcBef>
            </a:pPr>
            <a:r>
              <a:rPr lang="en-US" sz="1200" dirty="0"/>
              <a:t>the ratio of out-of-pulse beam to in-pulse beam (</a:t>
            </a:r>
            <a:r>
              <a:rPr lang="en-US" sz="1200" dirty="0" err="1"/>
              <a:t>ie</a:t>
            </a:r>
            <a:r>
              <a:rPr lang="en-US" sz="1200" dirty="0"/>
              <a:t>. </a:t>
            </a:r>
            <a:r>
              <a:rPr lang="en-US" sz="1200" dirty="0">
                <a:solidFill>
                  <a:srgbClr val="0000FF"/>
                </a:solidFill>
              </a:rPr>
              <a:t>extinction</a:t>
            </a:r>
            <a:r>
              <a:rPr lang="en-US" sz="1200" dirty="0"/>
              <a:t>) is no more than </a:t>
            </a:r>
            <a:r>
              <a:rPr lang="en-US" sz="1200" dirty="0">
                <a:solidFill>
                  <a:srgbClr val="0000FF"/>
                </a:solidFill>
              </a:rPr>
              <a:t>1 x 10</a:t>
            </a:r>
            <a:r>
              <a:rPr lang="en-US" sz="1200" baseline="30000" dirty="0">
                <a:solidFill>
                  <a:srgbClr val="0000FF"/>
                </a:solidFill>
              </a:rPr>
              <a:t>-11</a:t>
            </a:r>
            <a:endParaRPr lang="en-US" sz="1200" dirty="0">
              <a:solidFill>
                <a:srgbClr val="0000FF"/>
              </a:solidFill>
            </a:endParaRPr>
          </a:p>
          <a:p>
            <a:pPr>
              <a:spcBef>
                <a:spcPts val="300"/>
              </a:spcBef>
            </a:pPr>
            <a:r>
              <a:rPr lang="en-US" sz="1200" dirty="0"/>
              <a:t>the Mu2e pulses will be delivered uninterrupted for &gt;900 ms of every second (on average) </a:t>
            </a:r>
            <a:r>
              <a:rPr lang="en-US" sz="1200" dirty="0">
                <a:sym typeface="Symbol" panose="05050102010706020507" pitchFamily="18" charset="2"/>
              </a:rPr>
              <a:t> </a:t>
            </a:r>
            <a:r>
              <a:rPr lang="en-US" sz="1200" dirty="0">
                <a:solidFill>
                  <a:srgbClr val="0000FF"/>
                </a:solidFill>
                <a:sym typeface="Symbol" panose="05050102010706020507" pitchFamily="18" charset="2"/>
              </a:rPr>
              <a:t>Duty Factor  90%</a:t>
            </a:r>
            <a:endParaRPr lang="en-US" sz="1200" dirty="0">
              <a:solidFill>
                <a:srgbClr val="0000FF"/>
              </a:solidFill>
            </a:endParaRPr>
          </a:p>
          <a:p>
            <a:pPr marL="0" indent="0">
              <a:buNone/>
            </a:pPr>
            <a:r>
              <a:rPr lang="en-US" sz="1200" dirty="0"/>
              <a:t>Owing to the increased radiation and heat loads necessary for Mu2e-II, the Mu2e Production Solenoid (PS) will have to be replaced. Since the upgraded production target will be located inside the upgraded PS, the conceptual design of the two should be developed together. The new PS should:</a:t>
            </a:r>
          </a:p>
          <a:p>
            <a:pPr>
              <a:spcBef>
                <a:spcPts val="300"/>
              </a:spcBef>
            </a:pPr>
            <a:r>
              <a:rPr lang="en-US" sz="1200" dirty="0"/>
              <a:t>fit within the existing Mu2e PS hall</a:t>
            </a:r>
          </a:p>
          <a:p>
            <a:pPr>
              <a:spcBef>
                <a:spcPts val="300"/>
              </a:spcBef>
            </a:pPr>
            <a:r>
              <a:rPr lang="en-US" sz="1200" dirty="0"/>
              <a:t>match the TS field</a:t>
            </a:r>
          </a:p>
          <a:p>
            <a:pPr>
              <a:spcBef>
                <a:spcPts val="300"/>
              </a:spcBef>
            </a:pPr>
            <a:r>
              <a:rPr lang="en-US" sz="1200" dirty="0"/>
              <a:t>house the production target and the associated supports and services</a:t>
            </a:r>
          </a:p>
          <a:p>
            <a:pPr>
              <a:spcBef>
                <a:spcPts val="300"/>
              </a:spcBef>
            </a:pPr>
            <a:r>
              <a:rPr lang="en-US" sz="1200" dirty="0"/>
              <a:t>house an upgraded Heat and Radiation Shield. </a:t>
            </a:r>
          </a:p>
          <a:p>
            <a:pPr marL="0" indent="0">
              <a:spcBef>
                <a:spcPts val="1200"/>
              </a:spcBef>
              <a:buNone/>
            </a:pPr>
            <a:r>
              <a:rPr lang="en-US" sz="1200" b="1" baseline="30000" dirty="0">
                <a:solidFill>
                  <a:srgbClr val="0000FF"/>
                </a:solidFill>
                <a:sym typeface="Wingdings 2" panose="05020102010507070707" pitchFamily="18" charset="2"/>
              </a:rPr>
              <a:t></a:t>
            </a:r>
            <a:r>
              <a:rPr lang="en-US" sz="1200" dirty="0">
                <a:solidFill>
                  <a:srgbClr val="0000FF"/>
                </a:solidFill>
              </a:rPr>
              <a:t> </a:t>
            </a:r>
            <a:r>
              <a:rPr lang="en-US" sz="1200" dirty="0"/>
              <a:t>Assuming the same stopped-</a:t>
            </a:r>
            <a:r>
              <a:rPr lang="en-US" sz="1200" dirty="0">
                <a:latin typeface="Symbol" panose="05050102010706020507" pitchFamily="18" charset="2"/>
              </a:rPr>
              <a:t>m</a:t>
            </a:r>
            <a:r>
              <a:rPr lang="en-US" sz="1200" dirty="0"/>
              <a:t>/POT ratio as the current Mu2e, this would correspond to an average beam power of about </a:t>
            </a:r>
            <a:r>
              <a:rPr lang="en-US" sz="1200" dirty="0">
                <a:solidFill>
                  <a:srgbClr val="0000FF"/>
                </a:solidFill>
              </a:rPr>
              <a:t>80 kW</a:t>
            </a:r>
            <a:r>
              <a:rPr lang="en-US" sz="1200" dirty="0"/>
              <a:t>. </a:t>
            </a:r>
            <a:r>
              <a:rPr lang="en-US" sz="1200" b="1" dirty="0"/>
              <a:t>Any reduction in the stopped-</a:t>
            </a:r>
            <a:r>
              <a:rPr lang="en-US" sz="1200" b="1" dirty="0">
                <a:latin typeface="Symbol" panose="05050102010706020507" pitchFamily="18" charset="2"/>
              </a:rPr>
              <a:t>m</a:t>
            </a:r>
            <a:r>
              <a:rPr lang="en-US" sz="1200" b="1" dirty="0"/>
              <a:t> yield, owing, for example, to significant changes to the geometry of the production target or its associated supports and services, should be compensated by an increase in beam power in order to meet this requirement.</a:t>
            </a:r>
            <a:endParaRPr lang="en-US" b="1" dirty="0"/>
          </a:p>
          <a:p>
            <a:pPr marL="0" indent="0">
              <a:spcBef>
                <a:spcPts val="300"/>
              </a:spcBef>
              <a:buNone/>
            </a:pPr>
            <a:endParaRPr lang="en-US" sz="1200" dirty="0"/>
          </a:p>
        </p:txBody>
      </p:sp>
      <p:sp>
        <p:nvSpPr>
          <p:cNvPr id="4" name="Date Placeholder 3">
            <a:extLst>
              <a:ext uri="{FF2B5EF4-FFF2-40B4-BE49-F238E27FC236}">
                <a16:creationId xmlns:a16="http://schemas.microsoft.com/office/drawing/2014/main" id="{11BB5647-3E92-49FE-A480-9EF28D42A210}"/>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EE50F0DB-4364-4C22-A8CF-BA597E2D271E}"/>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58BD8265-75A8-4D7B-88AF-7C4412F89E62}"/>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7" name="TextBox 6">
            <a:extLst>
              <a:ext uri="{FF2B5EF4-FFF2-40B4-BE49-F238E27FC236}">
                <a16:creationId xmlns:a16="http://schemas.microsoft.com/office/drawing/2014/main" id="{8BE8510E-F2CB-4AE5-A6F7-2008AB4FBC64}"/>
              </a:ext>
            </a:extLst>
          </p:cNvPr>
          <p:cNvSpPr txBox="1"/>
          <p:nvPr/>
        </p:nvSpPr>
        <p:spPr>
          <a:xfrm>
            <a:off x="6617278" y="4924425"/>
            <a:ext cx="2002847"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800" dirty="0">
                <a:solidFill>
                  <a:schemeClr val="accent2"/>
                </a:solidFill>
              </a:rPr>
              <a:t>We expect to raise the beam power</a:t>
            </a:r>
          </a:p>
        </p:txBody>
      </p:sp>
      <p:sp>
        <p:nvSpPr>
          <p:cNvPr id="8" name="Right Brace 7">
            <a:extLst>
              <a:ext uri="{FF2B5EF4-FFF2-40B4-BE49-F238E27FC236}">
                <a16:creationId xmlns:a16="http://schemas.microsoft.com/office/drawing/2014/main" id="{51276D2E-D5D5-49AF-9006-27A6796C5DB7}"/>
              </a:ext>
            </a:extLst>
          </p:cNvPr>
          <p:cNvSpPr/>
          <p:nvPr/>
        </p:nvSpPr>
        <p:spPr>
          <a:xfrm>
            <a:off x="7381571" y="2663381"/>
            <a:ext cx="237130" cy="1428750"/>
          </a:xfrm>
          <a:prstGeom prst="rightBrace">
            <a:avLst/>
          </a:prstGeom>
          <a:ln w="1905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9DCC64B1-7349-4D93-9273-FB1228761208}"/>
              </a:ext>
            </a:extLst>
          </p:cNvPr>
          <p:cNvSpPr txBox="1"/>
          <p:nvPr/>
        </p:nvSpPr>
        <p:spPr>
          <a:xfrm>
            <a:off x="7694405" y="2962257"/>
            <a:ext cx="1354345"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600" dirty="0">
                <a:solidFill>
                  <a:srgbClr val="0000FF"/>
                </a:solidFill>
              </a:rPr>
              <a:t>Very similar to parameters given earlier</a:t>
            </a:r>
          </a:p>
        </p:txBody>
      </p:sp>
      <p:sp>
        <p:nvSpPr>
          <p:cNvPr id="10" name="Rectangle 9">
            <a:extLst>
              <a:ext uri="{FF2B5EF4-FFF2-40B4-BE49-F238E27FC236}">
                <a16:creationId xmlns:a16="http://schemas.microsoft.com/office/drawing/2014/main" id="{DF877F2A-EED1-48D7-80B9-60A3DE36D88F}"/>
              </a:ext>
            </a:extLst>
          </p:cNvPr>
          <p:cNvSpPr/>
          <p:nvPr/>
        </p:nvSpPr>
        <p:spPr>
          <a:xfrm>
            <a:off x="95250" y="5657850"/>
            <a:ext cx="8753475" cy="600075"/>
          </a:xfrm>
          <a:prstGeom prst="rect">
            <a:avLst/>
          </a:prstGeom>
          <a:noFill/>
          <a:ln w="28575">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218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E0FC-054F-49D6-83A4-74059E73F7AD}"/>
              </a:ext>
            </a:extLst>
          </p:cNvPr>
          <p:cNvSpPr>
            <a:spLocks noGrp="1"/>
          </p:cNvSpPr>
          <p:nvPr>
            <p:ph type="title"/>
          </p:nvPr>
        </p:nvSpPr>
        <p:spPr>
          <a:xfrm>
            <a:off x="214313" y="251752"/>
            <a:ext cx="8686800" cy="427877"/>
          </a:xfrm>
        </p:spPr>
        <p:txBody>
          <a:bodyPr/>
          <a:lstStyle/>
          <a:p>
            <a:r>
              <a:rPr lang="en-US" dirty="0"/>
              <a:t>Charge for Mu2e-II Target Station Task Force (2)</a:t>
            </a:r>
          </a:p>
        </p:txBody>
      </p:sp>
      <p:sp>
        <p:nvSpPr>
          <p:cNvPr id="3" name="Content Placeholder 2">
            <a:extLst>
              <a:ext uri="{FF2B5EF4-FFF2-40B4-BE49-F238E27FC236}">
                <a16:creationId xmlns:a16="http://schemas.microsoft.com/office/drawing/2014/main" id="{58655900-C728-4F46-9FBF-132B6AC6BEF9}"/>
              </a:ext>
            </a:extLst>
          </p:cNvPr>
          <p:cNvSpPr>
            <a:spLocks noGrp="1"/>
          </p:cNvSpPr>
          <p:nvPr>
            <p:ph idx="1"/>
          </p:nvPr>
        </p:nvSpPr>
        <p:spPr>
          <a:xfrm>
            <a:off x="235743" y="1497969"/>
            <a:ext cx="8672513" cy="2483481"/>
          </a:xfrm>
        </p:spPr>
        <p:txBody>
          <a:bodyPr/>
          <a:lstStyle/>
          <a:p>
            <a:pPr marL="0" indent="0">
              <a:buNone/>
            </a:pPr>
            <a:r>
              <a:rPr lang="en-US" sz="2000" dirty="0"/>
              <a:t>Provide a prioritized list of target and solenoid R&amp;D items that must be investigated to further develop the production target and PS designs for the Mu2e-II experiment. This list should be annotated with specific questions that must be answered to begin estimating the cost for the upgrades necessary for Mu2e-II.</a:t>
            </a:r>
          </a:p>
          <a:p>
            <a:pPr marL="0" indent="0">
              <a:buNone/>
            </a:pPr>
            <a:endParaRPr lang="en-US" sz="2000" dirty="0"/>
          </a:p>
          <a:p>
            <a:pPr marL="0" indent="0">
              <a:buNone/>
            </a:pPr>
            <a:r>
              <a:rPr lang="en-US" sz="2000" dirty="0"/>
              <a:t>Issue preliminary report by </a:t>
            </a:r>
            <a:r>
              <a:rPr lang="en-US" sz="2000" dirty="0">
                <a:solidFill>
                  <a:srgbClr val="FF0000"/>
                </a:solidFill>
                <a:effectLst>
                  <a:outerShdw blurRad="38100" dist="38100" dir="2700000" algn="tl">
                    <a:srgbClr val="000000">
                      <a:alpha val="43137"/>
                    </a:srgbClr>
                  </a:outerShdw>
                </a:effectLst>
              </a:rPr>
              <a:t>01-November-2018</a:t>
            </a:r>
            <a:r>
              <a:rPr lang="en-US" sz="2000" dirty="0"/>
              <a:t>, and final report by </a:t>
            </a:r>
            <a:r>
              <a:rPr lang="en-US" sz="2000" dirty="0">
                <a:solidFill>
                  <a:srgbClr val="FF0000"/>
                </a:solidFill>
                <a:effectLst>
                  <a:outerShdw blurRad="38100" dist="38100" dir="2700000" algn="tl">
                    <a:srgbClr val="000000">
                      <a:alpha val="43137"/>
                    </a:srgbClr>
                  </a:outerShdw>
                </a:effectLst>
              </a:rPr>
              <a:t>31-January-2019</a:t>
            </a:r>
            <a:r>
              <a:rPr lang="en-US" sz="2000" dirty="0"/>
              <a:t>.</a:t>
            </a:r>
          </a:p>
        </p:txBody>
      </p:sp>
      <p:sp>
        <p:nvSpPr>
          <p:cNvPr id="4" name="Date Placeholder 3">
            <a:extLst>
              <a:ext uri="{FF2B5EF4-FFF2-40B4-BE49-F238E27FC236}">
                <a16:creationId xmlns:a16="http://schemas.microsoft.com/office/drawing/2014/main" id="{11BB5647-3E92-49FE-A480-9EF28D42A210}"/>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EE50F0DB-4364-4C22-A8CF-BA597E2D271E}"/>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58BD8265-75A8-4D7B-88AF-7C4412F89E62}"/>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7" name="TextBox 6">
            <a:extLst>
              <a:ext uri="{FF2B5EF4-FFF2-40B4-BE49-F238E27FC236}">
                <a16:creationId xmlns:a16="http://schemas.microsoft.com/office/drawing/2014/main" id="{1A1B4FCF-FA28-4B75-AF61-2B2B44178BB4}"/>
              </a:ext>
            </a:extLst>
          </p:cNvPr>
          <p:cNvSpPr txBox="1"/>
          <p:nvPr/>
        </p:nvSpPr>
        <p:spPr>
          <a:xfrm>
            <a:off x="235744" y="5038725"/>
            <a:ext cx="7908132" cy="830997"/>
          </a:xfrm>
          <a:prstGeom prst="rect">
            <a:avLst/>
          </a:prstGeom>
          <a:noFill/>
        </p:spPr>
        <p:txBody>
          <a:bodyPr wrap="square" rtlCol="0">
            <a:spAutoFit/>
          </a:bodyPr>
          <a:lstStyle/>
          <a:p>
            <a:r>
              <a:rPr lang="en-US" u="sng" dirty="0"/>
              <a:t>Note</a:t>
            </a:r>
            <a:r>
              <a:rPr lang="en-US" dirty="0"/>
              <a:t>: it has not escaped our notice that we haven’t (yet) been asked to solve any problems</a:t>
            </a:r>
          </a:p>
        </p:txBody>
      </p:sp>
    </p:spTree>
    <p:extLst>
      <p:ext uri="{BB962C8B-B14F-4D97-AF65-F5344CB8AC3E}">
        <p14:creationId xmlns:p14="http://schemas.microsoft.com/office/powerpoint/2010/main" val="1198942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FBE4-4B0A-4149-BB40-AA83C9758B37}"/>
              </a:ext>
            </a:extLst>
          </p:cNvPr>
          <p:cNvSpPr>
            <a:spLocks noGrp="1"/>
          </p:cNvSpPr>
          <p:nvPr>
            <p:ph type="title"/>
          </p:nvPr>
        </p:nvSpPr>
        <p:spPr/>
        <p:txBody>
          <a:bodyPr/>
          <a:lstStyle/>
          <a:p>
            <a:r>
              <a:rPr lang="en-US" sz="2400" dirty="0"/>
              <a:t>Target Station Task Force – Likely Beam Power Adjustments</a:t>
            </a:r>
          </a:p>
        </p:txBody>
      </p:sp>
      <p:sp>
        <p:nvSpPr>
          <p:cNvPr id="3" name="Content Placeholder 2">
            <a:extLst>
              <a:ext uri="{FF2B5EF4-FFF2-40B4-BE49-F238E27FC236}">
                <a16:creationId xmlns:a16="http://schemas.microsoft.com/office/drawing/2014/main" id="{AD40B622-CAFD-4108-89A6-9302E8C1283A}"/>
              </a:ext>
            </a:extLst>
          </p:cNvPr>
          <p:cNvSpPr>
            <a:spLocks noGrp="1"/>
          </p:cNvSpPr>
          <p:nvPr>
            <p:ph idx="1"/>
          </p:nvPr>
        </p:nvSpPr>
        <p:spPr>
          <a:xfrm>
            <a:off x="228600" y="1043046"/>
            <a:ext cx="8672513" cy="5110104"/>
          </a:xfrm>
        </p:spPr>
        <p:txBody>
          <a:bodyPr/>
          <a:lstStyle/>
          <a:p>
            <a:r>
              <a:rPr lang="en-US" dirty="0"/>
              <a:t>Target will require convective cooling (Mu2e target is radiatively cooled). The plumbing required to bring the cooling media to the target will absorb secondaries.</a:t>
            </a:r>
          </a:p>
          <a:p>
            <a:r>
              <a:rPr lang="en-US" dirty="0"/>
              <a:t>Convectively cooled target will require a cooling jacket giving the target a larger footprint inside the PS bore.</a:t>
            </a:r>
          </a:p>
          <a:p>
            <a:r>
              <a:rPr lang="en-US" dirty="0"/>
              <a:t>Target material may need to be changed. A lower Z target would reduce the yield.</a:t>
            </a:r>
          </a:p>
          <a:p>
            <a:r>
              <a:rPr lang="en-US" dirty="0"/>
              <a:t>The curvature of the primary beam trajectory in the PS is greater causing some reduction in the overlap of the beam transverse distribution and the target. </a:t>
            </a:r>
          </a:p>
          <a:p>
            <a:r>
              <a:rPr lang="en-US" dirty="0"/>
              <a:t>HRS thickness may need to be increased, reducing the aperture for transport of secondaries. This also moves the target cooling pipes closer to the target where the secondary flux is greater.</a:t>
            </a:r>
          </a:p>
          <a:p>
            <a:endParaRPr lang="en-US" dirty="0"/>
          </a:p>
        </p:txBody>
      </p:sp>
      <p:sp>
        <p:nvSpPr>
          <p:cNvPr id="4" name="Date Placeholder 3">
            <a:extLst>
              <a:ext uri="{FF2B5EF4-FFF2-40B4-BE49-F238E27FC236}">
                <a16:creationId xmlns:a16="http://schemas.microsoft.com/office/drawing/2014/main" id="{C3279BD7-6A6F-41CA-8492-5152F9BB4864}"/>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EDD02400-F1D5-4EB6-A14F-5A0ADAE6B7FE}"/>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CD735AE5-E9EE-437D-9833-D6F97A414517}"/>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298592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60F4-04D9-4108-A9EC-A1D58CAA6322}"/>
              </a:ext>
            </a:extLst>
          </p:cNvPr>
          <p:cNvSpPr>
            <a:spLocks noGrp="1"/>
          </p:cNvSpPr>
          <p:nvPr>
            <p:ph type="title"/>
          </p:nvPr>
        </p:nvSpPr>
        <p:spPr/>
        <p:txBody>
          <a:bodyPr/>
          <a:lstStyle/>
          <a:p>
            <a:r>
              <a:rPr lang="en-US" dirty="0"/>
              <a:t>Accelerator Issues Approximately Ordered by Difficulty</a:t>
            </a:r>
          </a:p>
        </p:txBody>
      </p:sp>
      <p:sp>
        <p:nvSpPr>
          <p:cNvPr id="3" name="Content Placeholder 2">
            <a:extLst>
              <a:ext uri="{FF2B5EF4-FFF2-40B4-BE49-F238E27FC236}">
                <a16:creationId xmlns:a16="http://schemas.microsoft.com/office/drawing/2014/main" id="{DC4B139C-F7F9-40AC-B77A-8243EC7B7404}"/>
              </a:ext>
            </a:extLst>
          </p:cNvPr>
          <p:cNvSpPr>
            <a:spLocks noGrp="1"/>
          </p:cNvSpPr>
          <p:nvPr>
            <p:ph idx="1"/>
          </p:nvPr>
        </p:nvSpPr>
        <p:spPr>
          <a:xfrm>
            <a:off x="228600" y="1714500"/>
            <a:ext cx="8672513" cy="4532187"/>
          </a:xfrm>
        </p:spPr>
        <p:txBody>
          <a:bodyPr/>
          <a:lstStyle/>
          <a:p>
            <a:pPr marL="457200" indent="-457200">
              <a:spcBef>
                <a:spcPts val="1800"/>
              </a:spcBef>
              <a:buFont typeface="+mj-lt"/>
              <a:buAutoNum type="arabicPeriod"/>
            </a:pPr>
            <a:r>
              <a:rPr lang="en-US" dirty="0"/>
              <a:t>Delivery of beam to Mu2e-II will be a challenging and expensive undertaking.</a:t>
            </a:r>
          </a:p>
          <a:p>
            <a:pPr marL="457200" indent="-457200">
              <a:spcBef>
                <a:spcPts val="1800"/>
              </a:spcBef>
              <a:buFont typeface="+mj-lt"/>
              <a:buAutoNum type="arabicPeriod"/>
            </a:pPr>
            <a:r>
              <a:rPr lang="en-US" dirty="0"/>
              <a:t>Work has begun on some of the most important issues as you’ll hear in the next few talks.</a:t>
            </a:r>
          </a:p>
          <a:p>
            <a:pPr marL="457200" indent="-457200">
              <a:spcBef>
                <a:spcPts val="1800"/>
              </a:spcBef>
              <a:buFont typeface="+mj-lt"/>
              <a:buAutoNum type="arabicPeriod"/>
            </a:pPr>
            <a:r>
              <a:rPr lang="en-US" dirty="0"/>
              <a:t>The Target Station Task Force is up and running </a:t>
            </a:r>
          </a:p>
        </p:txBody>
      </p:sp>
      <p:sp>
        <p:nvSpPr>
          <p:cNvPr id="4" name="Date Placeholder 3">
            <a:extLst>
              <a:ext uri="{FF2B5EF4-FFF2-40B4-BE49-F238E27FC236}">
                <a16:creationId xmlns:a16="http://schemas.microsoft.com/office/drawing/2014/main" id="{2F8E894B-BDD3-4CE5-816B-BF9A7431E612}"/>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0BBC4FD3-F2BA-4A28-865C-3A34DF68E815}"/>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9B0CFB17-1ADF-448B-81A1-D499EF673DE3}"/>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318009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7F400-D778-40DA-BDCE-6FFB175D111C}"/>
              </a:ext>
            </a:extLst>
          </p:cNvPr>
          <p:cNvSpPr>
            <a:spLocks noGrp="1"/>
          </p:cNvSpPr>
          <p:nvPr>
            <p:ph idx="1"/>
          </p:nvPr>
        </p:nvSpPr>
        <p:spPr>
          <a:xfrm>
            <a:off x="228600" y="3339101"/>
            <a:ext cx="8672513" cy="2691812"/>
          </a:xfrm>
        </p:spPr>
        <p:txBody>
          <a:bodyPr/>
          <a:lstStyle/>
          <a:p>
            <a:pPr marL="0" indent="0">
              <a:buNone/>
            </a:pPr>
            <a:r>
              <a:rPr lang="en-US" dirty="0">
                <a:effectLst>
                  <a:outerShdw blurRad="38100" dist="38100" dir="2700000" algn="tl">
                    <a:srgbClr val="000000">
                      <a:alpha val="43137"/>
                    </a:srgbClr>
                  </a:outerShdw>
                </a:effectLst>
              </a:rPr>
              <a:t>Mu2e-II Beam Delivery</a:t>
            </a:r>
          </a:p>
        </p:txBody>
      </p:sp>
      <p:sp>
        <p:nvSpPr>
          <p:cNvPr id="4" name="Date Placeholder 3">
            <a:extLst>
              <a:ext uri="{FF2B5EF4-FFF2-40B4-BE49-F238E27FC236}">
                <a16:creationId xmlns:a16="http://schemas.microsoft.com/office/drawing/2014/main" id="{CD5D87AA-FB25-4895-B427-A9082DFCEC71}"/>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9085AC69-373A-4A77-B086-28CEB9BBE6D4}"/>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21AA49DA-B2B4-40EA-A692-7C9E46ED244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1679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9896-D948-4423-8760-2C0BA5FD0B7F}"/>
              </a:ext>
            </a:extLst>
          </p:cNvPr>
          <p:cNvSpPr>
            <a:spLocks noGrp="1"/>
          </p:cNvSpPr>
          <p:nvPr>
            <p:ph type="title"/>
          </p:nvPr>
        </p:nvSpPr>
        <p:spPr/>
        <p:txBody>
          <a:bodyPr/>
          <a:lstStyle/>
          <a:p>
            <a:r>
              <a:rPr lang="en-US" dirty="0"/>
              <a:t>Mu2e II Beam Delivery</a:t>
            </a:r>
          </a:p>
        </p:txBody>
      </p:sp>
      <p:pic>
        <p:nvPicPr>
          <p:cNvPr id="8" name="Content Placeholder 7" descr="A picture containing text, map&#10;&#10;Description generated with very high confidence">
            <a:extLst>
              <a:ext uri="{FF2B5EF4-FFF2-40B4-BE49-F238E27FC236}">
                <a16:creationId xmlns:a16="http://schemas.microsoft.com/office/drawing/2014/main" id="{DF5CC973-8FC7-43A2-BAE7-E25D7E37A34D}"/>
              </a:ext>
            </a:extLst>
          </p:cNvPr>
          <p:cNvPicPr>
            <a:picLocks noGrp="1" noChangeAspect="1"/>
          </p:cNvPicPr>
          <p:nvPr>
            <p:ph idx="1"/>
          </p:nvPr>
        </p:nvPicPr>
        <p:blipFill rotWithShape="1">
          <a:blip r:embed="rId3"/>
          <a:srcRect r="6968" b="19417"/>
          <a:stretch/>
        </p:blipFill>
        <p:spPr>
          <a:xfrm>
            <a:off x="121297" y="1270636"/>
            <a:ext cx="8901406" cy="4882738"/>
          </a:xfrm>
        </p:spPr>
      </p:pic>
      <p:sp>
        <p:nvSpPr>
          <p:cNvPr id="4" name="Date Placeholder 3">
            <a:extLst>
              <a:ext uri="{FF2B5EF4-FFF2-40B4-BE49-F238E27FC236}">
                <a16:creationId xmlns:a16="http://schemas.microsoft.com/office/drawing/2014/main" id="{E2EC1279-9821-440C-A328-34DA4530E704}"/>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F53F62FB-5DC7-477A-84E0-382FA9D490BC}"/>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8DDE487F-2785-46FC-8790-10B049A42CF7}"/>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9" name="Arc 8">
            <a:extLst>
              <a:ext uri="{FF2B5EF4-FFF2-40B4-BE49-F238E27FC236}">
                <a16:creationId xmlns:a16="http://schemas.microsoft.com/office/drawing/2014/main" id="{E25414C9-AF75-4761-B082-0C14CF0340A0}"/>
              </a:ext>
            </a:extLst>
          </p:cNvPr>
          <p:cNvSpPr/>
          <p:nvPr/>
        </p:nvSpPr>
        <p:spPr>
          <a:xfrm rot="21312823" flipH="1">
            <a:off x="1833172" y="2419510"/>
            <a:ext cx="1230321" cy="1961245"/>
          </a:xfrm>
          <a:prstGeom prst="arc">
            <a:avLst>
              <a:gd name="adj1" fmla="val 17400664"/>
              <a:gd name="adj2" fmla="val 3149414"/>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6D894EE-FCCF-43F2-93C0-9E67D684DED2}"/>
              </a:ext>
            </a:extLst>
          </p:cNvPr>
          <p:cNvSpPr txBox="1"/>
          <p:nvPr/>
        </p:nvSpPr>
        <p:spPr>
          <a:xfrm rot="19315131">
            <a:off x="1486433" y="2430308"/>
            <a:ext cx="534121" cy="400110"/>
          </a:xfrm>
          <a:prstGeom prst="rect">
            <a:avLst/>
          </a:prstGeom>
          <a:noFill/>
        </p:spPr>
        <p:txBody>
          <a:bodyPr wrap="none" rtlCol="0">
            <a:spAutoFit/>
          </a:bodyPr>
          <a:lstStyle/>
          <a:p>
            <a:r>
              <a:rPr lang="en-US" sz="2000" dirty="0"/>
              <a:t>M4</a:t>
            </a:r>
          </a:p>
        </p:txBody>
      </p:sp>
      <p:sp>
        <p:nvSpPr>
          <p:cNvPr id="11" name="TextBox 10">
            <a:extLst>
              <a:ext uri="{FF2B5EF4-FFF2-40B4-BE49-F238E27FC236}">
                <a16:creationId xmlns:a16="http://schemas.microsoft.com/office/drawing/2014/main" id="{41FE9AA4-F31F-4E11-9EB8-D3A5AFF5DD5F}"/>
              </a:ext>
            </a:extLst>
          </p:cNvPr>
          <p:cNvSpPr txBox="1"/>
          <p:nvPr/>
        </p:nvSpPr>
        <p:spPr>
          <a:xfrm rot="20390210">
            <a:off x="887372" y="3303930"/>
            <a:ext cx="676788" cy="400110"/>
          </a:xfrm>
          <a:prstGeom prst="rect">
            <a:avLst/>
          </a:prstGeom>
          <a:noFill/>
        </p:spPr>
        <p:txBody>
          <a:bodyPr wrap="none" rtlCol="0">
            <a:spAutoFit/>
          </a:bodyPr>
          <a:lstStyle/>
          <a:p>
            <a:r>
              <a:rPr lang="en-US" sz="2000" dirty="0"/>
              <a:t>MI-8</a:t>
            </a:r>
          </a:p>
        </p:txBody>
      </p:sp>
      <p:sp>
        <p:nvSpPr>
          <p:cNvPr id="12" name="TextBox 11">
            <a:extLst>
              <a:ext uri="{FF2B5EF4-FFF2-40B4-BE49-F238E27FC236}">
                <a16:creationId xmlns:a16="http://schemas.microsoft.com/office/drawing/2014/main" id="{95575A07-379F-488A-9BAA-FABFFE69C7E8}"/>
              </a:ext>
            </a:extLst>
          </p:cNvPr>
          <p:cNvSpPr txBox="1"/>
          <p:nvPr/>
        </p:nvSpPr>
        <p:spPr>
          <a:xfrm>
            <a:off x="178353" y="4761672"/>
            <a:ext cx="1736508" cy="707886"/>
          </a:xfrm>
          <a:prstGeom prst="rect">
            <a:avLst/>
          </a:prstGeom>
          <a:noFill/>
        </p:spPr>
        <p:txBody>
          <a:bodyPr wrap="square" rtlCol="0">
            <a:spAutoFit/>
          </a:bodyPr>
          <a:lstStyle/>
          <a:p>
            <a:r>
              <a:rPr lang="en-US" sz="2000" dirty="0">
                <a:solidFill>
                  <a:srgbClr val="FF0000"/>
                </a:solidFill>
              </a:rPr>
              <a:t>New Beamline for Mu2e-II</a:t>
            </a:r>
          </a:p>
        </p:txBody>
      </p:sp>
      <p:cxnSp>
        <p:nvCxnSpPr>
          <p:cNvPr id="14" name="Straight Arrow Connector 13">
            <a:extLst>
              <a:ext uri="{FF2B5EF4-FFF2-40B4-BE49-F238E27FC236}">
                <a16:creationId xmlns:a16="http://schemas.microsoft.com/office/drawing/2014/main" id="{BC1FAE92-C703-4DF4-849E-DC0A26FD3A92}"/>
              </a:ext>
            </a:extLst>
          </p:cNvPr>
          <p:cNvCxnSpPr>
            <a:stCxn id="12" idx="0"/>
          </p:cNvCxnSpPr>
          <p:nvPr/>
        </p:nvCxnSpPr>
        <p:spPr>
          <a:xfrm flipV="1">
            <a:off x="1046607" y="3528508"/>
            <a:ext cx="706887" cy="1233164"/>
          </a:xfrm>
          <a:prstGeom prst="straightConnector1">
            <a:avLst/>
          </a:prstGeom>
          <a:ln>
            <a:solidFill>
              <a:srgbClr val="FF0000"/>
            </a:solidFill>
            <a:tailEnd type="arrow" w="med" len="lg"/>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099AE00-7A43-4039-85A4-122B3BD5CE61}"/>
              </a:ext>
            </a:extLst>
          </p:cNvPr>
          <p:cNvSpPr txBox="1"/>
          <p:nvPr/>
        </p:nvSpPr>
        <p:spPr>
          <a:xfrm>
            <a:off x="3668358" y="5238725"/>
            <a:ext cx="1535998" cy="461665"/>
          </a:xfrm>
          <a:prstGeom prst="rect">
            <a:avLst/>
          </a:prstGeom>
          <a:noFill/>
        </p:spPr>
        <p:txBody>
          <a:bodyPr wrap="none" rtlCol="0">
            <a:spAutoFit/>
          </a:bodyPr>
          <a:lstStyle/>
          <a:p>
            <a:r>
              <a:rPr lang="en-US" dirty="0"/>
              <a:t>PIP-II Linac</a:t>
            </a:r>
          </a:p>
        </p:txBody>
      </p:sp>
    </p:spTree>
    <p:extLst>
      <p:ext uri="{BB962C8B-B14F-4D97-AF65-F5344CB8AC3E}">
        <p14:creationId xmlns:p14="http://schemas.microsoft.com/office/powerpoint/2010/main" val="141501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 up of a map&#10;&#10;Description generated with very high confidence">
            <a:extLst>
              <a:ext uri="{FF2B5EF4-FFF2-40B4-BE49-F238E27FC236}">
                <a16:creationId xmlns:a16="http://schemas.microsoft.com/office/drawing/2014/main" id="{3D9AC7F4-597A-47EC-8576-8EA87E3E26A1}"/>
              </a:ext>
            </a:extLst>
          </p:cNvPr>
          <p:cNvPicPr>
            <a:picLocks noGrp="1" noChangeAspect="1"/>
          </p:cNvPicPr>
          <p:nvPr>
            <p:ph idx="1"/>
          </p:nvPr>
        </p:nvPicPr>
        <p:blipFill>
          <a:blip r:embed="rId3"/>
          <a:stretch>
            <a:fillRect/>
          </a:stretch>
        </p:blipFill>
        <p:spPr>
          <a:xfrm>
            <a:off x="3557773" y="365257"/>
            <a:ext cx="5586227" cy="5874178"/>
          </a:xfrm>
        </p:spPr>
      </p:pic>
      <p:sp>
        <p:nvSpPr>
          <p:cNvPr id="4" name="Date Placeholder 3">
            <a:extLst>
              <a:ext uri="{FF2B5EF4-FFF2-40B4-BE49-F238E27FC236}">
                <a16:creationId xmlns:a16="http://schemas.microsoft.com/office/drawing/2014/main" id="{29BF8ED2-07F0-4000-836C-08D35BC94462}"/>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8033E48E-58FA-4A7E-A146-5D8B424168B9}"/>
              </a:ext>
            </a:extLst>
          </p:cNvPr>
          <p:cNvSpPr>
            <a:spLocks noGrp="1"/>
          </p:cNvSpPr>
          <p:nvPr>
            <p:ph type="ftr" sz="quarter" idx="3"/>
          </p:nvPr>
        </p:nvSpPr>
        <p:spPr/>
        <p:txBody>
          <a:bodyPr/>
          <a:lstStyle/>
          <a:p>
            <a:pPr>
              <a:defRPr/>
            </a:pPr>
            <a:r>
              <a:rPr lang="pt-BR" dirty="0"/>
              <a:t>S. Werkema | Accelerator R&amp;D for Mu2e II</a:t>
            </a:r>
            <a:endParaRPr lang="en-US" b="1" dirty="0"/>
          </a:p>
        </p:txBody>
      </p:sp>
      <p:sp>
        <p:nvSpPr>
          <p:cNvPr id="6" name="Slide Number Placeholder 5">
            <a:extLst>
              <a:ext uri="{FF2B5EF4-FFF2-40B4-BE49-F238E27FC236}">
                <a16:creationId xmlns:a16="http://schemas.microsoft.com/office/drawing/2014/main" id="{452368A0-9957-4ACB-A834-AC2506BEEA76}"/>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2" name="Title 1">
            <a:extLst>
              <a:ext uri="{FF2B5EF4-FFF2-40B4-BE49-F238E27FC236}">
                <a16:creationId xmlns:a16="http://schemas.microsoft.com/office/drawing/2014/main" id="{DD85581C-3E95-421B-9576-4724D2938DAB}"/>
              </a:ext>
            </a:extLst>
          </p:cNvPr>
          <p:cNvSpPr>
            <a:spLocks noGrp="1"/>
          </p:cNvSpPr>
          <p:nvPr>
            <p:ph type="title"/>
          </p:nvPr>
        </p:nvSpPr>
        <p:spPr>
          <a:xfrm>
            <a:off x="85742" y="376698"/>
            <a:ext cx="3472031" cy="427877"/>
          </a:xfrm>
        </p:spPr>
        <p:txBody>
          <a:bodyPr/>
          <a:lstStyle/>
          <a:p>
            <a:r>
              <a:rPr lang="en-US" dirty="0"/>
              <a:t>Mu2e-II Beam Delivery</a:t>
            </a:r>
          </a:p>
        </p:txBody>
      </p:sp>
      <p:sp>
        <p:nvSpPr>
          <p:cNvPr id="9" name="TextBox 8">
            <a:extLst>
              <a:ext uri="{FF2B5EF4-FFF2-40B4-BE49-F238E27FC236}">
                <a16:creationId xmlns:a16="http://schemas.microsoft.com/office/drawing/2014/main" id="{88553185-6BF1-4F45-8E50-2DA9AA50C9FB}"/>
              </a:ext>
            </a:extLst>
          </p:cNvPr>
          <p:cNvSpPr txBox="1"/>
          <p:nvPr/>
        </p:nvSpPr>
        <p:spPr>
          <a:xfrm>
            <a:off x="85742" y="1333948"/>
            <a:ext cx="3472031" cy="363176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000" dirty="0"/>
              <a:t>PIP-II Linac delivers 800 MeV pulsed H</a:t>
            </a:r>
            <a:r>
              <a:rPr lang="en-US" sz="2800" b="1" baseline="30000" dirty="0">
                <a:latin typeface="Cambria Math" panose="02040503050406030204" pitchFamily="18" charset="0"/>
                <a:ea typeface="Cambria Math" panose="02040503050406030204" pitchFamily="18" charset="0"/>
              </a:rPr>
              <a:t>-</a:t>
            </a:r>
            <a:r>
              <a:rPr lang="en-US" sz="2000" dirty="0"/>
              <a:t> beam to an extension of the Linac‑Booster beamline</a:t>
            </a:r>
          </a:p>
          <a:p>
            <a:pPr marL="342900" indent="-342900">
              <a:spcBef>
                <a:spcPts val="1200"/>
              </a:spcBef>
              <a:buFont typeface="Arial" panose="020B0604020202020204" pitchFamily="34" charset="0"/>
              <a:buChar char="•"/>
            </a:pPr>
            <a:r>
              <a:rPr lang="en-US" sz="2000" dirty="0"/>
              <a:t>H</a:t>
            </a:r>
            <a:r>
              <a:rPr lang="en-US" sz="2800" b="1" baseline="30000" dirty="0">
                <a:latin typeface="Cambria Math" panose="02040503050406030204" pitchFamily="18" charset="0"/>
                <a:ea typeface="Cambria Math" panose="02040503050406030204" pitchFamily="18" charset="0"/>
              </a:rPr>
              <a:t>-</a:t>
            </a:r>
            <a:r>
              <a:rPr lang="en-US" sz="2000" dirty="0"/>
              <a:t> pulse rate can be varied between 0.5 MHz and 1.25 MHz</a:t>
            </a:r>
          </a:p>
          <a:p>
            <a:pPr marL="342900" indent="-342900">
              <a:spcBef>
                <a:spcPts val="1200"/>
              </a:spcBef>
              <a:buFont typeface="Arial" panose="020B0604020202020204" pitchFamily="34" charset="0"/>
              <a:buChar char="•"/>
            </a:pPr>
            <a:r>
              <a:rPr lang="en-US" sz="2000" dirty="0"/>
              <a:t>H</a:t>
            </a:r>
            <a:r>
              <a:rPr lang="en-US" sz="2800" b="1" baseline="30000" dirty="0">
                <a:latin typeface="Cambria Math" panose="02040503050406030204" pitchFamily="18" charset="0"/>
                <a:ea typeface="Cambria Math" panose="02040503050406030204" pitchFamily="18" charset="0"/>
              </a:rPr>
              <a:t>-</a:t>
            </a:r>
            <a:r>
              <a:rPr lang="en-US" sz="2000" dirty="0"/>
              <a:t> pulses are 100 nsec long</a:t>
            </a:r>
          </a:p>
          <a:p>
            <a:pPr marL="342900" indent="-342900">
              <a:spcBef>
                <a:spcPts val="1200"/>
              </a:spcBef>
              <a:buFont typeface="Arial" panose="020B0604020202020204" pitchFamily="34" charset="0"/>
              <a:buChar char="•"/>
            </a:pPr>
            <a:r>
              <a:rPr lang="en-US" sz="2000" dirty="0"/>
              <a:t>Beam is switched to a dedicated Mu2e beamline</a:t>
            </a:r>
          </a:p>
        </p:txBody>
      </p:sp>
      <p:sp>
        <p:nvSpPr>
          <p:cNvPr id="10" name="TextBox 9">
            <a:extLst>
              <a:ext uri="{FF2B5EF4-FFF2-40B4-BE49-F238E27FC236}">
                <a16:creationId xmlns:a16="http://schemas.microsoft.com/office/drawing/2014/main" id="{44A5A6E6-75FA-4D76-8807-7E0BE730F4C7}"/>
              </a:ext>
            </a:extLst>
          </p:cNvPr>
          <p:cNvSpPr txBox="1"/>
          <p:nvPr/>
        </p:nvSpPr>
        <p:spPr>
          <a:xfrm>
            <a:off x="153996" y="5016220"/>
            <a:ext cx="3335523" cy="1015663"/>
          </a:xfrm>
          <a:prstGeom prst="rect">
            <a:avLst/>
          </a:prstGeom>
          <a:noFill/>
        </p:spPr>
        <p:txBody>
          <a:bodyPr wrap="square" rtlCol="0">
            <a:spAutoFit/>
          </a:bodyPr>
          <a:lstStyle/>
          <a:p>
            <a:r>
              <a:rPr lang="en-US" sz="2000" dirty="0">
                <a:solidFill>
                  <a:srgbClr val="FF0000"/>
                </a:solidFill>
              </a:rPr>
              <a:t>PIP II CDR contains a lattice design for the new Mu2e beamline </a:t>
            </a:r>
          </a:p>
        </p:txBody>
      </p:sp>
    </p:spTree>
    <p:extLst>
      <p:ext uri="{BB962C8B-B14F-4D97-AF65-F5344CB8AC3E}">
        <p14:creationId xmlns:p14="http://schemas.microsoft.com/office/powerpoint/2010/main" val="304971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C912-848B-4102-B06D-BD524E9CEDF2}"/>
              </a:ext>
            </a:extLst>
          </p:cNvPr>
          <p:cNvSpPr>
            <a:spLocks noGrp="1"/>
          </p:cNvSpPr>
          <p:nvPr>
            <p:ph type="title"/>
          </p:nvPr>
        </p:nvSpPr>
        <p:spPr/>
        <p:txBody>
          <a:bodyPr/>
          <a:lstStyle/>
          <a:p>
            <a:r>
              <a:rPr lang="en-US" dirty="0"/>
              <a:t>Potential Utilities Interference with Mu2e Beamline</a:t>
            </a:r>
          </a:p>
        </p:txBody>
      </p:sp>
      <p:pic>
        <p:nvPicPr>
          <p:cNvPr id="7" name="Content Placeholder 6">
            <a:extLst>
              <a:ext uri="{FF2B5EF4-FFF2-40B4-BE49-F238E27FC236}">
                <a16:creationId xmlns:a16="http://schemas.microsoft.com/office/drawing/2014/main" id="{3528C309-89A8-4130-BEA4-649625977E5F}"/>
              </a:ext>
            </a:extLst>
          </p:cNvPr>
          <p:cNvPicPr>
            <a:picLocks noGrp="1" noChangeAspect="1"/>
          </p:cNvPicPr>
          <p:nvPr>
            <p:ph idx="1"/>
          </p:nvPr>
        </p:nvPicPr>
        <p:blipFill>
          <a:blip r:embed="rId3"/>
          <a:stretch>
            <a:fillRect/>
          </a:stretch>
        </p:blipFill>
        <p:spPr>
          <a:xfrm>
            <a:off x="0" y="1408809"/>
            <a:ext cx="9157370" cy="4745182"/>
          </a:xfrm>
          <a:prstGeom prst="rect">
            <a:avLst/>
          </a:prstGeom>
        </p:spPr>
      </p:pic>
      <p:sp>
        <p:nvSpPr>
          <p:cNvPr id="4" name="Date Placeholder 3">
            <a:extLst>
              <a:ext uri="{FF2B5EF4-FFF2-40B4-BE49-F238E27FC236}">
                <a16:creationId xmlns:a16="http://schemas.microsoft.com/office/drawing/2014/main" id="{FBB65D77-F80A-43C8-9B6E-55FC38F3D746}"/>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F56A6F49-60F8-4F0D-B231-166678C45191}"/>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7B507D4A-8554-4C93-BC43-B9964925659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2" name="Freeform: Shape 11">
            <a:extLst>
              <a:ext uri="{FF2B5EF4-FFF2-40B4-BE49-F238E27FC236}">
                <a16:creationId xmlns:a16="http://schemas.microsoft.com/office/drawing/2014/main" id="{E4A7E415-72FA-428B-9C97-983B3EAA0F74}"/>
              </a:ext>
            </a:extLst>
          </p:cNvPr>
          <p:cNvSpPr/>
          <p:nvPr/>
        </p:nvSpPr>
        <p:spPr>
          <a:xfrm rot="21370082">
            <a:off x="3111338" y="3973750"/>
            <a:ext cx="6021700" cy="929598"/>
          </a:xfrm>
          <a:custGeom>
            <a:avLst/>
            <a:gdLst>
              <a:gd name="connsiteX0" fmla="*/ 5873675 w 5873675"/>
              <a:gd name="connsiteY0" fmla="*/ 107576 h 1003687"/>
              <a:gd name="connsiteX1" fmla="*/ 3657600 w 5873675"/>
              <a:gd name="connsiteY1" fmla="*/ 839096 h 1003687"/>
              <a:gd name="connsiteX2" fmla="*/ 946673 w 5873675"/>
              <a:gd name="connsiteY2" fmla="*/ 935915 h 1003687"/>
              <a:gd name="connsiteX3" fmla="*/ 0 w 5873675"/>
              <a:gd name="connsiteY3" fmla="*/ 0 h 1003687"/>
            </a:gdLst>
            <a:ahLst/>
            <a:cxnLst>
              <a:cxn ang="0">
                <a:pos x="connsiteX0" y="connsiteY0"/>
              </a:cxn>
              <a:cxn ang="0">
                <a:pos x="connsiteX1" y="connsiteY1"/>
              </a:cxn>
              <a:cxn ang="0">
                <a:pos x="connsiteX2" y="connsiteY2"/>
              </a:cxn>
              <a:cxn ang="0">
                <a:pos x="connsiteX3" y="connsiteY3"/>
              </a:cxn>
            </a:cxnLst>
            <a:rect l="l" t="t" r="r" b="b"/>
            <a:pathLst>
              <a:path w="5873675" h="1003687">
                <a:moveTo>
                  <a:pt x="5873675" y="107576"/>
                </a:moveTo>
                <a:cubicBezTo>
                  <a:pt x="5176221" y="404308"/>
                  <a:pt x="4478767" y="701040"/>
                  <a:pt x="3657600" y="839096"/>
                </a:cubicBezTo>
                <a:cubicBezTo>
                  <a:pt x="2836433" y="977152"/>
                  <a:pt x="1556273" y="1075764"/>
                  <a:pt x="946673" y="935915"/>
                </a:cubicBezTo>
                <a:cubicBezTo>
                  <a:pt x="337073" y="796066"/>
                  <a:pt x="168536" y="398033"/>
                  <a:pt x="0" y="0"/>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10B17E-A5C6-4757-8057-F2BB14A2E186}"/>
              </a:ext>
            </a:extLst>
          </p:cNvPr>
          <p:cNvSpPr txBox="1"/>
          <p:nvPr/>
        </p:nvSpPr>
        <p:spPr>
          <a:xfrm>
            <a:off x="4771702" y="5033533"/>
            <a:ext cx="2253042" cy="707886"/>
          </a:xfrm>
          <a:prstGeom prst="rect">
            <a:avLst/>
          </a:prstGeom>
          <a:noFill/>
        </p:spPr>
        <p:txBody>
          <a:bodyPr wrap="square" rtlCol="0">
            <a:spAutoFit/>
          </a:bodyPr>
          <a:lstStyle/>
          <a:p>
            <a:r>
              <a:rPr lang="en-US" sz="2000" dirty="0">
                <a:solidFill>
                  <a:srgbClr val="FFFF00"/>
                </a:solidFill>
                <a:effectLst>
                  <a:outerShdw blurRad="38100" dist="38100" dir="2700000" algn="tl">
                    <a:srgbClr val="000000">
                      <a:alpha val="43137"/>
                    </a:srgbClr>
                  </a:outerShdw>
                </a:effectLst>
              </a:rPr>
              <a:t>Approx. Location of Mu2e Beamline</a:t>
            </a:r>
          </a:p>
        </p:txBody>
      </p:sp>
      <p:sp>
        <p:nvSpPr>
          <p:cNvPr id="14" name="TextBox 13">
            <a:extLst>
              <a:ext uri="{FF2B5EF4-FFF2-40B4-BE49-F238E27FC236}">
                <a16:creationId xmlns:a16="http://schemas.microsoft.com/office/drawing/2014/main" id="{83C2C570-EF03-49D7-836F-18DEB5D4FC35}"/>
              </a:ext>
            </a:extLst>
          </p:cNvPr>
          <p:cNvSpPr txBox="1"/>
          <p:nvPr/>
        </p:nvSpPr>
        <p:spPr>
          <a:xfrm>
            <a:off x="803927" y="1674620"/>
            <a:ext cx="736099" cy="369332"/>
          </a:xfrm>
          <a:prstGeom prst="rect">
            <a:avLst/>
          </a:prstGeom>
          <a:noFill/>
        </p:spPr>
        <p:txBody>
          <a:bodyPr wrap="none" rtlCol="0">
            <a:spAutoFit/>
          </a:bodyPr>
          <a:lstStyle/>
          <a:p>
            <a:r>
              <a:rPr lang="en-US" sz="1800" dirty="0">
                <a:solidFill>
                  <a:srgbClr val="FFFF00"/>
                </a:solidFill>
              </a:rPr>
              <a:t>Mu2e</a:t>
            </a:r>
          </a:p>
        </p:txBody>
      </p:sp>
      <p:sp>
        <p:nvSpPr>
          <p:cNvPr id="15" name="TextBox 14">
            <a:extLst>
              <a:ext uri="{FF2B5EF4-FFF2-40B4-BE49-F238E27FC236}">
                <a16:creationId xmlns:a16="http://schemas.microsoft.com/office/drawing/2014/main" id="{6BA831C1-230F-46FB-A80B-2D8ED4D9F801}"/>
              </a:ext>
            </a:extLst>
          </p:cNvPr>
          <p:cNvSpPr txBox="1"/>
          <p:nvPr/>
        </p:nvSpPr>
        <p:spPr>
          <a:xfrm>
            <a:off x="2838915" y="3258331"/>
            <a:ext cx="692818" cy="369332"/>
          </a:xfrm>
          <a:prstGeom prst="rect">
            <a:avLst/>
          </a:prstGeom>
          <a:noFill/>
        </p:spPr>
        <p:txBody>
          <a:bodyPr wrap="none" rtlCol="0">
            <a:spAutoFit/>
          </a:bodyPr>
          <a:lstStyle/>
          <a:p>
            <a:r>
              <a:rPr lang="en-US" sz="1800" dirty="0">
                <a:solidFill>
                  <a:srgbClr val="FFFF00"/>
                </a:solidFill>
              </a:rPr>
              <a:t>MC-1</a:t>
            </a:r>
          </a:p>
        </p:txBody>
      </p:sp>
      <p:sp>
        <p:nvSpPr>
          <p:cNvPr id="16" name="TextBox 15">
            <a:extLst>
              <a:ext uri="{FF2B5EF4-FFF2-40B4-BE49-F238E27FC236}">
                <a16:creationId xmlns:a16="http://schemas.microsoft.com/office/drawing/2014/main" id="{EFC183A0-2176-4473-B54E-3429C64D6350}"/>
              </a:ext>
            </a:extLst>
          </p:cNvPr>
          <p:cNvSpPr txBox="1"/>
          <p:nvPr/>
        </p:nvSpPr>
        <p:spPr>
          <a:xfrm>
            <a:off x="5433301" y="1961891"/>
            <a:ext cx="580608" cy="369332"/>
          </a:xfrm>
          <a:prstGeom prst="rect">
            <a:avLst/>
          </a:prstGeom>
          <a:noFill/>
        </p:spPr>
        <p:txBody>
          <a:bodyPr wrap="none" rtlCol="0">
            <a:spAutoFit/>
          </a:bodyPr>
          <a:lstStyle/>
          <a:p>
            <a:r>
              <a:rPr lang="en-US" sz="1800" dirty="0">
                <a:solidFill>
                  <a:srgbClr val="FFFF00"/>
                </a:solidFill>
              </a:rPr>
              <a:t>CUB</a:t>
            </a:r>
          </a:p>
        </p:txBody>
      </p:sp>
    </p:spTree>
    <p:extLst>
      <p:ext uri="{BB962C8B-B14F-4D97-AF65-F5344CB8AC3E}">
        <p14:creationId xmlns:p14="http://schemas.microsoft.com/office/powerpoint/2010/main" val="408705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0763-5F67-49EA-9590-EDB54327510A}"/>
              </a:ext>
            </a:extLst>
          </p:cNvPr>
          <p:cNvSpPr>
            <a:spLocks noGrp="1"/>
          </p:cNvSpPr>
          <p:nvPr>
            <p:ph type="title"/>
          </p:nvPr>
        </p:nvSpPr>
        <p:spPr/>
        <p:txBody>
          <a:bodyPr/>
          <a:lstStyle/>
          <a:p>
            <a:r>
              <a:rPr lang="en-US" dirty="0"/>
              <a:t>Mu2e and Mu2e-II Proton Beam Parameters</a:t>
            </a:r>
          </a:p>
        </p:txBody>
      </p:sp>
      <p:graphicFrame>
        <p:nvGraphicFramePr>
          <p:cNvPr id="7" name="Content Placeholder 6">
            <a:extLst>
              <a:ext uri="{FF2B5EF4-FFF2-40B4-BE49-F238E27FC236}">
                <a16:creationId xmlns:a16="http://schemas.microsoft.com/office/drawing/2014/main" id="{738AAB1A-5463-4BE2-9DAA-241ADB106109}"/>
              </a:ext>
            </a:extLst>
          </p:cNvPr>
          <p:cNvGraphicFramePr>
            <a:graphicFrameLocks noGrp="1"/>
          </p:cNvGraphicFramePr>
          <p:nvPr>
            <p:ph idx="1"/>
            <p:extLst>
              <p:ext uri="{D42A27DB-BD31-4B8C-83A1-F6EECF244321}">
                <p14:modId xmlns:p14="http://schemas.microsoft.com/office/powerpoint/2010/main" val="2819608407"/>
              </p:ext>
            </p:extLst>
          </p:nvPr>
        </p:nvGraphicFramePr>
        <p:xfrm>
          <a:off x="499375" y="1193130"/>
          <a:ext cx="8145250" cy="4079240"/>
        </p:xfrm>
        <a:graphic>
          <a:graphicData uri="http://schemas.openxmlformats.org/drawingml/2006/table">
            <a:tbl>
              <a:tblPr firstRow="1" bandRow="1">
                <a:tableStyleId>{C083E6E3-FA7D-4D7B-A595-EF9225AFEA82}</a:tableStyleId>
              </a:tblPr>
              <a:tblGrid>
                <a:gridCol w="3702065">
                  <a:extLst>
                    <a:ext uri="{9D8B030D-6E8A-4147-A177-3AD203B41FA5}">
                      <a16:colId xmlns:a16="http://schemas.microsoft.com/office/drawing/2014/main" val="2831253559"/>
                    </a:ext>
                  </a:extLst>
                </a:gridCol>
                <a:gridCol w="1242785">
                  <a:extLst>
                    <a:ext uri="{9D8B030D-6E8A-4147-A177-3AD203B41FA5}">
                      <a16:colId xmlns:a16="http://schemas.microsoft.com/office/drawing/2014/main" val="1771159838"/>
                    </a:ext>
                  </a:extLst>
                </a:gridCol>
                <a:gridCol w="1737360">
                  <a:extLst>
                    <a:ext uri="{9D8B030D-6E8A-4147-A177-3AD203B41FA5}">
                      <a16:colId xmlns:a16="http://schemas.microsoft.com/office/drawing/2014/main" val="2017863507"/>
                    </a:ext>
                  </a:extLst>
                </a:gridCol>
                <a:gridCol w="1463040">
                  <a:extLst>
                    <a:ext uri="{9D8B030D-6E8A-4147-A177-3AD203B41FA5}">
                      <a16:colId xmlns:a16="http://schemas.microsoft.com/office/drawing/2014/main" val="3097817926"/>
                    </a:ext>
                  </a:extLst>
                </a:gridCol>
              </a:tblGrid>
              <a:tr h="370840">
                <a:tc>
                  <a:txBody>
                    <a:bodyPr/>
                    <a:lstStyle/>
                    <a:p>
                      <a:r>
                        <a:rPr lang="en-US" dirty="0"/>
                        <a:t>Parameter</a:t>
                      </a:r>
                    </a:p>
                  </a:txBody>
                  <a:tcPr/>
                </a:tc>
                <a:tc>
                  <a:txBody>
                    <a:bodyPr/>
                    <a:lstStyle/>
                    <a:p>
                      <a:pPr algn="r"/>
                      <a:r>
                        <a:rPr lang="en-US" dirty="0"/>
                        <a:t>Mu2e</a:t>
                      </a:r>
                    </a:p>
                  </a:txBody>
                  <a:tcPr marR="182880"/>
                </a:tc>
                <a:tc>
                  <a:txBody>
                    <a:bodyPr/>
                    <a:lstStyle/>
                    <a:p>
                      <a:pPr algn="r"/>
                      <a:r>
                        <a:rPr lang="en-US" dirty="0"/>
                        <a:t>Mu2e II</a:t>
                      </a:r>
                    </a:p>
                  </a:txBody>
                  <a:tcPr marR="182880"/>
                </a:tc>
                <a:tc>
                  <a:txBody>
                    <a:bodyPr/>
                    <a:lstStyle/>
                    <a:p>
                      <a:pPr algn="ctr"/>
                      <a:r>
                        <a:rPr lang="en-US" dirty="0"/>
                        <a:t>Units</a:t>
                      </a:r>
                    </a:p>
                  </a:txBody>
                  <a:tcPr/>
                </a:tc>
                <a:extLst>
                  <a:ext uri="{0D108BD9-81ED-4DB2-BD59-A6C34878D82A}">
                    <a16:rowId xmlns:a16="http://schemas.microsoft.com/office/drawing/2014/main" val="1016483531"/>
                  </a:ext>
                </a:extLst>
              </a:tr>
              <a:tr h="370840">
                <a:tc>
                  <a:txBody>
                    <a:bodyPr/>
                    <a:lstStyle/>
                    <a:p>
                      <a:pPr algn="l"/>
                      <a:r>
                        <a:rPr lang="en-US" dirty="0"/>
                        <a:t>Total Protons on Target (3 yr)</a:t>
                      </a:r>
                    </a:p>
                  </a:txBody>
                  <a:tcPr anchor="ctr"/>
                </a:tc>
                <a:tc>
                  <a:txBody>
                    <a:bodyPr/>
                    <a:lstStyle/>
                    <a:p>
                      <a:pPr algn="r"/>
                      <a:r>
                        <a:rPr lang="en-US" dirty="0"/>
                        <a:t>4.7</a:t>
                      </a:r>
                      <a:r>
                        <a:rPr lang="en-US" dirty="0">
                          <a:sym typeface="Symbol" panose="05050102010706020507" pitchFamily="18" charset="2"/>
                        </a:rPr>
                        <a:t></a:t>
                      </a:r>
                      <a:r>
                        <a:rPr lang="en-US" dirty="0"/>
                        <a:t>10</a:t>
                      </a:r>
                      <a:r>
                        <a:rPr lang="en-US" baseline="30000" dirty="0"/>
                        <a:t>20</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rgbClr val="0000FF"/>
                          </a:solidFill>
                        </a:rPr>
                        <a:t>5.2 </a:t>
                      </a:r>
                      <a:r>
                        <a:rPr lang="en-US" dirty="0">
                          <a:solidFill>
                            <a:srgbClr val="0000FF"/>
                          </a:solidFill>
                          <a:sym typeface="Symbol" panose="05050102010706020507" pitchFamily="18" charset="2"/>
                        </a:rPr>
                        <a:t> </a:t>
                      </a:r>
                      <a:r>
                        <a:rPr lang="en-US" dirty="0">
                          <a:solidFill>
                            <a:srgbClr val="0000FF"/>
                          </a:solidFill>
                        </a:rPr>
                        <a:t>10</a:t>
                      </a:r>
                      <a:r>
                        <a:rPr lang="en-US" baseline="30000" dirty="0">
                          <a:solidFill>
                            <a:srgbClr val="0000FF"/>
                          </a:solidFill>
                        </a:rPr>
                        <a:t>22</a:t>
                      </a:r>
                    </a:p>
                  </a:txBody>
                  <a:tcPr anchor="ctr"/>
                </a:tc>
                <a:tc>
                  <a:txBody>
                    <a:bodyPr/>
                    <a:lstStyle/>
                    <a:p>
                      <a:pPr algn="ctr"/>
                      <a:r>
                        <a:rPr lang="en-US" dirty="0"/>
                        <a:t>protons</a:t>
                      </a:r>
                    </a:p>
                  </a:txBody>
                  <a:tcPr anchor="ctr"/>
                </a:tc>
                <a:extLst>
                  <a:ext uri="{0D108BD9-81ED-4DB2-BD59-A6C34878D82A}">
                    <a16:rowId xmlns:a16="http://schemas.microsoft.com/office/drawing/2014/main" val="2902457266"/>
                  </a:ext>
                </a:extLst>
              </a:tr>
              <a:tr h="370840">
                <a:tc>
                  <a:txBody>
                    <a:bodyPr/>
                    <a:lstStyle/>
                    <a:p>
                      <a:pPr algn="l"/>
                      <a:r>
                        <a:rPr lang="en-US" dirty="0"/>
                        <a:t>Pulse Repetition Rate</a:t>
                      </a:r>
                    </a:p>
                  </a:txBody>
                  <a:tcPr anchor="ctr"/>
                </a:tc>
                <a:tc>
                  <a:txBody>
                    <a:bodyPr/>
                    <a:lstStyle/>
                    <a:p>
                      <a:pPr algn="r"/>
                      <a:r>
                        <a:rPr lang="en-US" dirty="0"/>
                        <a:t>590</a:t>
                      </a:r>
                    </a:p>
                  </a:txBody>
                  <a:tcPr anchor="ctr"/>
                </a:tc>
                <a:tc>
                  <a:txBody>
                    <a:bodyPr/>
                    <a:lstStyle/>
                    <a:p>
                      <a:pPr algn="r"/>
                      <a:r>
                        <a:rPr lang="en-US" dirty="0"/>
                        <a:t>500 - 1250</a:t>
                      </a:r>
                    </a:p>
                  </a:txBody>
                  <a:tcPr anchor="ctr"/>
                </a:tc>
                <a:tc>
                  <a:txBody>
                    <a:bodyPr/>
                    <a:lstStyle/>
                    <a:p>
                      <a:pPr algn="ctr"/>
                      <a:r>
                        <a:rPr lang="en-US" dirty="0"/>
                        <a:t>kHz</a:t>
                      </a:r>
                    </a:p>
                  </a:txBody>
                  <a:tcPr anchor="ctr"/>
                </a:tc>
                <a:extLst>
                  <a:ext uri="{0D108BD9-81ED-4DB2-BD59-A6C34878D82A}">
                    <a16:rowId xmlns:a16="http://schemas.microsoft.com/office/drawing/2014/main" val="251399814"/>
                  </a:ext>
                </a:extLst>
              </a:tr>
              <a:tr h="370840">
                <a:tc>
                  <a:txBody>
                    <a:bodyPr/>
                    <a:lstStyle/>
                    <a:p>
                      <a:pPr algn="l"/>
                      <a:r>
                        <a:rPr lang="en-US" dirty="0"/>
                        <a:t>Time Between Pulses</a:t>
                      </a:r>
                    </a:p>
                  </a:txBody>
                  <a:tcPr anchor="ctr"/>
                </a:tc>
                <a:tc>
                  <a:txBody>
                    <a:bodyPr/>
                    <a:lstStyle/>
                    <a:p>
                      <a:pPr algn="r"/>
                      <a:r>
                        <a:rPr lang="en-US" dirty="0"/>
                        <a:t>1695</a:t>
                      </a:r>
                    </a:p>
                  </a:txBody>
                  <a:tcPr anchor="ctr"/>
                </a:tc>
                <a:tc>
                  <a:txBody>
                    <a:bodyPr/>
                    <a:lstStyle/>
                    <a:p>
                      <a:pPr algn="r"/>
                      <a:r>
                        <a:rPr lang="en-US" dirty="0"/>
                        <a:t>800 - 2000</a:t>
                      </a:r>
                    </a:p>
                  </a:txBody>
                  <a:tcPr anchor="ctr"/>
                </a:tc>
                <a:tc>
                  <a:txBody>
                    <a:bodyPr/>
                    <a:lstStyle/>
                    <a:p>
                      <a:pPr algn="ctr"/>
                      <a:r>
                        <a:rPr lang="en-US" dirty="0"/>
                        <a:t>nsec</a:t>
                      </a:r>
                    </a:p>
                  </a:txBody>
                  <a:tcPr anchor="ctr"/>
                </a:tc>
                <a:extLst>
                  <a:ext uri="{0D108BD9-81ED-4DB2-BD59-A6C34878D82A}">
                    <a16:rowId xmlns:a16="http://schemas.microsoft.com/office/drawing/2014/main" val="2432015579"/>
                  </a:ext>
                </a:extLst>
              </a:tr>
              <a:tr h="370840">
                <a:tc>
                  <a:txBody>
                    <a:bodyPr/>
                    <a:lstStyle/>
                    <a:p>
                      <a:pPr algn="l"/>
                      <a:r>
                        <a:rPr lang="en-US" dirty="0"/>
                        <a:t>Pulse Base Width</a:t>
                      </a:r>
                    </a:p>
                  </a:txBody>
                  <a:tcPr anchor="ctr"/>
                </a:tc>
                <a:tc>
                  <a:txBody>
                    <a:bodyPr/>
                    <a:lstStyle/>
                    <a:p>
                      <a:pPr algn="r"/>
                      <a:r>
                        <a:rPr lang="en-US" dirty="0"/>
                        <a:t>250</a:t>
                      </a:r>
                    </a:p>
                  </a:txBody>
                  <a:tcPr anchor="ctr"/>
                </a:tc>
                <a:tc>
                  <a:txBody>
                    <a:bodyPr/>
                    <a:lstStyle/>
                    <a:p>
                      <a:pPr algn="r"/>
                      <a:r>
                        <a:rPr lang="en-US" dirty="0">
                          <a:solidFill>
                            <a:srgbClr val="FF0000"/>
                          </a:solidFill>
                        </a:rPr>
                        <a:t>100</a:t>
                      </a:r>
                    </a:p>
                  </a:txBody>
                  <a:tcPr anchor="ctr"/>
                </a:tc>
                <a:tc>
                  <a:txBody>
                    <a:bodyPr/>
                    <a:lstStyle/>
                    <a:p>
                      <a:pPr algn="ctr"/>
                      <a:r>
                        <a:rPr lang="en-US" dirty="0"/>
                        <a:t>nsec</a:t>
                      </a:r>
                    </a:p>
                  </a:txBody>
                  <a:tcPr anchor="ctr"/>
                </a:tc>
                <a:extLst>
                  <a:ext uri="{0D108BD9-81ED-4DB2-BD59-A6C34878D82A}">
                    <a16:rowId xmlns:a16="http://schemas.microsoft.com/office/drawing/2014/main" val="314976686"/>
                  </a:ext>
                </a:extLst>
              </a:tr>
              <a:tr h="370840">
                <a:tc>
                  <a:txBody>
                    <a:bodyPr/>
                    <a:lstStyle/>
                    <a:p>
                      <a:pPr algn="l"/>
                      <a:r>
                        <a:rPr lang="en-US" dirty="0"/>
                        <a:t>Extinction Level</a:t>
                      </a:r>
                    </a:p>
                  </a:txBody>
                  <a:tcPr anchor="ctr"/>
                </a:tc>
                <a:tc>
                  <a:txBody>
                    <a:bodyPr/>
                    <a:lstStyle/>
                    <a:p>
                      <a:pPr algn="r"/>
                      <a:r>
                        <a:rPr lang="en-US" dirty="0"/>
                        <a:t>10</a:t>
                      </a:r>
                      <a:r>
                        <a:rPr lang="en-US" baseline="30000" dirty="0"/>
                        <a:t>-10</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10</a:t>
                      </a:r>
                      <a:r>
                        <a:rPr lang="en-US" baseline="30000" dirty="0">
                          <a:solidFill>
                            <a:srgbClr val="FF0000"/>
                          </a:solidFill>
                        </a:rPr>
                        <a:t>-11</a:t>
                      </a:r>
                    </a:p>
                  </a:txBody>
                  <a:tcPr anchor="ctr"/>
                </a:tc>
                <a:tc>
                  <a:txBody>
                    <a:bodyPr/>
                    <a:lstStyle/>
                    <a:p>
                      <a:pPr algn="ctr"/>
                      <a:endParaRPr lang="en-US" dirty="0"/>
                    </a:p>
                  </a:txBody>
                  <a:tcPr anchor="ctr"/>
                </a:tc>
                <a:extLst>
                  <a:ext uri="{0D108BD9-81ED-4DB2-BD59-A6C34878D82A}">
                    <a16:rowId xmlns:a16="http://schemas.microsoft.com/office/drawing/2014/main" val="1015801942"/>
                  </a:ext>
                </a:extLst>
              </a:tr>
              <a:tr h="370840">
                <a:tc>
                  <a:txBody>
                    <a:bodyPr/>
                    <a:lstStyle/>
                    <a:p>
                      <a:pPr algn="l"/>
                      <a:r>
                        <a:rPr lang="en-US" dirty="0"/>
                        <a:t>Average Intensity per Pulse</a:t>
                      </a:r>
                    </a:p>
                  </a:txBody>
                  <a:tcPr anchor="ctr"/>
                </a:tc>
                <a:tc>
                  <a:txBody>
                    <a:bodyPr/>
                    <a:lstStyle/>
                    <a:p>
                      <a:pPr algn="r"/>
                      <a:r>
                        <a:rPr lang="en-US" dirty="0"/>
                        <a:t>3.9</a:t>
                      </a:r>
                      <a:r>
                        <a:rPr lang="en-US" dirty="0">
                          <a:sym typeface="Symbol" panose="05050102010706020507" pitchFamily="18" charset="2"/>
                        </a:rPr>
                        <a:t></a:t>
                      </a:r>
                      <a:r>
                        <a:rPr lang="en-US" dirty="0"/>
                        <a:t>10</a:t>
                      </a:r>
                      <a:r>
                        <a:rPr lang="en-US" baseline="30000" dirty="0"/>
                        <a:t>7</a:t>
                      </a:r>
                      <a:endParaRPr lang="en-US" dirty="0"/>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rgbClr val="0000FF"/>
                          </a:solidFill>
                          <a:sym typeface="Symbol" panose="05050102010706020507" pitchFamily="18" charset="2"/>
                        </a:rPr>
                        <a:t>1.4  </a:t>
                      </a:r>
                      <a:r>
                        <a:rPr lang="en-US" dirty="0">
                          <a:solidFill>
                            <a:srgbClr val="0000FF"/>
                          </a:solidFill>
                        </a:rPr>
                        <a:t>10</a:t>
                      </a:r>
                      <a:r>
                        <a:rPr lang="en-US" baseline="30000" dirty="0">
                          <a:solidFill>
                            <a:srgbClr val="0000FF"/>
                          </a:solidFill>
                        </a:rPr>
                        <a:t>9</a:t>
                      </a:r>
                      <a:endParaRPr lang="en-US" dirty="0">
                        <a:solidFill>
                          <a:srgbClr val="0000FF"/>
                        </a:solidFill>
                      </a:endParaRPr>
                    </a:p>
                  </a:txBody>
                  <a:tcPr anchor="ctr"/>
                </a:tc>
                <a:tc>
                  <a:txBody>
                    <a:bodyPr/>
                    <a:lstStyle/>
                    <a:p>
                      <a:pPr algn="ctr"/>
                      <a:r>
                        <a:rPr lang="en-US" sz="1600" dirty="0"/>
                        <a:t>protons/pulse</a:t>
                      </a:r>
                    </a:p>
                  </a:txBody>
                  <a:tcPr anchor="ctr"/>
                </a:tc>
                <a:extLst>
                  <a:ext uri="{0D108BD9-81ED-4DB2-BD59-A6C34878D82A}">
                    <a16:rowId xmlns:a16="http://schemas.microsoft.com/office/drawing/2014/main" val="1830650594"/>
                  </a:ext>
                </a:extLst>
              </a:tr>
              <a:tr h="370840">
                <a:tc>
                  <a:txBody>
                    <a:bodyPr/>
                    <a:lstStyle/>
                    <a:p>
                      <a:pPr algn="l"/>
                      <a:r>
                        <a:rPr lang="en-US" dirty="0"/>
                        <a:t>Pulse-to-Pulse Intensity Variation</a:t>
                      </a:r>
                    </a:p>
                  </a:txBody>
                  <a:tcPr anchor="ctr"/>
                </a:tc>
                <a:tc>
                  <a:txBody>
                    <a:bodyPr/>
                    <a:lstStyle/>
                    <a:p>
                      <a:pPr algn="r"/>
                      <a:r>
                        <a:rPr lang="en-US" dirty="0"/>
                        <a:t>&lt;50</a:t>
                      </a:r>
                    </a:p>
                  </a:txBody>
                  <a:tcPr anchor="ctr"/>
                </a:tc>
                <a:tc>
                  <a:txBody>
                    <a:bodyPr/>
                    <a:lstStyle/>
                    <a:p>
                      <a:pPr algn="r"/>
                      <a:r>
                        <a:rPr lang="en-US" dirty="0"/>
                        <a:t>&lt;10</a:t>
                      </a:r>
                    </a:p>
                  </a:txBody>
                  <a:tcPr anchor="ctr"/>
                </a:tc>
                <a:tc>
                  <a:txBody>
                    <a:bodyPr/>
                    <a:lstStyle/>
                    <a:p>
                      <a:pPr algn="ctr"/>
                      <a:r>
                        <a:rPr lang="en-US" dirty="0"/>
                        <a:t>%</a:t>
                      </a:r>
                    </a:p>
                  </a:txBody>
                  <a:tcPr anchor="ctr"/>
                </a:tc>
                <a:extLst>
                  <a:ext uri="{0D108BD9-81ED-4DB2-BD59-A6C34878D82A}">
                    <a16:rowId xmlns:a16="http://schemas.microsoft.com/office/drawing/2014/main" val="2598829226"/>
                  </a:ext>
                </a:extLst>
              </a:tr>
              <a:tr h="370840">
                <a:tc>
                  <a:txBody>
                    <a:bodyPr/>
                    <a:lstStyle/>
                    <a:p>
                      <a:pPr algn="l"/>
                      <a:r>
                        <a:rPr lang="en-US" dirty="0"/>
                        <a:t>Beam Kinetic Energy</a:t>
                      </a:r>
                    </a:p>
                  </a:txBody>
                  <a:tcPr anchor="ctr"/>
                </a:tc>
                <a:tc>
                  <a:txBody>
                    <a:bodyPr/>
                    <a:lstStyle/>
                    <a:p>
                      <a:pPr algn="r"/>
                      <a:r>
                        <a:rPr lang="en-US" dirty="0"/>
                        <a:t>7946</a:t>
                      </a:r>
                    </a:p>
                  </a:txBody>
                  <a:tcPr anchor="ctr"/>
                </a:tc>
                <a:tc>
                  <a:txBody>
                    <a:bodyPr/>
                    <a:lstStyle/>
                    <a:p>
                      <a:pPr algn="r"/>
                      <a:r>
                        <a:rPr lang="en-US" dirty="0">
                          <a:solidFill>
                            <a:srgbClr val="FF0000"/>
                          </a:solidFill>
                        </a:rPr>
                        <a:t>800</a:t>
                      </a:r>
                    </a:p>
                  </a:txBody>
                  <a:tcPr anchor="ctr"/>
                </a:tc>
                <a:tc>
                  <a:txBody>
                    <a:bodyPr/>
                    <a:lstStyle/>
                    <a:p>
                      <a:pPr algn="ctr"/>
                      <a:r>
                        <a:rPr lang="en-US" dirty="0"/>
                        <a:t>MeV</a:t>
                      </a:r>
                    </a:p>
                  </a:txBody>
                  <a:tcPr anchor="ctr"/>
                </a:tc>
                <a:extLst>
                  <a:ext uri="{0D108BD9-81ED-4DB2-BD59-A6C34878D82A}">
                    <a16:rowId xmlns:a16="http://schemas.microsoft.com/office/drawing/2014/main" val="414403282"/>
                  </a:ext>
                </a:extLst>
              </a:tr>
              <a:tr h="370840">
                <a:tc>
                  <a:txBody>
                    <a:bodyPr/>
                    <a:lstStyle/>
                    <a:p>
                      <a:pPr algn="l"/>
                      <a:r>
                        <a:rPr lang="en-US" dirty="0"/>
                        <a:t>Beam Power</a:t>
                      </a:r>
                    </a:p>
                  </a:txBody>
                  <a:tcPr anchor="ctr"/>
                </a:tc>
                <a:tc>
                  <a:txBody>
                    <a:bodyPr/>
                    <a:lstStyle/>
                    <a:p>
                      <a:pPr algn="r"/>
                      <a:r>
                        <a:rPr lang="en-US" dirty="0"/>
                        <a:t>7.3</a:t>
                      </a:r>
                    </a:p>
                  </a:txBody>
                  <a:tcPr anchor="ctr"/>
                </a:tc>
                <a:tc>
                  <a:txBody>
                    <a:bodyPr/>
                    <a:lstStyle/>
                    <a:p>
                      <a:pPr algn="r"/>
                      <a:r>
                        <a:rPr lang="en-US" dirty="0">
                          <a:solidFill>
                            <a:srgbClr val="FF0000"/>
                          </a:solidFill>
                        </a:rPr>
                        <a:t>100</a:t>
                      </a:r>
                    </a:p>
                  </a:txBody>
                  <a:tcPr anchor="ctr"/>
                </a:tc>
                <a:tc>
                  <a:txBody>
                    <a:bodyPr/>
                    <a:lstStyle/>
                    <a:p>
                      <a:pPr algn="ctr"/>
                      <a:r>
                        <a:rPr lang="en-US" dirty="0"/>
                        <a:t>kW</a:t>
                      </a:r>
                    </a:p>
                  </a:txBody>
                  <a:tcPr anchor="ctr"/>
                </a:tc>
                <a:extLst>
                  <a:ext uri="{0D108BD9-81ED-4DB2-BD59-A6C34878D82A}">
                    <a16:rowId xmlns:a16="http://schemas.microsoft.com/office/drawing/2014/main" val="3151913833"/>
                  </a:ext>
                </a:extLst>
              </a:tr>
              <a:tr h="370840">
                <a:tc>
                  <a:txBody>
                    <a:bodyPr/>
                    <a:lstStyle/>
                    <a:p>
                      <a:pPr algn="l"/>
                      <a:r>
                        <a:rPr lang="en-US" dirty="0"/>
                        <a:t>Duty Factor</a:t>
                      </a:r>
                    </a:p>
                  </a:txBody>
                  <a:tcPr anchor="ctr"/>
                </a:tc>
                <a:tc>
                  <a:txBody>
                    <a:bodyPr/>
                    <a:lstStyle/>
                    <a:p>
                      <a:pPr algn="r"/>
                      <a:r>
                        <a:rPr lang="en-US" dirty="0"/>
                        <a:t>25</a:t>
                      </a:r>
                    </a:p>
                  </a:txBody>
                  <a:tcPr anchor="ctr"/>
                </a:tc>
                <a:tc>
                  <a:txBody>
                    <a:bodyPr/>
                    <a:lstStyle/>
                    <a:p>
                      <a:pPr algn="r"/>
                      <a:r>
                        <a:rPr lang="en-US" dirty="0"/>
                        <a:t>90</a:t>
                      </a:r>
                    </a:p>
                  </a:txBody>
                  <a:tcPr anchor="ctr"/>
                </a:tc>
                <a:tc>
                  <a:txBody>
                    <a:bodyPr/>
                    <a:lstStyle/>
                    <a:p>
                      <a:pPr algn="ctr"/>
                      <a:r>
                        <a:rPr lang="en-US" dirty="0"/>
                        <a:t>%</a:t>
                      </a:r>
                    </a:p>
                  </a:txBody>
                  <a:tcPr anchor="ctr"/>
                </a:tc>
                <a:extLst>
                  <a:ext uri="{0D108BD9-81ED-4DB2-BD59-A6C34878D82A}">
                    <a16:rowId xmlns:a16="http://schemas.microsoft.com/office/drawing/2014/main" val="2529377439"/>
                  </a:ext>
                </a:extLst>
              </a:tr>
            </a:tbl>
          </a:graphicData>
        </a:graphic>
      </p:graphicFrame>
      <p:sp>
        <p:nvSpPr>
          <p:cNvPr id="4" name="Date Placeholder 3">
            <a:extLst>
              <a:ext uri="{FF2B5EF4-FFF2-40B4-BE49-F238E27FC236}">
                <a16:creationId xmlns:a16="http://schemas.microsoft.com/office/drawing/2014/main" id="{7313761C-86FB-4154-9C22-FB75B8E11753}"/>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9DC1BC87-375D-45C5-B2AF-3013FC25E3E3}"/>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EC7D78FD-7A4D-4406-A306-7463B6A0596E}"/>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8" name="TextBox 7">
            <a:extLst>
              <a:ext uri="{FF2B5EF4-FFF2-40B4-BE49-F238E27FC236}">
                <a16:creationId xmlns:a16="http://schemas.microsoft.com/office/drawing/2014/main" id="{F5336B04-DB3F-425C-960D-905FCBC96A6F}"/>
              </a:ext>
            </a:extLst>
          </p:cNvPr>
          <p:cNvSpPr txBox="1"/>
          <p:nvPr/>
        </p:nvSpPr>
        <p:spPr>
          <a:xfrm>
            <a:off x="499375" y="5386670"/>
            <a:ext cx="5420971" cy="830997"/>
          </a:xfrm>
          <a:prstGeom prst="rect">
            <a:avLst/>
          </a:prstGeom>
          <a:noFill/>
        </p:spPr>
        <p:txBody>
          <a:bodyPr wrap="none" rtlCol="0">
            <a:spAutoFit/>
          </a:bodyPr>
          <a:lstStyle/>
          <a:p>
            <a:r>
              <a:rPr lang="en-US" sz="1600" u="sng" dirty="0">
                <a:solidFill>
                  <a:srgbClr val="0000FF"/>
                </a:solidFill>
              </a:rPr>
              <a:t>NOTEs</a:t>
            </a:r>
            <a:r>
              <a:rPr lang="en-US" sz="1600" dirty="0">
                <a:solidFill>
                  <a:srgbClr val="0000FF"/>
                </a:solidFill>
              </a:rPr>
              <a:t>: </a:t>
            </a:r>
          </a:p>
          <a:p>
            <a:pPr marL="285750" indent="-285750">
              <a:buFont typeface="Arial" panose="020B0604020202020204" pitchFamily="34" charset="0"/>
              <a:buChar char="•"/>
            </a:pPr>
            <a:r>
              <a:rPr lang="en-US" sz="1600" dirty="0">
                <a:solidFill>
                  <a:srgbClr val="0000FF"/>
                </a:solidFill>
              </a:rPr>
              <a:t>Blue numbers are calculated from the other parameters.</a:t>
            </a:r>
          </a:p>
          <a:p>
            <a:pPr marL="285750" indent="-285750">
              <a:buFont typeface="Arial" panose="020B0604020202020204" pitchFamily="34" charset="0"/>
              <a:buChar char="•"/>
            </a:pPr>
            <a:r>
              <a:rPr lang="en-US" sz="1600" dirty="0">
                <a:solidFill>
                  <a:srgbClr val="0000FF"/>
                </a:solidFill>
              </a:rPr>
              <a:t>Total POT assumes 63% accelerator up-time (2 </a:t>
            </a:r>
            <a:r>
              <a:rPr lang="en-US" sz="1600" dirty="0">
                <a:solidFill>
                  <a:srgbClr val="0000FF"/>
                </a:solidFill>
                <a:sym typeface="Symbol" panose="05050102010706020507" pitchFamily="18" charset="2"/>
              </a:rPr>
              <a:t></a:t>
            </a:r>
            <a:r>
              <a:rPr lang="en-US" sz="1600" dirty="0">
                <a:solidFill>
                  <a:srgbClr val="0000FF"/>
                </a:solidFill>
              </a:rPr>
              <a:t> 10</a:t>
            </a:r>
            <a:r>
              <a:rPr lang="en-US" sz="1600" baseline="30000" dirty="0">
                <a:solidFill>
                  <a:srgbClr val="0000FF"/>
                </a:solidFill>
              </a:rPr>
              <a:t>7</a:t>
            </a:r>
            <a:r>
              <a:rPr lang="en-US" sz="1600" dirty="0">
                <a:solidFill>
                  <a:srgbClr val="0000FF"/>
                </a:solidFill>
              </a:rPr>
              <a:t> sec/yr)</a:t>
            </a:r>
          </a:p>
        </p:txBody>
      </p:sp>
    </p:spTree>
    <p:extLst>
      <p:ext uri="{BB962C8B-B14F-4D97-AF65-F5344CB8AC3E}">
        <p14:creationId xmlns:p14="http://schemas.microsoft.com/office/powerpoint/2010/main" val="340016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EBC6-B9C7-4F63-97A1-BA3A99862B12}"/>
              </a:ext>
            </a:extLst>
          </p:cNvPr>
          <p:cNvSpPr>
            <a:spLocks noGrp="1"/>
          </p:cNvSpPr>
          <p:nvPr>
            <p:ph type="title"/>
          </p:nvPr>
        </p:nvSpPr>
        <p:spPr>
          <a:xfrm>
            <a:off x="222250" y="345248"/>
            <a:ext cx="8686800" cy="427877"/>
          </a:xfrm>
        </p:spPr>
        <p:txBody>
          <a:bodyPr/>
          <a:lstStyle/>
          <a:p>
            <a:r>
              <a:rPr lang="en-US" dirty="0"/>
              <a:t>Pulse Formation for Mu2e-II</a:t>
            </a:r>
          </a:p>
        </p:txBody>
      </p:sp>
      <p:sp>
        <p:nvSpPr>
          <p:cNvPr id="3" name="Content Placeholder 2">
            <a:extLst>
              <a:ext uri="{FF2B5EF4-FFF2-40B4-BE49-F238E27FC236}">
                <a16:creationId xmlns:a16="http://schemas.microsoft.com/office/drawing/2014/main" id="{2191A4FE-4363-4B7C-9664-11478B551D01}"/>
              </a:ext>
            </a:extLst>
          </p:cNvPr>
          <p:cNvSpPr>
            <a:spLocks noGrp="1"/>
          </p:cNvSpPr>
          <p:nvPr>
            <p:ph idx="1"/>
          </p:nvPr>
        </p:nvSpPr>
        <p:spPr>
          <a:xfrm>
            <a:off x="242887" y="943328"/>
            <a:ext cx="8672513" cy="2352071"/>
          </a:xfrm>
        </p:spPr>
        <p:txBody>
          <a:bodyPr/>
          <a:lstStyle/>
          <a:p>
            <a:r>
              <a:rPr lang="en-US" sz="2200" dirty="0">
                <a:solidFill>
                  <a:schemeClr val="tx1"/>
                </a:solidFill>
              </a:rPr>
              <a:t>Most of the pulse formation for Mu2e will occur in the Medium Energy Beam Transport (MEBT) section of the PIP-II Linac. MEBT is the final stage of the warm front end of the linac.</a:t>
            </a:r>
          </a:p>
          <a:p>
            <a:r>
              <a:rPr lang="en-US" sz="2200" dirty="0">
                <a:solidFill>
                  <a:schemeClr val="tx1"/>
                </a:solidFill>
              </a:rPr>
              <a:t>The input to MEBT is a 162.5 MHz pulse train of 2.1 MeV H</a:t>
            </a:r>
            <a:r>
              <a:rPr lang="en-US" sz="2200" b="1" baseline="30000" dirty="0">
                <a:solidFill>
                  <a:schemeClr val="tx1"/>
                </a:solidFill>
                <a:latin typeface="Cambria Math" panose="02040503050406030204" pitchFamily="18" charset="0"/>
                <a:ea typeface="Cambria Math" panose="02040503050406030204" pitchFamily="18" charset="0"/>
              </a:rPr>
              <a:t>-</a:t>
            </a:r>
            <a:r>
              <a:rPr lang="en-US" sz="2200" b="1" dirty="0">
                <a:solidFill>
                  <a:schemeClr val="tx1"/>
                </a:solidFill>
                <a:latin typeface="Cambria Math" panose="02040503050406030204" pitchFamily="18" charset="0"/>
                <a:ea typeface="Cambria Math" panose="02040503050406030204" pitchFamily="18" charset="0"/>
              </a:rPr>
              <a:t> </a:t>
            </a:r>
            <a:r>
              <a:rPr lang="en-US" sz="2200" dirty="0">
                <a:solidFill>
                  <a:schemeClr val="tx1"/>
                </a:solidFill>
              </a:rPr>
              <a:t>ions.</a:t>
            </a:r>
          </a:p>
          <a:p>
            <a:r>
              <a:rPr lang="en-US" sz="2200" dirty="0">
                <a:solidFill>
                  <a:schemeClr val="tx1"/>
                </a:solidFill>
              </a:rPr>
              <a:t>The chopper system in the MEBT forms 100 nsec pulses for Mu2e by the removing unwanted beam between pulses.</a:t>
            </a:r>
          </a:p>
        </p:txBody>
      </p:sp>
      <p:sp>
        <p:nvSpPr>
          <p:cNvPr id="4" name="Date Placeholder 3">
            <a:extLst>
              <a:ext uri="{FF2B5EF4-FFF2-40B4-BE49-F238E27FC236}">
                <a16:creationId xmlns:a16="http://schemas.microsoft.com/office/drawing/2014/main" id="{F37281B4-781E-4B3F-A0BC-E40DCB6E3D23}"/>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41D49456-9FEB-4E2D-823F-9079D01A7A9D}"/>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A508ABC8-CB0C-4822-BEA0-F0F30C82C8F3}"/>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10" name="Picture 9" descr="A close up of a logo&#10;&#10;Description generated with very high confidence">
            <a:extLst>
              <a:ext uri="{FF2B5EF4-FFF2-40B4-BE49-F238E27FC236}">
                <a16:creationId xmlns:a16="http://schemas.microsoft.com/office/drawing/2014/main" id="{D36C1316-6FCE-45E1-9C36-2829FBE98511}"/>
              </a:ext>
            </a:extLst>
          </p:cNvPr>
          <p:cNvPicPr>
            <a:picLocks noChangeAspect="1"/>
          </p:cNvPicPr>
          <p:nvPr/>
        </p:nvPicPr>
        <p:blipFill>
          <a:blip r:embed="rId2"/>
          <a:stretch>
            <a:fillRect/>
          </a:stretch>
        </p:blipFill>
        <p:spPr>
          <a:xfrm>
            <a:off x="1801219" y="3465164"/>
            <a:ext cx="6899312" cy="2819957"/>
          </a:xfrm>
          <a:prstGeom prst="rect">
            <a:avLst/>
          </a:prstGeom>
        </p:spPr>
      </p:pic>
      <p:sp>
        <p:nvSpPr>
          <p:cNvPr id="11" name="TextBox 10">
            <a:extLst>
              <a:ext uri="{FF2B5EF4-FFF2-40B4-BE49-F238E27FC236}">
                <a16:creationId xmlns:a16="http://schemas.microsoft.com/office/drawing/2014/main" id="{9D77DEB8-E446-427B-90A8-0908D093CCF7}"/>
              </a:ext>
            </a:extLst>
          </p:cNvPr>
          <p:cNvSpPr txBox="1"/>
          <p:nvPr/>
        </p:nvSpPr>
        <p:spPr>
          <a:xfrm>
            <a:off x="382464" y="3629156"/>
            <a:ext cx="1395318" cy="707886"/>
          </a:xfrm>
          <a:prstGeom prst="rect">
            <a:avLst/>
          </a:prstGeom>
          <a:noFill/>
        </p:spPr>
        <p:txBody>
          <a:bodyPr wrap="none" rtlCol="0">
            <a:spAutoFit/>
          </a:bodyPr>
          <a:lstStyle/>
          <a:p>
            <a:r>
              <a:rPr lang="en-US" sz="2000" dirty="0">
                <a:solidFill>
                  <a:schemeClr val="accent3"/>
                </a:solidFill>
              </a:rPr>
              <a:t>MEBT input</a:t>
            </a:r>
          </a:p>
          <a:p>
            <a:r>
              <a:rPr lang="en-US" sz="2000" dirty="0">
                <a:solidFill>
                  <a:schemeClr val="accent3"/>
                </a:solidFill>
              </a:rPr>
              <a:t>(CW Mode)</a:t>
            </a:r>
          </a:p>
        </p:txBody>
      </p:sp>
      <p:sp>
        <p:nvSpPr>
          <p:cNvPr id="12" name="TextBox 11">
            <a:extLst>
              <a:ext uri="{FF2B5EF4-FFF2-40B4-BE49-F238E27FC236}">
                <a16:creationId xmlns:a16="http://schemas.microsoft.com/office/drawing/2014/main" id="{0758EB0F-125C-4997-BE7A-E80CB7072EF3}"/>
              </a:ext>
            </a:extLst>
          </p:cNvPr>
          <p:cNvSpPr txBox="1"/>
          <p:nvPr/>
        </p:nvSpPr>
        <p:spPr>
          <a:xfrm>
            <a:off x="382464" y="5195901"/>
            <a:ext cx="1557221" cy="400110"/>
          </a:xfrm>
          <a:prstGeom prst="rect">
            <a:avLst/>
          </a:prstGeom>
          <a:noFill/>
        </p:spPr>
        <p:txBody>
          <a:bodyPr wrap="none" rtlCol="0">
            <a:spAutoFit/>
          </a:bodyPr>
          <a:lstStyle/>
          <a:p>
            <a:r>
              <a:rPr lang="en-US" sz="2000" dirty="0">
                <a:solidFill>
                  <a:schemeClr val="accent3"/>
                </a:solidFill>
              </a:rPr>
              <a:t>MEBT output</a:t>
            </a:r>
          </a:p>
        </p:txBody>
      </p:sp>
      <p:sp>
        <p:nvSpPr>
          <p:cNvPr id="13" name="TextBox 12">
            <a:extLst>
              <a:ext uri="{FF2B5EF4-FFF2-40B4-BE49-F238E27FC236}">
                <a16:creationId xmlns:a16="http://schemas.microsoft.com/office/drawing/2014/main" id="{409BFAA9-C621-4508-A3F0-C99282C1C872}"/>
              </a:ext>
            </a:extLst>
          </p:cNvPr>
          <p:cNvSpPr txBox="1"/>
          <p:nvPr/>
        </p:nvSpPr>
        <p:spPr>
          <a:xfrm>
            <a:off x="6997338" y="4149864"/>
            <a:ext cx="1911712" cy="738664"/>
          </a:xfrm>
          <a:prstGeom prst="rect">
            <a:avLst/>
          </a:prstGeom>
          <a:noFill/>
        </p:spPr>
        <p:txBody>
          <a:bodyPr wrap="square" rtlCol="0">
            <a:spAutoFit/>
          </a:bodyPr>
          <a:lstStyle/>
          <a:p>
            <a:r>
              <a:rPr lang="en-US" sz="1400" dirty="0"/>
              <a:t>(162.5 MHz bunches too small to see on this scale)</a:t>
            </a:r>
          </a:p>
        </p:txBody>
      </p:sp>
      <p:sp>
        <p:nvSpPr>
          <p:cNvPr id="14" name="TextBox 13">
            <a:extLst>
              <a:ext uri="{FF2B5EF4-FFF2-40B4-BE49-F238E27FC236}">
                <a16:creationId xmlns:a16="http://schemas.microsoft.com/office/drawing/2014/main" id="{694EB4DD-AD14-46FF-9C30-A7E68ABD6A77}"/>
              </a:ext>
            </a:extLst>
          </p:cNvPr>
          <p:cNvSpPr txBox="1"/>
          <p:nvPr/>
        </p:nvSpPr>
        <p:spPr>
          <a:xfrm>
            <a:off x="6462312" y="5672534"/>
            <a:ext cx="2547873" cy="523220"/>
          </a:xfrm>
          <a:prstGeom prst="rect">
            <a:avLst/>
          </a:prstGeom>
          <a:noFill/>
        </p:spPr>
        <p:txBody>
          <a:bodyPr wrap="square" rtlCol="0">
            <a:spAutoFit/>
          </a:bodyPr>
          <a:lstStyle/>
          <a:p>
            <a:r>
              <a:rPr lang="en-US" sz="1400" dirty="0"/>
              <a:t>Each 100 nsec pulse contains 16    162.5 MHz pulses  </a:t>
            </a:r>
          </a:p>
        </p:txBody>
      </p:sp>
    </p:spTree>
    <p:extLst>
      <p:ext uri="{BB962C8B-B14F-4D97-AF65-F5344CB8AC3E}">
        <p14:creationId xmlns:p14="http://schemas.microsoft.com/office/powerpoint/2010/main" val="375227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9BA9-9946-4CF0-B542-979E3E33652D}"/>
              </a:ext>
            </a:extLst>
          </p:cNvPr>
          <p:cNvSpPr>
            <a:spLocks noGrp="1"/>
          </p:cNvSpPr>
          <p:nvPr>
            <p:ph type="title"/>
          </p:nvPr>
        </p:nvSpPr>
        <p:spPr>
          <a:xfrm>
            <a:off x="228600" y="371111"/>
            <a:ext cx="8686800" cy="427877"/>
          </a:xfrm>
        </p:spPr>
        <p:txBody>
          <a:bodyPr/>
          <a:lstStyle/>
          <a:p>
            <a:r>
              <a:rPr lang="en-US" dirty="0"/>
              <a:t>Pulsed Beam Formation – Beam transport through MEBT</a:t>
            </a:r>
          </a:p>
        </p:txBody>
      </p:sp>
      <p:pic>
        <p:nvPicPr>
          <p:cNvPr id="8" name="Content Placeholder 7">
            <a:extLst>
              <a:ext uri="{FF2B5EF4-FFF2-40B4-BE49-F238E27FC236}">
                <a16:creationId xmlns:a16="http://schemas.microsoft.com/office/drawing/2014/main" id="{ACE74CC7-AC34-4E67-AC3E-AD6EC8E00D23}"/>
              </a:ext>
            </a:extLst>
          </p:cNvPr>
          <p:cNvPicPr>
            <a:picLocks noGrp="1" noChangeAspect="1"/>
          </p:cNvPicPr>
          <p:nvPr>
            <p:ph idx="1"/>
          </p:nvPr>
        </p:nvPicPr>
        <p:blipFill>
          <a:blip r:embed="rId3"/>
          <a:stretch>
            <a:fillRect/>
          </a:stretch>
        </p:blipFill>
        <p:spPr>
          <a:xfrm>
            <a:off x="228600" y="1106166"/>
            <a:ext cx="6441961" cy="3947168"/>
          </a:xfrm>
        </p:spPr>
      </p:pic>
      <p:sp>
        <p:nvSpPr>
          <p:cNvPr id="4" name="Date Placeholder 3">
            <a:extLst>
              <a:ext uri="{FF2B5EF4-FFF2-40B4-BE49-F238E27FC236}">
                <a16:creationId xmlns:a16="http://schemas.microsoft.com/office/drawing/2014/main" id="{431079C7-883F-42BF-B9AF-75EEF65FC148}"/>
              </a:ext>
            </a:extLst>
          </p:cNvPr>
          <p:cNvSpPr>
            <a:spLocks noGrp="1"/>
          </p:cNvSpPr>
          <p:nvPr>
            <p:ph type="dt" sz="half" idx="2"/>
          </p:nvPr>
        </p:nvSpPr>
        <p:spPr/>
        <p:txBody>
          <a:bodyPr/>
          <a:lstStyle/>
          <a:p>
            <a:pPr>
              <a:defRPr/>
            </a:pPr>
            <a:r>
              <a:rPr lang="en-US"/>
              <a:t>8/29/2018</a:t>
            </a:r>
            <a:endParaRPr lang="en-US" dirty="0"/>
          </a:p>
        </p:txBody>
      </p:sp>
      <p:sp>
        <p:nvSpPr>
          <p:cNvPr id="5" name="Footer Placeholder 4">
            <a:extLst>
              <a:ext uri="{FF2B5EF4-FFF2-40B4-BE49-F238E27FC236}">
                <a16:creationId xmlns:a16="http://schemas.microsoft.com/office/drawing/2014/main" id="{C6D0B2C8-368F-45C9-93BC-67D11D53E3AA}"/>
              </a:ext>
            </a:extLst>
          </p:cNvPr>
          <p:cNvSpPr>
            <a:spLocks noGrp="1"/>
          </p:cNvSpPr>
          <p:nvPr>
            <p:ph type="ftr" sz="quarter" idx="3"/>
          </p:nvPr>
        </p:nvSpPr>
        <p:spPr/>
        <p:txBody>
          <a:bodyPr/>
          <a:lstStyle/>
          <a:p>
            <a:pPr>
              <a:defRPr/>
            </a:pPr>
            <a:r>
              <a:rPr lang="pt-BR"/>
              <a:t>S. Werkema | Accelerator R&amp;D for Mu2e II</a:t>
            </a:r>
            <a:endParaRPr lang="en-US" b="1" dirty="0"/>
          </a:p>
        </p:txBody>
      </p:sp>
      <p:sp>
        <p:nvSpPr>
          <p:cNvPr id="6" name="Slide Number Placeholder 5">
            <a:extLst>
              <a:ext uri="{FF2B5EF4-FFF2-40B4-BE49-F238E27FC236}">
                <a16:creationId xmlns:a16="http://schemas.microsoft.com/office/drawing/2014/main" id="{BA636506-C36B-45DB-B66F-E6599ED1C77A}"/>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9" name="TextBox 8">
            <a:extLst>
              <a:ext uri="{FF2B5EF4-FFF2-40B4-BE49-F238E27FC236}">
                <a16:creationId xmlns:a16="http://schemas.microsoft.com/office/drawing/2014/main" id="{8B7AE3A0-13D0-4CBE-BF26-C1E676A5C128}"/>
              </a:ext>
            </a:extLst>
          </p:cNvPr>
          <p:cNvSpPr txBox="1"/>
          <p:nvPr/>
        </p:nvSpPr>
        <p:spPr>
          <a:xfrm>
            <a:off x="6717697" y="1106164"/>
            <a:ext cx="2426303" cy="3862596"/>
          </a:xfrm>
          <a:prstGeom prst="rect">
            <a:avLst/>
          </a:prstGeom>
          <a:noFill/>
        </p:spPr>
        <p:txBody>
          <a:bodyPr wrap="square" rtlCol="0">
            <a:spAutoFit/>
          </a:bodyPr>
          <a:lstStyle/>
          <a:p>
            <a:r>
              <a:rPr lang="en-US" sz="1800" dirty="0"/>
              <a:t>PIP-II Medium Energy Beam Transport (MEBT) section.</a:t>
            </a:r>
          </a:p>
          <a:p>
            <a:pPr marL="285750" indent="-285750">
              <a:spcBef>
                <a:spcPts val="600"/>
              </a:spcBef>
              <a:buFont typeface="Arial" panose="020B0604020202020204" pitchFamily="34" charset="0"/>
              <a:buChar char="•"/>
            </a:pPr>
            <a:r>
              <a:rPr lang="en-US" sz="1600" dirty="0"/>
              <a:t>Pulse formation is accomplished by a fast bunch-by-bunch chopper.</a:t>
            </a:r>
          </a:p>
          <a:p>
            <a:pPr marL="285750" indent="-285750">
              <a:spcBef>
                <a:spcPts val="600"/>
              </a:spcBef>
              <a:buFont typeface="Arial" panose="020B0604020202020204" pitchFamily="34" charset="0"/>
              <a:buChar char="•"/>
            </a:pPr>
            <a:r>
              <a:rPr lang="en-US" sz="1600" dirty="0"/>
              <a:t>Chopper consists of two fast vertical kicker magnets and a beam absorber</a:t>
            </a:r>
          </a:p>
          <a:p>
            <a:pPr marL="285750" indent="-285750">
              <a:spcBef>
                <a:spcPts val="600"/>
              </a:spcBef>
              <a:buFont typeface="Arial" panose="020B0604020202020204" pitchFamily="34" charset="0"/>
              <a:buChar char="•"/>
            </a:pPr>
            <a:r>
              <a:rPr lang="en-US" sz="1600" dirty="0"/>
              <a:t>Kickers are excited during transmission and chopping</a:t>
            </a:r>
          </a:p>
        </p:txBody>
      </p:sp>
      <p:sp>
        <p:nvSpPr>
          <p:cNvPr id="29" name="TextBox 28">
            <a:extLst>
              <a:ext uri="{FF2B5EF4-FFF2-40B4-BE49-F238E27FC236}">
                <a16:creationId xmlns:a16="http://schemas.microsoft.com/office/drawing/2014/main" id="{33272FDE-96DF-40CB-A289-4992E08AC19F}"/>
              </a:ext>
            </a:extLst>
          </p:cNvPr>
          <p:cNvSpPr txBox="1"/>
          <p:nvPr/>
        </p:nvSpPr>
        <p:spPr>
          <a:xfrm>
            <a:off x="429419" y="5154609"/>
            <a:ext cx="7886646" cy="1107996"/>
          </a:xfrm>
          <a:prstGeom prst="rect">
            <a:avLst/>
          </a:prstGeom>
          <a:noFill/>
        </p:spPr>
        <p:txBody>
          <a:bodyPr wrap="none" rtlCol="0">
            <a:spAutoFit/>
          </a:bodyPr>
          <a:lstStyle/>
          <a:p>
            <a:r>
              <a:rPr lang="en-US" sz="1400" b="1" dirty="0"/>
              <a:t>Input: </a:t>
            </a:r>
            <a:r>
              <a:rPr lang="en-US" sz="1400" dirty="0"/>
              <a:t>Bunch train of 2.1 MeV H</a:t>
            </a:r>
            <a:r>
              <a:rPr lang="en-US" sz="1400" baseline="30000" dirty="0">
                <a:latin typeface="Symbol" panose="05050102010706020507" pitchFamily="18" charset="2"/>
              </a:rPr>
              <a:t>-</a:t>
            </a:r>
            <a:r>
              <a:rPr lang="en-US" sz="1400" dirty="0"/>
              <a:t> ions @162.5 MHz (6 nsec bunch-bunch)</a:t>
            </a:r>
          </a:p>
          <a:p>
            <a:r>
              <a:rPr lang="en-US" sz="1400" b="1" dirty="0"/>
              <a:t>Transmitted bunch: </a:t>
            </a:r>
            <a:r>
              <a:rPr lang="en-US" sz="1400" dirty="0"/>
              <a:t>Upstream kicker defects down, downstream kicker deflects up, bunch clears absorber</a:t>
            </a:r>
          </a:p>
          <a:p>
            <a:r>
              <a:rPr lang="en-US" sz="1400" b="1" dirty="0"/>
              <a:t>Chopped bunch: </a:t>
            </a:r>
            <a:r>
              <a:rPr lang="en-US" sz="1400" dirty="0"/>
              <a:t>Upstream kicker defects up, downstream kicker deflects down, bunch hits absorber</a:t>
            </a:r>
          </a:p>
          <a:p>
            <a:pPr>
              <a:spcBef>
                <a:spcPts val="1200"/>
              </a:spcBef>
            </a:pPr>
            <a:r>
              <a:rPr lang="en-US" sz="1400" dirty="0"/>
              <a:t>This system can produce 100 nsec pulsed beam with variable 800 – 2000 nsec bunch spacing.</a:t>
            </a:r>
          </a:p>
        </p:txBody>
      </p:sp>
    </p:spTree>
    <p:extLst>
      <p:ext uri="{BB962C8B-B14F-4D97-AF65-F5344CB8AC3E}">
        <p14:creationId xmlns:p14="http://schemas.microsoft.com/office/powerpoint/2010/main" val="3772216899"/>
      </p:ext>
    </p:extLst>
  </p:cSld>
  <p:clrMapOvr>
    <a:masterClrMapping/>
  </p:clrMapOvr>
</p:sld>
</file>

<file path=ppt/theme/theme1.xml><?xml version="1.0" encoding="utf-8"?>
<a:theme xmlns:a="http://schemas.openxmlformats.org/drawingml/2006/main" name="FermilabPartners_PowerPoint_Template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9CA755C1-8239-444C-A5D0-A8A7381237B4}" vid="{4AAB1397-11B6-4C7B-9302-BA68033125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12462</TotalTime>
  <Words>2191</Words>
  <Application>Microsoft Office PowerPoint</Application>
  <PresentationFormat>On-screen Show (4:3)</PresentationFormat>
  <Paragraphs>362</Paragraphs>
  <Slides>26</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Geneva</vt:lpstr>
      <vt:lpstr>Cambria Math</vt:lpstr>
      <vt:lpstr>Calibri</vt:lpstr>
      <vt:lpstr>Helvetica</vt:lpstr>
      <vt:lpstr>Symbol</vt:lpstr>
      <vt:lpstr>Courier New</vt:lpstr>
      <vt:lpstr>ＭＳ Ｐゴシック</vt:lpstr>
      <vt:lpstr>Wingdings 2</vt:lpstr>
      <vt:lpstr>FermilabPartners_PowerPoint_Template_090915</vt:lpstr>
      <vt:lpstr>PowerPoint Presentation</vt:lpstr>
      <vt:lpstr>Outline of Talk</vt:lpstr>
      <vt:lpstr>PowerPoint Presentation</vt:lpstr>
      <vt:lpstr>Mu2e II Beam Delivery</vt:lpstr>
      <vt:lpstr>Mu2e-II Beam Delivery</vt:lpstr>
      <vt:lpstr>Potential Utilities Interference with Mu2e Beamline</vt:lpstr>
      <vt:lpstr>Mu2e and Mu2e-II Proton Beam Parameters</vt:lpstr>
      <vt:lpstr>Pulse Formation for Mu2e-II</vt:lpstr>
      <vt:lpstr>Pulsed Beam Formation – Beam transport through MEBT</vt:lpstr>
      <vt:lpstr>MEBT Chopper Operation for 100 nsec pulse formation</vt:lpstr>
      <vt:lpstr>Fast Kicker for MEBT chopper</vt:lpstr>
      <vt:lpstr>PowerPoint Presentation</vt:lpstr>
      <vt:lpstr>List of Major Issues</vt:lpstr>
      <vt:lpstr>H- Stripping</vt:lpstr>
      <vt:lpstr>Radiological Issues</vt:lpstr>
      <vt:lpstr>Primary Beam Transport through the Solenoids:  8 GeV Proton Beam Trajectory</vt:lpstr>
      <vt:lpstr>Simulated 8 GeV Bronze HRS Performance</vt:lpstr>
      <vt:lpstr>HRS Upgrades</vt:lpstr>
      <vt:lpstr>Target Station Issues</vt:lpstr>
      <vt:lpstr>Target Cooling Scheme – Mike Campbell (Mu2e-doc-4146)</vt:lpstr>
      <vt:lpstr>PowerPoint Presentation</vt:lpstr>
      <vt:lpstr>Target Station Task force</vt:lpstr>
      <vt:lpstr>Charge for Mu2e-II Target Station Task Force (1)</vt:lpstr>
      <vt:lpstr>Charge for Mu2e-II Target Station Task Force (2)</vt:lpstr>
      <vt:lpstr>Target Station Task Force – Likely Beam Power Adjustments</vt:lpstr>
      <vt:lpstr>Accelerator Issues Approximately Ordered by Difficulty</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Accelerator R&amp;D for Mu2e-II</dc:title>
  <dc:creator>Steve Werkema</dc:creator>
  <cp:keywords>Mu2e-II</cp:keywords>
  <cp:lastModifiedBy>Steve Werkema</cp:lastModifiedBy>
  <cp:revision>235</cp:revision>
  <cp:lastPrinted>2014-01-20T19:40:21Z</cp:lastPrinted>
  <dcterms:created xsi:type="dcterms:W3CDTF">2017-11-29T14:33:57Z</dcterms:created>
  <dcterms:modified xsi:type="dcterms:W3CDTF">2018-08-28T21:54:37Z</dcterms:modified>
</cp:coreProperties>
</file>