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6" r:id="rId2"/>
    <p:sldId id="305" r:id="rId3"/>
    <p:sldId id="297" r:id="rId4"/>
    <p:sldId id="298" r:id="rId5"/>
    <p:sldId id="300" r:id="rId6"/>
    <p:sldId id="301" r:id="rId7"/>
    <p:sldId id="304" r:id="rId8"/>
    <p:sldId id="302" r:id="rId9"/>
    <p:sldId id="299" r:id="rId10"/>
    <p:sldId id="303" r:id="rId11"/>
    <p:sldId id="292" r:id="rId12"/>
    <p:sldId id="293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E4E4E"/>
    <a:srgbClr val="404040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1526" y="77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8/29/2018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K. Badgley | Solenoids Working Group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8/29/2018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1DE6E155-F6AE-1243-A778-8623F417E384}" type="datetime1">
              <a:rPr lang="en-US"/>
              <a:pPr>
                <a:defRPr/>
              </a:pPr>
              <a:t>8/29/2018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CB6E4C5F-CDD5-6D42-B6CD-0B1FA532E6DD}" type="datetime1">
              <a:rPr lang="en-US"/>
              <a:pPr>
                <a:defRPr/>
              </a:pPr>
              <a:t>8/29/2018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8/29/2018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8/29/2018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K. Badgley | Solenoids Working Group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K. Badgley and A. </a:t>
            </a:r>
            <a:r>
              <a:rPr lang="en-US" dirty="0" err="1"/>
              <a:t>Hocker</a:t>
            </a:r>
            <a:endParaRPr lang="en-US" dirty="0"/>
          </a:p>
          <a:p>
            <a:r>
              <a:rPr lang="en-US" dirty="0"/>
              <a:t>Mu2e-II</a:t>
            </a:r>
          </a:p>
          <a:p>
            <a:r>
              <a:rPr lang="en-US" dirty="0"/>
              <a:t>August 30,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Solenoids Working Group</a:t>
            </a:r>
          </a:p>
        </p:txBody>
      </p:sp>
      <p:pic>
        <p:nvPicPr>
          <p:cNvPr id="7" name="Picture 6" descr="mu2e_logo_ov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30" y="5019203"/>
            <a:ext cx="1301105" cy="7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0A0C-3BCD-4E70-AE77-BE349F1F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6721-F3C9-40C7-B95F-B3C8D6ACD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08284-2501-40F5-809A-376E9B7964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0D558-EEAE-4A9B-BA29-4561CEB54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6B18-DB2D-4E3C-A510-A8F1111A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343766"/>
            <a:ext cx="8686800" cy="427877"/>
          </a:xfrm>
        </p:spPr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3C913-FCFC-4442-A3CA-6F7C4936E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71643"/>
            <a:ext cx="8672513" cy="5416062"/>
          </a:xfrm>
        </p:spPr>
        <p:txBody>
          <a:bodyPr/>
          <a:lstStyle/>
          <a:p>
            <a:r>
              <a:rPr lang="en-US" sz="1800" dirty="0"/>
              <a:t>Radiation Studies</a:t>
            </a:r>
          </a:p>
          <a:p>
            <a:pPr lvl="1"/>
            <a:r>
              <a:rPr lang="en-US" sz="1800" dirty="0"/>
              <a:t>(limited beam entry, target heat deposition?,)Peak Power Density-&gt; feeds into HRS design-&gt; Magnet design</a:t>
            </a:r>
          </a:p>
          <a:p>
            <a:pPr lvl="1"/>
            <a:r>
              <a:rPr lang="en-US" sz="1800" dirty="0"/>
              <a:t>DPA</a:t>
            </a:r>
          </a:p>
          <a:p>
            <a:pPr lvl="2"/>
            <a:r>
              <a:rPr lang="en-US" sz="1600" dirty="0"/>
              <a:t>Tungsten HRS</a:t>
            </a:r>
          </a:p>
          <a:p>
            <a:r>
              <a:rPr lang="en-US" sz="1800" dirty="0"/>
              <a:t>Magnetic Modeling and Winding Method</a:t>
            </a:r>
          </a:p>
          <a:p>
            <a:r>
              <a:rPr lang="en-US" sz="1800" dirty="0"/>
              <a:t>New Cable Vendor or design</a:t>
            </a:r>
          </a:p>
          <a:p>
            <a:pPr lvl="1"/>
            <a:r>
              <a:rPr lang="en-US" sz="1800" dirty="0"/>
              <a:t>Cooling limit on current design, set by </a:t>
            </a:r>
            <a:r>
              <a:rPr lang="en-US" sz="1800" dirty="0" err="1"/>
              <a:t>LHe</a:t>
            </a:r>
            <a:endParaRPr lang="en-US" sz="1800" dirty="0"/>
          </a:p>
          <a:p>
            <a:pPr lvl="1"/>
            <a:r>
              <a:rPr lang="en-US" sz="1800" dirty="0"/>
              <a:t>New design could eliminate this</a:t>
            </a:r>
          </a:p>
          <a:p>
            <a:pPr lvl="1"/>
            <a:r>
              <a:rPr lang="en-US" sz="1800" dirty="0"/>
              <a:t>Other options? </a:t>
            </a:r>
          </a:p>
          <a:p>
            <a:r>
              <a:rPr lang="en-US" sz="1800" dirty="0"/>
              <a:t>Heat load on thermal shield in TS</a:t>
            </a:r>
          </a:p>
          <a:p>
            <a:r>
              <a:rPr lang="en-US" sz="1800" dirty="0"/>
              <a:t>Size limit in the existing building?</a:t>
            </a:r>
          </a:p>
          <a:p>
            <a:r>
              <a:rPr lang="en-US" sz="1800" dirty="0"/>
              <a:t>Can the TSU fit through the PS hatch?</a:t>
            </a:r>
          </a:p>
          <a:p>
            <a:r>
              <a:rPr lang="en-US" sz="1800" dirty="0"/>
              <a:t>Can the current feedbox cool this?</a:t>
            </a:r>
          </a:p>
          <a:p>
            <a:r>
              <a:rPr lang="en-US" sz="1800" dirty="0"/>
              <a:t>Heavy tungsten HRS- reduce cost and weight by using multi layers</a:t>
            </a:r>
          </a:p>
          <a:p>
            <a:r>
              <a:rPr lang="en-US" sz="1800" dirty="0"/>
              <a:t>Possible the peak power would not be in the location of the peak field</a:t>
            </a:r>
          </a:p>
          <a:p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AF5B8-2B88-4E72-91C5-B0033B571E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8/29/2018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0E7D4-10B7-4C9A-9F81-97B17BAD0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K. Badgley | Solenoids Working Group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6FC17-0DF5-4999-8A2A-734E1D278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1AB8A-4E78-40B7-A2A7-CA06E882DFD7}"/>
              </a:ext>
            </a:extLst>
          </p:cNvPr>
          <p:cNvSpPr/>
          <p:nvPr/>
        </p:nvSpPr>
        <p:spPr>
          <a:xfrm>
            <a:off x="163395" y="6187705"/>
            <a:ext cx="90467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https://docs.google.com/spreadsheets/d/1K8et2APESzJiG1KM2ndy-xMq_N9LvFd7O6xOpn94fYQ/edit#gid=647684739</a:t>
            </a:r>
          </a:p>
        </p:txBody>
      </p:sp>
    </p:spTree>
    <p:extLst>
      <p:ext uri="{BB962C8B-B14F-4D97-AF65-F5344CB8AC3E}">
        <p14:creationId xmlns:p14="http://schemas.microsoft.com/office/powerpoint/2010/main" val="88062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03A3-B9E1-4A36-942D-ED9A0474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A361E-A95D-4CBC-A66E-7BBF2DF02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Muon cooling ring</a:t>
            </a:r>
          </a:p>
          <a:p>
            <a:r>
              <a:rPr lang="en-US" dirty="0"/>
              <a:t>Forward beam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5F9B3-74F1-4C13-824A-4FFB828BC4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8/29/2018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3C2C1-1158-4CB7-AF90-83F040CB6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03F40-C0E5-4763-A7FE-B0F43965D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9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EAF0-DF0E-4CC2-A467-95DAA8BB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 Solenoids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3C868-AB66-4C38-8E61-BE49A13A2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684834"/>
            <a:ext cx="8672513" cy="3346079"/>
          </a:xfrm>
        </p:spPr>
        <p:txBody>
          <a:bodyPr/>
          <a:lstStyle/>
          <a:p>
            <a:r>
              <a:rPr lang="en-US" dirty="0"/>
              <a:t>Detector Solenoid</a:t>
            </a:r>
          </a:p>
          <a:p>
            <a:pPr lvl="1"/>
            <a:r>
              <a:rPr lang="en-US" dirty="0"/>
              <a:t>No upgrades</a:t>
            </a:r>
          </a:p>
          <a:p>
            <a:r>
              <a:rPr lang="en-US" dirty="0"/>
              <a:t>Transport Solenoid</a:t>
            </a:r>
          </a:p>
          <a:p>
            <a:pPr lvl="1"/>
            <a:r>
              <a:rPr lang="en-US" dirty="0"/>
              <a:t>Modification of TSU</a:t>
            </a:r>
          </a:p>
          <a:p>
            <a:pPr lvl="1"/>
            <a:r>
              <a:rPr lang="en-US" dirty="0"/>
              <a:t>Proton beam through upstream TSU</a:t>
            </a:r>
          </a:p>
          <a:p>
            <a:r>
              <a:rPr lang="en-US" dirty="0"/>
              <a:t>Production Solenoid</a:t>
            </a:r>
          </a:p>
          <a:p>
            <a:pPr lvl="1"/>
            <a:r>
              <a:rPr lang="en-US" dirty="0"/>
              <a:t>Will need to replaced</a:t>
            </a:r>
          </a:p>
          <a:p>
            <a:pPr lvl="1"/>
            <a:r>
              <a:rPr lang="en-US" dirty="0"/>
              <a:t>New conductor, larger bore,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713C9-7A34-49CF-BB04-9B88050922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2097C-BD82-43DC-B67F-C03A86CC0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Badgley | Solenoids Working Group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24B02-F256-4805-8D01-DD829C40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A76CF7-356C-4F59-9A66-5933E13F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49" y="977897"/>
            <a:ext cx="6437814" cy="13956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B24FB5-03FA-4EF3-B68A-0D94DE0A3B2D}"/>
              </a:ext>
            </a:extLst>
          </p:cNvPr>
          <p:cNvSpPr txBox="1"/>
          <p:nvPr/>
        </p:nvSpPr>
        <p:spPr>
          <a:xfrm>
            <a:off x="1794358" y="1988393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B6F11-654C-4E73-AF97-002B5C80A6BE}"/>
              </a:ext>
            </a:extLst>
          </p:cNvPr>
          <p:cNvSpPr txBox="1"/>
          <p:nvPr/>
        </p:nvSpPr>
        <p:spPr>
          <a:xfrm>
            <a:off x="2757652" y="1723256"/>
            <a:ext cx="672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24BE46-9A3E-4721-A5CC-C11C23BBC296}"/>
              </a:ext>
            </a:extLst>
          </p:cNvPr>
          <p:cNvSpPr txBox="1"/>
          <p:nvPr/>
        </p:nvSpPr>
        <p:spPr>
          <a:xfrm>
            <a:off x="3965328" y="1188663"/>
            <a:ext cx="664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41038-6BAB-4DAE-8D0A-902BA951987F}"/>
              </a:ext>
            </a:extLst>
          </p:cNvPr>
          <p:cNvSpPr txBox="1"/>
          <p:nvPr/>
        </p:nvSpPr>
        <p:spPr>
          <a:xfrm>
            <a:off x="6166856" y="1988392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55515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C4DD-EC3F-413A-A530-BE81A73B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2884"/>
            <a:ext cx="8686800" cy="427877"/>
          </a:xfrm>
        </p:spPr>
        <p:txBody>
          <a:bodyPr/>
          <a:lstStyle/>
          <a:p>
            <a:r>
              <a:rPr lang="en-US" dirty="0"/>
              <a:t>Experimental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FDF90-A637-4577-A377-80926458B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Radiation Effects on the Superconductor</a:t>
            </a:r>
          </a:p>
          <a:p>
            <a:pPr lvl="1"/>
            <a:r>
              <a:rPr lang="en-US" dirty="0"/>
              <a:t>Peak Power Density</a:t>
            </a:r>
          </a:p>
          <a:p>
            <a:pPr lvl="1"/>
            <a:r>
              <a:rPr lang="en-US" dirty="0"/>
              <a:t>DPA</a:t>
            </a:r>
          </a:p>
          <a:p>
            <a:r>
              <a:rPr lang="en-US" dirty="0"/>
              <a:t>Proton Beam Line</a:t>
            </a:r>
          </a:p>
          <a:p>
            <a:r>
              <a:rPr lang="en-US" dirty="0"/>
              <a:t>Heat and Radiation Shield Design</a:t>
            </a:r>
          </a:p>
          <a:p>
            <a:r>
              <a:rPr lang="en-US" dirty="0"/>
              <a:t>TSU Modification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9F24C-20BE-4C5A-BE6A-7694C1E582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B2387-E218-4D8D-A449-95298B520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E57B86-B9B3-4AD5-81C1-FD850C2E5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3578023"/>
            <a:ext cx="8070580" cy="2917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CD910B-60A1-4D82-A343-7DDD5BD01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268" y="1688017"/>
            <a:ext cx="3751790" cy="813349"/>
          </a:xfrm>
          <a:prstGeom prst="rect">
            <a:avLst/>
          </a:prstGeom>
        </p:spPr>
      </p:pic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8338AC36-83BD-4465-9465-BAC5E06DFB6B}"/>
              </a:ext>
            </a:extLst>
          </p:cNvPr>
          <p:cNvSpPr/>
          <p:nvPr/>
        </p:nvSpPr>
        <p:spPr>
          <a:xfrm>
            <a:off x="5000017" y="1498060"/>
            <a:ext cx="1138136" cy="1003306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9DD36B8-F7FB-4100-9019-D888333DB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K. Badgley | Solenoids Working Group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732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033D5-6C28-4191-BF08-3A7AA625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3" y="312516"/>
            <a:ext cx="8686800" cy="427877"/>
          </a:xfrm>
        </p:spPr>
        <p:txBody>
          <a:bodyPr/>
          <a:lstStyle/>
          <a:p>
            <a:r>
              <a:rPr lang="en-US" dirty="0"/>
              <a:t>Superconductor Peak Power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FA0F1-CEA5-4C5D-8034-B8061A483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63" y="740393"/>
            <a:ext cx="8672513" cy="4987867"/>
          </a:xfrm>
        </p:spPr>
        <p:txBody>
          <a:bodyPr/>
          <a:lstStyle/>
          <a:p>
            <a:r>
              <a:rPr lang="en-US" dirty="0"/>
              <a:t>Increased Cooling- lower </a:t>
            </a:r>
            <a:r>
              <a:rPr lang="en-US" dirty="0" err="1"/>
              <a:t>LHe</a:t>
            </a:r>
            <a:r>
              <a:rPr lang="en-US" dirty="0"/>
              <a:t> temp</a:t>
            </a:r>
          </a:p>
          <a:p>
            <a:pPr lvl="1"/>
            <a:r>
              <a:rPr lang="en-US" dirty="0"/>
              <a:t>With W shield, run at ~3.7 K to keep required temperature margin of 1.5 K</a:t>
            </a:r>
          </a:p>
          <a:p>
            <a:r>
              <a:rPr lang="en-US" dirty="0"/>
              <a:t>New Cable with internal cooling (Vadim)</a:t>
            </a:r>
          </a:p>
          <a:p>
            <a:pPr lvl="1"/>
            <a:r>
              <a:rPr lang="en-US" dirty="0"/>
              <a:t>Easier to wind</a:t>
            </a:r>
          </a:p>
          <a:p>
            <a:pPr lvl="1"/>
            <a:r>
              <a:rPr lang="en-US" dirty="0"/>
              <a:t>~4-5 years to develop and verify</a:t>
            </a:r>
          </a:p>
          <a:p>
            <a:r>
              <a:rPr lang="en-US" dirty="0"/>
              <a:t>May be difficult to find cable vendor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3DB0C-8FB5-4A70-AE0F-EC95B955D5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29B90-2BEC-4F20-B406-AAAB96466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K. Badgley | Solenoids Working Group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CE9E8-2D2E-4A45-9713-3AE5526F1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AE7A18-C86A-4591-B7D0-03B6FF96D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396" y="3567254"/>
            <a:ext cx="3564409" cy="2636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255E60-DF18-461F-A0B1-84ECE42E10AF}"/>
              </a:ext>
            </a:extLst>
          </p:cNvPr>
          <p:cNvSpPr txBox="1"/>
          <p:nvPr/>
        </p:nvSpPr>
        <p:spPr>
          <a:xfrm>
            <a:off x="7200628" y="4512022"/>
            <a:ext cx="626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LHe</a:t>
            </a:r>
            <a:r>
              <a:rPr lang="en-US" sz="1200" b="1" dirty="0"/>
              <a:t> forced flow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4B789D-8035-47DF-B2DF-9DE23A944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76999"/>
            <a:ext cx="3099085" cy="2745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E662D6-F939-4525-A7FE-EEA00D5AE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765" b="30973"/>
          <a:stretch/>
        </p:blipFill>
        <p:spPr>
          <a:xfrm rot="5400000">
            <a:off x="2922121" y="4467767"/>
            <a:ext cx="2717702" cy="8101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93E10B-5923-439C-B7B1-0E59BB15B6FF}"/>
              </a:ext>
            </a:extLst>
          </p:cNvPr>
          <p:cNvSpPr/>
          <p:nvPr/>
        </p:nvSpPr>
        <p:spPr>
          <a:xfrm>
            <a:off x="5379396" y="5770027"/>
            <a:ext cx="967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Vadim</a:t>
            </a:r>
          </a:p>
        </p:txBody>
      </p:sp>
    </p:spTree>
    <p:extLst>
      <p:ext uri="{BB962C8B-B14F-4D97-AF65-F5344CB8AC3E}">
        <p14:creationId xmlns:p14="http://schemas.microsoft.com/office/powerpoint/2010/main" val="39184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033D5-6C28-4191-BF08-3A7AA625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2884"/>
            <a:ext cx="8686800" cy="427877"/>
          </a:xfrm>
        </p:spPr>
        <p:txBody>
          <a:bodyPr/>
          <a:lstStyle/>
          <a:p>
            <a:r>
              <a:rPr lang="en-US" dirty="0"/>
              <a:t>Superconductor DPA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FA0F1-CEA5-4C5D-8034-B8061A483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82885"/>
            <a:ext cx="4713051" cy="4348028"/>
          </a:xfrm>
        </p:spPr>
        <p:txBody>
          <a:bodyPr/>
          <a:lstStyle/>
          <a:p>
            <a:r>
              <a:rPr lang="en-US" dirty="0"/>
              <a:t>Tungsten HRS would solve DPA issues (Vitaly)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3DB0C-8FB5-4A70-AE0F-EC95B955D5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CE9E8-2D2E-4A45-9713-3AE5526F1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0D67C-2D8E-4418-9348-9AAB427E7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666" y="810761"/>
            <a:ext cx="3574647" cy="2686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926F8C-85A4-4049-8A20-CB51C51E0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27" y="3961509"/>
            <a:ext cx="7419730" cy="216550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C0E1866-33E8-4671-96D6-127E26877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K. Badgley | Solenoids Working Group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C291F-8077-4172-A88D-E40092CB2BCE}"/>
              </a:ext>
            </a:extLst>
          </p:cNvPr>
          <p:cNvSpPr/>
          <p:nvPr/>
        </p:nvSpPr>
        <p:spPr>
          <a:xfrm>
            <a:off x="7270352" y="5775565"/>
            <a:ext cx="886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Vitaly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2BBE96-CAE6-485E-9D24-83758F3087FD}"/>
              </a:ext>
            </a:extLst>
          </p:cNvPr>
          <p:cNvSpPr/>
          <p:nvPr/>
        </p:nvSpPr>
        <p:spPr>
          <a:xfrm>
            <a:off x="7728108" y="3131373"/>
            <a:ext cx="886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Vitaly</a:t>
            </a:r>
          </a:p>
        </p:txBody>
      </p:sp>
    </p:spTree>
    <p:extLst>
      <p:ext uri="{BB962C8B-B14F-4D97-AF65-F5344CB8AC3E}">
        <p14:creationId xmlns:p14="http://schemas.microsoft.com/office/powerpoint/2010/main" val="178384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9C1EA-F0A7-4178-9ACD-FECBF99A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Beam 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AD5F6-3E56-4380-BE71-A9D644823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incoming beam trajectory to hit target (</a:t>
            </a:r>
            <a:r>
              <a:rPr lang="en-US" dirty="0" err="1"/>
              <a:t>Neuffer</a:t>
            </a:r>
            <a:r>
              <a:rPr lang="en-US" dirty="0"/>
              <a:t>) </a:t>
            </a:r>
          </a:p>
          <a:p>
            <a:r>
              <a:rPr lang="en-US" dirty="0"/>
              <a:t>Bend outgoing beam to hit dump – additional dipole?</a:t>
            </a:r>
          </a:p>
          <a:p>
            <a:r>
              <a:rPr lang="en-US" dirty="0"/>
              <a:t>Requires TSU Modification</a:t>
            </a:r>
          </a:p>
          <a:p>
            <a:pPr lvl="1"/>
            <a:r>
              <a:rPr lang="en-US" dirty="0"/>
              <a:t>How do we get the TSU out of the </a:t>
            </a:r>
          </a:p>
          <a:p>
            <a:pPr marL="457200" lvl="1" indent="0">
              <a:buNone/>
            </a:pPr>
            <a:r>
              <a:rPr lang="en-US" dirty="0"/>
              <a:t>    building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6929-F945-4945-8682-E5685AA625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154AA-7F94-445C-AA3C-6EE6B559A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AC16D1-B6FF-445A-99F1-B205FB642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61" y="2116458"/>
            <a:ext cx="2445454" cy="3914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C416FF-06E8-432B-BE1B-9F0132E44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84" y="3255052"/>
            <a:ext cx="4767485" cy="23105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FF9EB9-B0E5-41C7-A59B-F7730F96914A}"/>
              </a:ext>
            </a:extLst>
          </p:cNvPr>
          <p:cNvSpPr/>
          <p:nvPr/>
        </p:nvSpPr>
        <p:spPr>
          <a:xfrm>
            <a:off x="636588" y="5569248"/>
            <a:ext cx="1138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Neuffer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288479-A5F1-4F00-8F22-A3F8DDEAFD44}"/>
              </a:ext>
            </a:extLst>
          </p:cNvPr>
          <p:cNvSpPr/>
          <p:nvPr/>
        </p:nvSpPr>
        <p:spPr>
          <a:xfrm>
            <a:off x="6159561" y="5702705"/>
            <a:ext cx="1138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Neuffer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149DA21-02FB-4317-9628-A1CDC027E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K. Badgley | Solenoids Working Group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492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0E2520-74EF-49DD-9840-E0FAFF78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7" y="109549"/>
            <a:ext cx="5325821" cy="3396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4648E3-AA36-45E2-8412-AA6061FF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94667"/>
            <a:ext cx="8686800" cy="427877"/>
          </a:xfrm>
        </p:spPr>
        <p:txBody>
          <a:bodyPr/>
          <a:lstStyle/>
          <a:p>
            <a:r>
              <a:rPr lang="en-US" dirty="0"/>
              <a:t>TSU Modification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68A8C-F6D4-4D49-AAEC-F4922377AF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8DB26-E655-4D00-916C-A32BEFCE2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E36D66-7D9F-43A2-9E70-9B33E0439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07" y="3506420"/>
            <a:ext cx="5024336" cy="2720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A0305F-D839-4011-88F8-212D8F09D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534" y="2508127"/>
            <a:ext cx="3750176" cy="2766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34EC0C-A956-411F-B67D-868EC6A08499}"/>
              </a:ext>
            </a:extLst>
          </p:cNvPr>
          <p:cNvSpPr txBox="1"/>
          <p:nvPr/>
        </p:nvSpPr>
        <p:spPr>
          <a:xfrm>
            <a:off x="3404680" y="6213825"/>
            <a:ext cx="317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View TSU Upstream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74C7BE0-BDC9-4ED4-8181-7E2540734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2" y="6556847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K. Badgley | Solenoids Working Group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502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0454-29CB-4C54-867B-52E0484E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E86CE-1DA9-4F10-8008-EE44BAB4C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  <a:p>
            <a:pPr lvl="1"/>
            <a:r>
              <a:rPr lang="en-US" dirty="0"/>
              <a:t>Bronze only will not work( Vitaly)</a:t>
            </a:r>
          </a:p>
          <a:p>
            <a:pPr lvl="1"/>
            <a:r>
              <a:rPr lang="en-US" dirty="0"/>
              <a:t>Tungsten option is heavy</a:t>
            </a:r>
          </a:p>
          <a:p>
            <a:pPr lvl="1"/>
            <a:r>
              <a:rPr lang="en-US" dirty="0"/>
              <a:t>Consider a layered option with Bronze and Tungsten </a:t>
            </a:r>
          </a:p>
          <a:p>
            <a:pPr lvl="2"/>
            <a:r>
              <a:rPr lang="en-US" dirty="0"/>
              <a:t>Reduce cost and weight</a:t>
            </a:r>
          </a:p>
          <a:p>
            <a:r>
              <a:rPr lang="en-US" dirty="0"/>
              <a:t>Geometry</a:t>
            </a:r>
          </a:p>
          <a:p>
            <a:pPr lvl="1"/>
            <a:r>
              <a:rPr lang="en-US" dirty="0"/>
              <a:t>Consider asymmetric design to shield more in the areas needed</a:t>
            </a:r>
          </a:p>
          <a:p>
            <a:r>
              <a:rPr lang="en-US" dirty="0"/>
              <a:t>Vendor and Design</a:t>
            </a:r>
          </a:p>
          <a:p>
            <a:pPr lvl="1"/>
            <a:r>
              <a:rPr lang="en-US" dirty="0"/>
              <a:t>Can we get full Tungsten or will </a:t>
            </a:r>
          </a:p>
          <a:p>
            <a:pPr marL="457200" lvl="1" indent="0">
              <a:buNone/>
            </a:pPr>
            <a:r>
              <a:rPr lang="en-US" dirty="0"/>
              <a:t>    it be in large sheets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9FC75-2E51-4673-B091-B119185165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95F19-E0D6-4578-A272-C93B8D9AF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6AEC37-0F3C-4922-BD0B-E1832C63F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364" y="3955591"/>
            <a:ext cx="1572445" cy="1420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6967E8-5677-49FF-ADE3-CEB294C6C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043" y="3941682"/>
            <a:ext cx="1777054" cy="1420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7273D5-0800-4CF1-93BA-DDFD49AAD3C4}"/>
              </a:ext>
            </a:extLst>
          </p:cNvPr>
          <p:cNvSpPr txBox="1"/>
          <p:nvPr/>
        </p:nvSpPr>
        <p:spPr>
          <a:xfrm>
            <a:off x="5198005" y="5472505"/>
            <a:ext cx="380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Currently hot spot and high field are in the same location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32F550-BF22-405B-A0EC-BD5617F3D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209" y="1025986"/>
            <a:ext cx="3762171" cy="83886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AC078E9-D00F-4FDB-9B1E-231446BA1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K. Badgley | Solenoids Working Group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255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FF64-B98A-4C20-BC7C-D49EA1F7B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99370"/>
            <a:ext cx="8686800" cy="427877"/>
          </a:xfrm>
        </p:spPr>
        <p:txBody>
          <a:bodyPr/>
          <a:lstStyle/>
          <a:p>
            <a:r>
              <a:rPr lang="en-US" dirty="0"/>
              <a:t>Summary- We can’t design in a vacuum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89DEA-A993-432D-9EEB-294BC08DA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3BBFD-451A-44C2-AC45-74200BE870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1DFB3-982C-411A-B603-9F0F7A6BD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2287B8-50D9-46CD-9801-3A702D22B9E8}"/>
              </a:ext>
            </a:extLst>
          </p:cNvPr>
          <p:cNvSpPr/>
          <p:nvPr/>
        </p:nvSpPr>
        <p:spPr>
          <a:xfrm>
            <a:off x="421649" y="1634246"/>
            <a:ext cx="2467466" cy="11673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Peak Power Density (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Heat Load On Target, Beam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A105387-D39F-4C16-92FA-2E635AA4782A}"/>
              </a:ext>
            </a:extLst>
          </p:cNvPr>
          <p:cNvSpPr/>
          <p:nvPr/>
        </p:nvSpPr>
        <p:spPr>
          <a:xfrm>
            <a:off x="2957209" y="2023353"/>
            <a:ext cx="642025" cy="3210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0A618B-1945-4B2A-B455-B01C91569B44}"/>
              </a:ext>
            </a:extLst>
          </p:cNvPr>
          <p:cNvSpPr/>
          <p:nvPr/>
        </p:nvSpPr>
        <p:spPr>
          <a:xfrm>
            <a:off x="3782707" y="1637808"/>
            <a:ext cx="2467466" cy="11673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Heat and Radiation Shield Design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2745BB-9942-40CB-96DA-E115F71D62C8}"/>
              </a:ext>
            </a:extLst>
          </p:cNvPr>
          <p:cNvSpPr/>
          <p:nvPr/>
        </p:nvSpPr>
        <p:spPr>
          <a:xfrm>
            <a:off x="3782707" y="3624531"/>
            <a:ext cx="2467466" cy="11673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Magnet Design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61939B3-CA69-475B-995C-68E845147659}"/>
              </a:ext>
            </a:extLst>
          </p:cNvPr>
          <p:cNvSpPr/>
          <p:nvPr/>
        </p:nvSpPr>
        <p:spPr>
          <a:xfrm rot="5400000">
            <a:off x="4695427" y="3055460"/>
            <a:ext cx="642025" cy="3210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1C28934-480D-4356-A9CB-555FE38E9FD3}"/>
              </a:ext>
            </a:extLst>
          </p:cNvPr>
          <p:cNvSpPr/>
          <p:nvPr/>
        </p:nvSpPr>
        <p:spPr>
          <a:xfrm>
            <a:off x="489743" y="3624531"/>
            <a:ext cx="2467466" cy="11673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Target Location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F7763D2-00DE-407E-90FC-767343887EBA}"/>
              </a:ext>
            </a:extLst>
          </p:cNvPr>
          <p:cNvSpPr/>
          <p:nvPr/>
        </p:nvSpPr>
        <p:spPr>
          <a:xfrm flipH="1">
            <a:off x="3048945" y="4131013"/>
            <a:ext cx="642025" cy="3210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B2176F7-414F-4C50-A338-B37E7D9F4707}"/>
              </a:ext>
            </a:extLst>
          </p:cNvPr>
          <p:cNvSpPr/>
          <p:nvPr/>
        </p:nvSpPr>
        <p:spPr>
          <a:xfrm rot="16200000" flipV="1">
            <a:off x="1334369" y="3052541"/>
            <a:ext cx="642025" cy="3210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DE0ADA6-0072-48AE-B6F2-9CE07F20D803}"/>
              </a:ext>
            </a:extLst>
          </p:cNvPr>
          <p:cNvSpPr/>
          <p:nvPr/>
        </p:nvSpPr>
        <p:spPr>
          <a:xfrm>
            <a:off x="6433646" y="2632307"/>
            <a:ext cx="2650940" cy="11673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Superconducting Cable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3777AC0-54FE-4AC9-97FC-78A7D5666432}"/>
              </a:ext>
            </a:extLst>
          </p:cNvPr>
          <p:cNvSpPr/>
          <p:nvPr/>
        </p:nvSpPr>
        <p:spPr>
          <a:xfrm rot="2740493">
            <a:off x="6461334" y="2057398"/>
            <a:ext cx="642025" cy="3210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8E74F0A-9BB6-4DD8-B1D5-70064A56C6A4}"/>
              </a:ext>
            </a:extLst>
          </p:cNvPr>
          <p:cNvSpPr/>
          <p:nvPr/>
        </p:nvSpPr>
        <p:spPr>
          <a:xfrm rot="18859507" flipH="1">
            <a:off x="6360023" y="4053522"/>
            <a:ext cx="642025" cy="3210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D381B9A-880E-4EE3-91C8-A491FD7CF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K. Badgley | Solenoids Working Group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092412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62621BA5-156D-4C1D-BB19-8EBA265A8AAE}" vid="{C69BA1B2-AF05-4475-B67B-18EDFA32D6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</Template>
  <TotalTime>1516</TotalTime>
  <Words>506</Words>
  <Application>Microsoft Office PowerPoint</Application>
  <PresentationFormat>On-screen Show (4:3)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Geneva</vt:lpstr>
      <vt:lpstr>Helvetica</vt:lpstr>
      <vt:lpstr>FermilabPartnerships_PPT_090915</vt:lpstr>
      <vt:lpstr>PowerPoint Presentation</vt:lpstr>
      <vt:lpstr>Mu2e Solenoids</vt:lpstr>
      <vt:lpstr>Experimental Challenges</vt:lpstr>
      <vt:lpstr>Superconductor Peak Power R&amp;D</vt:lpstr>
      <vt:lpstr>Superconductor DPA R&amp;D</vt:lpstr>
      <vt:lpstr>Proton Beam Line </vt:lpstr>
      <vt:lpstr>TSU Modification</vt:lpstr>
      <vt:lpstr>HRS</vt:lpstr>
      <vt:lpstr>Summary- We can’t design in a vacuum</vt:lpstr>
      <vt:lpstr>Backup</vt:lpstr>
      <vt:lpstr>Notes</vt:lpstr>
      <vt:lpstr>Alternative Ideas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Karie E. Badgley x 32543N</dc:creator>
  <cp:lastModifiedBy>Karie E. Badgley x 32543N</cp:lastModifiedBy>
  <cp:revision>40</cp:revision>
  <cp:lastPrinted>2014-01-20T19:40:21Z</cp:lastPrinted>
  <dcterms:created xsi:type="dcterms:W3CDTF">2018-08-29T15:23:42Z</dcterms:created>
  <dcterms:modified xsi:type="dcterms:W3CDTF">2018-08-30T16:40:22Z</dcterms:modified>
</cp:coreProperties>
</file>