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2" r:id="rId2"/>
  </p:sldMasterIdLst>
  <p:notesMasterIdLst>
    <p:notesMasterId r:id="rId31"/>
  </p:notesMasterIdLst>
  <p:handoutMasterIdLst>
    <p:handoutMasterId r:id="rId32"/>
  </p:handoutMasterIdLst>
  <p:sldIdLst>
    <p:sldId id="489" r:id="rId3"/>
    <p:sldId id="490" r:id="rId4"/>
    <p:sldId id="599" r:id="rId5"/>
    <p:sldId id="613" r:id="rId6"/>
    <p:sldId id="600" r:id="rId7"/>
    <p:sldId id="615" r:id="rId8"/>
    <p:sldId id="590" r:id="rId9"/>
    <p:sldId id="593" r:id="rId10"/>
    <p:sldId id="601" r:id="rId11"/>
    <p:sldId id="592" r:id="rId12"/>
    <p:sldId id="597" r:id="rId13"/>
    <p:sldId id="604" r:id="rId14"/>
    <p:sldId id="606" r:id="rId15"/>
    <p:sldId id="603" r:id="rId16"/>
    <p:sldId id="602" r:id="rId17"/>
    <p:sldId id="608" r:id="rId18"/>
    <p:sldId id="598" r:id="rId19"/>
    <p:sldId id="586" r:id="rId20"/>
    <p:sldId id="589" r:id="rId21"/>
    <p:sldId id="609" r:id="rId22"/>
    <p:sldId id="611" r:id="rId23"/>
    <p:sldId id="595" r:id="rId24"/>
    <p:sldId id="612" r:id="rId25"/>
    <p:sldId id="596" r:id="rId26"/>
    <p:sldId id="614" r:id="rId27"/>
    <p:sldId id="616" r:id="rId28"/>
    <p:sldId id="585" r:id="rId29"/>
    <p:sldId id="607" r:id="rId3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CDCE"/>
    <a:srgbClr val="DF652C"/>
    <a:srgbClr val="1C6B11"/>
    <a:srgbClr val="BD1F24"/>
    <a:srgbClr val="DA592A"/>
    <a:srgbClr val="808080"/>
    <a:srgbClr val="154D81"/>
    <a:srgbClr val="E0692D"/>
    <a:srgbClr val="DF6424"/>
    <a:srgbClr val="D354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2" autoAdjust="0"/>
    <p:restoredTop sz="94660"/>
  </p:normalViewPr>
  <p:slideViewPr>
    <p:cSldViewPr snapToGrid="0" snapToObjects="1">
      <p:cViewPr varScale="1">
        <p:scale>
          <a:sx n="129" d="100"/>
          <a:sy n="129" d="100"/>
        </p:scale>
        <p:origin x="642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-5069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4C190591-D543-7449-A828-559C08D06478}" type="datetimeFigureOut">
              <a:rPr lang="en-US"/>
              <a:pPr>
                <a:defRPr/>
              </a:pPr>
              <a:t>8/24/2018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83F73473-3CFB-5241-BF82-E3884D4E82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1809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82702176-6DAC-6B4F-B700-3AD3B8686ACC}" type="datetimeFigureOut">
              <a:rPr lang="en-US"/>
              <a:pPr>
                <a:defRPr/>
              </a:pPr>
              <a:t>8/24/2018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4649E3D0-3FEA-B642-9F67-967BE3D8E8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3148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9E3D0-3FEA-B642-9F67-967BE3D8E8D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36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9E3D0-3FEA-B642-9F67-967BE3D8E8D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498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lue-Seal_c100m56y0k23-Mark_SC_Horizontal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3" y="1358900"/>
            <a:ext cx="36449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FermilabLogo_100c56m0y23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447800"/>
            <a:ext cx="29019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154D81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154D81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3846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200">
                <a:solidFill>
                  <a:srgbClr val="154D8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29-Aug-2018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 b="1" smtClean="0"/>
              <a:t>Mu2e-II TDAQ &amp; Trigger - DAQ Thoughts - Ryan A. Rivera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fld id="{2A0CCE80-3B22-F34E-81B2-E096627812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234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29-Aug-2018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 smtClean="0"/>
              <a:t>Mu2e-II TDAQ &amp; Trigger - DAQ Thoughts - Ryan A. Rivera</a:t>
            </a:r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20688-F7AE-7441-85BB-0E205217A2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381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29-Aug-2018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 smtClean="0"/>
              <a:t>Mu2e-II TDAQ &amp; Trigger - DAQ Thoughts - Ryan A. Rivera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8B61D-3477-4845-9DF6-695E34DA1F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532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29-Aug-2018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 smtClean="0"/>
              <a:t>Mu2e-II TDAQ &amp; Trigger - DAQ Thoughts - Ryan A. Rivera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790FE-81D3-D341-890A-EF9117775F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852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29-Aug-2018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 smtClean="0"/>
              <a:t>Mu2e-II TDAQ &amp; Trigger - DAQ Thoughts - Ryan A. Rivera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68A71-83C6-EF40-AD36-EC1683BCD1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82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29-Aug-2018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 smtClean="0"/>
              <a:t>Mu2e-II TDAQ &amp; Trigger - DAQ Thoughts - Ryan A. Rivera</a:t>
            </a:r>
            <a:endParaRPr lang="en-US" b="1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2DCEB-21D2-CD4C-B55A-F3EADD9B8B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516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29-Aug-2018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 smtClean="0"/>
              <a:t>Mu2e-II TDAQ &amp; Trigger - DAQ Thoughts - Ryan A. Rivera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B2117-9F9F-7143-9723-4103C8BEA5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063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29-Aug-2018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 smtClean="0"/>
              <a:t>Mu2e-II TDAQ &amp; Trigger - DAQ Thoughts - Ryan A. Rivera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B6373-8500-2042-A196-2287B72DC7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690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r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29-Aug-2018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b="1" smtClean="0"/>
              <a:t>Mu2e-II TDAQ &amp; Trigger - DAQ Thoughts - Ryan A. Rivera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fld id="{762C15F7-22DB-1448-B34D-3F8D2909FD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8529" y="6114990"/>
            <a:ext cx="84026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i="0" dirty="0">
                <a:solidFill>
                  <a:schemeClr val="tx2"/>
                </a:solidFill>
                <a:latin typeface="Helvetica"/>
                <a:cs typeface="Helvetica"/>
              </a:rPr>
              <a:t>Mu2e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3996" r:id="rId3"/>
    <p:sldLayoutId id="2147483997" r:id="rId4"/>
    <p:sldLayoutId id="2147483998" r:id="rId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154D81"/>
                </a:solidFill>
                <a:latin typeface="Helvetica" charset="0"/>
                <a:cs typeface="Helvetica" charset="0"/>
              </a:defRPr>
            </a:lvl1pPr>
          </a:lstStyle>
          <a:p>
            <a:pPr>
              <a:defRPr/>
            </a:pPr>
            <a:r>
              <a:rPr lang="en-US" smtClean="0"/>
              <a:t>29-Aug-2018</a:t>
            </a:r>
            <a:endParaRPr lang="en-US" dirty="0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en-US" b="1" smtClean="0"/>
              <a:t>Mu2e-II TDAQ &amp; Trigger - DAQ Thoughts - Ryan A. Rivera</a:t>
            </a:r>
            <a:endParaRPr lang="en-US" b="1" dirty="0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pPr>
              <a:defRPr/>
            </a:pPr>
            <a:fld id="{ABC452BA-E2D2-7F48-9628-85048FBCF9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hls-fpga-machine-learning/hls4ml/blob/master/README.md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Mu2e-II DAQ Thoughts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06450" y="4575622"/>
            <a:ext cx="7526338" cy="1489952"/>
          </a:xfrm>
        </p:spPr>
        <p:txBody>
          <a:bodyPr/>
          <a:lstStyle/>
          <a:p>
            <a:r>
              <a:rPr lang="en-US" dirty="0" smtClean="0"/>
              <a:t>29-Aug-2018 Trigger &amp; DAQ Working </a:t>
            </a:r>
            <a:r>
              <a:rPr lang="en-US" dirty="0" smtClean="0"/>
              <a:t>Session</a:t>
            </a:r>
          </a:p>
          <a:p>
            <a:r>
              <a:rPr lang="en-US" dirty="0" smtClean="0"/>
              <a:t>Mu2e-II Workshop</a:t>
            </a:r>
          </a:p>
          <a:p>
            <a:r>
              <a:rPr lang="en-US" sz="1600" dirty="0" smtClean="0"/>
              <a:t>Ryan </a:t>
            </a:r>
            <a:r>
              <a:rPr lang="en-US" sz="1600" dirty="0"/>
              <a:t>Rivera – </a:t>
            </a:r>
            <a:r>
              <a:rPr lang="en-US" sz="1600" dirty="0" smtClean="0"/>
              <a:t>Mu2e TDAQ </a:t>
            </a:r>
            <a:r>
              <a:rPr lang="en-US" sz="1600" dirty="0"/>
              <a:t>L2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55014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97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29-Aug-2018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Mu2e-II TDAQ &amp; Trigger - DAQ Thoughts - Ryan A. Rivera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73" y="0"/>
            <a:ext cx="7860322" cy="6858000"/>
          </a:xfrm>
        </p:spPr>
      </p:pic>
      <p:sp>
        <p:nvSpPr>
          <p:cNvPr id="8" name="TextBox 7"/>
          <p:cNvSpPr txBox="1"/>
          <p:nvPr/>
        </p:nvSpPr>
        <p:spPr>
          <a:xfrm>
            <a:off x="7119937" y="2055757"/>
            <a:ext cx="1617662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Data Concentrator</a:t>
            </a:r>
          </a:p>
          <a:p>
            <a:pPr algn="ctr"/>
            <a:r>
              <a:rPr lang="en-US" sz="1800" dirty="0" smtClean="0"/>
              <a:t>Layer</a:t>
            </a:r>
            <a:endParaRPr lang="en-US" sz="1800" dirty="0"/>
          </a:p>
        </p:txBody>
      </p:sp>
      <p:sp>
        <p:nvSpPr>
          <p:cNvPr id="9" name="Right Brace 8"/>
          <p:cNvSpPr/>
          <p:nvPr/>
        </p:nvSpPr>
        <p:spPr>
          <a:xfrm>
            <a:off x="6637867" y="1512711"/>
            <a:ext cx="350308" cy="200942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13021" y="4388513"/>
            <a:ext cx="1617662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Event Builder</a:t>
            </a:r>
          </a:p>
          <a:p>
            <a:pPr algn="ctr"/>
            <a:r>
              <a:rPr lang="en-US" sz="1800" dirty="0" smtClean="0"/>
              <a:t>Layer</a:t>
            </a:r>
            <a:endParaRPr lang="en-US" sz="1800" dirty="0"/>
          </a:p>
        </p:txBody>
      </p:sp>
      <p:sp>
        <p:nvSpPr>
          <p:cNvPr id="11" name="Right Brace 10"/>
          <p:cNvSpPr/>
          <p:nvPr/>
        </p:nvSpPr>
        <p:spPr>
          <a:xfrm>
            <a:off x="6339317" y="3894667"/>
            <a:ext cx="350308" cy="159173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538859" y="5722032"/>
            <a:ext cx="1332088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Storage Decision</a:t>
            </a:r>
          </a:p>
          <a:p>
            <a:pPr algn="ctr"/>
            <a:r>
              <a:rPr lang="en-US" sz="1800" dirty="0" smtClean="0"/>
              <a:t>Layer</a:t>
            </a:r>
            <a:endParaRPr lang="en-US" sz="1800" dirty="0"/>
          </a:p>
        </p:txBody>
      </p:sp>
      <p:sp>
        <p:nvSpPr>
          <p:cNvPr id="13" name="Right Brace 12"/>
          <p:cNvSpPr/>
          <p:nvPr/>
        </p:nvSpPr>
        <p:spPr>
          <a:xfrm>
            <a:off x="7084581" y="5721095"/>
            <a:ext cx="350308" cy="93934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898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from CMS Run II Data 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Triggered CMS data rate of 700 x 4kB x 100kHz = 280 GBps</a:t>
            </a:r>
          </a:p>
          <a:p>
            <a:r>
              <a:rPr lang="en-US" dirty="0" smtClean="0"/>
              <a:t>Mu2e-II data rate of 38GBps x 10 = same! </a:t>
            </a:r>
          </a:p>
          <a:p>
            <a:pPr lvl="1"/>
            <a:r>
              <a:rPr lang="en-US" dirty="0" smtClean="0"/>
              <a:t>Just wait by CERN garbage can?</a:t>
            </a:r>
          </a:p>
          <a:p>
            <a:r>
              <a:rPr lang="en-US" dirty="0" smtClean="0"/>
              <a:t>CMS slides say chose InfiniBand event building switch for cost and reliability </a:t>
            </a:r>
          </a:p>
          <a:p>
            <a:r>
              <a:rPr lang="en-US" dirty="0" smtClean="0"/>
              <a:t>Readout Unit of Concentration Layer is a PC – seems like an FPGA would be more efficient here.</a:t>
            </a:r>
          </a:p>
          <a:p>
            <a:r>
              <a:rPr lang="en-US" dirty="0" smtClean="0"/>
              <a:t>High Level Trigger reduces from 100kHz to 1kHz</a:t>
            </a:r>
          </a:p>
          <a:p>
            <a:pPr lvl="1"/>
            <a:r>
              <a:rPr lang="en-US" dirty="0" smtClean="0"/>
              <a:t>16K cores. For comparison, Mu2e-I plans to use 800 cores.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29-Aug-2018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Mu2e-II TDAQ &amp; Trigger - DAQ Thoughts - Ryan A. Rivera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79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CMS Run II PCs (1 of 2)</a:t>
            </a:r>
            <a:endParaRPr lang="en-US" dirty="0"/>
          </a:p>
        </p:txBody>
      </p:sp>
      <p:pic>
        <p:nvPicPr>
          <p:cNvPr id="67" name="Content Placeholder 6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24" y="1042988"/>
            <a:ext cx="7228264" cy="498792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29-Aug-2018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Mu2e-II TDAQ &amp; Trigger - DAQ Thoughts - Ryan A. Rivera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203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CMS Run II PCs (2 of 2)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29-Aug-2018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Mu2e-II TDAQ &amp; Trigger - DAQ Thoughts - Ryan A. Rivera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51" y="926889"/>
            <a:ext cx="8846898" cy="515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672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Trigger Path Topology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29-Aug-2018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Mu2e-II TDAQ &amp; Trigger - DAQ Thoughts - Ryan A. Rivera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41244" y="1989095"/>
            <a:ext cx="249859" cy="25179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241244" y="2307147"/>
            <a:ext cx="249859" cy="25179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241244" y="2625199"/>
            <a:ext cx="249859" cy="25179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684653" y="1503147"/>
            <a:ext cx="1533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Front-ends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048345" y="4507434"/>
            <a:ext cx="1989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Trigger Layer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500190" y="4980009"/>
            <a:ext cx="1684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Streaming Data</a:t>
            </a:r>
            <a:endParaRPr lang="en-US" sz="1800" dirty="0"/>
          </a:p>
        </p:txBody>
      </p:sp>
      <p:sp>
        <p:nvSpPr>
          <p:cNvPr id="19" name="TextBox 18"/>
          <p:cNvSpPr txBox="1"/>
          <p:nvPr/>
        </p:nvSpPr>
        <p:spPr>
          <a:xfrm>
            <a:off x="4573443" y="2266444"/>
            <a:ext cx="1720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Triggered Data</a:t>
            </a:r>
            <a:endParaRPr lang="en-US" sz="1800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561882" y="2114990"/>
            <a:ext cx="1040781" cy="2629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584185" y="2429972"/>
            <a:ext cx="989258" cy="30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604402" y="2490692"/>
            <a:ext cx="969041" cy="2511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241244" y="3122763"/>
            <a:ext cx="249859" cy="25179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3241244" y="3440815"/>
            <a:ext cx="249859" cy="25179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3241244" y="3758867"/>
            <a:ext cx="249859" cy="25179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3561882" y="3248658"/>
            <a:ext cx="1040781" cy="2629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584185" y="3563640"/>
            <a:ext cx="989258" cy="30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3604402" y="3624360"/>
            <a:ext cx="969041" cy="2511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3241244" y="4262582"/>
            <a:ext cx="249859" cy="25179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3241244" y="4580634"/>
            <a:ext cx="249859" cy="25179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3241244" y="4898686"/>
            <a:ext cx="249859" cy="25179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4686742" y="4487867"/>
            <a:ext cx="433967" cy="43732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3561882" y="4388477"/>
            <a:ext cx="1040781" cy="2629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3584185" y="4703459"/>
            <a:ext cx="989258" cy="30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3604402" y="4764179"/>
            <a:ext cx="969041" cy="2511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 flipV="1">
            <a:off x="3604402" y="4010658"/>
            <a:ext cx="1082342" cy="3778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 flipV="1">
            <a:off x="3579738" y="3612591"/>
            <a:ext cx="1081717" cy="7238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 flipV="1">
            <a:off x="3569958" y="3251526"/>
            <a:ext cx="1104263" cy="10943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 flipV="1">
            <a:off x="3558685" y="2801211"/>
            <a:ext cx="1075055" cy="15562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 flipV="1">
            <a:off x="3579739" y="2439440"/>
            <a:ext cx="1102558" cy="19064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H="1" flipV="1">
            <a:off x="3544933" y="2158237"/>
            <a:ext cx="1129288" cy="22092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4598106" y="3383315"/>
            <a:ext cx="1720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Triggered Data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40119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Trigger Path Applied to Mu2e-I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29-Aug-2018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Mu2e-II TDAQ &amp; Trigger - DAQ Thoughts - Ryan A. Rivera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684653" y="1503147"/>
            <a:ext cx="1533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Front-ends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82678" y="3723987"/>
            <a:ext cx="19897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Software Trigger Layer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66173" y="4360306"/>
            <a:ext cx="21216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Streaming Tracker/Calorimeter Data</a:t>
            </a:r>
            <a:endParaRPr lang="en-US" sz="1800" dirty="0"/>
          </a:p>
        </p:txBody>
      </p:sp>
      <p:sp>
        <p:nvSpPr>
          <p:cNvPr id="17" name="Rectangle 16"/>
          <p:cNvSpPr/>
          <p:nvPr/>
        </p:nvSpPr>
        <p:spPr>
          <a:xfrm>
            <a:off x="3241244" y="2479290"/>
            <a:ext cx="249859" cy="25179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241244" y="2797342"/>
            <a:ext cx="249859" cy="25179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241244" y="3115394"/>
            <a:ext cx="249859" cy="25179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561882" y="2605185"/>
            <a:ext cx="1040781" cy="2629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584185" y="2920167"/>
            <a:ext cx="989258" cy="30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604402" y="2980887"/>
            <a:ext cx="969041" cy="2511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241244" y="3619109"/>
            <a:ext cx="249859" cy="25179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241244" y="3937161"/>
            <a:ext cx="249859" cy="25179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241244" y="4255213"/>
            <a:ext cx="249859" cy="25179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4686742" y="3844394"/>
            <a:ext cx="433967" cy="43732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561882" y="3745004"/>
            <a:ext cx="1040781" cy="2629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584185" y="4059986"/>
            <a:ext cx="989258" cy="30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604402" y="4120706"/>
            <a:ext cx="969041" cy="2511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3604402" y="3367185"/>
            <a:ext cx="1082342" cy="3778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3579738" y="2969118"/>
            <a:ext cx="1081717" cy="7238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3569958" y="2608053"/>
            <a:ext cx="1104263" cy="10943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598106" y="2739842"/>
            <a:ext cx="1720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CRV Triggered Data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85638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CMS Run-II Trigger Path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Trigger input data rate is much higher (1000x?) than Mu2e-II potential trigger input data rate</a:t>
            </a:r>
          </a:p>
          <a:p>
            <a:pPr lvl="1"/>
            <a:r>
              <a:rPr lang="en-US" dirty="0" smtClean="0"/>
              <a:t>Level-1 Trigger reduces event rate from 1GHz to 100 kHz with ~3 microseconds of fixed latency (pipelined)</a:t>
            </a:r>
          </a:p>
          <a:p>
            <a:pPr lvl="1"/>
            <a:r>
              <a:rPr lang="en-US" dirty="0" smtClean="0"/>
              <a:t>Several FPGA trigger layers:</a:t>
            </a:r>
          </a:p>
          <a:p>
            <a:pPr lvl="2"/>
            <a:r>
              <a:rPr lang="en-US" dirty="0" smtClean="0"/>
              <a:t>FPGA Layer to generate trigger primitives (my guess: ~20-100 boards, small to medium FPGAs &lt; $10K each)</a:t>
            </a:r>
          </a:p>
          <a:p>
            <a:pPr lvl="2"/>
            <a:r>
              <a:rPr lang="en-US" dirty="0" smtClean="0"/>
              <a:t>Local Trigger FPGA layer for subset of detector trigger decision </a:t>
            </a:r>
            <a:r>
              <a:rPr lang="en-US" dirty="0"/>
              <a:t>accept </a:t>
            </a:r>
            <a:r>
              <a:rPr lang="en-US" dirty="0" smtClean="0"/>
              <a:t>(</a:t>
            </a:r>
            <a:r>
              <a:rPr lang="en-US" dirty="0"/>
              <a:t>my guess: </a:t>
            </a:r>
            <a:r>
              <a:rPr lang="en-US" dirty="0" smtClean="0"/>
              <a:t>~</a:t>
            </a:r>
            <a:r>
              <a:rPr lang="en-US" dirty="0"/>
              <a:t>1-10 boards with large FPGAs &gt; $10K each)</a:t>
            </a:r>
            <a:endParaRPr lang="en-US" dirty="0" smtClean="0"/>
          </a:p>
          <a:p>
            <a:pPr lvl="2"/>
            <a:r>
              <a:rPr lang="en-US" dirty="0" smtClean="0"/>
              <a:t>Global Trigger FPGA layer that takes trigger primitive objects as input and generates Level-1 accept (</a:t>
            </a:r>
            <a:r>
              <a:rPr lang="en-US" dirty="0"/>
              <a:t>my guess: </a:t>
            </a:r>
            <a:r>
              <a:rPr lang="en-US" dirty="0" smtClean="0"/>
              <a:t>~1 board with large FPGA &gt; $10K each)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29-Aug-2018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Mu2e-II TDAQ &amp; Trigger - DAQ Thoughts - Ryan A. Rivera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93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the FPGAs for Mu2e-II?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the detector front-ends, need rad-hard ASICS (Maybe already too late to design a new one) or FPGAs.</a:t>
            </a:r>
          </a:p>
          <a:p>
            <a:r>
              <a:rPr lang="en-US" dirty="0" smtClean="0"/>
              <a:t>Low-Latency trigger</a:t>
            </a:r>
          </a:p>
          <a:p>
            <a:r>
              <a:rPr lang="en-US" dirty="0" smtClean="0"/>
              <a:t>Data concentration</a:t>
            </a:r>
          </a:p>
          <a:p>
            <a:r>
              <a:rPr lang="en-US" dirty="0" smtClean="0"/>
              <a:t>Event building</a:t>
            </a:r>
          </a:p>
          <a:p>
            <a:pPr lvl="1"/>
            <a:r>
              <a:rPr lang="en-US" dirty="0" smtClean="0"/>
              <a:t>Can do custom application specific switching behavior</a:t>
            </a:r>
          </a:p>
          <a:p>
            <a:r>
              <a:rPr lang="en-US" dirty="0" smtClean="0"/>
              <a:t>High Level Trigger preprocessor/co-processor?</a:t>
            </a:r>
          </a:p>
          <a:p>
            <a:pPr lvl="1"/>
            <a:r>
              <a:rPr lang="en-US" dirty="0" smtClean="0"/>
              <a:t>Other co-processors? GPUs?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29-Aug-2018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Mu2e-II TDAQ &amp; Trigger - DAQ Thoughts - Ryan A. Rivera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459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 Landscape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Altera/Intel – Stratix 10</a:t>
            </a:r>
          </a:p>
          <a:p>
            <a:pPr lvl="1"/>
            <a:r>
              <a:rPr lang="en-US" dirty="0"/>
              <a:t>Up to 10 TFLOPS of single-precision floating-point DSP performance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Up to 70% lower power than prior-generation high-end </a:t>
            </a:r>
            <a:r>
              <a:rPr lang="en-US" dirty="0" smtClean="0"/>
              <a:t>FPGAs</a:t>
            </a:r>
            <a:endParaRPr lang="en-US" dirty="0"/>
          </a:p>
          <a:p>
            <a:pPr lvl="1"/>
            <a:r>
              <a:rPr lang="en-US" dirty="0"/>
              <a:t>Up to 80 </a:t>
            </a:r>
            <a:r>
              <a:rPr lang="en-US" dirty="0" smtClean="0"/>
              <a:t>GFLOPS/Watt </a:t>
            </a:r>
            <a:r>
              <a:rPr lang="en-US" dirty="0"/>
              <a:t>of single-precision floating point power efficiency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Up to 144 full duplex transceivers in a single package.</a:t>
            </a:r>
          </a:p>
          <a:p>
            <a:pPr lvl="1"/>
            <a:r>
              <a:rPr lang="en-US" dirty="0"/>
              <a:t>Over 2.5 Tbps bandwidth for serial memory with support for Hybrid Memory Cube.</a:t>
            </a:r>
          </a:p>
          <a:p>
            <a:pPr lvl="1"/>
            <a:r>
              <a:rPr lang="en-US" dirty="0"/>
              <a:t>Over 2.3 Tbps bandwidth for parallel memory interfaces with support for DDR4 at 2,666 Mbps</a:t>
            </a:r>
            <a:r>
              <a:rPr lang="en-US" dirty="0" smtClean="0"/>
              <a:t>.</a:t>
            </a:r>
          </a:p>
          <a:p>
            <a:pPr lvl="1"/>
            <a:r>
              <a:rPr lang="en-US" b="1" u="sng" dirty="0" smtClean="0"/>
              <a:t>HLS C++ to RTL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29-Aug-2018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Mu2e-II TDAQ &amp; Trigger - DAQ Thoughts - Ryan A. Rivera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251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 Landscape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Xilinx – Virtex UltraSCALE+</a:t>
            </a:r>
            <a:endParaRPr lang="en-US" dirty="0"/>
          </a:p>
          <a:p>
            <a:pPr lvl="1"/>
            <a:r>
              <a:rPr lang="en-US" dirty="0" smtClean="0"/>
              <a:t>Up </a:t>
            </a:r>
            <a:r>
              <a:rPr lang="en-US" dirty="0"/>
              <a:t>to </a:t>
            </a:r>
            <a:r>
              <a:rPr lang="en-US" dirty="0" smtClean="0"/>
              <a:t>128 33G transceivers </a:t>
            </a:r>
            <a:r>
              <a:rPr lang="en-US" dirty="0"/>
              <a:t>deliver 8.4 Tb of serial </a:t>
            </a:r>
            <a:r>
              <a:rPr lang="en-US" dirty="0" smtClean="0"/>
              <a:t>bandwidth</a:t>
            </a:r>
          </a:p>
          <a:p>
            <a:pPr lvl="1"/>
            <a:r>
              <a:rPr lang="en-US" dirty="0"/>
              <a:t>460GB/s HBM bandwidth, and 2,666 Mb/s DDR4 in a mid-speed </a:t>
            </a:r>
            <a:r>
              <a:rPr lang="en-US" dirty="0" smtClean="0"/>
              <a:t>grade</a:t>
            </a:r>
          </a:p>
          <a:p>
            <a:pPr lvl="1"/>
            <a:r>
              <a:rPr lang="en-US" dirty="0"/>
              <a:t>Up to 60% lower power vs. 7 series </a:t>
            </a:r>
            <a:r>
              <a:rPr lang="en-US" dirty="0" smtClean="0"/>
              <a:t>FPGAs</a:t>
            </a:r>
          </a:p>
          <a:p>
            <a:pPr lvl="1"/>
            <a:r>
              <a:rPr lang="en-US" b="1" u="sng" dirty="0" smtClean="0"/>
              <a:t>HLS C++ to RTL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29-Aug-2018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Mu2e-II TDAQ &amp; Trigger - DAQ Thoughts - Ryan A. Rivera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885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requirements for the Mu2e-II DAQ?</a:t>
            </a:r>
          </a:p>
          <a:p>
            <a:r>
              <a:rPr lang="en-US" dirty="0" smtClean="0"/>
              <a:t>Mu2e-II will have more beam on target and higher granularity detectors.</a:t>
            </a:r>
          </a:p>
          <a:p>
            <a:r>
              <a:rPr lang="en-US" dirty="0" smtClean="0"/>
              <a:t>Assumptions:</a:t>
            </a:r>
          </a:p>
          <a:p>
            <a:pPr lvl="1"/>
            <a:r>
              <a:rPr lang="en-US" dirty="0"/>
              <a:t>Power and cooling limitations are solved by money</a:t>
            </a:r>
          </a:p>
          <a:p>
            <a:pPr lvl="1"/>
            <a:r>
              <a:rPr lang="en-US" dirty="0"/>
              <a:t>Installation around </a:t>
            </a:r>
            <a:r>
              <a:rPr lang="en-US" dirty="0" smtClean="0"/>
              <a:t>2030</a:t>
            </a:r>
          </a:p>
          <a:p>
            <a:pPr lvl="1"/>
            <a:r>
              <a:rPr lang="en-US" dirty="0" smtClean="0"/>
              <a:t>Control and Synchronization of the detector will work itself out, this talk focuses on Trigger and Data Paths</a:t>
            </a:r>
          </a:p>
          <a:p>
            <a:r>
              <a:rPr lang="en-US" dirty="0" smtClean="0"/>
              <a:t>This talk introduces as many DAQ thoughts as I could come up with in a few days, hopefully our discussion will help make the thoughts coherent.</a:t>
            </a:r>
          </a:p>
          <a:p>
            <a:pPr lvl="1"/>
            <a:r>
              <a:rPr lang="en-US" dirty="0" smtClean="0"/>
              <a:t>All corrections welcome!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29-Aug-2018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Mu2e-II TDAQ &amp; Trigger - DAQ Thoughts - Ryan A. Rivera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59976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 scaling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338612"/>
            <a:ext cx="8672513" cy="43966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29-Aug-2018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Mu2e-II TDAQ &amp; Trigger - DAQ Thoughts - Ryan A. Rivera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888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FPGA scaling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308" y="1042988"/>
            <a:ext cx="8195097" cy="498792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29-Aug-2018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Mu2e-II TDAQ &amp; Trigger - DAQ Thoughts - Ryan A. Rivera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739377" y="837086"/>
            <a:ext cx="1263804" cy="909938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00976" y="1053012"/>
            <a:ext cx="1732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Mu2e-I DTC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951358" y="1292055"/>
            <a:ext cx="706245" cy="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5610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 Trend to HLS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Level </a:t>
            </a:r>
            <a:r>
              <a:rPr lang="en-US" dirty="0"/>
              <a:t>S</a:t>
            </a:r>
            <a:r>
              <a:rPr lang="en-US" dirty="0" smtClean="0"/>
              <a:t>ynthesis is now good enough to rival manual VHDL or Verilog algorithm development.</a:t>
            </a:r>
          </a:p>
          <a:p>
            <a:r>
              <a:rPr lang="en-US" dirty="0" smtClean="0"/>
              <a:t>Allows physicists to easily understand and develop low and fixed latency FPGA algorithms.</a:t>
            </a:r>
          </a:p>
          <a:p>
            <a:pPr lvl="1"/>
            <a:r>
              <a:rPr lang="en-US" dirty="0" smtClean="0"/>
              <a:t>Makes emulation easy for offline.</a:t>
            </a:r>
          </a:p>
          <a:p>
            <a:r>
              <a:rPr lang="en-US" dirty="0" smtClean="0"/>
              <a:t>Debug and verify in a software environment (often 10x faster iterations than firmware simulation tools).</a:t>
            </a:r>
          </a:p>
          <a:p>
            <a:r>
              <a:rPr lang="en-US" dirty="0" smtClean="0"/>
              <a:t>CMS is heavily investing in HLS approach to FPGA algorithm development.</a:t>
            </a:r>
          </a:p>
          <a:p>
            <a:pPr lvl="1"/>
            <a:r>
              <a:rPr lang="en-US" dirty="0" smtClean="0"/>
              <a:t>There is a </a:t>
            </a:r>
            <a:r>
              <a:rPr lang="en-US" dirty="0" smtClean="0">
                <a:hlinkClick r:id="rId2"/>
              </a:rPr>
              <a:t>hls4ml</a:t>
            </a:r>
            <a:r>
              <a:rPr lang="en-US" dirty="0" smtClean="0"/>
              <a:t> collaboration developing machine learning (neural network) tools using HLS.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29-Aug-2018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Mu2e-II TDAQ &amp; Trigger - DAQ Thoughts - Ryan A. Rivera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8023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29-Aug-2018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Mu2e-II TDAQ &amp; Trigger - DAQ Thoughts - Ryan A. Rivera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47638" y="150459"/>
            <a:ext cx="8867775" cy="5850711"/>
            <a:chOff x="1585912" y="505639"/>
            <a:chExt cx="8867775" cy="585071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"/>
            <a:stretch/>
          </p:blipFill>
          <p:spPr>
            <a:xfrm>
              <a:off x="1585912" y="679450"/>
              <a:ext cx="8867775" cy="56769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Title 1"/>
            <p:cNvSpPr txBox="1">
              <a:spLocks/>
            </p:cNvSpPr>
            <p:nvPr/>
          </p:nvSpPr>
          <p:spPr>
            <a:xfrm>
              <a:off x="7096045" y="505639"/>
              <a:ext cx="2972351" cy="1325563"/>
            </a:xfrm>
            <a:prstGeom prst="rect">
              <a:avLst/>
            </a:prstGeom>
          </p:spPr>
          <p:txBody>
            <a:bodyPr lIns="0" tIns="0" rIns="0" bIns="0" anchor="b" anchorCtr="0"/>
            <a:lstStyle>
              <a:lvl1pPr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154D81"/>
                  </a:solidFill>
                  <a:latin typeface="Helvetica"/>
                  <a:ea typeface="ＭＳ Ｐゴシック" charset="0"/>
                  <a:cs typeface="ＭＳ Ｐゴシック" charset="0"/>
                </a:defRPr>
              </a:lvl1pPr>
              <a:lvl2pPr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rgbClr val="074184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2pPr>
              <a:lvl3pPr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rgbClr val="074184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3pPr>
              <a:lvl4pPr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rgbClr val="074184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4pPr>
              <a:lvl5pPr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1700" b="1">
                  <a:solidFill>
                    <a:srgbClr val="074184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5pPr>
              <a:lvl6pPr marL="457200"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6pPr>
              <a:lvl7pPr marL="914400"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7pPr>
              <a:lvl8pPr marL="1371600"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8pPr>
              <a:lvl9pPr marL="1828800"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r"/>
              <a:r>
                <a:rPr lang="en-US" dirty="0" smtClean="0"/>
                <a:t>HLS Code	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886727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 Algorithm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important to realize that FPGA development can take place now – hardware is not needed!</a:t>
            </a:r>
          </a:p>
          <a:p>
            <a:pPr lvl="1"/>
            <a:r>
              <a:rPr lang="en-US" dirty="0" smtClean="0"/>
              <a:t>Starting now would help decide how many resources are needed, what size FPGA is in the ballpark, and could inform DAQ topology choices.</a:t>
            </a:r>
          </a:p>
          <a:p>
            <a:r>
              <a:rPr lang="en-US" dirty="0" smtClean="0"/>
              <a:t>Could consider associative memories for pattern matching.</a:t>
            </a:r>
          </a:p>
          <a:p>
            <a:r>
              <a:rPr lang="en-US" dirty="0" smtClean="0"/>
              <a:t>Could inform custom trigger board design or commercial board selection.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29-Aug-2018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Mu2e-II TDAQ &amp; Trigger - DAQ Thoughts - Ryan A. Rivera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1739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Which subsystems are streaming?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 smtClean="0"/>
              <a:t>What are the constraints imposed by rad-hard links?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Is it possible to have a low-latency Level-1 trigger with rejection power?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Lock an HLS developer and a firmware-system developer in a room for six months and tell them to understand the specs of a hardware trigger layer (what type of FPGA, how much memory) that would do the job.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A hardware trigger layer may save money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dirty="0" smtClean="0"/>
              <a:t>downstream due to data reduction.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dirty="0"/>
              <a:t>u</a:t>
            </a:r>
            <a:r>
              <a:rPr lang="en-US" dirty="0" smtClean="0"/>
              <a:t>pstream due to reduced buffer size.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much processing is needed for High Level Trigger?</a:t>
            </a:r>
            <a:endParaRPr lang="en-US" dirty="0"/>
          </a:p>
          <a:p>
            <a:pPr marL="1257300" lvl="2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29-Aug-2018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Mu2e-II TDAQ &amp; Trigger - DAQ Thoughts - Ryan A. Rivera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4023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Solution for 10x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same topology</a:t>
            </a:r>
          </a:p>
          <a:p>
            <a:r>
              <a:rPr lang="en-US" dirty="0" smtClean="0"/>
              <a:t>Assume gain of 2x in technology</a:t>
            </a:r>
          </a:p>
          <a:p>
            <a:r>
              <a:rPr lang="en-US" dirty="0" smtClean="0"/>
              <a:t>Buy 5x more hardware and software resources</a:t>
            </a:r>
          </a:p>
          <a:p>
            <a:pPr lvl="1"/>
            <a:r>
              <a:rPr lang="en-US" dirty="0" smtClean="0"/>
              <a:t>Multi-stage event building switch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29-Aug-2018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Mu2e-II TDAQ &amp; Trigger - DAQ Thoughts - Ryan A. Rivera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0153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29-Aug-2018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Mu2e-II TDAQ &amp; Trigger - DAQ Thoughts - Ryan A. Rivera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8887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29-Aug-2018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Mu2e-II TDAQ &amp; Trigger - DAQ Thoughts - Ryan A. Rivera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HLS Code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21" y="2716233"/>
            <a:ext cx="4369179" cy="3340036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515" y="534499"/>
            <a:ext cx="5851969" cy="309575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0826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~</a:t>
            </a:r>
            <a:r>
              <a:rPr lang="en-US" dirty="0"/>
              <a:t>2x more </a:t>
            </a:r>
            <a:r>
              <a:rPr lang="en-US" dirty="0" smtClean="0"/>
              <a:t>detector channels, </a:t>
            </a:r>
            <a:r>
              <a:rPr lang="en-US" dirty="0"/>
              <a:t>and ~5x more </a:t>
            </a:r>
            <a:r>
              <a:rPr lang="en-US" dirty="0" smtClean="0"/>
              <a:t>pulses on target, </a:t>
            </a:r>
            <a:r>
              <a:rPr lang="en-US" dirty="0"/>
              <a:t>for ~10x higher data </a:t>
            </a:r>
            <a:r>
              <a:rPr lang="en-US" dirty="0" smtClean="0"/>
              <a:t>rate.</a:t>
            </a:r>
          </a:p>
          <a:p>
            <a:pPr lvl="1"/>
            <a:r>
              <a:rPr lang="en-US" dirty="0" smtClean="0"/>
              <a:t>Current expected Mu2e-I data rate from front-ends is 38GBps</a:t>
            </a:r>
            <a:endParaRPr lang="en-US" dirty="0"/>
          </a:p>
          <a:p>
            <a:r>
              <a:rPr lang="en-US" dirty="0"/>
              <a:t>More </a:t>
            </a:r>
            <a:r>
              <a:rPr lang="en-US" dirty="0" smtClean="0"/>
              <a:t>detector channels and </a:t>
            </a:r>
            <a:r>
              <a:rPr lang="en-US" dirty="0"/>
              <a:t>more background implies bigger event sizes (maybe ~3x</a:t>
            </a:r>
            <a:r>
              <a:rPr lang="en-US" dirty="0" smtClean="0"/>
              <a:t>?)</a:t>
            </a:r>
          </a:p>
          <a:p>
            <a:pPr lvl="1"/>
            <a:r>
              <a:rPr lang="en-US" dirty="0" smtClean="0"/>
              <a:t>Mu2e-I expected event size is 200kB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29-Aug-2018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Mu2e-II TDAQ &amp; Trigger - DAQ Thoughts - Ryan A. Rivera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866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(2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Reduced </a:t>
            </a:r>
            <a:r>
              <a:rPr lang="en-US" dirty="0"/>
              <a:t>OFF Spill </a:t>
            </a:r>
            <a:r>
              <a:rPr lang="en-US" dirty="0" smtClean="0"/>
              <a:t>periods (to no OFF Spill time?) </a:t>
            </a:r>
            <a:r>
              <a:rPr lang="en-US" dirty="0"/>
              <a:t>implies </a:t>
            </a:r>
            <a:r>
              <a:rPr lang="en-US" dirty="0" smtClean="0"/>
              <a:t>less </a:t>
            </a:r>
            <a:r>
              <a:rPr lang="en-US" dirty="0"/>
              <a:t>advantage to large front-end </a:t>
            </a:r>
            <a:r>
              <a:rPr lang="en-US" dirty="0" smtClean="0"/>
              <a:t>buffers for streaming data</a:t>
            </a:r>
          </a:p>
          <a:p>
            <a:pPr lvl="1"/>
            <a:r>
              <a:rPr lang="en-US" dirty="0" smtClean="0"/>
              <a:t>In Mu2e-I</a:t>
            </a:r>
            <a:r>
              <a:rPr lang="en-US" dirty="0"/>
              <a:t>,</a:t>
            </a:r>
            <a:r>
              <a:rPr lang="en-US" dirty="0" smtClean="0"/>
              <a:t> have second of downtime to play catchup</a:t>
            </a:r>
          </a:p>
          <a:p>
            <a:pPr lvl="1"/>
            <a:r>
              <a:rPr lang="en-US" dirty="0" smtClean="0"/>
              <a:t>In Mu2e-II, steady event rate (could buffer just to handle event to event variation, not large accelerator time structures)</a:t>
            </a:r>
          </a:p>
          <a:p>
            <a:r>
              <a:rPr lang="en-US" dirty="0" smtClean="0"/>
              <a:t>No large front-end buffers at CRV would imply need for low-latency trigger decision for CRV.</a:t>
            </a:r>
          </a:p>
          <a:p>
            <a:pPr lvl="1"/>
            <a:r>
              <a:rPr lang="en-US" dirty="0" smtClean="0"/>
              <a:t>Low latency trigger decision implies an FPGA trigger layer.</a:t>
            </a:r>
            <a:endParaRPr lang="en-US" dirty="0"/>
          </a:p>
          <a:p>
            <a:r>
              <a:rPr lang="en-US" dirty="0" smtClean="0"/>
              <a:t>Compare scenario cost: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Large CRV buffers and software trigger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Small CRV buffers and hardware trigger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29-Aug-2018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Mu2e-II TDAQ &amp; Trigger - DAQ Thoughts - Ryan A. Rivera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420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Streaming vs Triggered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Important upfront decision as to which detector subsystems are triggered.</a:t>
            </a:r>
          </a:p>
          <a:p>
            <a:r>
              <a:rPr lang="en-US" dirty="0" smtClean="0"/>
              <a:t>Same as Mu2e-I?</a:t>
            </a:r>
          </a:p>
          <a:p>
            <a:pPr lvl="1"/>
            <a:r>
              <a:rPr lang="en-US" dirty="0" smtClean="0"/>
              <a:t>Stream all Tracker and Calorimeter data</a:t>
            </a:r>
          </a:p>
          <a:p>
            <a:pPr lvl="1"/>
            <a:r>
              <a:rPr lang="en-US" dirty="0" smtClean="0"/>
              <a:t>Software Trigger for CRV based on Tracker and Calorimeter</a:t>
            </a:r>
          </a:p>
          <a:p>
            <a:r>
              <a:rPr lang="en-US" dirty="0" smtClean="0"/>
              <a:t>Alternatives?</a:t>
            </a:r>
          </a:p>
          <a:p>
            <a:pPr lvl="1"/>
            <a:r>
              <a:rPr lang="en-US" dirty="0" smtClean="0"/>
              <a:t>Stream Calorimeter Data</a:t>
            </a:r>
          </a:p>
          <a:p>
            <a:pPr lvl="1"/>
            <a:r>
              <a:rPr lang="en-US" dirty="0" smtClean="0"/>
              <a:t>Hardware Trigger for Tracker and CRV based on Calorimeter</a:t>
            </a:r>
          </a:p>
          <a:p>
            <a:pPr lvl="1"/>
            <a:r>
              <a:rPr lang="en-US" dirty="0" smtClean="0"/>
              <a:t>High-level Software Trigger for storage decision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29-Aug-2018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Mu2e-II TDAQ &amp; Trigger - DAQ Thoughts - Ryan A. Rivera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58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Radiation 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Radiation levels at the detector will be higher than Mu2e-I</a:t>
            </a:r>
          </a:p>
          <a:p>
            <a:pPr lvl="1"/>
            <a:r>
              <a:rPr lang="en-US" dirty="0" smtClean="0"/>
              <a:t>Calorimeter level of CMS phase-II?</a:t>
            </a:r>
          </a:p>
          <a:p>
            <a:r>
              <a:rPr lang="en-US" dirty="0" smtClean="0"/>
              <a:t>For Mu2e-I, using the VTRx was a primary constraint</a:t>
            </a:r>
          </a:p>
          <a:p>
            <a:pPr lvl="1"/>
            <a:r>
              <a:rPr lang="en-US" dirty="0" smtClean="0"/>
              <a:t>We had to change the DAQ topology as a result</a:t>
            </a:r>
          </a:p>
          <a:p>
            <a:r>
              <a:rPr lang="en-US" dirty="0" smtClean="0"/>
              <a:t>Mu2e-II likely will not want to design their own rad-hard links, so we will be at the mercy of CMS/Atlas (again)</a:t>
            </a:r>
          </a:p>
          <a:p>
            <a:pPr lvl="1"/>
            <a:r>
              <a:rPr lang="en-US" dirty="0" smtClean="0"/>
              <a:t>This should be worked out as soon as possible.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29-Aug-2018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Mu2e-II TDAQ &amp; Trigger - DAQ Thoughts - Ryan A. Rivera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995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Data Readout Topology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29-Aug-2018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Mu2e-II TDAQ &amp; Trigger - DAQ Thoughts - Ryan A. Rivera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56591" y="1603513"/>
            <a:ext cx="249859" cy="25179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56591" y="1921565"/>
            <a:ext cx="249859" cy="25179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56591" y="2239617"/>
            <a:ext cx="249859" cy="25179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002089" y="1828798"/>
            <a:ext cx="433967" cy="43732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355014" y="1825728"/>
            <a:ext cx="433967" cy="43732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309354" y="1831291"/>
            <a:ext cx="433967" cy="43732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1117565"/>
            <a:ext cx="1533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Front-ends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169618" y="5036495"/>
            <a:ext cx="19897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Concentrator</a:t>
            </a:r>
          </a:p>
          <a:p>
            <a:pPr algn="ctr"/>
            <a:r>
              <a:rPr lang="en-US" dirty="0" smtClean="0"/>
              <a:t>Layer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729647" y="5005946"/>
            <a:ext cx="16847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Event Builder</a:t>
            </a:r>
          </a:p>
          <a:p>
            <a:pPr algn="ctr"/>
            <a:r>
              <a:rPr lang="en-US" dirty="0" smtClean="0"/>
              <a:t>Layer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666001" y="5005946"/>
            <a:ext cx="1720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Storage Decision</a:t>
            </a:r>
          </a:p>
          <a:p>
            <a:pPr algn="ctr"/>
            <a:r>
              <a:rPr lang="en-US" dirty="0" smtClean="0"/>
              <a:t>Layer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877229" y="1729408"/>
            <a:ext cx="1040781" cy="2629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899532" y="2044390"/>
            <a:ext cx="989258" cy="30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919749" y="2105110"/>
            <a:ext cx="969041" cy="2511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504036" y="2047459"/>
            <a:ext cx="45487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56591" y="2737181"/>
            <a:ext cx="249859" cy="25179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56591" y="3055233"/>
            <a:ext cx="249859" cy="25179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556591" y="3373285"/>
            <a:ext cx="249859" cy="25179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2002089" y="2962466"/>
            <a:ext cx="433967" cy="43732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877229" y="2863076"/>
            <a:ext cx="1040781" cy="2629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899532" y="3178058"/>
            <a:ext cx="989258" cy="30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919749" y="3238778"/>
            <a:ext cx="969041" cy="2511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504036" y="3181127"/>
            <a:ext cx="45487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56591" y="3877000"/>
            <a:ext cx="249859" cy="25179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556591" y="4195052"/>
            <a:ext cx="249859" cy="25179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556591" y="4513104"/>
            <a:ext cx="249859" cy="25179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2002089" y="4102285"/>
            <a:ext cx="433967" cy="43732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877229" y="4002895"/>
            <a:ext cx="1040781" cy="2629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899532" y="4317877"/>
            <a:ext cx="989258" cy="30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919749" y="4378597"/>
            <a:ext cx="969041" cy="2511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2504036" y="4320946"/>
            <a:ext cx="45487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4362446" y="2988972"/>
            <a:ext cx="433967" cy="43732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4362446" y="4096052"/>
            <a:ext cx="433967" cy="43732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7303693" y="2988972"/>
            <a:ext cx="433967" cy="43732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7303693" y="4096052"/>
            <a:ext cx="433967" cy="43732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3493294" y="2066005"/>
            <a:ext cx="45487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3493294" y="3199673"/>
            <a:ext cx="45487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3493294" y="4339492"/>
            <a:ext cx="45487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5186914" y="2066005"/>
            <a:ext cx="45487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5186914" y="3199673"/>
            <a:ext cx="45487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5186914" y="4339492"/>
            <a:ext cx="45487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6533303" y="2066005"/>
            <a:ext cx="45487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6533303" y="3199673"/>
            <a:ext cx="45487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6533303" y="4339492"/>
            <a:ext cx="45487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94" name="Group 93"/>
          <p:cNvGrpSpPr/>
          <p:nvPr/>
        </p:nvGrpSpPr>
        <p:grpSpPr>
          <a:xfrm>
            <a:off x="3140063" y="1587117"/>
            <a:ext cx="169103" cy="2946924"/>
            <a:chOff x="3140063" y="1587117"/>
            <a:chExt cx="169103" cy="2946924"/>
          </a:xfrm>
        </p:grpSpPr>
        <p:sp>
          <p:nvSpPr>
            <p:cNvPr id="12" name="Rectangle 11"/>
            <p:cNvSpPr/>
            <p:nvPr/>
          </p:nvSpPr>
          <p:spPr>
            <a:xfrm>
              <a:off x="3150139" y="1587117"/>
              <a:ext cx="159027" cy="2946924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3159377" y="2055613"/>
              <a:ext cx="149789" cy="2322984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3169459" y="2078817"/>
              <a:ext cx="129631" cy="2242129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3159377" y="2105110"/>
              <a:ext cx="149789" cy="1102522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169459" y="2060506"/>
              <a:ext cx="139707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3140063" y="3207633"/>
              <a:ext cx="169103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3169459" y="4339492"/>
              <a:ext cx="139707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3150139" y="2066005"/>
              <a:ext cx="148951" cy="1151101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3159377" y="3207633"/>
              <a:ext cx="115049" cy="1131859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3186655" y="3207632"/>
              <a:ext cx="112435" cy="1110245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08" name="Group 107"/>
          <p:cNvGrpSpPr/>
          <p:nvPr/>
        </p:nvGrpSpPr>
        <p:grpSpPr>
          <a:xfrm>
            <a:off x="6049044" y="1596064"/>
            <a:ext cx="169103" cy="2946924"/>
            <a:chOff x="3140063" y="1587117"/>
            <a:chExt cx="169103" cy="2946924"/>
          </a:xfrm>
        </p:grpSpPr>
        <p:sp>
          <p:nvSpPr>
            <p:cNvPr id="109" name="Rectangle 108"/>
            <p:cNvSpPr/>
            <p:nvPr/>
          </p:nvSpPr>
          <p:spPr>
            <a:xfrm>
              <a:off x="3150139" y="1587117"/>
              <a:ext cx="159027" cy="2946924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0" name="Straight Connector 109"/>
            <p:cNvCxnSpPr/>
            <p:nvPr/>
          </p:nvCxnSpPr>
          <p:spPr>
            <a:xfrm>
              <a:off x="3159377" y="2055613"/>
              <a:ext cx="149789" cy="2322984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flipV="1">
              <a:off x="3169459" y="2078817"/>
              <a:ext cx="129631" cy="2242129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3159377" y="2105110"/>
              <a:ext cx="149789" cy="1102522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3169459" y="2060506"/>
              <a:ext cx="139707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3140063" y="3207633"/>
              <a:ext cx="169103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3169459" y="4339492"/>
              <a:ext cx="139707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flipV="1">
              <a:off x="3150139" y="2066005"/>
              <a:ext cx="148951" cy="1151101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3159377" y="3207633"/>
              <a:ext cx="115049" cy="1131859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V="1">
              <a:off x="3186655" y="3207632"/>
              <a:ext cx="112435" cy="1110245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81028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Generic Data Readout Topology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Data Concentrator Layer</a:t>
            </a:r>
          </a:p>
          <a:p>
            <a:pPr lvl="1"/>
            <a:r>
              <a:rPr lang="en-US" dirty="0" smtClean="0"/>
              <a:t>Aggregate small front-end fragments into larger chunks for efficient event building</a:t>
            </a:r>
          </a:p>
          <a:p>
            <a:r>
              <a:rPr lang="en-US" b="1" dirty="0" smtClean="0"/>
              <a:t>Event Builder Layer</a:t>
            </a:r>
          </a:p>
          <a:p>
            <a:pPr lvl="1"/>
            <a:r>
              <a:rPr lang="en-US" dirty="0" smtClean="0"/>
              <a:t>Data is switched from Concentrator Layer to Event Builder Layer such that full events arrive at Event Builder Layer and are buffered.</a:t>
            </a:r>
          </a:p>
          <a:p>
            <a:pPr lvl="2"/>
            <a:r>
              <a:rPr lang="en-US" dirty="0" smtClean="0"/>
              <a:t>Preprocessing or filtering could occur</a:t>
            </a:r>
          </a:p>
          <a:p>
            <a:r>
              <a:rPr lang="en-US" b="1" dirty="0" smtClean="0"/>
              <a:t>Storage Decision Layer</a:t>
            </a:r>
          </a:p>
          <a:p>
            <a:pPr lvl="1"/>
            <a:r>
              <a:rPr lang="en-US" dirty="0" smtClean="0"/>
              <a:t>Available decision nodes make high level storage decision on full events retrieved from Event Builder Layer buffer.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29-Aug-2018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Mu2e-II TDAQ &amp; Trigger - DAQ Thoughts - Ryan A. Rivera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530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Data Readout Applied to Mu2e-I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29-Aug-2018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Mu2e-II TDAQ &amp; Trigger - DAQ Thoughts - Ryan A. Rivera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56591" y="1603513"/>
            <a:ext cx="249859" cy="25179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56591" y="1921565"/>
            <a:ext cx="249859" cy="25179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56591" y="2239617"/>
            <a:ext cx="249859" cy="25179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002089" y="1828798"/>
            <a:ext cx="433967" cy="43732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355014" y="1825728"/>
            <a:ext cx="433967" cy="43732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09354" y="1831291"/>
            <a:ext cx="433967" cy="43732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1117565"/>
            <a:ext cx="1533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ROCs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69618" y="5036495"/>
            <a:ext cx="19897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Concentrator</a:t>
            </a:r>
          </a:p>
          <a:p>
            <a:pPr algn="ctr"/>
            <a:r>
              <a:rPr lang="en-US" dirty="0" smtClean="0"/>
              <a:t>Layer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729647" y="5005946"/>
            <a:ext cx="16847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Event Builder</a:t>
            </a:r>
          </a:p>
          <a:p>
            <a:pPr algn="ctr"/>
            <a:r>
              <a:rPr lang="en-US" dirty="0" smtClean="0"/>
              <a:t>Layer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666001" y="5005946"/>
            <a:ext cx="1720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Storage Decision</a:t>
            </a:r>
          </a:p>
          <a:p>
            <a:pPr algn="ctr"/>
            <a:r>
              <a:rPr lang="en-US" dirty="0" smtClean="0"/>
              <a:t>Layer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877229" y="1729408"/>
            <a:ext cx="1040781" cy="2629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899532" y="2044390"/>
            <a:ext cx="989258" cy="30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919749" y="2105110"/>
            <a:ext cx="969041" cy="2511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504036" y="2047459"/>
            <a:ext cx="45487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56591" y="2737181"/>
            <a:ext cx="249859" cy="25179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556591" y="3055233"/>
            <a:ext cx="249859" cy="25179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56591" y="3373285"/>
            <a:ext cx="249859" cy="25179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2002089" y="2962466"/>
            <a:ext cx="433967" cy="43732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877229" y="2863076"/>
            <a:ext cx="1040781" cy="2629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899532" y="3178058"/>
            <a:ext cx="989258" cy="30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919749" y="3238778"/>
            <a:ext cx="969041" cy="2511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504036" y="3181127"/>
            <a:ext cx="45487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6591" y="3877000"/>
            <a:ext cx="249859" cy="25179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556591" y="4195052"/>
            <a:ext cx="249859" cy="25179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556591" y="4513104"/>
            <a:ext cx="249859" cy="25179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2002089" y="4102285"/>
            <a:ext cx="433967" cy="43732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877229" y="4002895"/>
            <a:ext cx="1040781" cy="2629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899532" y="4317877"/>
            <a:ext cx="989258" cy="30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919749" y="4378597"/>
            <a:ext cx="969041" cy="2511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504036" y="4320946"/>
            <a:ext cx="45487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4362446" y="2988972"/>
            <a:ext cx="433967" cy="43732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4362446" y="4096052"/>
            <a:ext cx="433967" cy="43732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7303693" y="2988972"/>
            <a:ext cx="433967" cy="43732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7303693" y="4096052"/>
            <a:ext cx="433967" cy="43732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3493294" y="2066005"/>
            <a:ext cx="45487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3493294" y="3199673"/>
            <a:ext cx="45487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3493294" y="4339492"/>
            <a:ext cx="45487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186914" y="2066005"/>
            <a:ext cx="45487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186914" y="3199673"/>
            <a:ext cx="45487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186914" y="4339492"/>
            <a:ext cx="45487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6533303" y="2066005"/>
            <a:ext cx="45487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6533303" y="3199673"/>
            <a:ext cx="45487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6533303" y="4339492"/>
            <a:ext cx="45487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1452123" y="1117565"/>
            <a:ext cx="1533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DTCs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3812480" y="1093938"/>
            <a:ext cx="1533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DTCs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6753727" y="1117564"/>
            <a:ext cx="1533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PCs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2442114" y="4538493"/>
            <a:ext cx="1647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10Gb 96-port Switch</a:t>
            </a:r>
            <a:endParaRPr lang="en-US" sz="1600" dirty="0"/>
          </a:p>
        </p:txBody>
      </p:sp>
      <p:sp>
        <p:nvSpPr>
          <p:cNvPr id="76" name="TextBox 75"/>
          <p:cNvSpPr txBox="1"/>
          <p:nvPr/>
        </p:nvSpPr>
        <p:spPr>
          <a:xfrm>
            <a:off x="5256153" y="4538493"/>
            <a:ext cx="16473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10Gb PCIe</a:t>
            </a:r>
            <a:endParaRPr lang="en-US" sz="1600" dirty="0"/>
          </a:p>
        </p:txBody>
      </p:sp>
      <p:grpSp>
        <p:nvGrpSpPr>
          <p:cNvPr id="77" name="Group 76"/>
          <p:cNvGrpSpPr/>
          <p:nvPr/>
        </p:nvGrpSpPr>
        <p:grpSpPr>
          <a:xfrm>
            <a:off x="3140063" y="1587117"/>
            <a:ext cx="169103" cy="2946924"/>
            <a:chOff x="3140063" y="1587117"/>
            <a:chExt cx="169103" cy="2946924"/>
          </a:xfrm>
        </p:grpSpPr>
        <p:sp>
          <p:nvSpPr>
            <p:cNvPr id="78" name="Rectangle 77"/>
            <p:cNvSpPr/>
            <p:nvPr/>
          </p:nvSpPr>
          <p:spPr>
            <a:xfrm>
              <a:off x="3150139" y="1587117"/>
              <a:ext cx="159027" cy="2946924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9" name="Straight Connector 78"/>
            <p:cNvCxnSpPr/>
            <p:nvPr/>
          </p:nvCxnSpPr>
          <p:spPr>
            <a:xfrm>
              <a:off x="3159377" y="2055613"/>
              <a:ext cx="149789" cy="2322984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3169459" y="2078817"/>
              <a:ext cx="129631" cy="2242129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3159377" y="2105110"/>
              <a:ext cx="149789" cy="1102522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3169459" y="2060506"/>
              <a:ext cx="139707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3140063" y="3207633"/>
              <a:ext cx="169103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3169459" y="4339492"/>
              <a:ext cx="139707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3150139" y="2066005"/>
              <a:ext cx="148951" cy="1151101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3159377" y="3207633"/>
              <a:ext cx="115049" cy="1131859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3186655" y="3207632"/>
              <a:ext cx="112435" cy="1110245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6049044" y="1596064"/>
            <a:ext cx="169103" cy="2946924"/>
            <a:chOff x="3140063" y="1587117"/>
            <a:chExt cx="169103" cy="2946924"/>
          </a:xfrm>
        </p:grpSpPr>
        <p:sp>
          <p:nvSpPr>
            <p:cNvPr id="89" name="Rectangle 88"/>
            <p:cNvSpPr/>
            <p:nvPr/>
          </p:nvSpPr>
          <p:spPr>
            <a:xfrm>
              <a:off x="3150139" y="1587117"/>
              <a:ext cx="159027" cy="2946924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0" name="Straight Connector 89"/>
            <p:cNvCxnSpPr/>
            <p:nvPr/>
          </p:nvCxnSpPr>
          <p:spPr>
            <a:xfrm>
              <a:off x="3159377" y="2055613"/>
              <a:ext cx="149789" cy="2322984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3169459" y="2078817"/>
              <a:ext cx="129631" cy="2242129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3159377" y="2105110"/>
              <a:ext cx="149789" cy="1102522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3169459" y="2060506"/>
              <a:ext cx="139707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3140063" y="3207633"/>
              <a:ext cx="169103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3169459" y="4339492"/>
              <a:ext cx="139707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V="1">
              <a:off x="3150139" y="2066005"/>
              <a:ext cx="148951" cy="1151101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3159377" y="3207633"/>
              <a:ext cx="115049" cy="1131859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V="1">
              <a:off x="3186655" y="3207632"/>
              <a:ext cx="112435" cy="1110245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04764752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Template">
  <a:themeElements>
    <a:clrScheme name="Custom 2">
      <a:dk1>
        <a:srgbClr val="404040"/>
      </a:dk1>
      <a:lt1>
        <a:srgbClr val="FFFFFF"/>
      </a:lt1>
      <a:dk2>
        <a:srgbClr val="154D81"/>
      </a:dk2>
      <a:lt2>
        <a:srgbClr val="FFFFFF"/>
      </a:lt2>
      <a:accent1>
        <a:srgbClr val="82D2E6"/>
      </a:accent1>
      <a:accent2>
        <a:srgbClr val="1997B7"/>
      </a:accent2>
      <a:accent3>
        <a:srgbClr val="DA592A"/>
      </a:accent3>
      <a:accent4>
        <a:srgbClr val="BD1F24"/>
      </a:accent4>
      <a:accent5>
        <a:srgbClr val="519A24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">
      <a:dk1>
        <a:srgbClr val="074184"/>
      </a:dk1>
      <a:lt1>
        <a:srgbClr val="FFFFFF"/>
      </a:lt1>
      <a:dk2>
        <a:srgbClr val="074184"/>
      </a:dk2>
      <a:lt2>
        <a:srgbClr val="FFFCF3"/>
      </a:lt2>
      <a:accent1>
        <a:srgbClr val="70C3DC"/>
      </a:accent1>
      <a:accent2>
        <a:srgbClr val="E14825"/>
      </a:accent2>
      <a:accent3>
        <a:srgbClr val="399F3C"/>
      </a:accent3>
      <a:accent4>
        <a:srgbClr val="800F1B"/>
      </a:accent4>
      <a:accent5>
        <a:srgbClr val="1997B7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FermilabTemplate.potx</Template>
  <TotalTime>24283</TotalTime>
  <Words>1614</Words>
  <Application>Microsoft Office PowerPoint</Application>
  <PresentationFormat>On-screen Show (4:3)</PresentationFormat>
  <Paragraphs>244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ＭＳ Ｐゴシック</vt:lpstr>
      <vt:lpstr>Arial</vt:lpstr>
      <vt:lpstr>Calibri</vt:lpstr>
      <vt:lpstr>Helvetica</vt:lpstr>
      <vt:lpstr>FermilabTemplate</vt:lpstr>
      <vt:lpstr>Fermilab: Footer Only</vt:lpstr>
      <vt:lpstr>Mu2e-II DAQ Thoughts</vt:lpstr>
      <vt:lpstr>Introduction</vt:lpstr>
      <vt:lpstr>Implications (1 of 2)</vt:lpstr>
      <vt:lpstr>Implications (2 of 2)</vt:lpstr>
      <vt:lpstr>Streaming vs Triggered</vt:lpstr>
      <vt:lpstr>Radiation Implications</vt:lpstr>
      <vt:lpstr>Generic Data Readout Topology</vt:lpstr>
      <vt:lpstr>Generic Data Readout Topology</vt:lpstr>
      <vt:lpstr>Generic Data Readout Applied to Mu2e-I</vt:lpstr>
      <vt:lpstr>PowerPoint Presentation</vt:lpstr>
      <vt:lpstr>Notes from CMS Run II Data Path</vt:lpstr>
      <vt:lpstr>CMS Run II PCs (1 of 2)</vt:lpstr>
      <vt:lpstr>CMS Run II PCs (2 of 2)</vt:lpstr>
      <vt:lpstr>Generic Trigger Path Topology</vt:lpstr>
      <vt:lpstr>Generic Trigger Path Applied to Mu2e-I</vt:lpstr>
      <vt:lpstr>CMS Run-II Trigger Path Notes</vt:lpstr>
      <vt:lpstr>Where are the FPGAs for Mu2e-II?</vt:lpstr>
      <vt:lpstr>FPGA Landscape</vt:lpstr>
      <vt:lpstr>FPGA Landscape</vt:lpstr>
      <vt:lpstr>FPGA scaling</vt:lpstr>
      <vt:lpstr>FPGA scaling</vt:lpstr>
      <vt:lpstr>FPGA Trend to HLS</vt:lpstr>
      <vt:lpstr>PowerPoint Presentation</vt:lpstr>
      <vt:lpstr>FPGA Algorithm Development</vt:lpstr>
      <vt:lpstr>Decision Process</vt:lpstr>
      <vt:lpstr>Example Solution for 10x</vt:lpstr>
      <vt:lpstr>Backup Slides</vt:lpstr>
      <vt:lpstr>HLS Code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Ryan A Rivera</cp:lastModifiedBy>
  <cp:revision>1137</cp:revision>
  <cp:lastPrinted>2014-06-04T17:18:59Z</cp:lastPrinted>
  <dcterms:created xsi:type="dcterms:W3CDTF">2014-01-03T20:18:13Z</dcterms:created>
  <dcterms:modified xsi:type="dcterms:W3CDTF">2018-08-29T15:37:53Z</dcterms:modified>
</cp:coreProperties>
</file>