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316" r:id="rId3"/>
    <p:sldId id="336" r:id="rId4"/>
    <p:sldId id="343" r:id="rId5"/>
    <p:sldId id="339" r:id="rId6"/>
    <p:sldId id="338" r:id="rId7"/>
    <p:sldId id="340" r:id="rId8"/>
    <p:sldId id="341" r:id="rId9"/>
    <p:sldId id="345" r:id="rId10"/>
    <p:sldId id="342" r:id="rId11"/>
    <p:sldId id="344" r:id="rId12"/>
  </p:sldIdLst>
  <p:sldSz cx="9144000" cy="6858000" type="letter"/>
  <p:notesSz cx="6858000" cy="9144000"/>
  <p:defaultTextStyle>
    <a:defPPr>
      <a:defRPr lang="en-US"/>
    </a:defPPr>
    <a:lvl1pPr algn="l" rtl="0" eaLnBrk="0" fontAlgn="base" hangingPunct="0">
      <a:spcBef>
        <a:spcPct val="20000"/>
      </a:spcBef>
      <a:spcAft>
        <a:spcPct val="0"/>
      </a:spcAft>
      <a:buClr>
        <a:schemeClr val="accent2"/>
      </a:buClr>
      <a:buFont typeface="Monotype Sorts" pitchFamily="-32" charset="2"/>
      <a:buChar char=" "/>
      <a:defRPr kern="1200">
        <a:solidFill>
          <a:schemeClr val="tx1"/>
        </a:solidFill>
        <a:latin typeface="Arial" charset="0"/>
        <a:ea typeface="+mn-ea"/>
        <a:cs typeface="+mn-cs"/>
        <a:sym typeface="Symbol" pitchFamily="18" charset="2"/>
      </a:defRPr>
    </a:lvl1pPr>
    <a:lvl2pPr marL="457200" algn="l" rtl="0" eaLnBrk="0" fontAlgn="base" hangingPunct="0">
      <a:spcBef>
        <a:spcPct val="20000"/>
      </a:spcBef>
      <a:spcAft>
        <a:spcPct val="0"/>
      </a:spcAft>
      <a:buClr>
        <a:schemeClr val="accent2"/>
      </a:buClr>
      <a:buFont typeface="Monotype Sorts" pitchFamily="-32" charset="2"/>
      <a:buChar char=" "/>
      <a:defRPr kern="1200">
        <a:solidFill>
          <a:schemeClr val="tx1"/>
        </a:solidFill>
        <a:latin typeface="Arial" charset="0"/>
        <a:ea typeface="+mn-ea"/>
        <a:cs typeface="+mn-cs"/>
        <a:sym typeface="Symbol" pitchFamily="18" charset="2"/>
      </a:defRPr>
    </a:lvl2pPr>
    <a:lvl3pPr marL="914400" algn="l" rtl="0" eaLnBrk="0" fontAlgn="base" hangingPunct="0">
      <a:spcBef>
        <a:spcPct val="20000"/>
      </a:spcBef>
      <a:spcAft>
        <a:spcPct val="0"/>
      </a:spcAft>
      <a:buClr>
        <a:schemeClr val="accent2"/>
      </a:buClr>
      <a:buFont typeface="Monotype Sorts" pitchFamily="-32" charset="2"/>
      <a:buChar char=" "/>
      <a:defRPr kern="1200">
        <a:solidFill>
          <a:schemeClr val="tx1"/>
        </a:solidFill>
        <a:latin typeface="Arial" charset="0"/>
        <a:ea typeface="+mn-ea"/>
        <a:cs typeface="+mn-cs"/>
        <a:sym typeface="Symbol" pitchFamily="18" charset="2"/>
      </a:defRPr>
    </a:lvl3pPr>
    <a:lvl4pPr marL="1371600" algn="l" rtl="0" eaLnBrk="0" fontAlgn="base" hangingPunct="0">
      <a:spcBef>
        <a:spcPct val="20000"/>
      </a:spcBef>
      <a:spcAft>
        <a:spcPct val="0"/>
      </a:spcAft>
      <a:buClr>
        <a:schemeClr val="accent2"/>
      </a:buClr>
      <a:buFont typeface="Monotype Sorts" pitchFamily="-32" charset="2"/>
      <a:buChar char=" "/>
      <a:defRPr kern="1200">
        <a:solidFill>
          <a:schemeClr val="tx1"/>
        </a:solidFill>
        <a:latin typeface="Arial" charset="0"/>
        <a:ea typeface="+mn-ea"/>
        <a:cs typeface="+mn-cs"/>
        <a:sym typeface="Symbol" pitchFamily="18" charset="2"/>
      </a:defRPr>
    </a:lvl4pPr>
    <a:lvl5pPr marL="1828800" algn="l" rtl="0" eaLnBrk="0" fontAlgn="base" hangingPunct="0">
      <a:spcBef>
        <a:spcPct val="20000"/>
      </a:spcBef>
      <a:spcAft>
        <a:spcPct val="0"/>
      </a:spcAft>
      <a:buClr>
        <a:schemeClr val="accent2"/>
      </a:buClr>
      <a:buFont typeface="Monotype Sorts" pitchFamily="-32" charset="2"/>
      <a:buChar char=" "/>
      <a:defRPr kern="1200">
        <a:solidFill>
          <a:schemeClr val="tx1"/>
        </a:solidFill>
        <a:latin typeface="Arial" charset="0"/>
        <a:ea typeface="+mn-ea"/>
        <a:cs typeface="+mn-cs"/>
        <a:sym typeface="Symbol" pitchFamily="18" charset="2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  <a:sym typeface="Symbol" pitchFamily="18" charset="2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  <a:sym typeface="Symbol" pitchFamily="18" charset="2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  <a:sym typeface="Symbol" pitchFamily="18" charset="2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  <a:sym typeface="Symbol" pitchFamily="18" charset="2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D23C60"/>
    <a:srgbClr val="00FF00"/>
    <a:srgbClr val="008080"/>
    <a:srgbClr val="FF0000"/>
    <a:srgbClr val="66FFFF"/>
    <a:srgbClr val="FF66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414" autoAdjust="0"/>
    <p:restoredTop sz="76662" autoAdjust="0"/>
  </p:normalViewPr>
  <p:slideViewPr>
    <p:cSldViewPr snapToGrid="0">
      <p:cViewPr varScale="1">
        <p:scale>
          <a:sx n="85" d="100"/>
          <a:sy n="85" d="100"/>
        </p:scale>
        <p:origin x="1116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5167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97" d="100"/>
          <a:sy n="97" d="100"/>
        </p:scale>
        <p:origin x="-2154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6397625" y="8750300"/>
            <a:ext cx="396875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710" tIns="44560" rIns="90710" bIns="44560" anchor="ctr">
            <a:spAutoFit/>
          </a:bodyPr>
          <a:lstStyle/>
          <a:p>
            <a:pPr algn="r" defTabSz="917575">
              <a:spcBef>
                <a:spcPct val="0"/>
              </a:spcBef>
              <a:buClrTx/>
              <a:buFontTx/>
              <a:buNone/>
            </a:pPr>
            <a:fld id="{C565B0D6-1D8E-453E-88CD-61F628F8DF38}" type="slidenum">
              <a:rPr lang="en-US" sz="1400">
                <a:latin typeface="Helvetica" pitchFamily="34" charset="0"/>
              </a:rPr>
              <a:pPr algn="r" defTabSz="917575">
                <a:spcBef>
                  <a:spcPct val="0"/>
                </a:spcBef>
                <a:buClrTx/>
                <a:buFontTx/>
                <a:buNone/>
              </a:pPr>
              <a:t>‹#›</a:t>
            </a:fld>
            <a:endParaRPr lang="en-US" sz="1400"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1589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710" tIns="44560" rIns="90710" bIns="445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notes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692150"/>
            <a:ext cx="4554538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6403975" y="8750300"/>
            <a:ext cx="390525" cy="3000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710" tIns="44560" rIns="90710" bIns="44560" anchor="ctr">
            <a:spAutoFit/>
          </a:bodyPr>
          <a:lstStyle/>
          <a:p>
            <a:pPr algn="r" defTabSz="917575">
              <a:spcBef>
                <a:spcPct val="0"/>
              </a:spcBef>
              <a:buClrTx/>
              <a:buFontTx/>
              <a:buNone/>
            </a:pPr>
            <a:fld id="{433CFE64-7A2D-4F45-B2A3-0B9F610A51A1}" type="slidenum">
              <a:rPr lang="en-US" sz="1400">
                <a:latin typeface="Helvetica" pitchFamily="34" charset="0"/>
              </a:rPr>
              <a:pPr algn="r" defTabSz="917575">
                <a:spcBef>
                  <a:spcPct val="0"/>
                </a:spcBef>
                <a:buClrTx/>
                <a:buFontTx/>
                <a:buNone/>
              </a:pPr>
              <a:t>‹#›</a:t>
            </a:fld>
            <a:endParaRPr lang="en-US" sz="1400"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29733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7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1579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449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2"/>
          <p:cNvGrpSpPr>
            <a:grpSpLocks/>
          </p:cNvGrpSpPr>
          <p:nvPr/>
        </p:nvGrpSpPr>
        <p:grpSpPr bwMode="auto">
          <a:xfrm>
            <a:off x="0" y="1055688"/>
            <a:ext cx="9132888" cy="76200"/>
            <a:chOff x="0" y="912"/>
            <a:chExt cx="5753" cy="48"/>
          </a:xfrm>
        </p:grpSpPr>
        <p:sp>
          <p:nvSpPr>
            <p:cNvPr id="27651" name="Rectangle 3"/>
            <p:cNvSpPr>
              <a:spLocks noChangeArrowheads="1"/>
            </p:cNvSpPr>
            <p:nvPr/>
          </p:nvSpPr>
          <p:spPr bwMode="auto">
            <a:xfrm>
              <a:off x="0" y="912"/>
              <a:ext cx="5753" cy="24"/>
            </a:xfrm>
            <a:prstGeom prst="rect">
              <a:avLst/>
            </a:prstGeom>
            <a:gradFill rotWithShape="0">
              <a:gsLst>
                <a:gs pos="0">
                  <a:srgbClr val="00C0C0">
                    <a:gamma/>
                    <a:shade val="49804"/>
                    <a:invGamma/>
                  </a:srgbClr>
                </a:gs>
                <a:gs pos="50000">
                  <a:srgbClr val="00C0C0"/>
                </a:gs>
                <a:gs pos="100000">
                  <a:srgbClr val="00C0C0">
                    <a:gamma/>
                    <a:shade val="49804"/>
                    <a:invGamma/>
                  </a:srgbClr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52" name="Rectangle 4"/>
            <p:cNvSpPr>
              <a:spLocks noChangeArrowheads="1"/>
            </p:cNvSpPr>
            <p:nvPr/>
          </p:nvSpPr>
          <p:spPr bwMode="auto">
            <a:xfrm>
              <a:off x="0" y="948"/>
              <a:ext cx="5753" cy="12"/>
            </a:xfrm>
            <a:prstGeom prst="rect">
              <a:avLst/>
            </a:prstGeom>
            <a:gradFill rotWithShape="0">
              <a:gsLst>
                <a:gs pos="0">
                  <a:srgbClr val="FF00FF">
                    <a:gamma/>
                    <a:shade val="69804"/>
                    <a:invGamma/>
                  </a:srgbClr>
                </a:gs>
                <a:gs pos="50000">
                  <a:srgbClr val="FF00FF"/>
                </a:gs>
                <a:gs pos="100000">
                  <a:srgbClr val="FF00FF">
                    <a:gamma/>
                    <a:shade val="69804"/>
                    <a:invGamma/>
                  </a:srgbClr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76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36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5029200" y="6400800"/>
            <a:ext cx="4508500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endParaRPr lang="en-US" sz="1600">
              <a:latin typeface="Helvetica" pitchFamily="34" charset="0"/>
            </a:endParaRPr>
          </a:p>
        </p:txBody>
      </p:sp>
      <p:pic>
        <p:nvPicPr>
          <p:cNvPr id="27659" name="Picture 11" descr="Official_Color_Se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85113" y="95250"/>
            <a:ext cx="858837" cy="8239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" pitchFamily="18" charset="0"/>
              </a:defRPr>
            </a:lvl1pPr>
          </a:lstStyle>
          <a:p>
            <a:r>
              <a:rPr lang="en-US" smtClean="0"/>
              <a:t>8/29/2018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3F9F73C-B260-414B-AD7C-55502E448AE7}" type="slidenum">
              <a:rPr lang="en-US"/>
              <a:pPr/>
              <a:t>‹#›</a:t>
            </a:fld>
            <a:endParaRPr lang="en-US">
              <a:latin typeface="Times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University of Michigan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56400" y="220663"/>
            <a:ext cx="2220913" cy="61023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900" y="220663"/>
            <a:ext cx="6515100" cy="61023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" pitchFamily="18" charset="0"/>
              </a:defRPr>
            </a:lvl1pPr>
          </a:lstStyle>
          <a:p>
            <a:r>
              <a:rPr lang="en-US" smtClean="0"/>
              <a:t>8/29/2018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4F1F63C-D8EF-4A19-A02D-AFF126007897}" type="slidenum">
              <a:rPr lang="en-US"/>
              <a:pPr/>
              <a:t>‹#›</a:t>
            </a:fld>
            <a:endParaRPr lang="en-US">
              <a:latin typeface="Times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University of Michigan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" pitchFamily="18" charset="0"/>
              </a:defRPr>
            </a:lvl1pPr>
          </a:lstStyle>
          <a:p>
            <a:r>
              <a:rPr lang="en-US" smtClean="0"/>
              <a:t>8/29/2018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D9EF6FF-7370-43A0-A5A4-1916C31CF8AE}" type="slidenum">
              <a:rPr lang="en-US"/>
              <a:pPr/>
              <a:t>‹#›</a:t>
            </a:fld>
            <a:endParaRPr lang="en-US">
              <a:latin typeface="Times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University of Michigan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" pitchFamily="18" charset="0"/>
              </a:defRPr>
            </a:lvl1pPr>
          </a:lstStyle>
          <a:p>
            <a:r>
              <a:rPr lang="en-US" smtClean="0"/>
              <a:t>8/29/2018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6BF2854-B1E0-46CF-A386-D04DD5C7A7EB}" type="slidenum">
              <a:rPr lang="en-US"/>
              <a:pPr/>
              <a:t>‹#›</a:t>
            </a:fld>
            <a:endParaRPr lang="en-US">
              <a:latin typeface="Times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University of Michigan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900" y="1065213"/>
            <a:ext cx="4367213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8513" y="1065213"/>
            <a:ext cx="43688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" pitchFamily="18" charset="0"/>
              </a:defRPr>
            </a:lvl1pPr>
          </a:lstStyle>
          <a:p>
            <a:r>
              <a:rPr lang="en-US" smtClean="0"/>
              <a:t>8/29/2018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26856F1-3E97-4D93-9865-6BD4A55E49EE}" type="slidenum">
              <a:rPr lang="en-US"/>
              <a:pPr/>
              <a:t>‹#›</a:t>
            </a:fld>
            <a:endParaRPr lang="en-US">
              <a:latin typeface="Times" pitchFamily="18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University of Michigan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" pitchFamily="18" charset="0"/>
              </a:defRPr>
            </a:lvl1pPr>
          </a:lstStyle>
          <a:p>
            <a:r>
              <a:rPr lang="en-US" smtClean="0"/>
              <a:t>8/29/2018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C4961B7-E2BB-4DE4-AC6E-5ABBF54796E3}" type="slidenum">
              <a:rPr lang="en-US"/>
              <a:pPr/>
              <a:t>‹#›</a:t>
            </a:fld>
            <a:endParaRPr lang="en-US">
              <a:latin typeface="Times" pitchFamily="18" charset="0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University of Michigan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" pitchFamily="18" charset="0"/>
              </a:defRPr>
            </a:lvl1pPr>
          </a:lstStyle>
          <a:p>
            <a:r>
              <a:rPr lang="en-US" smtClean="0"/>
              <a:t>8/29/2018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715B2B5-2ED2-469B-8B07-EF1C4C63505A}" type="slidenum">
              <a:rPr lang="en-US"/>
              <a:pPr/>
              <a:t>‹#›</a:t>
            </a:fld>
            <a:endParaRPr lang="en-US">
              <a:latin typeface="Times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University of Michigan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" pitchFamily="18" charset="0"/>
              </a:defRPr>
            </a:lvl1pPr>
          </a:lstStyle>
          <a:p>
            <a:r>
              <a:rPr lang="en-US" smtClean="0"/>
              <a:t>8/29/2018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EE43A3E-031B-475A-96B4-713B39339BA7}" type="slidenum">
              <a:rPr lang="en-US"/>
              <a:pPr/>
              <a:t>‹#›</a:t>
            </a:fld>
            <a:endParaRPr lang="en-US">
              <a:latin typeface="Times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University of Michigan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" pitchFamily="18" charset="0"/>
              </a:defRPr>
            </a:lvl1pPr>
          </a:lstStyle>
          <a:p>
            <a:r>
              <a:rPr lang="en-US" smtClean="0"/>
              <a:t>8/29/2018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14D1141-C862-4957-AA07-4DE9D68BF766}" type="slidenum">
              <a:rPr lang="en-US"/>
              <a:pPr/>
              <a:t>‹#›</a:t>
            </a:fld>
            <a:endParaRPr lang="en-US">
              <a:latin typeface="Times" pitchFamily="18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University of Michigan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" pitchFamily="18" charset="0"/>
              </a:defRPr>
            </a:lvl1pPr>
          </a:lstStyle>
          <a:p>
            <a:r>
              <a:rPr lang="en-US" smtClean="0"/>
              <a:t>8/29/2018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0822A18-058F-4D20-8F75-67E8ED834149}" type="slidenum">
              <a:rPr lang="en-US"/>
              <a:pPr/>
              <a:t>‹#›</a:t>
            </a:fld>
            <a:endParaRPr lang="en-US">
              <a:latin typeface="Times" pitchFamily="18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University of Michigan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919163"/>
            <a:ext cx="9132888" cy="71437"/>
            <a:chOff x="0" y="912"/>
            <a:chExt cx="5753" cy="48"/>
          </a:xfrm>
        </p:grpSpPr>
        <p:sp>
          <p:nvSpPr>
            <p:cNvPr id="1026" name="Rectangle 2"/>
            <p:cNvSpPr>
              <a:spLocks noChangeArrowheads="1"/>
            </p:cNvSpPr>
            <p:nvPr userDrawn="1"/>
          </p:nvSpPr>
          <p:spPr bwMode="auto">
            <a:xfrm>
              <a:off x="0" y="912"/>
              <a:ext cx="5753" cy="24"/>
            </a:xfrm>
            <a:prstGeom prst="rect">
              <a:avLst/>
            </a:prstGeom>
            <a:gradFill rotWithShape="0">
              <a:gsLst>
                <a:gs pos="0">
                  <a:srgbClr val="00C0C0">
                    <a:gamma/>
                    <a:shade val="49804"/>
                    <a:invGamma/>
                  </a:srgbClr>
                </a:gs>
                <a:gs pos="50000">
                  <a:srgbClr val="00C0C0"/>
                </a:gs>
                <a:gs pos="100000">
                  <a:srgbClr val="00C0C0">
                    <a:gamma/>
                    <a:shade val="49804"/>
                    <a:invGamma/>
                  </a:srgbClr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7" name="Rectangle 3"/>
            <p:cNvSpPr>
              <a:spLocks noChangeArrowheads="1"/>
            </p:cNvSpPr>
            <p:nvPr userDrawn="1"/>
          </p:nvSpPr>
          <p:spPr bwMode="auto">
            <a:xfrm>
              <a:off x="0" y="948"/>
              <a:ext cx="5753" cy="12"/>
            </a:xfrm>
            <a:prstGeom prst="rect">
              <a:avLst/>
            </a:prstGeom>
            <a:gradFill rotWithShape="0">
              <a:gsLst>
                <a:gs pos="0">
                  <a:srgbClr val="FF00FF">
                    <a:gamma/>
                    <a:shade val="69804"/>
                    <a:invGamma/>
                  </a:srgbClr>
                </a:gs>
                <a:gs pos="50000">
                  <a:srgbClr val="FF00FF"/>
                </a:gs>
                <a:gs pos="100000">
                  <a:srgbClr val="FF00FF">
                    <a:gamma/>
                    <a:shade val="69804"/>
                    <a:invGamma/>
                  </a:srgbClr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009775" y="220663"/>
            <a:ext cx="6143625" cy="5730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900" y="1065213"/>
            <a:ext cx="8888413" cy="5257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378575"/>
            <a:ext cx="2514600" cy="479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Helvetica" pitchFamily="34" charset="0"/>
              </a:defRPr>
            </a:lvl1pPr>
          </a:lstStyle>
          <a:p>
            <a:r>
              <a:rPr lang="en-US" smtClean="0">
                <a:latin typeface="Times" pitchFamily="18" charset="0"/>
              </a:rPr>
              <a:t>8/29/2018</a:t>
            </a:r>
            <a:endParaRPr lang="en-US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400800"/>
            <a:ext cx="201771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Helvetica" pitchFamily="34" charset="0"/>
              </a:defRPr>
            </a:lvl1pPr>
          </a:lstStyle>
          <a:p>
            <a:fld id="{1A45FAE9-3416-4DD7-A17E-2D7AD15411F2}" type="slidenum">
              <a:rPr lang="en-US"/>
              <a:pPr/>
              <a:t>‹#›</a:t>
            </a:fld>
            <a:endParaRPr lang="en-US">
              <a:latin typeface="Times" pitchFamily="18" charset="0"/>
            </a:endParaRP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0063" y="6400800"/>
            <a:ext cx="31051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" pitchFamily="18" charset="0"/>
              </a:defRPr>
            </a:lvl1pPr>
          </a:lstStyle>
          <a:p>
            <a:r>
              <a:rPr lang="en-US" smtClean="0"/>
              <a:t>University of Michigan</a:t>
            </a:r>
            <a:endParaRPr lang="en-US"/>
          </a:p>
        </p:txBody>
      </p:sp>
      <p:pic>
        <p:nvPicPr>
          <p:cNvPr id="1038" name="Picture 14" descr="Official_Color_Seal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197850" y="15875"/>
            <a:ext cx="895350" cy="858838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08125" y="3013075"/>
            <a:ext cx="5591175" cy="3689350"/>
          </a:xfrm>
          <a:noFill/>
          <a:ln/>
        </p:spPr>
        <p:txBody>
          <a:bodyPr/>
          <a:lstStyle/>
          <a:p>
            <a:pPr marL="342900" indent="-342900" algn="l">
              <a:buFontTx/>
              <a:buChar char="•"/>
            </a:pPr>
            <a:endParaRPr lang="en-US" sz="2000" dirty="0"/>
          </a:p>
          <a:p>
            <a:pPr marL="342900" indent="-342900"/>
            <a:r>
              <a:rPr lang="en-US" sz="2000" dirty="0" smtClean="0">
                <a:solidFill>
                  <a:srgbClr val="0000FF"/>
                </a:solidFill>
              </a:rPr>
              <a:t>Myron Campbell</a:t>
            </a:r>
          </a:p>
          <a:p>
            <a:pPr marL="342900" indent="-342900"/>
            <a:r>
              <a:rPr lang="en-US" sz="2000" dirty="0" smtClean="0">
                <a:solidFill>
                  <a:srgbClr val="0000FF"/>
                </a:solidFill>
              </a:rPr>
              <a:t>University of Michigan</a:t>
            </a:r>
            <a:endParaRPr lang="en-US" sz="2000" dirty="0">
              <a:solidFill>
                <a:srgbClr val="0000FF"/>
              </a:solidFill>
            </a:endParaRPr>
          </a:p>
          <a:p>
            <a:pPr marL="342900" indent="-342900"/>
            <a:r>
              <a:rPr lang="en-US" sz="2000" dirty="0"/>
              <a:t> </a:t>
            </a:r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ctrTitle"/>
          </p:nvPr>
        </p:nvSpPr>
        <p:spPr>
          <a:xfrm>
            <a:off x="325438" y="1235074"/>
            <a:ext cx="7772400" cy="2185019"/>
          </a:xfrm>
        </p:spPr>
        <p:txBody>
          <a:bodyPr/>
          <a:lstStyle/>
          <a:p>
            <a:r>
              <a:rPr lang="en-US" dirty="0" smtClean="0"/>
              <a:t>PIP2IT Extinction </a:t>
            </a:r>
            <a:r>
              <a:rPr lang="en-US" dirty="0" err="1" smtClean="0"/>
              <a:t>Measurment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>
              <a:sym typeface="Symbol" pitchFamily="18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Insertion region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second dipole magnet sweeps the 12.5 </a:t>
            </a:r>
            <a:r>
              <a:rPr lang="en-US" dirty="0" err="1" smtClean="0"/>
              <a:t>keV</a:t>
            </a:r>
            <a:r>
              <a:rPr lang="en-US" dirty="0" smtClean="0"/>
              <a:t> electrons into a detector, and restores the direction of the </a:t>
            </a:r>
            <a:r>
              <a:rPr lang="en-US" dirty="0"/>
              <a:t>H</a:t>
            </a:r>
            <a:r>
              <a:rPr lang="en-US" baseline="30000" dirty="0"/>
              <a:t>-</a:t>
            </a:r>
            <a:r>
              <a:rPr lang="en-US" dirty="0"/>
              <a:t> </a:t>
            </a:r>
            <a:r>
              <a:rPr lang="en-US" dirty="0" smtClean="0"/>
              <a:t>beam, although with a shift.</a:t>
            </a:r>
          </a:p>
          <a:p>
            <a:r>
              <a:rPr lang="en-US" dirty="0" smtClean="0"/>
              <a:t>To measure extinction to 10</a:t>
            </a:r>
            <a:r>
              <a:rPr lang="en-US" baseline="30000" dirty="0" smtClean="0"/>
              <a:t>-11</a:t>
            </a:r>
            <a:r>
              <a:rPr lang="en-US" dirty="0" smtClean="0"/>
              <a:t> need to look for a single </a:t>
            </a:r>
            <a:r>
              <a:rPr lang="en-US" dirty="0"/>
              <a:t>H</a:t>
            </a:r>
            <a:r>
              <a:rPr lang="en-US" baseline="30000" dirty="0"/>
              <a:t>-</a:t>
            </a:r>
            <a:r>
              <a:rPr lang="en-US" dirty="0"/>
              <a:t> </a:t>
            </a:r>
            <a:r>
              <a:rPr lang="en-US" dirty="0" smtClean="0"/>
              <a:t>in 1000 pulses.</a:t>
            </a:r>
          </a:p>
          <a:p>
            <a:r>
              <a:rPr lang="en-US" dirty="0" smtClean="0"/>
              <a:t>Need high efficiency of neutralization and high efficiency of electron detection.</a:t>
            </a:r>
          </a:p>
          <a:p>
            <a:r>
              <a:rPr lang="en-US" dirty="0" smtClean="0"/>
              <a:t>Have looked at several devices</a:t>
            </a:r>
          </a:p>
          <a:p>
            <a:pPr lvl="1"/>
            <a:r>
              <a:rPr lang="en-US" dirty="0" smtClean="0"/>
              <a:t>MPPC with thin coating</a:t>
            </a:r>
          </a:p>
          <a:p>
            <a:pPr lvl="1"/>
            <a:r>
              <a:rPr lang="en-US" dirty="0" smtClean="0"/>
              <a:t>Electron multiplier tube</a:t>
            </a:r>
          </a:p>
          <a:p>
            <a:pPr lvl="1"/>
            <a:r>
              <a:rPr lang="en-US" dirty="0" smtClean="0"/>
              <a:t>Micro channel plate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8/29/2018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9EF6FF-7370-43A0-A5A4-1916C31CF8AE}" type="slidenum">
              <a:rPr lang="en-US" smtClean="0"/>
              <a:pPr/>
              <a:t>10</a:t>
            </a:fld>
            <a:endParaRPr lang="en-US">
              <a:latin typeface="Times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University of Michigan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4886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have submitted a LDRD proposal.</a:t>
            </a:r>
          </a:p>
          <a:p>
            <a:r>
              <a:rPr lang="en-US" dirty="0" smtClean="0"/>
              <a:t>We have been working on making detailed calculations.</a:t>
            </a:r>
          </a:p>
          <a:p>
            <a:r>
              <a:rPr lang="en-US" dirty="0" smtClean="0"/>
              <a:t>We are setting up a test for 10 </a:t>
            </a:r>
            <a:r>
              <a:rPr lang="en-US" dirty="0" err="1" smtClean="0"/>
              <a:t>keV</a:t>
            </a:r>
            <a:r>
              <a:rPr lang="en-US" dirty="0" smtClean="0"/>
              <a:t> electrons, starting with a UV MPPC from Hamamatsu.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8/29/2018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9EF6FF-7370-43A0-A5A4-1916C31CF8AE}" type="slidenum">
              <a:rPr lang="en-US" smtClean="0"/>
              <a:pPr/>
              <a:t>11</a:t>
            </a:fld>
            <a:endParaRPr lang="en-US">
              <a:latin typeface="Times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University of Michigan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784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PIP II Injector Test (PIP2IT)</a:t>
            </a:r>
          </a:p>
          <a:p>
            <a:r>
              <a:rPr lang="en-US" sz="2400" dirty="0" smtClean="0"/>
              <a:t>Basics of H-</a:t>
            </a:r>
          </a:p>
          <a:p>
            <a:r>
              <a:rPr lang="en-US" sz="2400" dirty="0" smtClean="0"/>
              <a:t>Outline of insertion region</a:t>
            </a:r>
          </a:p>
          <a:p>
            <a:pPr lvl="1"/>
            <a:r>
              <a:rPr lang="en-US" sz="2000" dirty="0" smtClean="0"/>
              <a:t>Entrance sweeping magnet</a:t>
            </a:r>
          </a:p>
          <a:p>
            <a:pPr lvl="1"/>
            <a:r>
              <a:rPr lang="en-US" sz="2000" dirty="0" smtClean="0"/>
              <a:t>Laser system</a:t>
            </a:r>
          </a:p>
          <a:p>
            <a:pPr lvl="1"/>
            <a:r>
              <a:rPr lang="en-US" sz="2000" dirty="0" smtClean="0"/>
              <a:t>Exit sweeping magnet</a:t>
            </a:r>
          </a:p>
          <a:p>
            <a:pPr lvl="1"/>
            <a:r>
              <a:rPr lang="en-US" sz="2000" dirty="0" smtClean="0"/>
              <a:t>Electron detection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8/29/2018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9EF6FF-7370-43A0-A5A4-1916C31CF8AE}" type="slidenum">
              <a:rPr lang="en-US" smtClean="0"/>
              <a:pPr/>
              <a:t>2</a:t>
            </a:fld>
            <a:endParaRPr lang="en-US">
              <a:latin typeface="Times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University of Michigan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11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247" y="220663"/>
            <a:ext cx="7073153" cy="573087"/>
          </a:xfrm>
        </p:spPr>
        <p:txBody>
          <a:bodyPr/>
          <a:lstStyle/>
          <a:p>
            <a:r>
              <a:rPr lang="en-US" dirty="0" smtClean="0"/>
              <a:t>PIP II Injector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347" y="1065213"/>
            <a:ext cx="8888413" cy="5257800"/>
          </a:xfrm>
        </p:spPr>
        <p:txBody>
          <a:bodyPr/>
          <a:lstStyle/>
          <a:p>
            <a:r>
              <a:rPr lang="en-US" dirty="0"/>
              <a:t>The PIP-II Injector Test (PIP2IT) </a:t>
            </a:r>
            <a:r>
              <a:rPr lang="en-US" dirty="0" smtClean="0"/>
              <a:t>accelerator is </a:t>
            </a:r>
            <a:r>
              <a:rPr lang="en-US" dirty="0"/>
              <a:t>located at </a:t>
            </a:r>
            <a:r>
              <a:rPr lang="en-US" dirty="0" smtClean="0"/>
              <a:t>CMTF</a:t>
            </a:r>
          </a:p>
          <a:p>
            <a:r>
              <a:rPr lang="en-US" dirty="0"/>
              <a:t>W</a:t>
            </a:r>
            <a:r>
              <a:rPr lang="en-US" dirty="0" smtClean="0"/>
              <a:t>ill </a:t>
            </a:r>
            <a:r>
              <a:rPr lang="en-US" dirty="0"/>
              <a:t>be operating with a 25 MeV H</a:t>
            </a:r>
            <a:r>
              <a:rPr lang="en-US" baseline="30000" dirty="0"/>
              <a:t>-</a:t>
            </a:r>
            <a:r>
              <a:rPr lang="en-US" dirty="0"/>
              <a:t> beam by </a:t>
            </a:r>
            <a:r>
              <a:rPr lang="en-US" dirty="0" smtClean="0"/>
              <a:t>2020</a:t>
            </a:r>
          </a:p>
          <a:p>
            <a:r>
              <a:rPr lang="en-US" dirty="0"/>
              <a:t>There is a location designated for diagnostic instruments where </a:t>
            </a:r>
            <a:r>
              <a:rPr lang="en-US" dirty="0" smtClean="0"/>
              <a:t>the extinction measurement </a:t>
            </a:r>
            <a:r>
              <a:rPr lang="en-US" dirty="0"/>
              <a:t>system could be </a:t>
            </a:r>
            <a:r>
              <a:rPr lang="en-US" dirty="0" smtClean="0"/>
              <a:t>installed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8/29/2018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9EF6FF-7370-43A0-A5A4-1916C31CF8AE}" type="slidenum">
              <a:rPr lang="en-US" smtClean="0"/>
              <a:pPr/>
              <a:t>3</a:t>
            </a:fld>
            <a:endParaRPr lang="en-US">
              <a:latin typeface="Times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University of Michigan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646" y="3906730"/>
            <a:ext cx="7271883" cy="2302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2520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PIP II Beam Chopper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PIP-II project has developed a beam chopper that can create a programmable bunch pattern at 162.5 </a:t>
            </a:r>
            <a:r>
              <a:rPr lang="en-US" dirty="0" err="1" smtClean="0"/>
              <a:t>MHz.</a:t>
            </a:r>
            <a:endParaRPr lang="en-US" dirty="0" smtClean="0"/>
          </a:p>
          <a:p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ratio of beam in the programmed bunches to beam in the ‘empty’ bunches is important for calculation of </a:t>
            </a:r>
            <a:r>
              <a:rPr lang="en-US" dirty="0" smtClean="0"/>
              <a:t>backgrounds.</a:t>
            </a:r>
          </a:p>
          <a:p>
            <a:r>
              <a:rPr lang="en-US" dirty="0"/>
              <a:t>The requirements for the PIP-II project are much weaker (ratio of 10</a:t>
            </a:r>
            <a:r>
              <a:rPr lang="en-US" baseline="30000" dirty="0"/>
              <a:t>-3</a:t>
            </a:r>
            <a:r>
              <a:rPr lang="en-US" dirty="0"/>
              <a:t>) </a:t>
            </a:r>
            <a:r>
              <a:rPr lang="en-US" dirty="0" smtClean="0"/>
              <a:t>than the requirements for </a:t>
            </a:r>
            <a:r>
              <a:rPr lang="en-US" dirty="0"/>
              <a:t>Mu2e-II </a:t>
            </a:r>
            <a:r>
              <a:rPr lang="en-US" dirty="0" smtClean="0"/>
              <a:t>(ratio </a:t>
            </a:r>
            <a:r>
              <a:rPr lang="en-US" dirty="0"/>
              <a:t>of 10</a:t>
            </a:r>
            <a:r>
              <a:rPr lang="en-US" baseline="30000" dirty="0"/>
              <a:t>-11</a:t>
            </a:r>
            <a:r>
              <a:rPr lang="en-US" dirty="0" smtClean="0"/>
              <a:t>).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8/29/2018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9EF6FF-7370-43A0-A5A4-1916C31CF8AE}" type="slidenum">
              <a:rPr lang="en-US" smtClean="0"/>
              <a:pPr/>
              <a:t>4</a:t>
            </a:fld>
            <a:endParaRPr lang="en-US">
              <a:latin typeface="Times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University of Michigan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9100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Basics of H</a:t>
            </a:r>
            <a:r>
              <a:rPr lang="en-US" baseline="30000" dirty="0" smtClean="0"/>
              <a:t>-</a:t>
            </a:r>
            <a:endParaRPr lang="en-US" baseline="30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will talk about three species:</a:t>
            </a:r>
          </a:p>
          <a:p>
            <a:pPr lvl="1"/>
            <a:r>
              <a:rPr lang="en-US" dirty="0" smtClean="0"/>
              <a:t>Proton - p</a:t>
            </a:r>
          </a:p>
          <a:p>
            <a:pPr lvl="1"/>
            <a:r>
              <a:rPr lang="en-US" dirty="0" smtClean="0"/>
              <a:t>Neutral Hydrogen – H</a:t>
            </a:r>
          </a:p>
          <a:p>
            <a:pPr lvl="1"/>
            <a:r>
              <a:rPr lang="en-US" dirty="0" smtClean="0"/>
              <a:t>Hydrogen with an additional electron - </a:t>
            </a:r>
            <a:r>
              <a:rPr lang="en-US" dirty="0"/>
              <a:t>H</a:t>
            </a:r>
            <a:r>
              <a:rPr lang="en-US" baseline="30000" dirty="0"/>
              <a:t>-</a:t>
            </a:r>
            <a:endParaRPr lang="en-US" dirty="0" smtClean="0"/>
          </a:p>
          <a:p>
            <a:r>
              <a:rPr lang="en-US" dirty="0" smtClean="0"/>
              <a:t>H</a:t>
            </a:r>
            <a:r>
              <a:rPr lang="en-US" baseline="30000" dirty="0" smtClean="0"/>
              <a:t>- </a:t>
            </a:r>
            <a:r>
              <a:rPr lang="en-US" dirty="0"/>
              <a:t>h</a:t>
            </a:r>
            <a:r>
              <a:rPr lang="en-US" dirty="0" smtClean="0"/>
              <a:t>as one stable state – no excited states</a:t>
            </a:r>
          </a:p>
          <a:p>
            <a:r>
              <a:rPr lang="en-US" dirty="0" smtClean="0"/>
              <a:t>The “second” electron is bound at 0.7542 eV</a:t>
            </a:r>
          </a:p>
          <a:p>
            <a:r>
              <a:rPr lang="en-US" dirty="0"/>
              <a:t>H</a:t>
            </a:r>
            <a:r>
              <a:rPr lang="en-US" baseline="30000" dirty="0"/>
              <a:t>-</a:t>
            </a:r>
            <a:r>
              <a:rPr lang="en-US" dirty="0" smtClean="0"/>
              <a:t> can be </a:t>
            </a:r>
            <a:r>
              <a:rPr lang="en-US" dirty="0" err="1" smtClean="0"/>
              <a:t>photoionized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Neutralize: H</a:t>
            </a:r>
            <a:r>
              <a:rPr lang="en-US" baseline="30000" dirty="0" smtClean="0"/>
              <a:t>-</a:t>
            </a:r>
            <a:r>
              <a:rPr lang="en-US" dirty="0" smtClean="0"/>
              <a:t> + </a:t>
            </a:r>
            <a:r>
              <a:rPr lang="en-US" dirty="0" smtClean="0">
                <a:sym typeface="Symbol" panose="05050102010706020507" pitchFamily="18" charset="2"/>
              </a:rPr>
              <a:t>  H + e</a:t>
            </a:r>
            <a:r>
              <a:rPr lang="en-US" baseline="30000" dirty="0" smtClean="0">
                <a:sym typeface="Symbol" panose="05050102010706020507" pitchFamily="18" charset="2"/>
              </a:rPr>
              <a:t>-</a:t>
            </a:r>
          </a:p>
          <a:p>
            <a:pPr lvl="1"/>
            <a:r>
              <a:rPr lang="en-US" dirty="0" smtClean="0"/>
              <a:t>Ionize: H</a:t>
            </a:r>
            <a:r>
              <a:rPr lang="en-US" baseline="30000" dirty="0" smtClean="0"/>
              <a:t>-</a:t>
            </a:r>
            <a:r>
              <a:rPr lang="en-US" dirty="0" smtClean="0"/>
              <a:t> </a:t>
            </a:r>
            <a:r>
              <a:rPr lang="en-US" dirty="0"/>
              <a:t>+ </a:t>
            </a:r>
            <a:r>
              <a:rPr lang="en-US" dirty="0">
                <a:sym typeface="Symbol" panose="05050102010706020507" pitchFamily="18" charset="2"/>
              </a:rPr>
              <a:t>  </a:t>
            </a:r>
            <a:r>
              <a:rPr lang="en-US" dirty="0" smtClean="0">
                <a:sym typeface="Symbol" panose="05050102010706020507" pitchFamily="18" charset="2"/>
              </a:rPr>
              <a:t>p </a:t>
            </a:r>
            <a:r>
              <a:rPr lang="en-US" dirty="0">
                <a:sym typeface="Symbol" panose="05050102010706020507" pitchFamily="18" charset="2"/>
              </a:rPr>
              <a:t>+ </a:t>
            </a:r>
            <a:r>
              <a:rPr lang="en-US" dirty="0" smtClean="0">
                <a:sym typeface="Symbol" panose="05050102010706020507" pitchFamily="18" charset="2"/>
              </a:rPr>
              <a:t>2e</a:t>
            </a:r>
            <a:r>
              <a:rPr lang="en-US" baseline="30000" dirty="0" smtClean="0">
                <a:sym typeface="Symbol" panose="05050102010706020507" pitchFamily="18" charset="2"/>
              </a:rPr>
              <a:t>-</a:t>
            </a:r>
            <a:endParaRPr lang="en-US" baseline="30000" dirty="0">
              <a:sym typeface="Symbol" panose="05050102010706020507" pitchFamily="18" charset="2"/>
            </a:endParaRPr>
          </a:p>
          <a:p>
            <a:pPr lvl="1"/>
            <a:endParaRPr lang="en-US" baseline="30000" dirty="0" smtClean="0">
              <a:sym typeface="Symbol" panose="05050102010706020507" pitchFamily="18" charset="2"/>
            </a:endParaRPr>
          </a:p>
          <a:p>
            <a:pPr lvl="1"/>
            <a:endParaRPr lang="en-US" baseline="30000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8/29/2018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9EF6FF-7370-43A0-A5A4-1916C31CF8AE}" type="slidenum">
              <a:rPr lang="en-US" smtClean="0"/>
              <a:pPr/>
              <a:t>5</a:t>
            </a:fld>
            <a:endParaRPr lang="en-US">
              <a:latin typeface="Times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University of Michigan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3124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Basics of H</a:t>
            </a:r>
            <a:r>
              <a:rPr lang="en-US" baseline="30000" dirty="0" smtClean="0"/>
              <a:t>-</a:t>
            </a:r>
            <a:endParaRPr lang="en-US" baseline="300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1983" y="1065213"/>
            <a:ext cx="7602246" cy="52578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8/29/2018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9EF6FF-7370-43A0-A5A4-1916C31CF8AE}" type="slidenum">
              <a:rPr lang="en-US" smtClean="0"/>
              <a:pPr/>
              <a:t>6</a:t>
            </a:fld>
            <a:endParaRPr lang="en-US">
              <a:latin typeface="Times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University of Michigan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6217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Neutralization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the </a:t>
            </a:r>
            <a:r>
              <a:rPr lang="en-US" dirty="0"/>
              <a:t>H</a:t>
            </a:r>
            <a:r>
              <a:rPr lang="en-US" baseline="30000" dirty="0"/>
              <a:t>-</a:t>
            </a:r>
            <a:r>
              <a:rPr lang="en-US" dirty="0"/>
              <a:t> </a:t>
            </a:r>
            <a:r>
              <a:rPr lang="en-US" dirty="0" smtClean="0"/>
              <a:t>propagates through the accelerator there are several neutralization processes:</a:t>
            </a:r>
          </a:p>
          <a:p>
            <a:pPr lvl="1"/>
            <a:r>
              <a:rPr lang="en-US" dirty="0" smtClean="0"/>
              <a:t>Interaction with black body radiation</a:t>
            </a:r>
          </a:p>
          <a:p>
            <a:pPr lvl="1"/>
            <a:r>
              <a:rPr lang="en-US" dirty="0" smtClean="0"/>
              <a:t>Interaction with changing electric or magnetic fields</a:t>
            </a:r>
          </a:p>
          <a:p>
            <a:pPr lvl="1"/>
            <a:r>
              <a:rPr lang="en-US" dirty="0" smtClean="0"/>
              <a:t>Interaction with residual gas</a:t>
            </a:r>
          </a:p>
          <a:p>
            <a:r>
              <a:rPr lang="en-US" dirty="0" smtClean="0"/>
              <a:t>Our initial calculations show black body radiation and residual gas are the largest effect.</a:t>
            </a:r>
          </a:p>
          <a:p>
            <a:r>
              <a:rPr lang="en-US" dirty="0" smtClean="0"/>
              <a:t>Consequently, the beam will consist of H</a:t>
            </a:r>
            <a:r>
              <a:rPr lang="en-US" baseline="30000" dirty="0" smtClean="0"/>
              <a:t>-</a:t>
            </a:r>
            <a:r>
              <a:rPr lang="en-US" dirty="0" smtClean="0"/>
              <a:t>, H and e</a:t>
            </a:r>
            <a:r>
              <a:rPr lang="en-US" baseline="30000" dirty="0" smtClean="0"/>
              <a:t>-</a:t>
            </a:r>
            <a:endParaRPr lang="en-US" baseline="30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8/29/2018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9EF6FF-7370-43A0-A5A4-1916C31CF8AE}" type="slidenum">
              <a:rPr lang="en-US" smtClean="0"/>
              <a:pPr/>
              <a:t>7</a:t>
            </a:fld>
            <a:endParaRPr lang="en-US">
              <a:latin typeface="Times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University of Michigan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1002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Insertion region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Because there will be electrons in the beam from the neutralization processes, we insert a few hundred gauss dipole to sweep the electrons out of the beam</a:t>
            </a:r>
          </a:p>
          <a:p>
            <a:r>
              <a:rPr lang="en-US" dirty="0" smtClean="0"/>
              <a:t>We then introduce a laser beam, synchronized to the RF system so it only pulses during the time when the beam should be extinguished.</a:t>
            </a:r>
          </a:p>
          <a:p>
            <a:r>
              <a:rPr lang="en-US" dirty="0" smtClean="0"/>
              <a:t>The laser system is reflected several times down the insertion region.</a:t>
            </a:r>
          </a:p>
          <a:p>
            <a:r>
              <a:rPr lang="en-US" dirty="0" smtClean="0"/>
              <a:t>The liberated electrons will have the same velocity as the H</a:t>
            </a:r>
            <a:r>
              <a:rPr lang="en-US" baseline="30000" dirty="0" smtClean="0"/>
              <a:t>-</a:t>
            </a:r>
            <a:r>
              <a:rPr lang="en-US" dirty="0" smtClean="0"/>
              <a:t>, so the momentum will be 12.5 </a:t>
            </a:r>
            <a:r>
              <a:rPr lang="en-US" dirty="0" err="1" smtClean="0"/>
              <a:t>keV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This is similar to the </a:t>
            </a:r>
            <a:r>
              <a:rPr lang="en-US" dirty="0" err="1" smtClean="0"/>
              <a:t>Notcher</a:t>
            </a:r>
            <a:r>
              <a:rPr lang="en-US" dirty="0" smtClean="0"/>
              <a:t> in use in the </a:t>
            </a:r>
            <a:r>
              <a:rPr lang="en-US" dirty="0" err="1" smtClean="0"/>
              <a:t>linac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8/29/2018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9EF6FF-7370-43A0-A5A4-1916C31CF8AE}" type="slidenum">
              <a:rPr lang="en-US" smtClean="0"/>
              <a:pPr/>
              <a:t>8</a:t>
            </a:fld>
            <a:endParaRPr lang="en-US">
              <a:latin typeface="Times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University of Michigan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9153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Simplified </a:t>
            </a:r>
            <a:r>
              <a:rPr lang="en-US" sz="3200" dirty="0" err="1" smtClean="0"/>
              <a:t>Notcher</a:t>
            </a:r>
            <a:r>
              <a:rPr lang="en-US" sz="3200" dirty="0" smtClean="0"/>
              <a:t> Laser System</a:t>
            </a:r>
            <a:endParaRPr lang="en-US" sz="32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8481" y="1065213"/>
            <a:ext cx="6949250" cy="52578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8/29/2018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9EF6FF-7370-43A0-A5A4-1916C31CF8AE}" type="slidenum">
              <a:rPr lang="en-US" smtClean="0"/>
              <a:pPr/>
              <a:t>9</a:t>
            </a:fld>
            <a:endParaRPr lang="en-US">
              <a:latin typeface="Times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University of Michigan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551106"/>
      </p:ext>
    </p:extLst>
  </p:cSld>
  <p:clrMapOvr>
    <a:masterClrMapping/>
  </p:clrMapOvr>
</p:sld>
</file>

<file path=ppt/theme/theme1.xml><?xml version="1.0" encoding="utf-8"?>
<a:theme xmlns:a="http://schemas.openxmlformats.org/drawingml/2006/main" name="untitled 1">
  <a:themeElements>
    <a:clrScheme name="">
      <a:dk1>
        <a:srgbClr val="000000"/>
      </a:dk1>
      <a:lt1>
        <a:srgbClr val="FFFFFF"/>
      </a:lt1>
      <a:dk2>
        <a:srgbClr val="006B61"/>
      </a:dk2>
      <a:lt2>
        <a:srgbClr val="C0C0C0"/>
      </a:lt2>
      <a:accent1>
        <a:srgbClr val="FF00FF"/>
      </a:accent1>
      <a:accent2>
        <a:srgbClr val="00C0C0"/>
      </a:accent2>
      <a:accent3>
        <a:srgbClr val="FFFFFF"/>
      </a:accent3>
      <a:accent4>
        <a:srgbClr val="000000"/>
      </a:accent4>
      <a:accent5>
        <a:srgbClr val="FFAAFF"/>
      </a:accent5>
      <a:accent6>
        <a:srgbClr val="00AEAE"/>
      </a:accent6>
      <a:hlink>
        <a:srgbClr val="00C000"/>
      </a:hlink>
      <a:folHlink>
        <a:srgbClr val="800080"/>
      </a:folHlink>
    </a:clrScheme>
    <a:fontScheme name="untitled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487" tIns="44450" rIns="90487" bIns="4445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Tx/>
          <a:buFont typeface="Monotype Sorts" pitchFamily="-32" charset="2"/>
          <a:buChar char=" "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sym typeface="Symbol" pitchFamily="18" charset="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487" tIns="44450" rIns="90487" bIns="4445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Tx/>
          <a:buFont typeface="Monotype Sorts" pitchFamily="-32" charset="2"/>
          <a:buChar char=" "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sym typeface="Symbol" pitchFamily="18" charset="2"/>
          </a:defRPr>
        </a:defPPr>
      </a:lstStyle>
    </a:lnDef>
  </a:objectDefaults>
  <a:extraClrSchemeLst>
    <a:extraClrScheme>
      <a:clrScheme name="untitled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titled 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HD:Integration:cdfii.ppt</Template>
  <TotalTime>5051</TotalTime>
  <Pages>22</Pages>
  <Words>535</Words>
  <Application>Microsoft Office PowerPoint</Application>
  <PresentationFormat>Letter Paper (8.5x11 in)</PresentationFormat>
  <Paragraphs>89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Helvetica</vt:lpstr>
      <vt:lpstr>Monotype Sorts</vt:lpstr>
      <vt:lpstr>Symbol</vt:lpstr>
      <vt:lpstr>Times</vt:lpstr>
      <vt:lpstr>untitled 1</vt:lpstr>
      <vt:lpstr>PIP2IT Extinction Measurment </vt:lpstr>
      <vt:lpstr>Outline</vt:lpstr>
      <vt:lpstr>PIP II Injector Test</vt:lpstr>
      <vt:lpstr>PIP II Beam Chopper</vt:lpstr>
      <vt:lpstr>Basics of H-</vt:lpstr>
      <vt:lpstr>Basics of H-</vt:lpstr>
      <vt:lpstr>Neutralization</vt:lpstr>
      <vt:lpstr>Insertion region</vt:lpstr>
      <vt:lpstr>Simplified Notcher Laser System</vt:lpstr>
      <vt:lpstr>Insertion region</vt:lpstr>
      <vt:lpstr>Status</vt:lpstr>
    </vt:vector>
  </TitlesOfParts>
  <Company>LSA User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100 Channel Test Beam</dc:title>
  <dc:creator>LSA User</dc:creator>
  <cp:lastModifiedBy>Campbell, Myron</cp:lastModifiedBy>
  <cp:revision>116</cp:revision>
  <cp:lastPrinted>2008-07-17T16:31:23Z</cp:lastPrinted>
  <dcterms:created xsi:type="dcterms:W3CDTF">2008-03-20T03:05:29Z</dcterms:created>
  <dcterms:modified xsi:type="dcterms:W3CDTF">2018-08-29T15:39:38Z</dcterms:modified>
</cp:coreProperties>
</file>