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63" r:id="rId5"/>
    <p:sldId id="377" r:id="rId6"/>
    <p:sldId id="498" r:id="rId7"/>
    <p:sldId id="501" r:id="rId8"/>
    <p:sldId id="514" r:id="rId9"/>
    <p:sldId id="378" r:id="rId10"/>
    <p:sldId id="379" r:id="rId11"/>
    <p:sldId id="515" r:id="rId12"/>
    <p:sldId id="525" r:id="rId13"/>
    <p:sldId id="526" r:id="rId14"/>
    <p:sldId id="517" r:id="rId15"/>
    <p:sldId id="460" r:id="rId16"/>
    <p:sldId id="518" r:id="rId17"/>
    <p:sldId id="520" r:id="rId18"/>
    <p:sldId id="522" r:id="rId19"/>
    <p:sldId id="521" r:id="rId20"/>
    <p:sldId id="376" r:id="rId21"/>
    <p:sldId id="524" r:id="rId22"/>
    <p:sldId id="473"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CC00"/>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2" autoAdjust="0"/>
    <p:restoredTop sz="96407" autoAdjust="0"/>
  </p:normalViewPr>
  <p:slideViewPr>
    <p:cSldViewPr snapToObjects="1" showGuides="1">
      <p:cViewPr varScale="1">
        <p:scale>
          <a:sx n="186" d="100"/>
          <a:sy n="186" d="100"/>
        </p:scale>
        <p:origin x="1032" y="168"/>
      </p:cViewPr>
      <p:guideLst>
        <p:guide orient="horz" pos="4080"/>
        <p:guide pos="240"/>
      </p:guideLst>
    </p:cSldViewPr>
  </p:slideViewPr>
  <p:notesTextViewPr>
    <p:cViewPr>
      <p:scale>
        <a:sx n="3" d="2"/>
        <a:sy n="3" d="2"/>
      </p:scale>
      <p:origin x="0" y="0"/>
    </p:cViewPr>
  </p:notesTextViewPr>
  <p:sorterViewPr>
    <p:cViewPr>
      <p:scale>
        <a:sx n="165" d="100"/>
        <a:sy n="165" d="100"/>
      </p:scale>
      <p:origin x="0" y="5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30/07/2018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30/07/2018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
        <p:nvSpPr>
          <p:cNvPr id="11" name="Espace réservé du pied de page 4"/>
          <p:cNvSpPr>
            <a:spLocks noGrp="1"/>
          </p:cNvSpPr>
          <p:nvPr>
            <p:ph type="ftr" sz="quarter" idx="3"/>
          </p:nvPr>
        </p:nvSpPr>
        <p:spPr>
          <a:xfrm>
            <a:off x="2062064" y="6357633"/>
            <a:ext cx="6624736" cy="360000"/>
          </a:xfrm>
          <a:prstGeom prst="rect">
            <a:avLst/>
          </a:prstGeom>
        </p:spPr>
        <p:txBody>
          <a:bodyPr vert="horz" lIns="0" tIns="0" rIns="0" bIns="0" rtlCol="0" anchor="b"/>
          <a:lstStyle>
            <a:lvl1pPr algn="ctr">
              <a:defRPr sz="1200">
                <a:solidFill>
                  <a:schemeClr val="accent1"/>
                </a:solidFill>
              </a:defRPr>
            </a:lvl1pPr>
          </a:lstStyle>
          <a:p>
            <a:r>
              <a:rPr lang="en-US"/>
              <a:t>Review for the HL-LHC AUP Vertical Magnet Test Stand at BNL – August 1 – 2,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7"/>
            <a:ext cx="7200000" cy="1286728"/>
          </a:xfrm>
        </p:spPr>
        <p:txBody>
          <a:bodyPr/>
          <a:lstStyle/>
          <a:p>
            <a:pPr algn="ctr"/>
            <a:r>
              <a:rPr lang="en-GB" sz="3600" dirty="0"/>
              <a:t>Test Stand Functional Requirements</a:t>
            </a:r>
          </a:p>
        </p:txBody>
      </p:sp>
      <p:sp>
        <p:nvSpPr>
          <p:cNvPr id="3" name="Sous-titre 2"/>
          <p:cNvSpPr>
            <a:spLocks noGrp="1"/>
          </p:cNvSpPr>
          <p:nvPr>
            <p:ph type="subTitle" idx="1"/>
          </p:nvPr>
        </p:nvSpPr>
        <p:spPr>
          <a:xfrm>
            <a:off x="1371600" y="4293096"/>
            <a:ext cx="6480000" cy="990600"/>
          </a:xfrm>
        </p:spPr>
        <p:txBody>
          <a:bodyPr>
            <a:normAutofit lnSpcReduction="10000"/>
          </a:bodyPr>
          <a:lstStyle/>
          <a:p>
            <a:pPr algn="ctr"/>
            <a:r>
              <a:rPr lang="en-GB" dirty="0"/>
              <a:t>Joseph F Muratore </a:t>
            </a:r>
          </a:p>
          <a:p>
            <a:pPr algn="ctr"/>
            <a:r>
              <a:rPr lang="en-US" dirty="0"/>
              <a:t>Superconducting Magnet Division</a:t>
            </a:r>
          </a:p>
          <a:p>
            <a:pPr algn="ctr"/>
            <a:r>
              <a:rPr lang="en-GB" dirty="0"/>
              <a:t>Brookhaven National Laboratory</a:t>
            </a:r>
          </a:p>
        </p:txBody>
      </p:sp>
      <p:sp>
        <p:nvSpPr>
          <p:cNvPr id="4" name="Espace réservé du texte 3"/>
          <p:cNvSpPr>
            <a:spLocks noGrp="1"/>
          </p:cNvSpPr>
          <p:nvPr>
            <p:ph type="body" sz="quarter" idx="14"/>
          </p:nvPr>
        </p:nvSpPr>
        <p:spPr>
          <a:xfrm>
            <a:off x="1371600" y="5877272"/>
            <a:ext cx="6800800" cy="349250"/>
          </a:xfrm>
        </p:spPr>
        <p:txBody>
          <a:bodyPr>
            <a:normAutofit fontScale="85000" lnSpcReduction="10000"/>
          </a:bodyPr>
          <a:lstStyle/>
          <a:p>
            <a:r>
              <a:rPr lang="en-US" dirty="0"/>
              <a:t>Review for the HL-LHC AUP Vertical Magnet Test Stand at BNL– August 1-2, 2018</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712968" cy="5184576"/>
          </a:xfrm>
        </p:spPr>
        <p:txBody>
          <a:bodyPr>
            <a:normAutofit/>
          </a:bodyPr>
          <a:lstStyle/>
          <a:p>
            <a:r>
              <a:rPr lang="en-US" dirty="0"/>
              <a:t>Magnetic field measurements with rotating coil system in warm bore tube</a:t>
            </a:r>
          </a:p>
          <a:p>
            <a:pPr lvl="1"/>
            <a:r>
              <a:rPr lang="en-US" sz="2200" dirty="0"/>
              <a:t>Integrated quadrupole field with accuracy 0.1%, precision 0.01%</a:t>
            </a:r>
          </a:p>
          <a:p>
            <a:pPr lvl="1"/>
            <a:r>
              <a:rPr lang="en-US" sz="2200" dirty="0"/>
              <a:t>Harmonics with accuracy 5 ppm/10 ppm for n = 3-10 /11–14</a:t>
            </a:r>
          </a:p>
          <a:p>
            <a:pPr lvl="1"/>
            <a:r>
              <a:rPr lang="en-US" sz="2200" dirty="0"/>
              <a:t>Integral harmonics</a:t>
            </a:r>
          </a:p>
          <a:p>
            <a:pPr lvl="1"/>
            <a:r>
              <a:rPr lang="en-US" sz="2200" dirty="0"/>
              <a:t>End field harmonics in steps of 0.25 m axially</a:t>
            </a:r>
          </a:p>
          <a:p>
            <a:r>
              <a:rPr lang="en-US" dirty="0"/>
              <a:t>Energy loss measurements at 1.9 K in range 500 – 6500 A in a range of ramp rates</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10</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dirty="0"/>
              <a:t>Review for the HL-LHC AUP Vertical Magnet Test Stand at BNL – August 1 – 2, 2018</a:t>
            </a:r>
            <a:endParaRPr lang="en-GB" dirty="0"/>
          </a:p>
        </p:txBody>
      </p:sp>
      <p:sp>
        <p:nvSpPr>
          <p:cNvPr id="8" name="Title 1">
            <a:extLst>
              <a:ext uri="{FF2B5EF4-FFF2-40B4-BE49-F238E27FC236}">
                <a16:creationId xmlns:a16="http://schemas.microsoft.com/office/drawing/2014/main" id="{4B799C56-2711-4752-8756-588FAF1239A1}"/>
              </a:ext>
            </a:extLst>
          </p:cNvPr>
          <p:cNvSpPr>
            <a:spLocks noGrp="1"/>
          </p:cNvSpPr>
          <p:nvPr>
            <p:ph type="title"/>
          </p:nvPr>
        </p:nvSpPr>
        <p:spPr>
          <a:xfrm>
            <a:off x="612000" y="44624"/>
            <a:ext cx="7920000" cy="390843"/>
          </a:xfrm>
        </p:spPr>
        <p:txBody>
          <a:bodyPr/>
          <a:lstStyle/>
          <a:p>
            <a:r>
              <a:rPr lang="en-US" sz="3200" dirty="0"/>
              <a:t>Test Stand Functional Requirements</a:t>
            </a:r>
          </a:p>
        </p:txBody>
      </p:sp>
    </p:spTree>
    <p:extLst>
      <p:ext uri="{BB962C8B-B14F-4D97-AF65-F5344CB8AC3E}">
        <p14:creationId xmlns:p14="http://schemas.microsoft.com/office/powerpoint/2010/main" val="94882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402357"/>
            <a:ext cx="8352488" cy="2458691"/>
          </a:xfrm>
        </p:spPr>
        <p:txBody>
          <a:bodyPr>
            <a:normAutofit fontScale="92500" lnSpcReduction="20000"/>
          </a:bodyPr>
          <a:lstStyle/>
          <a:p>
            <a:r>
              <a:rPr lang="en-US" dirty="0">
                <a:solidFill>
                  <a:srgbClr val="C00000"/>
                </a:solidFill>
              </a:rPr>
              <a:t>Coupling loss induced quench (CLIQ)</a:t>
            </a:r>
            <a:r>
              <a:rPr lang="en-US" dirty="0"/>
              <a:t> system - (see following slide)</a:t>
            </a:r>
          </a:p>
          <a:p>
            <a:r>
              <a:rPr lang="en-US" dirty="0">
                <a:solidFill>
                  <a:srgbClr val="C00000"/>
                </a:solidFill>
              </a:rPr>
              <a:t>Energy extraction (EE) </a:t>
            </a:r>
            <a:r>
              <a:rPr lang="en-US" dirty="0"/>
              <a:t>system to have range of 30 – 150 m</a:t>
            </a:r>
            <a:r>
              <a:rPr lang="el-GR" dirty="0">
                <a:latin typeface="Arial" panose="020B0604020202020204" pitchFamily="34" charset="0"/>
                <a:cs typeface="Arial" panose="020B0604020202020204" pitchFamily="34" charset="0"/>
              </a:rPr>
              <a:t>Ω</a:t>
            </a:r>
            <a:r>
              <a:rPr lang="en-US" dirty="0">
                <a:latin typeface="Arial" panose="020B0604020202020204" pitchFamily="34" charset="0"/>
                <a:cs typeface="Arial" panose="020B0604020202020204" pitchFamily="34" charset="0"/>
              </a:rPr>
              <a:t> and adjustable delays 0 – 1000 </a:t>
            </a:r>
            <a:r>
              <a:rPr lang="en-US" dirty="0" err="1">
                <a:latin typeface="Arial" panose="020B0604020202020204" pitchFamily="34" charset="0"/>
                <a:cs typeface="Arial" panose="020B0604020202020204" pitchFamily="34" charset="0"/>
              </a:rPr>
              <a:t>ms.</a:t>
            </a:r>
            <a:endParaRPr lang="en-US" dirty="0"/>
          </a:p>
          <a:p>
            <a:r>
              <a:rPr lang="en-US" dirty="0">
                <a:solidFill>
                  <a:srgbClr val="C00000"/>
                </a:solidFill>
              </a:rPr>
              <a:t>Quench protection heaters (strip heaters) </a:t>
            </a:r>
            <a:r>
              <a:rPr lang="en-US" dirty="0"/>
              <a:t>– 8 heater firing units required; firing units should provide same integrated surface power as used in LHC</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a:t>Review for the HL-LHC AUP Vertical Magnet Test Stand at BNL – August 1 – 2, 2018</a:t>
            </a:r>
            <a:endParaRPr lang="en-GB" dirty="0"/>
          </a:p>
        </p:txBody>
      </p:sp>
      <p:sp>
        <p:nvSpPr>
          <p:cNvPr id="8" name="Title 1">
            <a:extLst>
              <a:ext uri="{FF2B5EF4-FFF2-40B4-BE49-F238E27FC236}">
                <a16:creationId xmlns:a16="http://schemas.microsoft.com/office/drawing/2014/main" id="{4B799C56-2711-4752-8756-588FAF1239A1}"/>
              </a:ext>
            </a:extLst>
          </p:cNvPr>
          <p:cNvSpPr>
            <a:spLocks noGrp="1"/>
          </p:cNvSpPr>
          <p:nvPr>
            <p:ph type="title"/>
          </p:nvPr>
        </p:nvSpPr>
        <p:spPr>
          <a:xfrm>
            <a:off x="612000" y="44624"/>
            <a:ext cx="7920000" cy="390843"/>
          </a:xfrm>
        </p:spPr>
        <p:txBody>
          <a:bodyPr/>
          <a:lstStyle/>
          <a:p>
            <a:r>
              <a:rPr lang="en-US" sz="3200" dirty="0"/>
              <a:t>Test Stand Functional Requirements</a:t>
            </a:r>
          </a:p>
        </p:txBody>
      </p:sp>
      <p:sp>
        <p:nvSpPr>
          <p:cNvPr id="2" name="TextBox 1">
            <a:extLst>
              <a:ext uri="{FF2B5EF4-FFF2-40B4-BE49-F238E27FC236}">
                <a16:creationId xmlns:a16="http://schemas.microsoft.com/office/drawing/2014/main" id="{97657103-AD99-42EC-B812-3D216B3758B7}"/>
              </a:ext>
            </a:extLst>
          </p:cNvPr>
          <p:cNvSpPr txBox="1"/>
          <p:nvPr/>
        </p:nvSpPr>
        <p:spPr>
          <a:xfrm>
            <a:off x="827584" y="673532"/>
            <a:ext cx="6840760" cy="523220"/>
          </a:xfrm>
          <a:prstGeom prst="rect">
            <a:avLst/>
          </a:prstGeom>
          <a:noFill/>
        </p:spPr>
        <p:txBody>
          <a:bodyPr wrap="square" rtlCol="0">
            <a:spAutoFit/>
          </a:bodyPr>
          <a:lstStyle/>
          <a:p>
            <a:r>
              <a:rPr lang="en-US" sz="2800" u="sng" dirty="0"/>
              <a:t>Quench protection to be provided by:</a:t>
            </a:r>
          </a:p>
        </p:txBody>
      </p:sp>
      <p:sp>
        <p:nvSpPr>
          <p:cNvPr id="6" name="TextBox 5">
            <a:extLst>
              <a:ext uri="{FF2B5EF4-FFF2-40B4-BE49-F238E27FC236}">
                <a16:creationId xmlns:a16="http://schemas.microsoft.com/office/drawing/2014/main" id="{56EAC4BD-F362-4C3D-9A46-7A5425C0A4A4}"/>
              </a:ext>
            </a:extLst>
          </p:cNvPr>
          <p:cNvSpPr txBox="1"/>
          <p:nvPr/>
        </p:nvSpPr>
        <p:spPr>
          <a:xfrm>
            <a:off x="395536" y="4149080"/>
            <a:ext cx="8136904" cy="1754326"/>
          </a:xfrm>
          <a:prstGeom prst="rect">
            <a:avLst/>
          </a:prstGeom>
          <a:noFill/>
        </p:spPr>
        <p:txBody>
          <a:bodyPr wrap="square" rtlCol="0">
            <a:spAutoFit/>
          </a:bodyPr>
          <a:lstStyle/>
          <a:p>
            <a:r>
              <a:rPr lang="en-US" dirty="0"/>
              <a:t>Also – </a:t>
            </a:r>
          </a:p>
          <a:p>
            <a:endParaRPr lang="en-US" dirty="0"/>
          </a:p>
          <a:p>
            <a:r>
              <a:rPr lang="en-US" dirty="0"/>
              <a:t>1. Each of the three protection systems should have capability of independent delays for quench protection studies (prototypes).</a:t>
            </a:r>
          </a:p>
          <a:p>
            <a:endParaRPr lang="en-US" dirty="0"/>
          </a:p>
          <a:p>
            <a:r>
              <a:rPr lang="en-US" dirty="0"/>
              <a:t>2. At least two out of three quench protection systems must work.</a:t>
            </a:r>
          </a:p>
        </p:txBody>
      </p:sp>
    </p:spTree>
    <p:extLst>
      <p:ext uri="{BB962C8B-B14F-4D97-AF65-F5344CB8AC3E}">
        <p14:creationId xmlns:p14="http://schemas.microsoft.com/office/powerpoint/2010/main" val="95122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6" name="Content Placeholder 5"/>
          <p:cNvSpPr>
            <a:spLocks noGrp="1"/>
          </p:cNvSpPr>
          <p:nvPr>
            <p:ph idx="1"/>
          </p:nvPr>
        </p:nvSpPr>
        <p:spPr>
          <a:xfrm>
            <a:off x="467544" y="1490390"/>
            <a:ext cx="8434800" cy="1578570"/>
          </a:xfrm>
        </p:spPr>
        <p:txBody>
          <a:bodyPr>
            <a:normAutofit lnSpcReduction="10000"/>
          </a:bodyPr>
          <a:lstStyle/>
          <a:p>
            <a:pPr>
              <a:buFont typeface="Wingdings" panose="05000000000000000000" pitchFamily="2" charset="2"/>
              <a:buChar char="ü"/>
            </a:pPr>
            <a:r>
              <a:rPr lang="en-US" sz="2000" dirty="0">
                <a:solidFill>
                  <a:schemeClr val="tx1"/>
                </a:solidFill>
              </a:rPr>
              <a:t>CLIQ to be operated at 500 V and 40 mF, without inner layer heaters</a:t>
            </a:r>
          </a:p>
          <a:p>
            <a:pPr>
              <a:buFont typeface="Wingdings" panose="05000000000000000000" pitchFamily="2" charset="2"/>
              <a:buChar char="ü"/>
            </a:pPr>
            <a:r>
              <a:rPr lang="en-US" sz="2000" dirty="0">
                <a:solidFill>
                  <a:schemeClr val="tx1"/>
                </a:solidFill>
              </a:rPr>
              <a:t>String of diodes to be connected in reverse across power supply to prevent back current</a:t>
            </a:r>
          </a:p>
          <a:p>
            <a:pPr>
              <a:buFont typeface="Wingdings" panose="05000000000000000000" pitchFamily="2" charset="2"/>
              <a:buChar char="ü"/>
            </a:pPr>
            <a:r>
              <a:rPr lang="en-US" sz="2000" dirty="0">
                <a:solidFill>
                  <a:schemeClr val="tx1"/>
                </a:solidFill>
              </a:rPr>
              <a:t>CLIQ is in place and has been implemented successfully and used during MQXFAP1 training</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222046"/>
            <a:ext cx="140493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0891" y="836712"/>
            <a:ext cx="2616422" cy="523220"/>
          </a:xfrm>
          <a:prstGeom prst="rect">
            <a:avLst/>
          </a:prstGeom>
          <a:noFill/>
        </p:spPr>
        <p:txBody>
          <a:bodyPr wrap="none" rtlCol="0">
            <a:spAutoFit/>
          </a:bodyPr>
          <a:lstStyle/>
          <a:p>
            <a:r>
              <a:rPr lang="en-US" sz="2800" u="sng" dirty="0"/>
              <a:t>CLIQ SYSTEM</a:t>
            </a:r>
          </a:p>
        </p:txBody>
      </p:sp>
      <p:sp>
        <p:nvSpPr>
          <p:cNvPr id="2" name="TextBox 1"/>
          <p:cNvSpPr txBox="1"/>
          <p:nvPr/>
        </p:nvSpPr>
        <p:spPr>
          <a:xfrm>
            <a:off x="720096" y="3203684"/>
            <a:ext cx="4536504" cy="369332"/>
          </a:xfrm>
          <a:prstGeom prst="rect">
            <a:avLst/>
          </a:prstGeom>
          <a:noFill/>
          <a:ln>
            <a:noFill/>
          </a:ln>
        </p:spPr>
        <p:txBody>
          <a:bodyPr wrap="square" rtlCol="0">
            <a:spAutoFit/>
          </a:bodyPr>
          <a:lstStyle/>
          <a:p>
            <a:r>
              <a:rPr lang="en-US" b="1" dirty="0">
                <a:solidFill>
                  <a:srgbClr val="C00000"/>
                </a:solidFill>
              </a:rPr>
              <a:t>CLIQ = Coupling Loss Induced Quench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696" y="3172326"/>
            <a:ext cx="1872208" cy="249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0096" y="3546882"/>
            <a:ext cx="5400600" cy="1754326"/>
          </a:xfrm>
          <a:prstGeom prst="rect">
            <a:avLst/>
          </a:prstGeom>
          <a:noFill/>
        </p:spPr>
        <p:txBody>
          <a:bodyPr wrap="square" rtlCol="0">
            <a:spAutoFit/>
          </a:bodyPr>
          <a:lstStyle/>
          <a:p>
            <a:r>
              <a:rPr lang="en-US" sz="1200" dirty="0"/>
              <a:t>The recently developed Coupling-Loss-Induced Quench (CLIQ) protection system is a new method for initiating a fast and voluminous transition to the normal state for protecting high energy density superconducting magnets. Upon quench detection, CLIQ is triggered to generate an oscillating current in the coil sections by means of a capacitive discharge. This in turn introduces a high coupling loss in the superconductor that provokes a quick transition to the normal state of the coil windings. The system has been implemented for the protection of magnets of different sizes, geometries, superconductor types, and cable and strand characteristics in the CERN magnet test facility. </a:t>
            </a:r>
          </a:p>
        </p:txBody>
      </p:sp>
      <p:sp>
        <p:nvSpPr>
          <p:cNvPr id="13" name="Footer Placeholder 4">
            <a:extLst>
              <a:ext uri="{FF2B5EF4-FFF2-40B4-BE49-F238E27FC236}">
                <a16:creationId xmlns:a16="http://schemas.microsoft.com/office/drawing/2014/main" id="{4823E6E2-2CCC-B54B-936A-50E9D6F0B9E7}"/>
              </a:ext>
            </a:extLst>
          </p:cNvPr>
          <p:cNvSpPr>
            <a:spLocks noGrp="1"/>
          </p:cNvSpPr>
          <p:nvPr>
            <p:ph type="ftr" sz="quarter" idx="3"/>
          </p:nvPr>
        </p:nvSpPr>
        <p:spPr>
          <a:xfrm>
            <a:off x="1981200" y="6356350"/>
            <a:ext cx="6550800" cy="360000"/>
          </a:xfrm>
        </p:spPr>
        <p:txBody>
          <a:bodyPr/>
          <a:lstStyle/>
          <a:p>
            <a:r>
              <a:rPr lang="en-US" dirty="0"/>
              <a:t>HL-LHC AUP CD-2/3b Director’s Review – July 2018</a:t>
            </a:r>
            <a:endParaRPr lang="en-GB" dirty="0"/>
          </a:p>
        </p:txBody>
      </p:sp>
      <p:sp>
        <p:nvSpPr>
          <p:cNvPr id="14" name="Title 1">
            <a:extLst>
              <a:ext uri="{FF2B5EF4-FFF2-40B4-BE49-F238E27FC236}">
                <a16:creationId xmlns:a16="http://schemas.microsoft.com/office/drawing/2014/main" id="{90274452-8B68-4540-904C-40BB746556DE}"/>
              </a:ext>
            </a:extLst>
          </p:cNvPr>
          <p:cNvSpPr>
            <a:spLocks noGrp="1"/>
          </p:cNvSpPr>
          <p:nvPr>
            <p:ph type="title"/>
          </p:nvPr>
        </p:nvSpPr>
        <p:spPr>
          <a:xfrm>
            <a:off x="612000" y="44624"/>
            <a:ext cx="7920000" cy="390843"/>
          </a:xfrm>
        </p:spPr>
        <p:txBody>
          <a:bodyPr/>
          <a:lstStyle/>
          <a:p>
            <a:r>
              <a:rPr lang="en-US" sz="3200" dirty="0"/>
              <a:t>Test Stand Functional Requirements</a:t>
            </a:r>
          </a:p>
        </p:txBody>
      </p:sp>
    </p:spTree>
    <p:extLst>
      <p:ext uri="{BB962C8B-B14F-4D97-AF65-F5344CB8AC3E}">
        <p14:creationId xmlns:p14="http://schemas.microsoft.com/office/powerpoint/2010/main" val="162285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1284"/>
            <a:ext cx="8640960" cy="4320004"/>
          </a:xfrm>
        </p:spPr>
        <p:txBody>
          <a:bodyPr>
            <a:normAutofit fontScale="92500"/>
          </a:bodyPr>
          <a:lstStyle/>
          <a:p>
            <a:r>
              <a:rPr lang="en-US" dirty="0"/>
              <a:t>Total magnet coil</a:t>
            </a:r>
          </a:p>
          <a:p>
            <a:r>
              <a:rPr lang="en-US" dirty="0"/>
              <a:t>Total magnet coil – L </a:t>
            </a:r>
            <a:r>
              <a:rPr lang="en-US" dirty="0" err="1"/>
              <a:t>dI</a:t>
            </a:r>
            <a:r>
              <a:rPr lang="en-US" dirty="0"/>
              <a:t>/dt (</a:t>
            </a:r>
            <a:r>
              <a:rPr lang="en-US" dirty="0" err="1"/>
              <a:t>I</a:t>
            </a:r>
            <a:r>
              <a:rPr lang="en-US" baseline="-25000" dirty="0" err="1"/>
              <a:t>dot</a:t>
            </a:r>
            <a:r>
              <a:rPr lang="en-US" dirty="0"/>
              <a:t>)</a:t>
            </a:r>
          </a:p>
          <a:p>
            <a:r>
              <a:rPr lang="en-US" dirty="0"/>
              <a:t>Half magnet coil difference (Delta)</a:t>
            </a:r>
          </a:p>
          <a:p>
            <a:r>
              <a:rPr lang="en-US" dirty="0"/>
              <a:t>Superconducting leads</a:t>
            </a:r>
          </a:p>
          <a:p>
            <a:r>
              <a:rPr lang="en-US" dirty="0"/>
              <a:t>Gas-cooled (copper) leads (slow discharge without EE)</a:t>
            </a:r>
          </a:p>
          <a:p>
            <a:r>
              <a:rPr lang="en-US" dirty="0"/>
              <a:t>Ground fault (slow discharge without EE)</a:t>
            </a:r>
          </a:p>
          <a:p>
            <a:r>
              <a:rPr lang="en-US" dirty="0"/>
              <a:t>Delta signal threshold must be current dependent </a:t>
            </a:r>
          </a:p>
          <a:p>
            <a:r>
              <a:rPr lang="en-US" dirty="0"/>
              <a:t>Validation time for QD trigger must be adjustable in range 0 – 20 ms; can be made current-dependent</a:t>
            </a:r>
          </a:p>
          <a:p>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dirty="0"/>
              <a:t>Review for the HL-LHC AUP Vertical Magnet Test Stand at BNL – August 1 – 2, 2018</a:t>
            </a:r>
            <a:endParaRPr lang="en-GB" dirty="0"/>
          </a:p>
        </p:txBody>
      </p:sp>
      <p:sp>
        <p:nvSpPr>
          <p:cNvPr id="8" name="Title 1">
            <a:extLst>
              <a:ext uri="{FF2B5EF4-FFF2-40B4-BE49-F238E27FC236}">
                <a16:creationId xmlns:a16="http://schemas.microsoft.com/office/drawing/2014/main" id="{4B799C56-2711-4752-8756-588FAF1239A1}"/>
              </a:ext>
            </a:extLst>
          </p:cNvPr>
          <p:cNvSpPr>
            <a:spLocks noGrp="1"/>
          </p:cNvSpPr>
          <p:nvPr>
            <p:ph type="title"/>
          </p:nvPr>
        </p:nvSpPr>
        <p:spPr>
          <a:xfrm>
            <a:off x="612000" y="44624"/>
            <a:ext cx="7920000" cy="390843"/>
          </a:xfrm>
        </p:spPr>
        <p:txBody>
          <a:bodyPr/>
          <a:lstStyle/>
          <a:p>
            <a:r>
              <a:rPr lang="en-US" sz="3200" dirty="0"/>
              <a:t>Test Stand Functional Requirements</a:t>
            </a:r>
          </a:p>
        </p:txBody>
      </p:sp>
      <p:sp>
        <p:nvSpPr>
          <p:cNvPr id="7" name="TextBox 6">
            <a:extLst>
              <a:ext uri="{FF2B5EF4-FFF2-40B4-BE49-F238E27FC236}">
                <a16:creationId xmlns:a16="http://schemas.microsoft.com/office/drawing/2014/main" id="{89E0CBB9-5211-4635-9719-ACFE276FA74A}"/>
              </a:ext>
            </a:extLst>
          </p:cNvPr>
          <p:cNvSpPr txBox="1"/>
          <p:nvPr/>
        </p:nvSpPr>
        <p:spPr>
          <a:xfrm>
            <a:off x="827584" y="620688"/>
            <a:ext cx="8064896" cy="954107"/>
          </a:xfrm>
          <a:prstGeom prst="rect">
            <a:avLst/>
          </a:prstGeom>
          <a:noFill/>
        </p:spPr>
        <p:txBody>
          <a:bodyPr wrap="square" rtlCol="0">
            <a:spAutoFit/>
          </a:bodyPr>
          <a:lstStyle/>
          <a:p>
            <a:r>
              <a:rPr lang="en-US" sz="2800" u="sng" dirty="0"/>
              <a:t>Quench detection to be provided by the following voltage signals and requirements:</a:t>
            </a:r>
          </a:p>
        </p:txBody>
      </p:sp>
    </p:spTree>
    <p:extLst>
      <p:ext uri="{BB962C8B-B14F-4D97-AF65-F5344CB8AC3E}">
        <p14:creationId xmlns:p14="http://schemas.microsoft.com/office/powerpoint/2010/main" val="50617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30349"/>
            <a:ext cx="8568952" cy="4906963"/>
          </a:xfrm>
        </p:spPr>
        <p:txBody>
          <a:bodyPr>
            <a:normAutofit/>
          </a:bodyPr>
          <a:lstStyle/>
          <a:p>
            <a:r>
              <a:rPr lang="en-US" dirty="0"/>
              <a:t>Voltage taps - both main and auxiliary (prototypes)</a:t>
            </a:r>
          </a:p>
          <a:p>
            <a:r>
              <a:rPr lang="en-US" dirty="0"/>
              <a:t>Quench antenna in warm tube</a:t>
            </a:r>
          </a:p>
          <a:p>
            <a:r>
              <a:rPr lang="en-US" dirty="0"/>
              <a:t>Fast data logger – simultaneous QD-triggered acquisition, with minimum requirements:</a:t>
            </a:r>
          </a:p>
          <a:p>
            <a:pPr lvl="1"/>
            <a:r>
              <a:rPr lang="en-US" dirty="0"/>
              <a:t>Sampling rate 10 kHz</a:t>
            </a:r>
          </a:p>
          <a:p>
            <a:pPr lvl="1"/>
            <a:r>
              <a:rPr lang="en-US" dirty="0"/>
              <a:t>Pre-trigger samples 20 k</a:t>
            </a:r>
          </a:p>
          <a:p>
            <a:pPr lvl="1"/>
            <a:r>
              <a:rPr lang="en-US" dirty="0"/>
              <a:t>Post-trigger samples 20 k</a:t>
            </a:r>
          </a:p>
          <a:p>
            <a:pPr lvl="1"/>
            <a:r>
              <a:rPr lang="en-US" dirty="0"/>
              <a:t>Time window (snapshot) 4 s</a:t>
            </a:r>
          </a:p>
          <a:p>
            <a:pPr lvl="1"/>
            <a:r>
              <a:rPr lang="en-US" dirty="0"/>
              <a:t>Ramp down for slow discharge 50 A/s</a:t>
            </a:r>
          </a:p>
          <a:p>
            <a:pPr marL="0" indent="0">
              <a:buNone/>
            </a:pPr>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dirty="0"/>
              <a:t>Review for the HL-LHC AUP Vertical Magnet Test Stand at BNL – August 1 – 2, 2018</a:t>
            </a:r>
            <a:endParaRPr lang="en-GB" dirty="0"/>
          </a:p>
        </p:txBody>
      </p:sp>
      <p:sp>
        <p:nvSpPr>
          <p:cNvPr id="8" name="Title 1">
            <a:extLst>
              <a:ext uri="{FF2B5EF4-FFF2-40B4-BE49-F238E27FC236}">
                <a16:creationId xmlns:a16="http://schemas.microsoft.com/office/drawing/2014/main" id="{4B799C56-2711-4752-8756-588FAF1239A1}"/>
              </a:ext>
            </a:extLst>
          </p:cNvPr>
          <p:cNvSpPr>
            <a:spLocks noGrp="1"/>
          </p:cNvSpPr>
          <p:nvPr>
            <p:ph type="title"/>
          </p:nvPr>
        </p:nvSpPr>
        <p:spPr>
          <a:xfrm>
            <a:off x="612000" y="44624"/>
            <a:ext cx="7920000" cy="390843"/>
          </a:xfrm>
        </p:spPr>
        <p:txBody>
          <a:bodyPr/>
          <a:lstStyle/>
          <a:p>
            <a:r>
              <a:rPr lang="en-US" sz="3200" dirty="0"/>
              <a:t>Test Stand Functional Requirements</a:t>
            </a:r>
          </a:p>
        </p:txBody>
      </p:sp>
      <p:sp>
        <p:nvSpPr>
          <p:cNvPr id="6" name="TextBox 5">
            <a:extLst>
              <a:ext uri="{FF2B5EF4-FFF2-40B4-BE49-F238E27FC236}">
                <a16:creationId xmlns:a16="http://schemas.microsoft.com/office/drawing/2014/main" id="{DFA5402C-E62C-49B9-A138-BDA9F837B811}"/>
              </a:ext>
            </a:extLst>
          </p:cNvPr>
          <p:cNvSpPr txBox="1"/>
          <p:nvPr/>
        </p:nvSpPr>
        <p:spPr>
          <a:xfrm>
            <a:off x="827584" y="620688"/>
            <a:ext cx="7416824" cy="523220"/>
          </a:xfrm>
          <a:prstGeom prst="rect">
            <a:avLst/>
          </a:prstGeom>
          <a:noFill/>
        </p:spPr>
        <p:txBody>
          <a:bodyPr wrap="square" rtlCol="0">
            <a:spAutoFit/>
          </a:bodyPr>
          <a:lstStyle/>
          <a:p>
            <a:r>
              <a:rPr lang="en-US" sz="2800" u="sng" dirty="0"/>
              <a:t>Quench characterization to be provided by:</a:t>
            </a:r>
          </a:p>
        </p:txBody>
      </p:sp>
    </p:spTree>
    <p:extLst>
      <p:ext uri="{BB962C8B-B14F-4D97-AF65-F5344CB8AC3E}">
        <p14:creationId xmlns:p14="http://schemas.microsoft.com/office/powerpoint/2010/main" val="219436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DCA1C4-9514-7B4F-976F-D92F7E296653}" type="slidenum">
              <a:rPr lang="fr-FR" smtClean="0"/>
              <a:pPr/>
              <a:t>15</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a:t>Review for the HL-LHC AUP Vertical Magnet Test Stand at BNL – August 1 – 2, 2018</a:t>
            </a:r>
            <a:endParaRPr lang="en-GB" dirty="0"/>
          </a:p>
        </p:txBody>
      </p:sp>
      <p:sp>
        <p:nvSpPr>
          <p:cNvPr id="8" name="Title 1">
            <a:extLst>
              <a:ext uri="{FF2B5EF4-FFF2-40B4-BE49-F238E27FC236}">
                <a16:creationId xmlns:a16="http://schemas.microsoft.com/office/drawing/2014/main" id="{4B799C56-2711-4752-8756-588FAF1239A1}"/>
              </a:ext>
            </a:extLst>
          </p:cNvPr>
          <p:cNvSpPr>
            <a:spLocks noGrp="1"/>
          </p:cNvSpPr>
          <p:nvPr>
            <p:ph type="title"/>
          </p:nvPr>
        </p:nvSpPr>
        <p:spPr>
          <a:xfrm>
            <a:off x="612000" y="44624"/>
            <a:ext cx="7920000" cy="390843"/>
          </a:xfrm>
        </p:spPr>
        <p:txBody>
          <a:bodyPr/>
          <a:lstStyle/>
          <a:p>
            <a:r>
              <a:rPr lang="en-US" sz="3200" dirty="0"/>
              <a:t>Test Stand Functional Requirements</a:t>
            </a:r>
          </a:p>
        </p:txBody>
      </p:sp>
      <p:pic>
        <p:nvPicPr>
          <p:cNvPr id="6" name="Picture 5">
            <a:extLst>
              <a:ext uri="{FF2B5EF4-FFF2-40B4-BE49-F238E27FC236}">
                <a16:creationId xmlns:a16="http://schemas.microsoft.com/office/drawing/2014/main" id="{D68038A9-91E8-43C3-B23B-451820160885}"/>
              </a:ext>
            </a:extLst>
          </p:cNvPr>
          <p:cNvPicPr>
            <a:picLocks noChangeAspect="1"/>
          </p:cNvPicPr>
          <p:nvPr/>
        </p:nvPicPr>
        <p:blipFill>
          <a:blip r:embed="rId2"/>
          <a:stretch>
            <a:fillRect/>
          </a:stretch>
        </p:blipFill>
        <p:spPr>
          <a:xfrm>
            <a:off x="2083173" y="1412776"/>
            <a:ext cx="4659612" cy="3744416"/>
          </a:xfrm>
          <a:prstGeom prst="rect">
            <a:avLst/>
          </a:prstGeom>
        </p:spPr>
      </p:pic>
      <p:sp>
        <p:nvSpPr>
          <p:cNvPr id="2" name="TextBox 1">
            <a:extLst>
              <a:ext uri="{FF2B5EF4-FFF2-40B4-BE49-F238E27FC236}">
                <a16:creationId xmlns:a16="http://schemas.microsoft.com/office/drawing/2014/main" id="{E4C51C7F-45CB-400D-85BD-71C6DE287212}"/>
              </a:ext>
            </a:extLst>
          </p:cNvPr>
          <p:cNvSpPr txBox="1"/>
          <p:nvPr/>
        </p:nvSpPr>
        <p:spPr>
          <a:xfrm>
            <a:off x="1115616" y="764704"/>
            <a:ext cx="7848872" cy="523220"/>
          </a:xfrm>
          <a:prstGeom prst="rect">
            <a:avLst/>
          </a:prstGeom>
          <a:noFill/>
        </p:spPr>
        <p:txBody>
          <a:bodyPr wrap="square" rtlCol="0">
            <a:spAutoFit/>
          </a:bodyPr>
          <a:lstStyle/>
          <a:p>
            <a:r>
              <a:rPr lang="en-US" sz="2800" u="sng" dirty="0"/>
              <a:t>Minimum instrumentation wiring requirements:</a:t>
            </a:r>
          </a:p>
        </p:txBody>
      </p:sp>
      <p:cxnSp>
        <p:nvCxnSpPr>
          <p:cNvPr id="7" name="Straight Connector 6">
            <a:extLst>
              <a:ext uri="{FF2B5EF4-FFF2-40B4-BE49-F238E27FC236}">
                <a16:creationId xmlns:a16="http://schemas.microsoft.com/office/drawing/2014/main" id="{F181AB50-BF05-4660-96A6-7DAF46844A22}"/>
              </a:ext>
            </a:extLst>
          </p:cNvPr>
          <p:cNvCxnSpPr>
            <a:cxnSpLocks/>
          </p:cNvCxnSpPr>
          <p:nvPr/>
        </p:nvCxnSpPr>
        <p:spPr>
          <a:xfrm>
            <a:off x="2123728" y="5157192"/>
            <a:ext cx="4598149"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769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DCA1C4-9514-7B4F-976F-D92F7E296653}" type="slidenum">
              <a:rPr lang="fr-FR" smtClean="0"/>
              <a:pPr/>
              <a:t>16</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a:t>Review for the HL-LHC AUP Vertical Magnet Test Stand at BNL – August 1 – 2, 2018</a:t>
            </a:r>
            <a:endParaRPr lang="en-GB" dirty="0"/>
          </a:p>
        </p:txBody>
      </p:sp>
      <p:sp>
        <p:nvSpPr>
          <p:cNvPr id="8" name="Title 1">
            <a:extLst>
              <a:ext uri="{FF2B5EF4-FFF2-40B4-BE49-F238E27FC236}">
                <a16:creationId xmlns:a16="http://schemas.microsoft.com/office/drawing/2014/main" id="{4B799C56-2711-4752-8756-588FAF1239A1}"/>
              </a:ext>
            </a:extLst>
          </p:cNvPr>
          <p:cNvSpPr>
            <a:spLocks noGrp="1"/>
          </p:cNvSpPr>
          <p:nvPr>
            <p:ph type="title"/>
          </p:nvPr>
        </p:nvSpPr>
        <p:spPr>
          <a:xfrm>
            <a:off x="612000" y="44624"/>
            <a:ext cx="7920000" cy="390843"/>
          </a:xfrm>
        </p:spPr>
        <p:txBody>
          <a:bodyPr/>
          <a:lstStyle/>
          <a:p>
            <a:r>
              <a:rPr lang="en-US" sz="3200" dirty="0"/>
              <a:t>Test Stand Functional Requirements</a:t>
            </a:r>
          </a:p>
        </p:txBody>
      </p:sp>
      <p:pic>
        <p:nvPicPr>
          <p:cNvPr id="2" name="Picture 1">
            <a:extLst>
              <a:ext uri="{FF2B5EF4-FFF2-40B4-BE49-F238E27FC236}">
                <a16:creationId xmlns:a16="http://schemas.microsoft.com/office/drawing/2014/main" id="{BC4456E0-F27A-4CB1-9A7D-D516A1C89B17}"/>
              </a:ext>
            </a:extLst>
          </p:cNvPr>
          <p:cNvPicPr>
            <a:picLocks noChangeAspect="1"/>
          </p:cNvPicPr>
          <p:nvPr/>
        </p:nvPicPr>
        <p:blipFill>
          <a:blip r:embed="rId2"/>
          <a:stretch>
            <a:fillRect/>
          </a:stretch>
        </p:blipFill>
        <p:spPr>
          <a:xfrm>
            <a:off x="1118024" y="2132856"/>
            <a:ext cx="6907951" cy="2677590"/>
          </a:xfrm>
          <a:prstGeom prst="rect">
            <a:avLst/>
          </a:prstGeom>
        </p:spPr>
      </p:pic>
      <p:sp>
        <p:nvSpPr>
          <p:cNvPr id="6" name="TextBox 5">
            <a:extLst>
              <a:ext uri="{FF2B5EF4-FFF2-40B4-BE49-F238E27FC236}">
                <a16:creationId xmlns:a16="http://schemas.microsoft.com/office/drawing/2014/main" id="{AB1687C2-7C73-47A4-BFDE-DF8E6662C227}"/>
              </a:ext>
            </a:extLst>
          </p:cNvPr>
          <p:cNvSpPr txBox="1"/>
          <p:nvPr/>
        </p:nvSpPr>
        <p:spPr>
          <a:xfrm>
            <a:off x="1763688" y="764704"/>
            <a:ext cx="6984776" cy="369332"/>
          </a:xfrm>
          <a:prstGeom prst="rect">
            <a:avLst/>
          </a:prstGeom>
          <a:noFill/>
        </p:spPr>
        <p:txBody>
          <a:bodyPr wrap="square" rtlCol="0">
            <a:spAutoFit/>
          </a:bodyPr>
          <a:lstStyle/>
          <a:p>
            <a:r>
              <a:rPr lang="en-US"/>
              <a:t>From MQXFA Final Design Report (US-HiLumi-doc-948, 5/16/18)</a:t>
            </a:r>
          </a:p>
        </p:txBody>
      </p:sp>
      <p:sp>
        <p:nvSpPr>
          <p:cNvPr id="7" name="TextBox 6">
            <a:extLst>
              <a:ext uri="{FF2B5EF4-FFF2-40B4-BE49-F238E27FC236}">
                <a16:creationId xmlns:a16="http://schemas.microsoft.com/office/drawing/2014/main" id="{E7AAB91F-B915-4231-BC88-DB4D63DA2D0D}"/>
              </a:ext>
            </a:extLst>
          </p:cNvPr>
          <p:cNvSpPr txBox="1"/>
          <p:nvPr/>
        </p:nvSpPr>
        <p:spPr>
          <a:xfrm>
            <a:off x="-108520" y="1196752"/>
            <a:ext cx="9001000" cy="523220"/>
          </a:xfrm>
          <a:prstGeom prst="rect">
            <a:avLst/>
          </a:prstGeom>
          <a:noFill/>
        </p:spPr>
        <p:txBody>
          <a:bodyPr wrap="square" rtlCol="0">
            <a:spAutoFit/>
          </a:bodyPr>
          <a:lstStyle/>
          <a:p>
            <a:pPr lvl="1"/>
            <a:r>
              <a:rPr lang="en-US" sz="2800" u="sng" dirty="0"/>
              <a:t>HIGH VOLTAGE WITHSTAND TEST PARAMETERS</a:t>
            </a:r>
          </a:p>
        </p:txBody>
      </p:sp>
    </p:spTree>
    <p:extLst>
      <p:ext uri="{BB962C8B-B14F-4D97-AF65-F5344CB8AC3E}">
        <p14:creationId xmlns:p14="http://schemas.microsoft.com/office/powerpoint/2010/main" val="169500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D7FF-BCF7-40A5-BB13-9207D3C1856D}"/>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197FB178-AD15-4767-B085-A65D2A7939D7}"/>
              </a:ext>
            </a:extLst>
          </p:cNvPr>
          <p:cNvSpPr>
            <a:spLocks noGrp="1"/>
          </p:cNvSpPr>
          <p:nvPr>
            <p:ph type="sldNum" sz="quarter" idx="12"/>
          </p:nvPr>
        </p:nvSpPr>
        <p:spPr/>
        <p:txBody>
          <a:bodyPr/>
          <a:lstStyle/>
          <a:p>
            <a:fld id="{BFDCA1C4-9514-7B4F-976F-D92F7E296653}" type="slidenum">
              <a:rPr lang="fr-FR" smtClean="0"/>
              <a:pPr/>
              <a:t>17</a:t>
            </a:fld>
            <a:endParaRPr lang="fr-FR"/>
          </a:p>
        </p:txBody>
      </p:sp>
      <p:sp>
        <p:nvSpPr>
          <p:cNvPr id="6" name="Footer Placeholder 5">
            <a:extLst>
              <a:ext uri="{FF2B5EF4-FFF2-40B4-BE49-F238E27FC236}">
                <a16:creationId xmlns:a16="http://schemas.microsoft.com/office/drawing/2014/main" id="{26CFEFB6-D1FC-4EB9-BA13-7C333AFB49BA}"/>
              </a:ext>
            </a:extLst>
          </p:cNvPr>
          <p:cNvSpPr>
            <a:spLocks noGrp="1"/>
          </p:cNvSpPr>
          <p:nvPr>
            <p:ph type="ftr" sz="quarter" idx="3"/>
          </p:nvPr>
        </p:nvSpPr>
        <p:spPr/>
        <p:txBody>
          <a:bodyPr/>
          <a:lstStyle/>
          <a:p>
            <a:r>
              <a:rPr lang="en-US"/>
              <a:t>Review for the HL-LHC AUP Vertical Magnet Test Stand at BNL – August 1 – 2, 2018</a:t>
            </a:r>
            <a:endParaRPr lang="en-GB" dirty="0"/>
          </a:p>
        </p:txBody>
      </p:sp>
      <p:sp>
        <p:nvSpPr>
          <p:cNvPr id="7" name="Content Placeholder 2">
            <a:extLst>
              <a:ext uri="{FF2B5EF4-FFF2-40B4-BE49-F238E27FC236}">
                <a16:creationId xmlns:a16="http://schemas.microsoft.com/office/drawing/2014/main" id="{841BAFB6-871F-41A4-9527-8C60E2D190E0}"/>
              </a:ext>
            </a:extLst>
          </p:cNvPr>
          <p:cNvSpPr>
            <a:spLocks noGrp="1"/>
          </p:cNvSpPr>
          <p:nvPr>
            <p:ph idx="1"/>
          </p:nvPr>
        </p:nvSpPr>
        <p:spPr>
          <a:xfrm>
            <a:off x="612000" y="980728"/>
            <a:ext cx="7920000" cy="4978971"/>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Test Stand Requirements are defined and approved </a:t>
            </a:r>
          </a:p>
          <a:p>
            <a:r>
              <a:rPr lang="en-US" dirty="0"/>
              <a:t>Deliverables and scope are clear</a:t>
            </a:r>
          </a:p>
          <a:p>
            <a:r>
              <a:rPr lang="en-US" dirty="0"/>
              <a:t>Final design (for Vertical Magnet Test Facility) is complete and meets the requirements </a:t>
            </a:r>
          </a:p>
          <a:p>
            <a:r>
              <a:rPr lang="en-US" dirty="0"/>
              <a:t>Thank you for your attention.</a:t>
            </a:r>
          </a:p>
        </p:txBody>
      </p:sp>
    </p:spTree>
    <p:extLst>
      <p:ext uri="{BB962C8B-B14F-4D97-AF65-F5344CB8AC3E}">
        <p14:creationId xmlns:p14="http://schemas.microsoft.com/office/powerpoint/2010/main" val="70103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18</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a:t>Review for the HL-LHC AUP Vertical Magnet Test Stand at BNL – August 1 – 2, 2018</a:t>
            </a:r>
            <a:endParaRPr lang="en-GB" dirty="0"/>
          </a:p>
        </p:txBody>
      </p:sp>
      <p:sp>
        <p:nvSpPr>
          <p:cNvPr id="8" name="Title 1">
            <a:extLst>
              <a:ext uri="{FF2B5EF4-FFF2-40B4-BE49-F238E27FC236}">
                <a16:creationId xmlns:a16="http://schemas.microsoft.com/office/drawing/2014/main" id="{2F1A3633-F960-4354-A9B2-E693AA28A69E}"/>
              </a:ext>
            </a:extLst>
          </p:cNvPr>
          <p:cNvSpPr>
            <a:spLocks noGrp="1"/>
          </p:cNvSpPr>
          <p:nvPr>
            <p:ph type="title"/>
          </p:nvPr>
        </p:nvSpPr>
        <p:spPr>
          <a:xfrm>
            <a:off x="612000" y="44624"/>
            <a:ext cx="7920000" cy="390843"/>
          </a:xfrm>
        </p:spPr>
        <p:txBody>
          <a:bodyPr/>
          <a:lstStyle/>
          <a:p>
            <a:r>
              <a:rPr lang="en-US" sz="3200" dirty="0"/>
              <a:t>Test Stand Functional Requirements</a:t>
            </a:r>
          </a:p>
        </p:txBody>
      </p:sp>
    </p:spTree>
    <p:extLst>
      <p:ext uri="{BB962C8B-B14F-4D97-AF65-F5344CB8AC3E}">
        <p14:creationId xmlns:p14="http://schemas.microsoft.com/office/powerpoint/2010/main" val="215473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8" name="TextBox 7"/>
          <p:cNvSpPr txBox="1"/>
          <p:nvPr/>
        </p:nvSpPr>
        <p:spPr>
          <a:xfrm>
            <a:off x="2483768" y="5723964"/>
            <a:ext cx="1080120" cy="338554"/>
          </a:xfrm>
          <a:prstGeom prst="rect">
            <a:avLst/>
          </a:prstGeom>
          <a:noFill/>
        </p:spPr>
        <p:txBody>
          <a:bodyPr wrap="square" rtlCol="0">
            <a:spAutoFit/>
          </a:bodyPr>
          <a:lstStyle/>
          <a:p>
            <a:r>
              <a:rPr lang="en-US" sz="1600" dirty="0"/>
              <a:t>P. Joshi</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29" y="819496"/>
            <a:ext cx="7202755" cy="541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4">
            <a:extLst>
              <a:ext uri="{FF2B5EF4-FFF2-40B4-BE49-F238E27FC236}">
                <a16:creationId xmlns:a16="http://schemas.microsoft.com/office/drawing/2014/main" id="{C202AE39-2FAC-428D-8534-AD665658DE5F}"/>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sp>
        <p:nvSpPr>
          <p:cNvPr id="13" name="Title 1">
            <a:extLst>
              <a:ext uri="{FF2B5EF4-FFF2-40B4-BE49-F238E27FC236}">
                <a16:creationId xmlns:a16="http://schemas.microsoft.com/office/drawing/2014/main" id="{3BC52FC3-286A-4CAE-B63A-4F1B7468C9A8}"/>
              </a:ext>
            </a:extLst>
          </p:cNvPr>
          <p:cNvSpPr>
            <a:spLocks noGrp="1"/>
          </p:cNvSpPr>
          <p:nvPr>
            <p:ph type="title"/>
          </p:nvPr>
        </p:nvSpPr>
        <p:spPr>
          <a:xfrm>
            <a:off x="612000" y="-27384"/>
            <a:ext cx="8136464" cy="440688"/>
          </a:xfrm>
        </p:spPr>
        <p:txBody>
          <a:bodyPr/>
          <a:lstStyle/>
          <a:p>
            <a:r>
              <a:rPr lang="en-US" dirty="0"/>
              <a:t>Test Facility Readiness</a:t>
            </a:r>
          </a:p>
        </p:txBody>
      </p:sp>
      <p:sp>
        <p:nvSpPr>
          <p:cNvPr id="14" name="TextBox 13">
            <a:extLst>
              <a:ext uri="{FF2B5EF4-FFF2-40B4-BE49-F238E27FC236}">
                <a16:creationId xmlns:a16="http://schemas.microsoft.com/office/drawing/2014/main" id="{80D1F051-BBAF-4AF6-925F-7A2B3646789A}"/>
              </a:ext>
            </a:extLst>
          </p:cNvPr>
          <p:cNvSpPr txBox="1"/>
          <p:nvPr/>
        </p:nvSpPr>
        <p:spPr>
          <a:xfrm>
            <a:off x="3059832" y="360444"/>
            <a:ext cx="3024336" cy="523220"/>
          </a:xfrm>
          <a:prstGeom prst="rect">
            <a:avLst/>
          </a:prstGeom>
          <a:noFill/>
        </p:spPr>
        <p:txBody>
          <a:bodyPr wrap="square" rtlCol="0">
            <a:spAutoFit/>
          </a:bodyPr>
          <a:lstStyle/>
          <a:p>
            <a:r>
              <a:rPr lang="en-US" sz="2800" b="1" dirty="0"/>
              <a:t>Past Experience</a:t>
            </a:r>
          </a:p>
        </p:txBody>
      </p:sp>
    </p:spTree>
    <p:extLst>
      <p:ext uri="{BB962C8B-B14F-4D97-AF65-F5344CB8AC3E}">
        <p14:creationId xmlns:p14="http://schemas.microsoft.com/office/powerpoint/2010/main" val="262132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Outline</a:t>
            </a:r>
          </a:p>
        </p:txBody>
      </p:sp>
      <p:sp>
        <p:nvSpPr>
          <p:cNvPr id="3" name="Content Placeholder 2"/>
          <p:cNvSpPr>
            <a:spLocks noGrp="1"/>
          </p:cNvSpPr>
          <p:nvPr>
            <p:ph idx="1"/>
          </p:nvPr>
        </p:nvSpPr>
        <p:spPr>
          <a:xfrm>
            <a:off x="323528" y="1219200"/>
            <a:ext cx="8280920" cy="4906963"/>
          </a:xfrm>
        </p:spPr>
        <p:txBody>
          <a:bodyPr>
            <a:normAutofit/>
          </a:bodyPr>
          <a:lstStyle/>
          <a:p>
            <a:r>
              <a:rPr lang="en-US" dirty="0"/>
              <a:t>Scope and Deliverables</a:t>
            </a:r>
          </a:p>
          <a:p>
            <a:r>
              <a:rPr lang="en-US" dirty="0"/>
              <a:t>Test Stand Functional Requirements Document </a:t>
            </a:r>
            <a:r>
              <a:rPr lang="en-US" dirty="0">
                <a:solidFill>
                  <a:srgbClr val="C00000"/>
                </a:solidFill>
              </a:rPr>
              <a:t>US-HiLumi-doc-1109</a:t>
            </a:r>
          </a:p>
          <a:p>
            <a:r>
              <a:rPr lang="en-US" dirty="0"/>
              <a:t>Test Stand Requirements</a:t>
            </a:r>
          </a:p>
          <a:p>
            <a:r>
              <a:rPr lang="en-US" dirty="0"/>
              <a:t>Instrumentation </a:t>
            </a:r>
          </a:p>
          <a:p>
            <a:r>
              <a:rPr lang="en-US" dirty="0"/>
              <a:t>High Voltage Withstand Tests (hipots)</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a:t>Review for the HL-LHC AUP Vertical Magnet Test Stand at BNL – August 1 – 2, 2018</a:t>
            </a:r>
            <a:endParaRPr lang="en-GB" dirty="0"/>
          </a:p>
        </p:txBody>
      </p:sp>
      <p:sp>
        <p:nvSpPr>
          <p:cNvPr id="6" name="TextBox 5">
            <a:extLst>
              <a:ext uri="{FF2B5EF4-FFF2-40B4-BE49-F238E27FC236}">
                <a16:creationId xmlns:a16="http://schemas.microsoft.com/office/drawing/2014/main" id="{7177AE75-DA91-48B0-A598-DEBCECD1550C}"/>
              </a:ext>
            </a:extLst>
          </p:cNvPr>
          <p:cNvSpPr txBox="1"/>
          <p:nvPr/>
        </p:nvSpPr>
        <p:spPr>
          <a:xfrm>
            <a:off x="7749266" y="0"/>
            <a:ext cx="1388072" cy="369332"/>
          </a:xfrm>
          <a:prstGeom prst="rect">
            <a:avLst/>
          </a:prstGeom>
          <a:solidFill>
            <a:schemeClr val="accent6">
              <a:lumMod val="60000"/>
              <a:lumOff val="40000"/>
            </a:schemeClr>
          </a:solidFill>
        </p:spPr>
        <p:txBody>
          <a:bodyPr wrap="none" rtlCol="0">
            <a:spAutoFit/>
          </a:bodyPr>
          <a:lstStyle/>
          <a:p>
            <a:r>
              <a:rPr lang="en-US" dirty="0"/>
              <a:t>Charge 1a</a:t>
            </a:r>
          </a:p>
        </p:txBody>
      </p:sp>
    </p:spTree>
    <p:extLst>
      <p:ext uri="{BB962C8B-B14F-4D97-AF65-F5344CB8AC3E}">
        <p14:creationId xmlns:p14="http://schemas.microsoft.com/office/powerpoint/2010/main" val="333381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04" y="134839"/>
            <a:ext cx="7920000" cy="720000"/>
          </a:xfrm>
        </p:spPr>
        <p:txBody>
          <a:bodyPr/>
          <a:lstStyle/>
          <a:p>
            <a:r>
              <a:rPr lang="en-US" sz="3200" dirty="0"/>
              <a:t>Scope and Deliverables</a:t>
            </a:r>
          </a:p>
        </p:txBody>
      </p:sp>
      <p:sp>
        <p:nvSpPr>
          <p:cNvPr id="4" name="Slide Number Placeholder 3"/>
          <p:cNvSpPr>
            <a:spLocks noGrp="1"/>
          </p:cNvSpPr>
          <p:nvPr>
            <p:ph type="sldNum" sz="quarter" idx="12"/>
          </p:nvPr>
        </p:nvSpPr>
        <p:spPr/>
        <p:txBody>
          <a:bodyPr/>
          <a:lstStyle/>
          <a:p>
            <a:fld id="{BFDCA1C4-9514-7B4F-976F-D92F7E296653}" type="slidenum">
              <a:rPr lang="fr-FR" smtClean="0"/>
              <a:pPr/>
              <a:t>3</a:t>
            </a:fld>
            <a:endParaRPr lang="fr-FR" dirty="0"/>
          </a:p>
        </p:txBody>
      </p:sp>
      <p:sp>
        <p:nvSpPr>
          <p:cNvPr id="9" name="TextBox 8"/>
          <p:cNvSpPr txBox="1"/>
          <p:nvPr/>
        </p:nvSpPr>
        <p:spPr>
          <a:xfrm>
            <a:off x="2483768" y="899428"/>
            <a:ext cx="4608512" cy="369332"/>
          </a:xfrm>
          <a:prstGeom prst="rect">
            <a:avLst/>
          </a:prstGeom>
          <a:noFill/>
        </p:spPr>
        <p:txBody>
          <a:bodyPr wrap="square" rtlCol="0">
            <a:spAutoFit/>
          </a:bodyPr>
          <a:lstStyle/>
          <a:p>
            <a:r>
              <a:rPr lang="en-US" b="1" dirty="0"/>
              <a:t>From </a:t>
            </a:r>
            <a:r>
              <a:rPr lang="en-US" b="1" i="1" dirty="0"/>
              <a:t>WBS Dictionary US-HiLumi-doc-39 </a:t>
            </a:r>
          </a:p>
        </p:txBody>
      </p:sp>
      <p:sp>
        <p:nvSpPr>
          <p:cNvPr id="10" name="TextBox 9"/>
          <p:cNvSpPr txBox="1"/>
          <p:nvPr/>
        </p:nvSpPr>
        <p:spPr>
          <a:xfrm>
            <a:off x="103502" y="1556792"/>
            <a:ext cx="3316370" cy="2677656"/>
          </a:xfrm>
          <a:prstGeom prst="rect">
            <a:avLst/>
          </a:prstGeom>
          <a:noFill/>
        </p:spPr>
        <p:txBody>
          <a:bodyPr wrap="square" rtlCol="0">
            <a:spAutoFit/>
          </a:bodyPr>
          <a:lstStyle/>
          <a:p>
            <a:pPr marL="285750" indent="-285750">
              <a:buClr>
                <a:srgbClr val="FB963C"/>
              </a:buClr>
              <a:buFont typeface="Wingdings" panose="05000000000000000000" pitchFamily="2" charset="2"/>
              <a:buChar char="§"/>
            </a:pPr>
            <a:r>
              <a:rPr lang="en-US" sz="1400" dirty="0"/>
              <a:t>Receive MQXFA magnet from LBNL</a:t>
            </a:r>
          </a:p>
          <a:p>
            <a:pPr marL="285750" indent="-285750">
              <a:buClr>
                <a:srgbClr val="FB963C"/>
              </a:buClr>
              <a:buFont typeface="Wingdings" panose="05000000000000000000" pitchFamily="2" charset="2"/>
              <a:buChar char="§"/>
            </a:pPr>
            <a:endParaRPr lang="en-US" sz="1400" dirty="0"/>
          </a:p>
          <a:p>
            <a:pPr marL="285750" indent="-285750">
              <a:buClr>
                <a:srgbClr val="FB963C"/>
              </a:buClr>
              <a:buFont typeface="Wingdings" panose="05000000000000000000" pitchFamily="2" charset="2"/>
              <a:buChar char="§"/>
            </a:pPr>
            <a:r>
              <a:rPr lang="en-US" sz="1400" dirty="0"/>
              <a:t>Prepare magnet for test at 1.9K in vertical test cryostat</a:t>
            </a:r>
          </a:p>
          <a:p>
            <a:pPr marL="285750" indent="-285750">
              <a:buClr>
                <a:srgbClr val="FB963C"/>
              </a:buClr>
              <a:buFont typeface="Wingdings" panose="05000000000000000000" pitchFamily="2" charset="2"/>
              <a:buChar char="§"/>
            </a:pPr>
            <a:endParaRPr lang="en-US" sz="1400" dirty="0"/>
          </a:p>
          <a:p>
            <a:pPr marL="285750" indent="-285750">
              <a:buClr>
                <a:srgbClr val="FB963C"/>
              </a:buClr>
              <a:buFont typeface="Wingdings" panose="05000000000000000000" pitchFamily="2" charset="2"/>
              <a:buChar char="§"/>
            </a:pPr>
            <a:r>
              <a:rPr lang="en-US" sz="1400" dirty="0"/>
              <a:t>Test magnet and analyze results</a:t>
            </a:r>
          </a:p>
          <a:p>
            <a:pPr marL="285750" indent="-285750">
              <a:buClr>
                <a:srgbClr val="FB963C"/>
              </a:buClr>
              <a:buFont typeface="Wingdings" panose="05000000000000000000" pitchFamily="2" charset="2"/>
              <a:buChar char="§"/>
            </a:pPr>
            <a:endParaRPr lang="en-US" sz="1400" dirty="0"/>
          </a:p>
          <a:p>
            <a:pPr marL="285750" indent="-285750">
              <a:buClr>
                <a:srgbClr val="FB963C"/>
              </a:buClr>
              <a:buFont typeface="Wingdings" panose="05000000000000000000" pitchFamily="2" charset="2"/>
              <a:buChar char="§"/>
            </a:pPr>
            <a:r>
              <a:rPr lang="en-US" sz="1400" dirty="0"/>
              <a:t>Ship magnet to FNAL (for assembly into a cold mass) or to LBNL (for re-build if test failed)</a:t>
            </a:r>
          </a:p>
          <a:p>
            <a:pPr marL="285750" indent="-285750">
              <a:buClr>
                <a:srgbClr val="FB963C"/>
              </a:buClr>
              <a:buFont typeface="Wingdings" panose="05000000000000000000" pitchFamily="2" charset="2"/>
              <a:buChar char="§"/>
            </a:pPr>
            <a:endParaRPr lang="en-US" sz="1400" dirty="0"/>
          </a:p>
          <a:p>
            <a:pPr marL="285750" indent="-285750">
              <a:buClr>
                <a:srgbClr val="FB963C"/>
              </a:buClr>
              <a:buFont typeface="Wingdings" panose="05000000000000000000" pitchFamily="2" charset="2"/>
              <a:buChar char="§"/>
            </a:pPr>
            <a:r>
              <a:rPr lang="en-US" sz="1400" dirty="0"/>
              <a:t>Deliverables: 27 magnet tests</a:t>
            </a:r>
          </a:p>
        </p:txBody>
      </p:sp>
      <p:pic>
        <p:nvPicPr>
          <p:cNvPr id="5" name="Picture 4">
            <a:extLst>
              <a:ext uri="{FF2B5EF4-FFF2-40B4-BE49-F238E27FC236}">
                <a16:creationId xmlns:a16="http://schemas.microsoft.com/office/drawing/2014/main" id="{CC03CB0B-C04C-412C-90AF-AE946D7275F5}"/>
              </a:ext>
            </a:extLst>
          </p:cNvPr>
          <p:cNvPicPr>
            <a:picLocks noChangeAspect="1"/>
          </p:cNvPicPr>
          <p:nvPr/>
        </p:nvPicPr>
        <p:blipFill rotWithShape="1">
          <a:blip r:embed="rId2"/>
          <a:srcRect l="305" t="189" r="847" b="6410"/>
          <a:stretch/>
        </p:blipFill>
        <p:spPr>
          <a:xfrm>
            <a:off x="3437636" y="1645920"/>
            <a:ext cx="5577840" cy="2825496"/>
          </a:xfrm>
          <a:prstGeom prst="rect">
            <a:avLst/>
          </a:prstGeom>
          <a:ln>
            <a:solidFill>
              <a:schemeClr val="tx1"/>
            </a:solidFill>
          </a:ln>
        </p:spPr>
      </p:pic>
      <p:sp>
        <p:nvSpPr>
          <p:cNvPr id="13" name="Footer Placeholder 4">
            <a:extLst>
              <a:ext uri="{FF2B5EF4-FFF2-40B4-BE49-F238E27FC236}">
                <a16:creationId xmlns:a16="http://schemas.microsoft.com/office/drawing/2014/main" id="{8A3FBB25-D3EB-4F09-911C-FC8E507B98F0}"/>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spTree>
    <p:extLst>
      <p:ext uri="{BB962C8B-B14F-4D97-AF65-F5344CB8AC3E}">
        <p14:creationId xmlns:p14="http://schemas.microsoft.com/office/powerpoint/2010/main" val="346039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7384"/>
            <a:ext cx="7920000" cy="720000"/>
          </a:xfrm>
        </p:spPr>
        <p:txBody>
          <a:bodyPr/>
          <a:lstStyle/>
          <a:p>
            <a:r>
              <a:rPr lang="en-US" sz="3200" dirty="0"/>
              <a:t>Functional Requirement Specifications</a:t>
            </a:r>
          </a:p>
        </p:txBody>
      </p:sp>
      <p:sp>
        <p:nvSpPr>
          <p:cNvPr id="4" name="Slide Number Placeholder 3"/>
          <p:cNvSpPr>
            <a:spLocks noGrp="1"/>
          </p:cNvSpPr>
          <p:nvPr>
            <p:ph type="sldNum" sz="quarter" idx="12"/>
          </p:nvPr>
        </p:nvSpPr>
        <p:spPr/>
        <p:txBody>
          <a:bodyPr/>
          <a:lstStyle/>
          <a:p>
            <a:fld id="{BFDCA1C4-9514-7B4F-976F-D92F7E296653}" type="slidenum">
              <a:rPr lang="fr-FR" smtClean="0"/>
              <a:pPr/>
              <a:t>4</a:t>
            </a:fld>
            <a:endParaRPr lang="fr-FR" dirty="0"/>
          </a:p>
        </p:txBody>
      </p:sp>
      <p:sp>
        <p:nvSpPr>
          <p:cNvPr id="3" name="TextBox 2"/>
          <p:cNvSpPr txBox="1"/>
          <p:nvPr/>
        </p:nvSpPr>
        <p:spPr>
          <a:xfrm>
            <a:off x="755576" y="836712"/>
            <a:ext cx="7776864" cy="5355312"/>
          </a:xfrm>
          <a:prstGeom prst="rect">
            <a:avLst/>
          </a:prstGeom>
          <a:noFill/>
        </p:spPr>
        <p:txBody>
          <a:bodyPr wrap="square" rtlCol="0">
            <a:spAutoFit/>
          </a:bodyPr>
          <a:lstStyle/>
          <a:p>
            <a:pPr marL="0" lvl="1"/>
            <a:r>
              <a:rPr lang="en-US" b="1" i="1" u="sng" dirty="0"/>
              <a:t>MQXFA NOMINAL PARAMETERS AND DESIGN</a:t>
            </a:r>
          </a:p>
          <a:p>
            <a:endParaRPr lang="en-US" sz="1200" dirty="0"/>
          </a:p>
          <a:p>
            <a:r>
              <a:rPr lang="en-US" sz="1200" dirty="0"/>
              <a:t>Coil inner aperture :                                               D = 150 mm</a:t>
            </a:r>
          </a:p>
          <a:p>
            <a:r>
              <a:rPr lang="en-US" sz="1200" dirty="0"/>
              <a:t>Coil magnetic length:                                             L = 4.2 m </a:t>
            </a:r>
            <a:endParaRPr lang="en-US" sz="1200" b="1" dirty="0"/>
          </a:p>
          <a:p>
            <a:r>
              <a:rPr lang="en-US" sz="1200" dirty="0"/>
              <a:t>Coil actual length:                                                  L = 4.523 m </a:t>
            </a:r>
          </a:p>
          <a:p>
            <a:r>
              <a:rPr lang="en-US" sz="1200" dirty="0"/>
              <a:t>Yoke length                                                            L = 4.5629 m</a:t>
            </a:r>
          </a:p>
          <a:p>
            <a:r>
              <a:rPr lang="en-US" sz="1200" dirty="0"/>
              <a:t>Total length with end plates                                   L = 5 m (nom)</a:t>
            </a:r>
          </a:p>
          <a:p>
            <a:r>
              <a:rPr lang="en-US" sz="1200" b="1" dirty="0">
                <a:solidFill>
                  <a:srgbClr val="C00000"/>
                </a:solidFill>
              </a:rPr>
              <a:t>Operational temperature                                    T = 1.9 K</a:t>
            </a:r>
          </a:p>
          <a:p>
            <a:r>
              <a:rPr lang="en-US" sz="1200" b="1" dirty="0">
                <a:solidFill>
                  <a:srgbClr val="C00000"/>
                </a:solidFill>
              </a:rPr>
              <a:t>LHC nominal operating current (1.9 K)         </a:t>
            </a:r>
            <a:r>
              <a:rPr lang="en-US" sz="1200" b="1" dirty="0" err="1">
                <a:solidFill>
                  <a:srgbClr val="C00000"/>
                </a:solidFill>
              </a:rPr>
              <a:t>I</a:t>
            </a:r>
            <a:r>
              <a:rPr lang="en-US" sz="1200" b="1" baseline="-25000" dirty="0" err="1">
                <a:solidFill>
                  <a:srgbClr val="C00000"/>
                </a:solidFill>
              </a:rPr>
              <a:t>nom</a:t>
            </a:r>
            <a:r>
              <a:rPr lang="en-US" sz="1200" b="1" dirty="0">
                <a:solidFill>
                  <a:srgbClr val="C00000"/>
                </a:solidFill>
              </a:rPr>
              <a:t> = 16.470 kA </a:t>
            </a:r>
          </a:p>
          <a:p>
            <a:r>
              <a:rPr lang="en-US" sz="1200" b="1" dirty="0">
                <a:solidFill>
                  <a:srgbClr val="C00000"/>
                </a:solidFill>
              </a:rPr>
              <a:t>LHC ultimate operating current (1.9 K)           </a:t>
            </a:r>
            <a:r>
              <a:rPr lang="en-US" sz="1200" b="1" dirty="0" err="1">
                <a:solidFill>
                  <a:srgbClr val="C00000"/>
                </a:solidFill>
              </a:rPr>
              <a:t>I</a:t>
            </a:r>
            <a:r>
              <a:rPr lang="en-US" sz="1200" b="1" baseline="-25000" dirty="0" err="1">
                <a:solidFill>
                  <a:srgbClr val="C00000"/>
                </a:solidFill>
              </a:rPr>
              <a:t>ult</a:t>
            </a:r>
            <a:r>
              <a:rPr lang="en-US" sz="1200" b="1" dirty="0">
                <a:solidFill>
                  <a:srgbClr val="C00000"/>
                </a:solidFill>
              </a:rPr>
              <a:t> = 17.890 kA</a:t>
            </a:r>
          </a:p>
          <a:p>
            <a:r>
              <a:rPr lang="en-US" sz="1200" dirty="0"/>
              <a:t>Maximum current (300 K)                                    I</a:t>
            </a:r>
            <a:r>
              <a:rPr lang="en-US" sz="1200" baseline="-25000" dirty="0"/>
              <a:t>300</a:t>
            </a:r>
            <a:r>
              <a:rPr lang="en-US" sz="1200" dirty="0"/>
              <a:t> = 10 A</a:t>
            </a:r>
          </a:p>
          <a:p>
            <a:r>
              <a:rPr lang="en-US" sz="1200" dirty="0"/>
              <a:t>Conductor limit at 1.9 K:                                        </a:t>
            </a:r>
            <a:r>
              <a:rPr lang="en-US" sz="1200" dirty="0" err="1"/>
              <a:t>I</a:t>
            </a:r>
            <a:r>
              <a:rPr lang="en-US" sz="1200" baseline="-25000" dirty="0" err="1"/>
              <a:t>ss</a:t>
            </a:r>
            <a:r>
              <a:rPr lang="en-US" sz="1200" dirty="0"/>
              <a:t> = 21.600 kA </a:t>
            </a:r>
          </a:p>
          <a:p>
            <a:r>
              <a:rPr lang="en-US" sz="1200" dirty="0"/>
              <a:t>Conductor limit at 4.5 K:                                        </a:t>
            </a:r>
            <a:r>
              <a:rPr lang="en-US" sz="1200" dirty="0" err="1"/>
              <a:t>I</a:t>
            </a:r>
            <a:r>
              <a:rPr lang="en-US" sz="1200" baseline="-25000" dirty="0" err="1"/>
              <a:t>ss</a:t>
            </a:r>
            <a:r>
              <a:rPr lang="en-US" sz="1200" dirty="0"/>
              <a:t> = 19.550 kA</a:t>
            </a:r>
          </a:p>
          <a:p>
            <a:r>
              <a:rPr lang="en-US" sz="1200" dirty="0"/>
              <a:t>Peak field in the coil at </a:t>
            </a:r>
            <a:r>
              <a:rPr lang="en-US" sz="1200" dirty="0" err="1"/>
              <a:t>I</a:t>
            </a:r>
            <a:r>
              <a:rPr lang="en-US" sz="1200" baseline="-25000" dirty="0" err="1"/>
              <a:t>nom</a:t>
            </a:r>
            <a:r>
              <a:rPr lang="en-US" sz="1200" dirty="0"/>
              <a:t> (1.9 K):                    </a:t>
            </a:r>
            <a:r>
              <a:rPr lang="en-US" sz="1200" dirty="0" err="1"/>
              <a:t>B</a:t>
            </a:r>
            <a:r>
              <a:rPr lang="en-US" sz="1200" baseline="-25000" dirty="0" err="1"/>
              <a:t>nom</a:t>
            </a:r>
            <a:r>
              <a:rPr lang="en-US" sz="1200" dirty="0"/>
              <a:t> = 11.4 T</a:t>
            </a:r>
          </a:p>
          <a:p>
            <a:r>
              <a:rPr lang="en-US" sz="1200" dirty="0"/>
              <a:t>Peak field in the coil at </a:t>
            </a:r>
            <a:r>
              <a:rPr lang="en-US" sz="1200" dirty="0" err="1"/>
              <a:t>I</a:t>
            </a:r>
            <a:r>
              <a:rPr lang="en-US" sz="1200" baseline="-25000" dirty="0" err="1"/>
              <a:t>ult</a:t>
            </a:r>
            <a:r>
              <a:rPr lang="en-US" sz="1200" dirty="0"/>
              <a:t> (1.9 K):                        </a:t>
            </a:r>
            <a:r>
              <a:rPr lang="en-US" sz="1200" dirty="0" err="1"/>
              <a:t>B</a:t>
            </a:r>
            <a:r>
              <a:rPr lang="en-US" sz="1200" baseline="-25000" dirty="0" err="1"/>
              <a:t>ult</a:t>
            </a:r>
            <a:r>
              <a:rPr lang="en-US" sz="1200" dirty="0"/>
              <a:t> = 12.3 T</a:t>
            </a:r>
          </a:p>
          <a:p>
            <a:r>
              <a:rPr lang="en-US" sz="1200" dirty="0"/>
              <a:t>Peak field in the coil at </a:t>
            </a:r>
            <a:r>
              <a:rPr lang="en-US" sz="1200" dirty="0" err="1"/>
              <a:t>I</a:t>
            </a:r>
            <a:r>
              <a:rPr lang="en-US" sz="1200" baseline="-25000" dirty="0" err="1"/>
              <a:t>ss</a:t>
            </a:r>
            <a:r>
              <a:rPr lang="en-US" sz="1200" dirty="0"/>
              <a:t> (1.9 K):                        </a:t>
            </a:r>
            <a:r>
              <a:rPr lang="en-US" sz="1200" dirty="0" err="1"/>
              <a:t>B</a:t>
            </a:r>
            <a:r>
              <a:rPr lang="en-US" sz="1200" baseline="-25000" dirty="0" err="1"/>
              <a:t>ss</a:t>
            </a:r>
            <a:r>
              <a:rPr lang="en-US" sz="1200" dirty="0"/>
              <a:t> = 14.5 T</a:t>
            </a:r>
          </a:p>
          <a:p>
            <a:r>
              <a:rPr lang="en-US" sz="1200" dirty="0"/>
              <a:t>Field Gradient at </a:t>
            </a:r>
            <a:r>
              <a:rPr lang="en-US" sz="1200" dirty="0" err="1"/>
              <a:t>I</a:t>
            </a:r>
            <a:r>
              <a:rPr lang="en-US" sz="1200" baseline="-25000" dirty="0" err="1"/>
              <a:t>nom</a:t>
            </a:r>
            <a:r>
              <a:rPr lang="en-US" sz="1200" dirty="0"/>
              <a:t> (1.9 K):                            </a:t>
            </a:r>
            <a:r>
              <a:rPr lang="en-US" sz="1200" dirty="0" err="1"/>
              <a:t>G</a:t>
            </a:r>
            <a:r>
              <a:rPr lang="en-US" sz="1200" baseline="-25000" dirty="0" err="1"/>
              <a:t>nom</a:t>
            </a:r>
            <a:r>
              <a:rPr lang="en-US" sz="1200" dirty="0"/>
              <a:t> = 132.6 T/m</a:t>
            </a:r>
          </a:p>
          <a:p>
            <a:r>
              <a:rPr lang="en-US" sz="1200" dirty="0"/>
              <a:t>Field Gradient at </a:t>
            </a:r>
            <a:r>
              <a:rPr lang="en-US" sz="1200" dirty="0" err="1"/>
              <a:t>I</a:t>
            </a:r>
            <a:r>
              <a:rPr lang="en-US" sz="1200" baseline="-25000" dirty="0" err="1"/>
              <a:t>ult</a:t>
            </a:r>
            <a:r>
              <a:rPr lang="en-US" sz="1200" dirty="0"/>
              <a:t> (1.9 K):                                </a:t>
            </a:r>
            <a:r>
              <a:rPr lang="en-US" sz="1200" dirty="0" err="1"/>
              <a:t>G</a:t>
            </a:r>
            <a:r>
              <a:rPr lang="en-US" sz="1200" baseline="-25000" dirty="0" err="1"/>
              <a:t>ult</a:t>
            </a:r>
            <a:r>
              <a:rPr lang="en-US" sz="1200" dirty="0"/>
              <a:t> = 143.2 T/m</a:t>
            </a:r>
          </a:p>
          <a:p>
            <a:r>
              <a:rPr lang="en-US" sz="1200" dirty="0"/>
              <a:t>Field Gradient at </a:t>
            </a:r>
            <a:r>
              <a:rPr lang="en-US" sz="1200" dirty="0" err="1"/>
              <a:t>I</a:t>
            </a:r>
            <a:r>
              <a:rPr lang="en-US" sz="1200" baseline="-25000" dirty="0" err="1"/>
              <a:t>ss</a:t>
            </a:r>
            <a:r>
              <a:rPr lang="en-US" sz="1200" dirty="0"/>
              <a:t> (1.9 K):                                </a:t>
            </a:r>
            <a:r>
              <a:rPr lang="en-US" sz="1200" dirty="0" err="1"/>
              <a:t>G</a:t>
            </a:r>
            <a:r>
              <a:rPr lang="en-US" sz="1200" baseline="-25000" dirty="0" err="1"/>
              <a:t>ss</a:t>
            </a:r>
            <a:r>
              <a:rPr lang="en-US" sz="1200" dirty="0"/>
              <a:t> = 168.1 T/m </a:t>
            </a:r>
          </a:p>
          <a:p>
            <a:r>
              <a:rPr lang="en-US" sz="1200" dirty="0"/>
              <a:t>Magnet resistance at room temperature:               R = 2.37 Ω</a:t>
            </a:r>
          </a:p>
          <a:p>
            <a:r>
              <a:rPr lang="en-US" sz="1200" dirty="0"/>
              <a:t>Magnet inductance (20 Hz at room temperature):  L = 38.1 mH</a:t>
            </a:r>
          </a:p>
          <a:p>
            <a:r>
              <a:rPr lang="en-US" sz="1200" dirty="0"/>
              <a:t>Magnet inductance (at 1.9 and 1 kA) :                    L = 40.9 mH (see note below)</a:t>
            </a:r>
          </a:p>
          <a:p>
            <a:r>
              <a:rPr lang="en-US" sz="1200" dirty="0"/>
              <a:t>Magnet inductance (at 1.9 and </a:t>
            </a:r>
            <a:r>
              <a:rPr lang="en-US" sz="1200" dirty="0" err="1"/>
              <a:t>I</a:t>
            </a:r>
            <a:r>
              <a:rPr lang="en-US" sz="1200" baseline="-25000" dirty="0" err="1"/>
              <a:t>nom</a:t>
            </a:r>
            <a:r>
              <a:rPr lang="en-US" sz="1200" dirty="0"/>
              <a:t>=16.5 kA) :       L = 32.8 mH (see note below)</a:t>
            </a:r>
          </a:p>
          <a:p>
            <a:r>
              <a:rPr lang="en-US" sz="1200" dirty="0"/>
              <a:t>Operating stored energy (at </a:t>
            </a:r>
            <a:r>
              <a:rPr lang="en-US" sz="1200" dirty="0" err="1"/>
              <a:t>B</a:t>
            </a:r>
            <a:r>
              <a:rPr lang="en-US" sz="1200" baseline="-25000" dirty="0" err="1"/>
              <a:t>nom</a:t>
            </a:r>
            <a:r>
              <a:rPr lang="en-US" sz="1200" dirty="0"/>
              <a:t>, </a:t>
            </a:r>
            <a:r>
              <a:rPr lang="en-US" sz="1200" dirty="0" err="1"/>
              <a:t>I</a:t>
            </a:r>
            <a:r>
              <a:rPr lang="en-US" sz="1200" baseline="-25000" dirty="0" err="1"/>
              <a:t>nom</a:t>
            </a:r>
            <a:r>
              <a:rPr lang="en-US" sz="1200" dirty="0"/>
              <a:t>):             </a:t>
            </a:r>
            <a:r>
              <a:rPr lang="en-US" sz="1200" dirty="0" err="1"/>
              <a:t>E</a:t>
            </a:r>
            <a:r>
              <a:rPr lang="en-US" sz="1200" baseline="-25000" dirty="0" err="1"/>
              <a:t>max</a:t>
            </a:r>
            <a:r>
              <a:rPr lang="en-US" sz="1200" dirty="0"/>
              <a:t> = 4.5 MJ assuming L=32.8  mH</a:t>
            </a:r>
          </a:p>
          <a:p>
            <a:r>
              <a:rPr lang="en-US" sz="1200" b="1" dirty="0">
                <a:solidFill>
                  <a:srgbClr val="C00000"/>
                </a:solidFill>
              </a:rPr>
              <a:t>Ultimate stored energy (at </a:t>
            </a:r>
            <a:r>
              <a:rPr lang="en-US" sz="1200" b="1" dirty="0" err="1">
                <a:solidFill>
                  <a:srgbClr val="C00000"/>
                </a:solidFill>
              </a:rPr>
              <a:t>B</a:t>
            </a:r>
            <a:r>
              <a:rPr lang="en-US" sz="1200" b="1" baseline="-25000" dirty="0" err="1">
                <a:solidFill>
                  <a:srgbClr val="C00000"/>
                </a:solidFill>
              </a:rPr>
              <a:t>ult</a:t>
            </a:r>
            <a:r>
              <a:rPr lang="en-US" sz="1200" b="1" dirty="0">
                <a:solidFill>
                  <a:srgbClr val="C00000"/>
                </a:solidFill>
              </a:rPr>
              <a:t>, </a:t>
            </a:r>
            <a:r>
              <a:rPr lang="en-US" sz="1200" b="1" dirty="0" err="1">
                <a:solidFill>
                  <a:srgbClr val="C00000"/>
                </a:solidFill>
              </a:rPr>
              <a:t>I</a:t>
            </a:r>
            <a:r>
              <a:rPr lang="en-US" sz="1200" b="1" baseline="-25000" dirty="0" err="1">
                <a:solidFill>
                  <a:srgbClr val="C00000"/>
                </a:solidFill>
              </a:rPr>
              <a:t>ult</a:t>
            </a:r>
            <a:r>
              <a:rPr lang="en-US" sz="1200" b="1" dirty="0">
                <a:solidFill>
                  <a:srgbClr val="C00000"/>
                </a:solidFill>
              </a:rPr>
              <a:t>)               E</a:t>
            </a:r>
            <a:r>
              <a:rPr lang="en-US" sz="1200" b="1" baseline="-25000" dirty="0">
                <a:solidFill>
                  <a:srgbClr val="C00000"/>
                </a:solidFill>
              </a:rPr>
              <a:t>max2</a:t>
            </a:r>
            <a:r>
              <a:rPr lang="en-US" sz="1200" b="1" dirty="0">
                <a:solidFill>
                  <a:srgbClr val="C00000"/>
                </a:solidFill>
              </a:rPr>
              <a:t> = 5.31 MJ assuming L=32.8 mH and </a:t>
            </a:r>
            <a:r>
              <a:rPr lang="en-US" sz="1200" b="1" dirty="0" err="1">
                <a:solidFill>
                  <a:srgbClr val="C00000"/>
                </a:solidFill>
              </a:rPr>
              <a:t>I</a:t>
            </a:r>
            <a:r>
              <a:rPr lang="en-US" sz="1200" b="1" baseline="-25000" dirty="0" err="1">
                <a:solidFill>
                  <a:srgbClr val="C00000"/>
                </a:solidFill>
              </a:rPr>
              <a:t>ult</a:t>
            </a:r>
            <a:r>
              <a:rPr lang="en-US" sz="1200" b="1" dirty="0">
                <a:solidFill>
                  <a:srgbClr val="C00000"/>
                </a:solidFill>
              </a:rPr>
              <a:t>=18 kA</a:t>
            </a:r>
          </a:p>
          <a:p>
            <a:r>
              <a:rPr lang="en-US" sz="1200" dirty="0"/>
              <a:t>Maximum allowed temperature at quench:        </a:t>
            </a:r>
            <a:r>
              <a:rPr lang="en-US" sz="1200" dirty="0" err="1"/>
              <a:t>T</a:t>
            </a:r>
            <a:r>
              <a:rPr lang="en-US" sz="1200" baseline="-25000" dirty="0" err="1"/>
              <a:t>max</a:t>
            </a:r>
            <a:r>
              <a:rPr lang="en-US" sz="1200" dirty="0"/>
              <a:t> = 350 K</a:t>
            </a:r>
          </a:p>
          <a:p>
            <a:r>
              <a:rPr lang="en-US" sz="1200" dirty="0"/>
              <a:t>Maximum allowed voltage across magnet         V</a:t>
            </a:r>
            <a:r>
              <a:rPr lang="en-US" sz="1200" baseline="-25000" dirty="0"/>
              <a:t>max</a:t>
            </a:r>
            <a:r>
              <a:rPr lang="en-US" sz="1200" dirty="0"/>
              <a:t> = 1000 V (500 V to ground) with 50 mΩ EE</a:t>
            </a:r>
          </a:p>
          <a:p>
            <a:r>
              <a:rPr lang="en-US" sz="1200" dirty="0"/>
              <a:t>Dump resistor (energy extraction) options            R</a:t>
            </a:r>
            <a:r>
              <a:rPr lang="en-US" sz="1200" baseline="-25000" dirty="0"/>
              <a:t>D</a:t>
            </a:r>
            <a:r>
              <a:rPr lang="en-US" sz="1200" dirty="0"/>
              <a:t> = 30, 37.5, 50, 75, 150 mΩ</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175681"/>
            <a:ext cx="3672408" cy="2973399"/>
          </a:xfrm>
          <a:prstGeom prst="rect">
            <a:avLst/>
          </a:prstGeom>
        </p:spPr>
      </p:pic>
      <p:sp>
        <p:nvSpPr>
          <p:cNvPr id="9" name="Footer Placeholder 4">
            <a:extLst>
              <a:ext uri="{FF2B5EF4-FFF2-40B4-BE49-F238E27FC236}">
                <a16:creationId xmlns:a16="http://schemas.microsoft.com/office/drawing/2014/main" id="{859E19B3-D9C9-43A1-85E2-B8DA9E417FD3}"/>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spTree>
    <p:extLst>
      <p:ext uri="{BB962C8B-B14F-4D97-AF65-F5344CB8AC3E}">
        <p14:creationId xmlns:p14="http://schemas.microsoft.com/office/powerpoint/2010/main" val="341941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DCA1C4-9514-7B4F-976F-D92F7E296653}" type="slidenum">
              <a:rPr lang="fr-FR" smtClean="0"/>
              <a:pPr/>
              <a:t>5</a:t>
            </a:fld>
            <a:endParaRPr lang="fr-FR" dirty="0"/>
          </a:p>
        </p:txBody>
      </p:sp>
      <p:sp>
        <p:nvSpPr>
          <p:cNvPr id="9" name="TextBox 8"/>
          <p:cNvSpPr txBox="1"/>
          <p:nvPr/>
        </p:nvSpPr>
        <p:spPr>
          <a:xfrm>
            <a:off x="-36512" y="4253026"/>
            <a:ext cx="4072347" cy="400110"/>
          </a:xfrm>
          <a:prstGeom prst="rect">
            <a:avLst/>
          </a:prstGeom>
          <a:noFill/>
        </p:spPr>
        <p:txBody>
          <a:bodyPr wrap="square" rtlCol="0">
            <a:spAutoFit/>
          </a:bodyPr>
          <a:lstStyle/>
          <a:p>
            <a:r>
              <a:rPr lang="en-US" sz="2000" dirty="0"/>
              <a:t>Test Requirements include:</a:t>
            </a:r>
          </a:p>
        </p:txBody>
      </p:sp>
      <p:sp>
        <p:nvSpPr>
          <p:cNvPr id="10" name="TextBox 9"/>
          <p:cNvSpPr txBox="1"/>
          <p:nvPr/>
        </p:nvSpPr>
        <p:spPr>
          <a:xfrm>
            <a:off x="35497" y="4595644"/>
            <a:ext cx="4501280" cy="1569660"/>
          </a:xfrm>
          <a:prstGeom prst="rect">
            <a:avLst/>
          </a:prstGeom>
          <a:noFill/>
        </p:spPr>
        <p:txBody>
          <a:bodyPr wrap="square" rtlCol="0">
            <a:spAutoFit/>
          </a:bodyPr>
          <a:lstStyle/>
          <a:p>
            <a:pPr marL="285750" indent="-285750">
              <a:buClr>
                <a:srgbClr val="FB963C"/>
              </a:buClr>
              <a:buFont typeface="Wingdings" panose="05000000000000000000" pitchFamily="2" charset="2"/>
              <a:buChar char="§"/>
            </a:pPr>
            <a:r>
              <a:rPr lang="en-US" sz="1600" dirty="0"/>
              <a:t>Quench training at 1.9 K to ultimate current</a:t>
            </a:r>
          </a:p>
          <a:p>
            <a:pPr marL="285750" indent="-285750">
              <a:buClr>
                <a:srgbClr val="FB963C"/>
              </a:buClr>
              <a:buFont typeface="Wingdings" panose="05000000000000000000" pitchFamily="2" charset="2"/>
              <a:buChar char="§"/>
            </a:pPr>
            <a:r>
              <a:rPr lang="en-US" sz="1600" dirty="0"/>
              <a:t>Magnetic field measurements</a:t>
            </a:r>
          </a:p>
          <a:p>
            <a:pPr marL="285750" indent="-285750">
              <a:buClr>
                <a:srgbClr val="FB963C"/>
              </a:buClr>
              <a:buFont typeface="Wingdings" panose="05000000000000000000" pitchFamily="2" charset="2"/>
              <a:buChar char="§"/>
            </a:pPr>
            <a:r>
              <a:rPr lang="en-US" sz="1600" dirty="0"/>
              <a:t>Splice joint measurements</a:t>
            </a:r>
          </a:p>
          <a:p>
            <a:pPr marL="285750" indent="-285750">
              <a:buClr>
                <a:srgbClr val="FB963C"/>
              </a:buClr>
              <a:buFont typeface="Wingdings" panose="05000000000000000000" pitchFamily="2" charset="2"/>
              <a:buChar char="§"/>
            </a:pPr>
            <a:r>
              <a:rPr lang="en-US" sz="1600" dirty="0"/>
              <a:t>Quench protection verification (CLIQ and quench protection heaters)</a:t>
            </a:r>
          </a:p>
          <a:p>
            <a:pPr marL="285750" indent="-285750">
              <a:buClr>
                <a:srgbClr val="FB963C"/>
              </a:buClr>
              <a:buFont typeface="Wingdings" panose="05000000000000000000" pitchFamily="2" charset="2"/>
              <a:buChar char="§"/>
            </a:pPr>
            <a:r>
              <a:rPr lang="en-US" sz="1600" dirty="0"/>
              <a:t>High voltage withstand tests (hipot)</a:t>
            </a:r>
          </a:p>
        </p:txBody>
      </p:sp>
      <p:sp>
        <p:nvSpPr>
          <p:cNvPr id="11" name="TextBox 10"/>
          <p:cNvSpPr txBox="1"/>
          <p:nvPr/>
        </p:nvSpPr>
        <p:spPr>
          <a:xfrm>
            <a:off x="144016" y="1484784"/>
            <a:ext cx="5004048" cy="1477328"/>
          </a:xfrm>
          <a:prstGeom prst="rect">
            <a:avLst/>
          </a:prstGeom>
          <a:noFill/>
        </p:spPr>
        <p:txBody>
          <a:bodyPr wrap="square" rtlCol="0">
            <a:spAutoFit/>
          </a:bodyPr>
          <a:lstStyle/>
          <a:p>
            <a:r>
              <a:rPr lang="en-US" dirty="0"/>
              <a:t>Each magnet must meet the requirements set forth in </a:t>
            </a:r>
            <a:r>
              <a:rPr lang="en-US" i="1" dirty="0"/>
              <a:t>US-HiLumi-doc-36</a:t>
            </a:r>
            <a:r>
              <a:rPr lang="en-US" dirty="0"/>
              <a:t> before shipping to FNAL for assembly into cold masses. Each magnet will be tested to the criteria set forth in </a:t>
            </a:r>
            <a:r>
              <a:rPr lang="en-US" i="1" dirty="0"/>
              <a:t>US-HiLumi-doc-1109.</a:t>
            </a:r>
            <a:endParaRPr lang="en-US" dirty="0"/>
          </a:p>
        </p:txBody>
      </p:sp>
      <p:sp>
        <p:nvSpPr>
          <p:cNvPr id="14" name="TextBox 13"/>
          <p:cNvSpPr txBox="1"/>
          <p:nvPr/>
        </p:nvSpPr>
        <p:spPr>
          <a:xfrm>
            <a:off x="2016496" y="908720"/>
            <a:ext cx="2195464" cy="369332"/>
          </a:xfrm>
          <a:prstGeom prst="rect">
            <a:avLst/>
          </a:prstGeom>
          <a:noFill/>
        </p:spPr>
        <p:txBody>
          <a:bodyPr wrap="square" rtlCol="0">
            <a:spAutoFit/>
          </a:bodyPr>
          <a:lstStyle/>
          <a:p>
            <a:r>
              <a:rPr lang="en-US" b="1" dirty="0">
                <a:solidFill>
                  <a:srgbClr val="C00000"/>
                </a:solidFill>
              </a:rPr>
              <a:t>US-HiLumi-doc-36</a:t>
            </a:r>
          </a:p>
        </p:txBody>
      </p:sp>
      <p:sp>
        <p:nvSpPr>
          <p:cNvPr id="15" name="TextBox 14"/>
          <p:cNvSpPr txBox="1"/>
          <p:nvPr/>
        </p:nvSpPr>
        <p:spPr>
          <a:xfrm>
            <a:off x="2051720" y="1124744"/>
            <a:ext cx="5040560" cy="369332"/>
          </a:xfrm>
          <a:prstGeom prst="rect">
            <a:avLst/>
          </a:prstGeom>
          <a:noFill/>
        </p:spPr>
        <p:txBody>
          <a:bodyPr wrap="square" rtlCol="0">
            <a:spAutoFit/>
          </a:bodyPr>
          <a:lstStyle/>
          <a:p>
            <a:r>
              <a:rPr lang="en-US" dirty="0"/>
              <a:t>MQXFA Functional Requirements Specification</a:t>
            </a:r>
          </a:p>
        </p:txBody>
      </p:sp>
      <p:cxnSp>
        <p:nvCxnSpPr>
          <p:cNvPr id="13" name="Straight Arrow Connector 12"/>
          <p:cNvCxnSpPr>
            <a:cxnSpLocks/>
          </p:cNvCxnSpPr>
          <p:nvPr/>
        </p:nvCxnSpPr>
        <p:spPr>
          <a:xfrm flipH="1">
            <a:off x="3471242" y="4375295"/>
            <a:ext cx="1236308" cy="255969"/>
          </a:xfrm>
          <a:prstGeom prst="straightConnector1">
            <a:avLst/>
          </a:prstGeom>
          <a:ln>
            <a:solidFill>
              <a:srgbClr val="0093BE"/>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flipH="1">
            <a:off x="5940152" y="1612505"/>
            <a:ext cx="956054" cy="1024407"/>
          </a:xfrm>
          <a:prstGeom prst="straightConnector1">
            <a:avLst/>
          </a:prstGeom>
          <a:ln>
            <a:solidFill>
              <a:srgbClr val="0093BE"/>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3">
            <a:extLst>
              <a:ext uri="{FF2B5EF4-FFF2-40B4-BE49-F238E27FC236}">
                <a16:creationId xmlns:a16="http://schemas.microsoft.com/office/drawing/2014/main" id="{950F47F5-1338-4F39-A934-742BDF791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672" y="692696"/>
            <a:ext cx="2224973" cy="331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a:extLst>
              <a:ext uri="{FF2B5EF4-FFF2-40B4-BE49-F238E27FC236}">
                <a16:creationId xmlns:a16="http://schemas.microsoft.com/office/drawing/2014/main" id="{80ACF782-CC21-49EE-B1BB-6E43113A5DFF}"/>
              </a:ext>
            </a:extLst>
          </p:cNvPr>
          <p:cNvSpPr txBox="1"/>
          <p:nvPr/>
        </p:nvSpPr>
        <p:spPr>
          <a:xfrm>
            <a:off x="611560" y="3040722"/>
            <a:ext cx="4248472" cy="1200329"/>
          </a:xfrm>
          <a:prstGeom prst="rect">
            <a:avLst/>
          </a:prstGeom>
          <a:noFill/>
        </p:spPr>
        <p:txBody>
          <a:bodyPr wrap="square" rtlCol="0">
            <a:spAutoFit/>
          </a:bodyPr>
          <a:lstStyle/>
          <a:p>
            <a:r>
              <a:rPr lang="en-US" b="1" dirty="0">
                <a:solidFill>
                  <a:srgbClr val="C00000"/>
                </a:solidFill>
              </a:rPr>
              <a:t>US-HiLumi-doc-1109</a:t>
            </a:r>
          </a:p>
          <a:p>
            <a:r>
              <a:rPr lang="en-US" dirty="0"/>
              <a:t>Test Stand Functional Requirements for Testing MQXFA Magnets and  Q1/Q3 Cryostat Assemblies</a:t>
            </a:r>
          </a:p>
        </p:txBody>
      </p:sp>
      <p:cxnSp>
        <p:nvCxnSpPr>
          <p:cNvPr id="20" name="Straight Arrow Connector 19">
            <a:extLst>
              <a:ext uri="{FF2B5EF4-FFF2-40B4-BE49-F238E27FC236}">
                <a16:creationId xmlns:a16="http://schemas.microsoft.com/office/drawing/2014/main" id="{51C92C4A-DA11-418A-B32B-4020814DCABA}"/>
              </a:ext>
            </a:extLst>
          </p:cNvPr>
          <p:cNvCxnSpPr>
            <a:cxnSpLocks/>
            <a:endCxn id="6" idx="1"/>
          </p:cNvCxnSpPr>
          <p:nvPr/>
        </p:nvCxnSpPr>
        <p:spPr>
          <a:xfrm>
            <a:off x="3851920" y="5733256"/>
            <a:ext cx="1823027" cy="423593"/>
          </a:xfrm>
          <a:prstGeom prst="straightConnector1">
            <a:avLst/>
          </a:prstGeom>
          <a:ln>
            <a:solidFill>
              <a:srgbClr val="0093BE"/>
            </a:solidFill>
            <a:tailEnd type="arrow"/>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B1ACFFB-9D34-45A4-8AFD-46181DF7B577}"/>
              </a:ext>
            </a:extLst>
          </p:cNvPr>
          <p:cNvSpPr txBox="1"/>
          <p:nvPr/>
        </p:nvSpPr>
        <p:spPr>
          <a:xfrm>
            <a:off x="5674947" y="5833683"/>
            <a:ext cx="2015736" cy="646331"/>
          </a:xfrm>
          <a:prstGeom prst="rect">
            <a:avLst/>
          </a:prstGeom>
          <a:noFill/>
        </p:spPr>
        <p:txBody>
          <a:bodyPr wrap="square" rtlCol="0">
            <a:spAutoFit/>
          </a:bodyPr>
          <a:lstStyle/>
          <a:p>
            <a:r>
              <a:rPr lang="en-US" dirty="0"/>
              <a:t>Magnet Run Plan and Traveler</a:t>
            </a:r>
          </a:p>
        </p:txBody>
      </p:sp>
      <p:pic>
        <p:nvPicPr>
          <p:cNvPr id="12" name="Picture 11">
            <a:extLst>
              <a:ext uri="{FF2B5EF4-FFF2-40B4-BE49-F238E27FC236}">
                <a16:creationId xmlns:a16="http://schemas.microsoft.com/office/drawing/2014/main" id="{7C72C03F-F2FA-4D50-A16A-6C30F761E76E}"/>
              </a:ext>
            </a:extLst>
          </p:cNvPr>
          <p:cNvPicPr>
            <a:picLocks noChangeAspect="1"/>
          </p:cNvPicPr>
          <p:nvPr/>
        </p:nvPicPr>
        <p:blipFill>
          <a:blip r:embed="rId3"/>
          <a:stretch>
            <a:fillRect/>
          </a:stretch>
        </p:blipFill>
        <p:spPr>
          <a:xfrm>
            <a:off x="4716016" y="2659357"/>
            <a:ext cx="2180190" cy="3214210"/>
          </a:xfrm>
          <a:prstGeom prst="rect">
            <a:avLst/>
          </a:prstGeom>
        </p:spPr>
      </p:pic>
      <p:sp>
        <p:nvSpPr>
          <p:cNvPr id="21" name="Title 1"/>
          <p:cNvSpPr>
            <a:spLocks noGrp="1"/>
          </p:cNvSpPr>
          <p:nvPr>
            <p:ph type="title"/>
          </p:nvPr>
        </p:nvSpPr>
        <p:spPr>
          <a:xfrm>
            <a:off x="539552" y="116712"/>
            <a:ext cx="7668072" cy="720000"/>
          </a:xfrm>
        </p:spPr>
        <p:txBody>
          <a:bodyPr/>
          <a:lstStyle/>
          <a:p>
            <a:pPr algn="l"/>
            <a:r>
              <a:rPr lang="en-US" sz="3200" dirty="0"/>
              <a:t>Functional Requirement Specifications</a:t>
            </a:r>
          </a:p>
        </p:txBody>
      </p:sp>
      <p:sp>
        <p:nvSpPr>
          <p:cNvPr id="22" name="TextBox 21">
            <a:extLst>
              <a:ext uri="{FF2B5EF4-FFF2-40B4-BE49-F238E27FC236}">
                <a16:creationId xmlns:a16="http://schemas.microsoft.com/office/drawing/2014/main" id="{2EF1D0B7-A498-4943-AC52-A61511752E46}"/>
              </a:ext>
            </a:extLst>
          </p:cNvPr>
          <p:cNvSpPr txBox="1"/>
          <p:nvPr/>
        </p:nvSpPr>
        <p:spPr>
          <a:xfrm>
            <a:off x="7749266" y="0"/>
            <a:ext cx="1388072" cy="369332"/>
          </a:xfrm>
          <a:prstGeom prst="rect">
            <a:avLst/>
          </a:prstGeom>
          <a:solidFill>
            <a:schemeClr val="accent6">
              <a:lumMod val="60000"/>
              <a:lumOff val="40000"/>
            </a:schemeClr>
          </a:solidFill>
        </p:spPr>
        <p:txBody>
          <a:bodyPr wrap="none" rtlCol="0">
            <a:spAutoFit/>
          </a:bodyPr>
          <a:lstStyle/>
          <a:p>
            <a:r>
              <a:rPr lang="en-US" dirty="0"/>
              <a:t>Charge 1a</a:t>
            </a:r>
          </a:p>
        </p:txBody>
      </p:sp>
      <p:sp>
        <p:nvSpPr>
          <p:cNvPr id="24" name="Footer Placeholder 4">
            <a:extLst>
              <a:ext uri="{FF2B5EF4-FFF2-40B4-BE49-F238E27FC236}">
                <a16:creationId xmlns:a16="http://schemas.microsoft.com/office/drawing/2014/main" id="{1E51371E-F0F9-4F48-B9F8-053A2576A5C2}"/>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spTree>
    <p:extLst>
      <p:ext uri="{BB962C8B-B14F-4D97-AF65-F5344CB8AC3E}">
        <p14:creationId xmlns:p14="http://schemas.microsoft.com/office/powerpoint/2010/main" val="200842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4624"/>
            <a:ext cx="7920000" cy="390843"/>
          </a:xfrm>
        </p:spPr>
        <p:txBody>
          <a:bodyPr/>
          <a:lstStyle/>
          <a:p>
            <a:r>
              <a:rPr lang="en-US" sz="3200" dirty="0"/>
              <a:t>Test Stand Functional Requirements</a:t>
            </a:r>
          </a:p>
        </p:txBody>
      </p:sp>
      <p:sp>
        <p:nvSpPr>
          <p:cNvPr id="4" name="Slide Number Placeholder 3"/>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dirty="0"/>
              <a:t>Review for the HL-LHC AUP Vertical Magnet Test Stand at BNL – August 1 – 2, 2018</a:t>
            </a:r>
            <a:endParaRPr lang="en-GB" dirty="0"/>
          </a:p>
        </p:txBody>
      </p:sp>
      <p:pic>
        <p:nvPicPr>
          <p:cNvPr id="6" name="Picture 5">
            <a:extLst>
              <a:ext uri="{FF2B5EF4-FFF2-40B4-BE49-F238E27FC236}">
                <a16:creationId xmlns:a16="http://schemas.microsoft.com/office/drawing/2014/main" id="{0EC884C7-3426-4E09-BFAA-5F3307129EA3}"/>
              </a:ext>
            </a:extLst>
          </p:cNvPr>
          <p:cNvPicPr>
            <a:picLocks noChangeAspect="1"/>
          </p:cNvPicPr>
          <p:nvPr/>
        </p:nvPicPr>
        <p:blipFill>
          <a:blip r:embed="rId2"/>
          <a:stretch>
            <a:fillRect/>
          </a:stretch>
        </p:blipFill>
        <p:spPr>
          <a:xfrm>
            <a:off x="821646" y="764703"/>
            <a:ext cx="3678345" cy="5448211"/>
          </a:xfrm>
          <a:prstGeom prst="rect">
            <a:avLst/>
          </a:prstGeom>
        </p:spPr>
      </p:pic>
      <p:sp>
        <p:nvSpPr>
          <p:cNvPr id="8" name="TextBox 7">
            <a:extLst>
              <a:ext uri="{FF2B5EF4-FFF2-40B4-BE49-F238E27FC236}">
                <a16:creationId xmlns:a16="http://schemas.microsoft.com/office/drawing/2014/main" id="{67B8AA91-BD2D-43C1-8798-F51FABAE6B69}"/>
              </a:ext>
            </a:extLst>
          </p:cNvPr>
          <p:cNvSpPr txBox="1"/>
          <p:nvPr/>
        </p:nvSpPr>
        <p:spPr>
          <a:xfrm>
            <a:off x="1115616" y="476672"/>
            <a:ext cx="2448272" cy="369332"/>
          </a:xfrm>
          <a:prstGeom prst="rect">
            <a:avLst/>
          </a:prstGeom>
          <a:noFill/>
        </p:spPr>
        <p:txBody>
          <a:bodyPr wrap="square" rtlCol="0">
            <a:spAutoFit/>
          </a:bodyPr>
          <a:lstStyle/>
          <a:p>
            <a:r>
              <a:rPr lang="en-US" b="1" dirty="0">
                <a:solidFill>
                  <a:srgbClr val="C00000"/>
                </a:solidFill>
              </a:rPr>
              <a:t>US-HiLumi-doc-1109</a:t>
            </a:r>
          </a:p>
        </p:txBody>
      </p:sp>
      <p:pic>
        <p:nvPicPr>
          <p:cNvPr id="9" name="Picture 8">
            <a:extLst>
              <a:ext uri="{FF2B5EF4-FFF2-40B4-BE49-F238E27FC236}">
                <a16:creationId xmlns:a16="http://schemas.microsoft.com/office/drawing/2014/main" id="{B0538425-68BA-49EE-973A-EA7249CC0742}"/>
              </a:ext>
            </a:extLst>
          </p:cNvPr>
          <p:cNvPicPr>
            <a:picLocks noChangeAspect="1"/>
          </p:cNvPicPr>
          <p:nvPr/>
        </p:nvPicPr>
        <p:blipFill>
          <a:blip r:embed="rId3"/>
          <a:stretch>
            <a:fillRect/>
          </a:stretch>
        </p:blipFill>
        <p:spPr>
          <a:xfrm>
            <a:off x="4502762" y="792512"/>
            <a:ext cx="3662722" cy="5420402"/>
          </a:xfrm>
          <a:prstGeom prst="rect">
            <a:avLst/>
          </a:prstGeom>
        </p:spPr>
      </p:pic>
    </p:spTree>
    <p:extLst>
      <p:ext uri="{BB962C8B-B14F-4D97-AF65-F5344CB8AC3E}">
        <p14:creationId xmlns:p14="http://schemas.microsoft.com/office/powerpoint/2010/main" val="347306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a:t>Review for the HL-LHC AUP Vertical Magnet Test Stand at BNL – August 1 – 2, 2018</a:t>
            </a:r>
            <a:endParaRPr lang="en-GB" dirty="0"/>
          </a:p>
        </p:txBody>
      </p:sp>
      <p:sp>
        <p:nvSpPr>
          <p:cNvPr id="6" name="TextBox 5">
            <a:extLst>
              <a:ext uri="{FF2B5EF4-FFF2-40B4-BE49-F238E27FC236}">
                <a16:creationId xmlns:a16="http://schemas.microsoft.com/office/drawing/2014/main" id="{5C0D6393-FF0C-4012-8194-4AE61570A2F3}"/>
              </a:ext>
            </a:extLst>
          </p:cNvPr>
          <p:cNvSpPr txBox="1"/>
          <p:nvPr/>
        </p:nvSpPr>
        <p:spPr>
          <a:xfrm>
            <a:off x="899592" y="766445"/>
            <a:ext cx="7272808" cy="646331"/>
          </a:xfrm>
          <a:prstGeom prst="rect">
            <a:avLst/>
          </a:prstGeom>
          <a:noFill/>
        </p:spPr>
        <p:txBody>
          <a:bodyPr wrap="square" rtlCol="0">
            <a:spAutoFit/>
          </a:bodyPr>
          <a:lstStyle/>
          <a:p>
            <a:r>
              <a:rPr lang="en-US" dirty="0"/>
              <a:t>Requirements are for testing MQXFA quadrupole magnets needed for the Q1/Q3 triplets for HL-LHC.</a:t>
            </a:r>
          </a:p>
        </p:txBody>
      </p:sp>
      <p:sp>
        <p:nvSpPr>
          <p:cNvPr id="7" name="TextBox 6">
            <a:extLst>
              <a:ext uri="{FF2B5EF4-FFF2-40B4-BE49-F238E27FC236}">
                <a16:creationId xmlns:a16="http://schemas.microsoft.com/office/drawing/2014/main" id="{70785431-66D7-4D43-B3A5-FEF2632E7DB4}"/>
              </a:ext>
            </a:extLst>
          </p:cNvPr>
          <p:cNvSpPr txBox="1"/>
          <p:nvPr/>
        </p:nvSpPr>
        <p:spPr>
          <a:xfrm>
            <a:off x="899592" y="1412776"/>
            <a:ext cx="7272808" cy="646331"/>
          </a:xfrm>
          <a:prstGeom prst="rect">
            <a:avLst/>
          </a:prstGeom>
          <a:noFill/>
        </p:spPr>
        <p:txBody>
          <a:bodyPr wrap="square" rtlCol="0">
            <a:spAutoFit/>
          </a:bodyPr>
          <a:lstStyle/>
          <a:p>
            <a:r>
              <a:rPr lang="en-US" dirty="0"/>
              <a:t>PURPOSE OF TESTS: Full qualification and acceptance of the US AUP deliverables – 2 pre-series and 19 series MQXFA quadrupoles</a:t>
            </a:r>
          </a:p>
        </p:txBody>
      </p:sp>
      <p:sp>
        <p:nvSpPr>
          <p:cNvPr id="10" name="Title 1">
            <a:extLst>
              <a:ext uri="{FF2B5EF4-FFF2-40B4-BE49-F238E27FC236}">
                <a16:creationId xmlns:a16="http://schemas.microsoft.com/office/drawing/2014/main" id="{F9F27F7F-0BDB-4D6F-8292-124D8CDCD709}"/>
              </a:ext>
            </a:extLst>
          </p:cNvPr>
          <p:cNvSpPr>
            <a:spLocks noGrp="1"/>
          </p:cNvSpPr>
          <p:nvPr>
            <p:ph type="title"/>
          </p:nvPr>
        </p:nvSpPr>
        <p:spPr>
          <a:xfrm>
            <a:off x="612000" y="44624"/>
            <a:ext cx="7920000" cy="390843"/>
          </a:xfrm>
        </p:spPr>
        <p:txBody>
          <a:bodyPr/>
          <a:lstStyle/>
          <a:p>
            <a:r>
              <a:rPr lang="en-US" sz="3200" dirty="0"/>
              <a:t>Test Stand Functional Requirements</a:t>
            </a:r>
          </a:p>
        </p:txBody>
      </p:sp>
      <p:pic>
        <p:nvPicPr>
          <p:cNvPr id="11" name="Picture 10">
            <a:extLst>
              <a:ext uri="{FF2B5EF4-FFF2-40B4-BE49-F238E27FC236}">
                <a16:creationId xmlns:a16="http://schemas.microsoft.com/office/drawing/2014/main" id="{C3499F1E-AD7A-4099-9BBB-E78F538EABA1}"/>
              </a:ext>
            </a:extLst>
          </p:cNvPr>
          <p:cNvPicPr>
            <a:picLocks noChangeAspect="1"/>
          </p:cNvPicPr>
          <p:nvPr/>
        </p:nvPicPr>
        <p:blipFill>
          <a:blip r:embed="rId2"/>
          <a:stretch>
            <a:fillRect/>
          </a:stretch>
        </p:blipFill>
        <p:spPr>
          <a:xfrm>
            <a:off x="1187624" y="2132856"/>
            <a:ext cx="5019082" cy="4104456"/>
          </a:xfrm>
          <a:prstGeom prst="rect">
            <a:avLst/>
          </a:prstGeom>
        </p:spPr>
      </p:pic>
      <p:sp>
        <p:nvSpPr>
          <p:cNvPr id="8" name="TextBox 7">
            <a:extLst>
              <a:ext uri="{FF2B5EF4-FFF2-40B4-BE49-F238E27FC236}">
                <a16:creationId xmlns:a16="http://schemas.microsoft.com/office/drawing/2014/main" id="{A5AF2A16-6819-4B8C-8E5C-7FE6F0860223}"/>
              </a:ext>
            </a:extLst>
          </p:cNvPr>
          <p:cNvSpPr txBox="1"/>
          <p:nvPr/>
        </p:nvSpPr>
        <p:spPr>
          <a:xfrm>
            <a:off x="1115616" y="467380"/>
            <a:ext cx="2448272" cy="369332"/>
          </a:xfrm>
          <a:prstGeom prst="rect">
            <a:avLst/>
          </a:prstGeom>
          <a:noFill/>
        </p:spPr>
        <p:txBody>
          <a:bodyPr wrap="square" rtlCol="0">
            <a:spAutoFit/>
          </a:bodyPr>
          <a:lstStyle/>
          <a:p>
            <a:r>
              <a:rPr lang="en-US" b="1" dirty="0">
                <a:solidFill>
                  <a:srgbClr val="C00000"/>
                </a:solidFill>
              </a:rPr>
              <a:t>US-HiLumi-doc-1109</a:t>
            </a:r>
          </a:p>
        </p:txBody>
      </p:sp>
    </p:spTree>
    <p:extLst>
      <p:ext uri="{BB962C8B-B14F-4D97-AF65-F5344CB8AC3E}">
        <p14:creationId xmlns:p14="http://schemas.microsoft.com/office/powerpoint/2010/main" val="283303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712968" cy="5184576"/>
          </a:xfrm>
        </p:spPr>
        <p:txBody>
          <a:bodyPr>
            <a:normAutofit/>
          </a:bodyPr>
          <a:lstStyle/>
          <a:p>
            <a:r>
              <a:rPr lang="en-US" dirty="0"/>
              <a:t>During cooldown and warmup, maximum </a:t>
            </a:r>
            <a:r>
              <a:rPr lang="el-GR" dirty="0"/>
              <a:t>Δ</a:t>
            </a:r>
            <a:r>
              <a:rPr lang="en-US" dirty="0"/>
              <a:t>T ≤ 100 K</a:t>
            </a:r>
          </a:p>
          <a:p>
            <a:r>
              <a:rPr lang="en-US" dirty="0"/>
              <a:t>Up to 5 Cernox temperature sensors for monitoring between room temperature and 1.9 K (± 10 </a:t>
            </a:r>
            <a:r>
              <a:rPr lang="en-US" dirty="0" err="1"/>
              <a:t>mK</a:t>
            </a:r>
            <a:r>
              <a:rPr lang="en-US" dirty="0"/>
              <a:t>)</a:t>
            </a:r>
          </a:p>
          <a:p>
            <a:r>
              <a:rPr lang="en-US" dirty="0"/>
              <a:t>Magnet current to 19.8 kA (prototypes) and 18.0 kA (series magnets)</a:t>
            </a:r>
          </a:p>
          <a:p>
            <a:r>
              <a:rPr lang="en-US" dirty="0"/>
              <a:t>Ramp rates adjustable 10 - 150 A/s</a:t>
            </a:r>
          </a:p>
          <a:p>
            <a:r>
              <a:rPr lang="en-US" dirty="0"/>
              <a:t>3 quenches per day</a:t>
            </a:r>
          </a:p>
          <a:p>
            <a:r>
              <a:rPr lang="en-US" dirty="0"/>
              <a:t>RRR measurements during warmup</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a:t>Review for the HL-LHC AUP Vertical Magnet Test Stand at BNL – August 1 – 2, 2018</a:t>
            </a:r>
            <a:endParaRPr lang="en-GB" dirty="0"/>
          </a:p>
        </p:txBody>
      </p:sp>
      <p:sp>
        <p:nvSpPr>
          <p:cNvPr id="8" name="Title 1">
            <a:extLst>
              <a:ext uri="{FF2B5EF4-FFF2-40B4-BE49-F238E27FC236}">
                <a16:creationId xmlns:a16="http://schemas.microsoft.com/office/drawing/2014/main" id="{4B799C56-2711-4752-8756-588FAF1239A1}"/>
              </a:ext>
            </a:extLst>
          </p:cNvPr>
          <p:cNvSpPr>
            <a:spLocks noGrp="1"/>
          </p:cNvSpPr>
          <p:nvPr>
            <p:ph type="title"/>
          </p:nvPr>
        </p:nvSpPr>
        <p:spPr>
          <a:xfrm>
            <a:off x="612000" y="44624"/>
            <a:ext cx="7920000" cy="390843"/>
          </a:xfrm>
        </p:spPr>
        <p:txBody>
          <a:bodyPr/>
          <a:lstStyle/>
          <a:p>
            <a:r>
              <a:rPr lang="en-US" sz="3200" dirty="0"/>
              <a:t>Test Stand Functional Requirements</a:t>
            </a:r>
          </a:p>
        </p:txBody>
      </p:sp>
    </p:spTree>
    <p:extLst>
      <p:ext uri="{BB962C8B-B14F-4D97-AF65-F5344CB8AC3E}">
        <p14:creationId xmlns:p14="http://schemas.microsoft.com/office/powerpoint/2010/main" val="393074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712968" cy="5184576"/>
          </a:xfrm>
        </p:spPr>
        <p:txBody>
          <a:bodyPr>
            <a:normAutofit/>
          </a:bodyPr>
          <a:lstStyle/>
          <a:p>
            <a:r>
              <a:rPr lang="en-US" dirty="0"/>
              <a:t>Splice joint measurements with precision ≤0.1 n</a:t>
            </a:r>
            <a:r>
              <a:rPr lang="el-GR" dirty="0">
                <a:latin typeface="Arial" panose="020B0604020202020204" pitchFamily="34" charset="0"/>
                <a:cs typeface="Arial" panose="020B0604020202020204" pitchFamily="34" charset="0"/>
              </a:rPr>
              <a:t>Ω</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Voltage spike measurements (prototype only)</a:t>
            </a:r>
          </a:p>
          <a:p>
            <a:pPr lvl="1"/>
            <a:r>
              <a:rPr lang="en-US" dirty="0">
                <a:latin typeface="Arial" panose="020B0604020202020204" pitchFamily="34" charset="0"/>
                <a:cs typeface="Arial" panose="020B0604020202020204" pitchFamily="34" charset="0"/>
              </a:rPr>
              <a:t>Voltage signals over two magnet half coils</a:t>
            </a:r>
          </a:p>
          <a:p>
            <a:pPr lvl="1"/>
            <a:r>
              <a:rPr lang="en-US" dirty="0">
                <a:latin typeface="Arial" panose="020B0604020202020204" pitchFamily="34" charset="0"/>
                <a:cs typeface="Arial" panose="020B0604020202020204" pitchFamily="34" charset="0"/>
              </a:rPr>
              <a:t>Sampling rate 100 kHz</a:t>
            </a:r>
          </a:p>
          <a:p>
            <a:pPr lvl="1"/>
            <a:r>
              <a:rPr lang="en-US" dirty="0">
                <a:latin typeface="Arial" panose="020B0604020202020204" pitchFamily="34" charset="0"/>
                <a:cs typeface="Arial" panose="020B0604020202020204" pitchFamily="34" charset="0"/>
              </a:rPr>
              <a:t>Triggered by exceeding threshold 5 – 1000 mV, as needed</a:t>
            </a:r>
          </a:p>
          <a:p>
            <a:pPr lvl="1"/>
            <a:r>
              <a:rPr lang="en-US" dirty="0">
                <a:latin typeface="Arial" panose="020B0604020202020204" pitchFamily="34" charset="0"/>
                <a:cs typeface="Arial" panose="020B0604020202020204" pitchFamily="34" charset="0"/>
              </a:rPr>
              <a:t>Snapshot time window of 0.5 s centered on spike</a:t>
            </a:r>
            <a:endParaRPr lang="en-US" dirty="0"/>
          </a:p>
          <a:p>
            <a:r>
              <a:rPr lang="en-US" dirty="0"/>
              <a:t>Strain gauge measurements</a:t>
            </a:r>
          </a:p>
          <a:p>
            <a:pPr lvl="1"/>
            <a:r>
              <a:rPr lang="en-US" dirty="0"/>
              <a:t>Sampling interval during cooldown and warmup ≤60 s</a:t>
            </a:r>
          </a:p>
          <a:p>
            <a:pPr lvl="1"/>
            <a:r>
              <a:rPr lang="en-US" dirty="0"/>
              <a:t>Sampling interval during current ramps 1 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9</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a:t>Review for the HL-LHC AUP Vertical Magnet Test Stand at BNL – August 1 – 2, 2018</a:t>
            </a:r>
            <a:endParaRPr lang="en-GB" dirty="0"/>
          </a:p>
        </p:txBody>
      </p:sp>
      <p:sp>
        <p:nvSpPr>
          <p:cNvPr id="8" name="Title 1">
            <a:extLst>
              <a:ext uri="{FF2B5EF4-FFF2-40B4-BE49-F238E27FC236}">
                <a16:creationId xmlns:a16="http://schemas.microsoft.com/office/drawing/2014/main" id="{4B799C56-2711-4752-8756-588FAF1239A1}"/>
              </a:ext>
            </a:extLst>
          </p:cNvPr>
          <p:cNvSpPr>
            <a:spLocks noGrp="1"/>
          </p:cNvSpPr>
          <p:nvPr>
            <p:ph type="title"/>
          </p:nvPr>
        </p:nvSpPr>
        <p:spPr>
          <a:xfrm>
            <a:off x="612000" y="44624"/>
            <a:ext cx="7920000" cy="390843"/>
          </a:xfrm>
        </p:spPr>
        <p:txBody>
          <a:bodyPr/>
          <a:lstStyle/>
          <a:p>
            <a:r>
              <a:rPr lang="en-US" sz="3200" dirty="0"/>
              <a:t>Test Stand Functional Requirements</a:t>
            </a:r>
          </a:p>
        </p:txBody>
      </p:sp>
    </p:spTree>
    <p:extLst>
      <p:ext uri="{BB962C8B-B14F-4D97-AF65-F5344CB8AC3E}">
        <p14:creationId xmlns:p14="http://schemas.microsoft.com/office/powerpoint/2010/main" val="2402048062"/>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8946e33d-fd2f-4ae4-8ee9-d90c129cdf9e"/>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70160</TotalTime>
  <Words>1641</Words>
  <Application>Microsoft Office PowerPoint</Application>
  <PresentationFormat>On-screen Show (4:3)</PresentationFormat>
  <Paragraphs>186</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Thème Office</vt:lpstr>
      <vt:lpstr>Test Stand Functional Requirements</vt:lpstr>
      <vt:lpstr>Outline</vt:lpstr>
      <vt:lpstr>Scope and Deliverables</vt:lpstr>
      <vt:lpstr>Functional Requirement Specifications</vt:lpstr>
      <vt:lpstr>Functional Requirement Specifications</vt:lpstr>
      <vt:lpstr>Test Stand Functional Requirements</vt:lpstr>
      <vt:lpstr>Test Stand Functional Requirements</vt:lpstr>
      <vt:lpstr>Test Stand Functional Requirements</vt:lpstr>
      <vt:lpstr>Test Stand Functional Requirements</vt:lpstr>
      <vt:lpstr>Test Stand Functional Requirements</vt:lpstr>
      <vt:lpstr>Test Stand Functional Requirements</vt:lpstr>
      <vt:lpstr>Test Stand Functional Requirements</vt:lpstr>
      <vt:lpstr>Test Stand Functional Requirements</vt:lpstr>
      <vt:lpstr>Test Stand Functional Requirements</vt:lpstr>
      <vt:lpstr>Test Stand Functional Requirements</vt:lpstr>
      <vt:lpstr>Test Stand Functional Requirements</vt:lpstr>
      <vt:lpstr>Summary</vt:lpstr>
      <vt:lpstr>Test Stand Functional Requirements</vt:lpstr>
      <vt:lpstr>Test Facility Readiness</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Muratore, Joseph</cp:lastModifiedBy>
  <cp:revision>853</cp:revision>
  <cp:lastPrinted>2018-05-26T23:25:07Z</cp:lastPrinted>
  <dcterms:created xsi:type="dcterms:W3CDTF">2016-03-23T12:58:39Z</dcterms:created>
  <dcterms:modified xsi:type="dcterms:W3CDTF">2018-07-31T00:00:36Z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