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3" r:id="rId5"/>
    <p:sldId id="378" r:id="rId6"/>
    <p:sldId id="454" r:id="rId7"/>
    <p:sldId id="464" r:id="rId8"/>
    <p:sldId id="449" r:id="rId9"/>
    <p:sldId id="515" r:id="rId10"/>
    <p:sldId id="514" r:id="rId11"/>
    <p:sldId id="448" r:id="rId12"/>
    <p:sldId id="463" r:id="rId13"/>
    <p:sldId id="484" r:id="rId14"/>
    <p:sldId id="469" r:id="rId15"/>
    <p:sldId id="520" r:id="rId16"/>
    <p:sldId id="473" r:id="rId17"/>
    <p:sldId id="516" r:id="rId18"/>
    <p:sldId id="517" r:id="rId19"/>
    <p:sldId id="521" r:id="rId20"/>
    <p:sldId id="525" r:id="rId21"/>
    <p:sldId id="522" r:id="rId22"/>
    <p:sldId id="518" r:id="rId23"/>
    <p:sldId id="456" r:id="rId24"/>
    <p:sldId id="451" r:id="rId25"/>
    <p:sldId id="376" r:id="rId26"/>
    <p:sldId id="523" r:id="rId27"/>
    <p:sldId id="524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2" autoAdjust="0"/>
    <p:restoredTop sz="96407" autoAdjust="0"/>
  </p:normalViewPr>
  <p:slideViewPr>
    <p:cSldViewPr snapToObjects="1" showGuides="1">
      <p:cViewPr varScale="1">
        <p:scale>
          <a:sx n="186" d="100"/>
          <a:sy n="186" d="100"/>
        </p:scale>
        <p:origin x="1032" y="16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5" d="100"/>
        <a:sy n="165" d="100"/>
      </p:scale>
      <p:origin x="0" y="5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31/07/2018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31/07/2018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for the HL-LHC AUP Vertical Magnet Test Stand at BNL – August 1 – 2, 2018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for the HL-LHC AUP Vertical Magnet Test Stand at BNL – August 1 – 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for the HL-LHC AUP Vertical Magnet Test Stand at BNL – August 1 – 2, 2018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for the HL-LHC AUP Vertical Magnet Test Stand at BNL – August 1 – 2, 2018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for the HL-LHC AUP Vertical Magnet Test Stand at BNL – August 1 – 2, 2018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for the HL-LHC AUP Vertical Magnet Test Stand at BNL – August 1 – 2, 2018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for the HL-LHC AUP Vertical Magnet Test Stand at BNL – August 1 – 2,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7"/>
            <a:ext cx="7200000" cy="1286728"/>
          </a:xfrm>
        </p:spPr>
        <p:txBody>
          <a:bodyPr/>
          <a:lstStyle/>
          <a:p>
            <a:pPr algn="ctr"/>
            <a:r>
              <a:rPr lang="en-GB" sz="3600" dirty="0"/>
              <a:t>Tests that have been performed to meet requirements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800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/>
              <a:t>Joseph F Muratore </a:t>
            </a:r>
          </a:p>
          <a:p>
            <a:pPr algn="ctr"/>
            <a:r>
              <a:rPr lang="en-US" dirty="0"/>
              <a:t>Superconducting Magnet Division</a:t>
            </a:r>
          </a:p>
          <a:p>
            <a:pPr algn="ctr"/>
            <a:r>
              <a:rPr lang="en-GB" dirty="0"/>
              <a:t>Brookhaven National Laboratory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800800" cy="3492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Review for the HL-LHC AUP Vertical Magnet Test Stand at BNL– August 1-2, 2018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000" y="180521"/>
            <a:ext cx="8434800" cy="512175"/>
          </a:xfrm>
        </p:spPr>
        <p:txBody>
          <a:bodyPr/>
          <a:lstStyle/>
          <a:p>
            <a:r>
              <a:rPr lang="en-US" sz="3200" dirty="0"/>
              <a:t>Test Results – MQXFAP1 (1</a:t>
            </a:r>
            <a:r>
              <a:rPr lang="en-US" sz="3200" baseline="30000" dirty="0"/>
              <a:t>st</a:t>
            </a:r>
            <a:r>
              <a:rPr lang="en-US" sz="3200" dirty="0"/>
              <a:t> Long Magnet)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1256"/>
            <a:ext cx="86229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15816" y="466416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All quench tests were at 1.9 K (nom) and 20 A/s.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E023B1-CC9D-41EE-A31E-644BFE480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963B9-8101-4DBC-98BE-9D13B9FD548E}"/>
              </a:ext>
            </a:extLst>
          </p:cNvPr>
          <p:cNvSpPr txBox="1"/>
          <p:nvPr/>
        </p:nvSpPr>
        <p:spPr>
          <a:xfrm>
            <a:off x="179512" y="55892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four quenches included CLIQ and last three did not use inner strip heaters.</a:t>
            </a:r>
          </a:p>
          <a:p>
            <a:r>
              <a:rPr lang="en-US" dirty="0"/>
              <a:t>Testing ended after 18 training quenches due to development of ground short.</a:t>
            </a:r>
          </a:p>
        </p:txBody>
      </p:sp>
    </p:spTree>
    <p:extLst>
      <p:ext uri="{BB962C8B-B14F-4D97-AF65-F5344CB8AC3E}">
        <p14:creationId xmlns:p14="http://schemas.microsoft.com/office/powerpoint/2010/main" val="233790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258341"/>
            <a:ext cx="8784976" cy="4906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Operation at 1.9 K and lower, at 1 bar (nom)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Powering of mirror magnet to 19.4 kA (20 kA in SC busbar test; 24 kA in shorted power supply tests)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Training of first long coil (mirror) and first long magnet (prototype), showing similar performance to the short versions of each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Holding test with MQXFPM1 at 17.900 kA for 2 hr (Quench 13 (18.4195 kA afterwards)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Range of ramp-to-quench rates, up to 300 A/s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Successful implementation of CLIQ at 500 V and 40 mF; lowering of </a:t>
            </a:r>
            <a:r>
              <a:rPr lang="en-US" sz="2000" dirty="0" err="1">
                <a:solidFill>
                  <a:schemeClr val="tx1"/>
                </a:solidFill>
              </a:rPr>
              <a:t>MIIts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Operation of quench protection heaters satisfied LHC power density requirements or better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Repeated thermal cycles, which demonstrated magnet memory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Variable QD voltage thresholds as a function of current, as needed to avoid false QD trips due to flux jump spikes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27420"/>
            <a:ext cx="78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The following milestones have been met: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9FC15D-7384-4857-A7D5-0F83198A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60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258341"/>
            <a:ext cx="8640960" cy="4906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Successful energy extraction (EE) in training quenches of 20-25%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Use of different values of EE dump resistance depending on quench current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Fast data and slow data loggers were operated at high level of efficiency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Fast data logger sampling rate was 10 kHz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Slow data logger sampling interval was 1 s to 60 s and longer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Fast data logger simultaneously sampled the following signals for use in analysis: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Voltage tap signals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Quench antenna signals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Quench heater voltages, currents, and ground currents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Power supply parameters such as current, voltage, ground currents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Pressure above lambda plate and various other key pressures for diagnostics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Quench detector trigger signals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Strain gauge data acquisition operated successfully at ≥ 3 s interval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FPGA-based primary quench detector with previous PXIe QD as backup and for slow discharge events – tested and operated as designed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27420"/>
            <a:ext cx="78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The following milestones have been met: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9FC15D-7384-4857-A7D5-0F83198A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58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72396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P. Joshi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9" y="819496"/>
            <a:ext cx="7202755" cy="541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202AE39-2FAC-428D-8534-AD665658D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C52FC3-286A-4CAE-B63A-4F1B7468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1F051-BBAF-4AF6-925F-7A2B3646789A}"/>
              </a:ext>
            </a:extLst>
          </p:cNvPr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1308B-FFE3-44E5-90C8-72EAAE806A88}"/>
              </a:ext>
            </a:extLst>
          </p:cNvPr>
          <p:cNvSpPr txBox="1"/>
          <p:nvPr/>
        </p:nvSpPr>
        <p:spPr>
          <a:xfrm>
            <a:off x="1522004" y="6187973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Correct timing with respect to quench and trigger has been verified.</a:t>
            </a:r>
          </a:p>
        </p:txBody>
      </p:sp>
    </p:spTree>
    <p:extLst>
      <p:ext uri="{BB962C8B-B14F-4D97-AF65-F5344CB8AC3E}">
        <p14:creationId xmlns:p14="http://schemas.microsoft.com/office/powerpoint/2010/main" val="262132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258341"/>
            <a:ext cx="8712968" cy="4906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Successful in avoiding false trips due to flux jump spikes while ramping using QD threshold voltages as a function of current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Localization of quench origins using voltage taps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Operation of quench antenna for axial quench location; signals included in fast data logger files and are simultaneous with voltage tap and other signals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Independent operations of EE, QPH, and CLIQ, with independent delays when needed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Redundant quench detector systems; correct timing has been verified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Improvements to power supply and EE systems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Data sharing accessible to and in a format compatible with the other collaborators – fast and slow data logger files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Operation of both Vishay and HBM style strain gauges, and in compatible data file formats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Upgrades to cryogenics quench He return system to mitigate loss of He gas due to high quench pressures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</a:rPr>
              <a:t>Approval by AUP/BNL Cryogenics Review Committee10-May-2018 at BNL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27420"/>
            <a:ext cx="78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The following milestones and upgrades have been performed: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9FC15D-7384-4857-A7D5-0F83198A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708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2000" y="5805264"/>
            <a:ext cx="8136464" cy="2984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All quenches were localized to the best capability of the instrumented voltage taps.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27420"/>
            <a:ext cx="78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Quench characterization using voltage taps and fast data logger: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9FC15D-7384-4857-A7D5-0F83198A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F05B5-B066-4620-AD81-ABA6D067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62" y="1916832"/>
            <a:ext cx="7302071" cy="3710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600E67-B3C9-41C9-9EF6-1F010F2E7893}"/>
              </a:ext>
            </a:extLst>
          </p:cNvPr>
          <p:cNvSpPr txBox="1"/>
          <p:nvPr/>
        </p:nvSpPr>
        <p:spPr>
          <a:xfrm>
            <a:off x="467984" y="1340768"/>
            <a:ext cx="81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MQXFA Voltage Tap configuration as used at BNL, FNAL, LBNL, and CERN</a:t>
            </a:r>
          </a:p>
        </p:txBody>
      </p:sp>
    </p:spTree>
    <p:extLst>
      <p:ext uri="{BB962C8B-B14F-4D97-AF65-F5344CB8AC3E}">
        <p14:creationId xmlns:p14="http://schemas.microsoft.com/office/powerpoint/2010/main" val="67465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27420"/>
            <a:ext cx="78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Quench characterization using voltage taps and fast data logger: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9FC15D-7384-4857-A7D5-0F83198A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64614-4E08-49D3-AB22-903B05E4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8244408" cy="4768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1C1F4-F1EE-46AB-8402-AE1F8C3B9C25}"/>
              </a:ext>
            </a:extLst>
          </p:cNvPr>
          <p:cNvSpPr txBox="1"/>
          <p:nvPr/>
        </p:nvSpPr>
        <p:spPr>
          <a:xfrm>
            <a:off x="1763688" y="120711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MQXFPM1 Voltage Tap Signals at Quench Start</a:t>
            </a:r>
          </a:p>
        </p:txBody>
      </p:sp>
    </p:spTree>
    <p:extLst>
      <p:ext uri="{BB962C8B-B14F-4D97-AF65-F5344CB8AC3E}">
        <p14:creationId xmlns:p14="http://schemas.microsoft.com/office/powerpoint/2010/main" val="320402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27420"/>
            <a:ext cx="78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Quench characterization using voltage taps and fast data logger: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9FC15D-7384-4857-A7D5-0F83198A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06FDC5B-25AA-40D2-A92B-D0EB8B2A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7" y="1124744"/>
            <a:ext cx="618507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6568C1-B20B-41FA-AE7D-10FB2A54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5" y="3526693"/>
            <a:ext cx="6168320" cy="2702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86D114-29ED-4D2D-8C72-CC86316D8414}"/>
              </a:ext>
            </a:extLst>
          </p:cNvPr>
          <p:cNvSpPr txBox="1"/>
          <p:nvPr/>
        </p:nvSpPr>
        <p:spPr>
          <a:xfrm>
            <a:off x="5220072" y="1916832"/>
            <a:ext cx="398626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MQXFAP1 Quench #1</a:t>
            </a:r>
          </a:p>
          <a:p>
            <a:r>
              <a:rPr lang="en-US" sz="1100" dirty="0"/>
              <a:t>I</a:t>
            </a:r>
            <a:r>
              <a:rPr lang="en-US" sz="1100" baseline="-25000" dirty="0"/>
              <a:t>Q</a:t>
            </a:r>
            <a:r>
              <a:rPr lang="en-US" sz="1100" dirty="0"/>
              <a:t> = 15476 A</a:t>
            </a:r>
          </a:p>
          <a:p>
            <a:r>
              <a:rPr lang="en-US" sz="1100" dirty="0"/>
              <a:t>Magnet Half Difference                                            -40.4 ms</a:t>
            </a:r>
          </a:p>
          <a:p>
            <a:r>
              <a:rPr lang="en-US" sz="1100" dirty="0"/>
              <a:t>Location: Coil 2  A8-A7  Inner Layer Short SS        -40.7 ms</a:t>
            </a:r>
          </a:p>
          <a:p>
            <a:r>
              <a:rPr lang="en-US" sz="1100" dirty="0"/>
              <a:t>                           A7-A6  Inner Layer Nonlead End  -25.4 ms</a:t>
            </a:r>
          </a:p>
          <a:p>
            <a:r>
              <a:rPr lang="en-US" sz="1100" dirty="0"/>
              <a:t>                           A4-A3  Inner Layer Multiturn         -24.5 ms</a:t>
            </a:r>
          </a:p>
          <a:p>
            <a:r>
              <a:rPr lang="en-US" sz="1100" dirty="0"/>
              <a:t>                           A6-A5  Inner Layer Long SS           -9.0 ms</a:t>
            </a:r>
          </a:p>
        </p:txBody>
      </p:sp>
    </p:spTree>
    <p:extLst>
      <p:ext uri="{BB962C8B-B14F-4D97-AF65-F5344CB8AC3E}">
        <p14:creationId xmlns:p14="http://schemas.microsoft.com/office/powerpoint/2010/main" val="114045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27420"/>
            <a:ext cx="78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Quench characterization using voltage taps and fast data logger: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9FC15D-7384-4857-A7D5-0F83198A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5E8E80B-F559-4606-922B-DD90E4F4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81706"/>
            <a:ext cx="5256584" cy="221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012C08E-6D65-4CED-BE0A-568BA656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7" y="3460342"/>
            <a:ext cx="5328592" cy="277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896182-12CB-4CFF-B74C-342A5103F1DB}"/>
              </a:ext>
            </a:extLst>
          </p:cNvPr>
          <p:cNvSpPr txBox="1"/>
          <p:nvPr/>
        </p:nvSpPr>
        <p:spPr>
          <a:xfrm>
            <a:off x="5636619" y="1371600"/>
            <a:ext cx="3410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A7-B8</a:t>
            </a:r>
            <a:r>
              <a:rPr lang="en-US" dirty="0"/>
              <a:t>    POLE TURN STRAIGHT SECTION + RAMP SECTION </a:t>
            </a:r>
            <a:r>
              <a:rPr lang="en-US" sz="1200" dirty="0"/>
              <a:t>(TAP A8 LOST)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89AD9-5174-4329-9842-1987BFB10F49}"/>
              </a:ext>
            </a:extLst>
          </p:cNvPr>
          <p:cNvSpPr txBox="1"/>
          <p:nvPr/>
        </p:nvSpPr>
        <p:spPr>
          <a:xfrm>
            <a:off x="5593045" y="5169966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FPGA QUENCH DETECTOR COIL DIFFERENCE SIGNAL</a:t>
            </a:r>
          </a:p>
          <a:p>
            <a:r>
              <a:rPr lang="en-US" dirty="0"/>
              <a:t>(Coils 2+5)  - (Coils 3+4)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B0F5A-A528-45F5-A54F-4BB0150146C2}"/>
              </a:ext>
            </a:extLst>
          </p:cNvPr>
          <p:cNvSpPr txBox="1"/>
          <p:nvPr/>
        </p:nvSpPr>
        <p:spPr>
          <a:xfrm>
            <a:off x="5546772" y="2890391"/>
            <a:ext cx="3500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MQXFAP1 Quench #4  </a:t>
            </a:r>
            <a:r>
              <a:rPr lang="en-US" sz="1600" dirty="0" err="1"/>
              <a:t>I</a:t>
            </a:r>
            <a:r>
              <a:rPr lang="en-US" sz="1600" baseline="-25000" dirty="0" err="1"/>
              <a:t>q</a:t>
            </a:r>
            <a:r>
              <a:rPr lang="en-US" sz="1600" dirty="0"/>
              <a:t> =  15697 A</a:t>
            </a:r>
          </a:p>
          <a:p>
            <a:r>
              <a:rPr lang="en-US" sz="1600" dirty="0"/>
              <a:t>No propagation seen anywhere else before quench trigger.</a:t>
            </a:r>
          </a:p>
          <a:p>
            <a:r>
              <a:rPr lang="en-US" sz="1600" dirty="0"/>
              <a:t>Quench integral = 30.1 </a:t>
            </a:r>
            <a:r>
              <a:rPr lang="en-US" sz="1600" dirty="0" err="1"/>
              <a:t>MIIts</a:t>
            </a:r>
            <a:endParaRPr lang="en-US" sz="16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690AD5-B878-499D-94CD-A340F005DC6E}"/>
              </a:ext>
            </a:extLst>
          </p:cNvPr>
          <p:cNvCxnSpPr>
            <a:cxnSpLocks/>
          </p:cNvCxnSpPr>
          <p:nvPr/>
        </p:nvCxnSpPr>
        <p:spPr>
          <a:xfrm flipH="1">
            <a:off x="5546772" y="4365104"/>
            <a:ext cx="6814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152FF6-2440-4773-BED8-CE3696C70EB8}"/>
              </a:ext>
            </a:extLst>
          </p:cNvPr>
          <p:cNvSpPr txBox="1"/>
          <p:nvPr/>
        </p:nvSpPr>
        <p:spPr>
          <a:xfrm>
            <a:off x="6253959" y="4109368"/>
            <a:ext cx="274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Verification of correct timing for detection and trigger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1A759-D2DF-435A-9EBA-34FD255BDFDB}"/>
              </a:ext>
            </a:extLst>
          </p:cNvPr>
          <p:cNvSpPr txBox="1"/>
          <p:nvPr/>
        </p:nvSpPr>
        <p:spPr>
          <a:xfrm>
            <a:off x="6269370" y="452462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QD voltage threshold = 150 mV</a:t>
            </a:r>
          </a:p>
          <a:p>
            <a:r>
              <a:rPr lang="en-US" sz="1400" dirty="0"/>
              <a:t>Validation time = 4 ms</a:t>
            </a:r>
          </a:p>
        </p:txBody>
      </p:sp>
    </p:spTree>
    <p:extLst>
      <p:ext uri="{BB962C8B-B14F-4D97-AF65-F5344CB8AC3E}">
        <p14:creationId xmlns:p14="http://schemas.microsoft.com/office/powerpoint/2010/main" val="14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258341"/>
            <a:ext cx="8640960" cy="4906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Axial quench locations were determined using quench antenna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All quench antenna signals appear in fast data file with voltage tap and other signals, using simultaneous sampling (here at rate of 10 kHz)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2742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Quench characterization using quench antenna signals and fast data logger: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9FC15D-7384-4857-A7D5-0F83198A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6AEB3-12F1-4978-BA82-01CF3FD0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492074" cy="3888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5307BD-80AA-4C5D-A57E-B1BA52D922B7}"/>
              </a:ext>
            </a:extLst>
          </p:cNvPr>
          <p:cNvSpPr txBox="1"/>
          <p:nvPr/>
        </p:nvSpPr>
        <p:spPr>
          <a:xfrm>
            <a:off x="2755392" y="2318594"/>
            <a:ext cx="433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MQXFAP1 Quench #12  I</a:t>
            </a:r>
            <a:r>
              <a:rPr lang="en-US" baseline="-25000" dirty="0"/>
              <a:t>Q</a:t>
            </a:r>
            <a:r>
              <a:rPr lang="en-US" dirty="0"/>
              <a:t>=16746A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FFEB6-54B2-451C-8374-7E333C1AD13B}"/>
              </a:ext>
            </a:extLst>
          </p:cNvPr>
          <p:cNvSpPr txBox="1"/>
          <p:nvPr/>
        </p:nvSpPr>
        <p:spPr>
          <a:xfrm>
            <a:off x="2987824" y="259166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Quench Antenna Coils #9-24</a:t>
            </a:r>
          </a:p>
        </p:txBody>
      </p:sp>
    </p:spTree>
    <p:extLst>
      <p:ext uri="{BB962C8B-B14F-4D97-AF65-F5344CB8AC3E}">
        <p14:creationId xmlns:p14="http://schemas.microsoft.com/office/powerpoint/2010/main" val="381697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MQXFA Functional Requirements Specification -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US-HiLumi-doc-36</a:t>
            </a:r>
          </a:p>
          <a:p>
            <a:r>
              <a:rPr lang="en-US" dirty="0">
                <a:solidFill>
                  <a:schemeClr val="tx1"/>
                </a:solidFill>
              </a:rPr>
              <a:t>Test Stand Functional Requirements for Testing MQXFA Magnets and  Q1/Q3 Cryostat Assemblies - </a:t>
            </a:r>
            <a:r>
              <a:rPr lang="en-US" dirty="0">
                <a:solidFill>
                  <a:srgbClr val="C00000"/>
                </a:solidFill>
              </a:rPr>
              <a:t>US-HiLumi-doc-1109</a:t>
            </a:r>
          </a:p>
          <a:p>
            <a:r>
              <a:rPr lang="en-US" dirty="0">
                <a:solidFill>
                  <a:schemeClr val="tx1"/>
                </a:solidFill>
              </a:rPr>
              <a:t>Test of MQXFPM1 - single QXF coil in mirror configuration</a:t>
            </a:r>
          </a:p>
          <a:p>
            <a:r>
              <a:rPr lang="en-US" dirty="0">
                <a:solidFill>
                  <a:schemeClr val="tx1"/>
                </a:solidFill>
              </a:rPr>
              <a:t>Test of MQXFAP1 – first MQXFA prototype</a:t>
            </a:r>
          </a:p>
          <a:p>
            <a:r>
              <a:rPr lang="en-US" dirty="0">
                <a:solidFill>
                  <a:schemeClr val="tx1"/>
                </a:solidFill>
              </a:rPr>
              <a:t>Other tests</a:t>
            </a:r>
          </a:p>
          <a:p>
            <a:r>
              <a:rPr lang="en-US" dirty="0">
                <a:solidFill>
                  <a:schemeClr val="tx1"/>
                </a:solidFill>
              </a:rPr>
              <a:t>Future upgrades to meet requirements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3A45-0191-4847-A4A0-7597F3BE7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29CF3-98E8-47C9-BE17-B21B7BD09218}"/>
              </a:ext>
            </a:extLst>
          </p:cNvPr>
          <p:cNvSpPr txBox="1"/>
          <p:nvPr/>
        </p:nvSpPr>
        <p:spPr>
          <a:xfrm>
            <a:off x="7749266" y="384116"/>
            <a:ext cx="13880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Charge 3e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F1C7F-0BE7-4014-89EB-DFC7BB0BC66D}"/>
              </a:ext>
            </a:extLst>
          </p:cNvPr>
          <p:cNvSpPr txBox="1"/>
          <p:nvPr/>
        </p:nvSpPr>
        <p:spPr>
          <a:xfrm>
            <a:off x="7749266" y="0"/>
            <a:ext cx="13880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1a</a:t>
            </a:r>
          </a:p>
        </p:txBody>
      </p:sp>
    </p:spTree>
    <p:extLst>
      <p:ext uri="{BB962C8B-B14F-4D97-AF65-F5344CB8AC3E}">
        <p14:creationId xmlns:p14="http://schemas.microsoft.com/office/powerpoint/2010/main" val="429185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6805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Newly designed relief valve assembly – to mitigate burst disc problem and decrease loss of He gas at quench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Use of Test Cryostat 3 as a cold buffer tank next to Test Cryostat 2 (with magnet) to mitigate He gas loss at quench – all parts (including newly designed transfer line) are ready for use in next test (Aug 2018)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Increased number of pressure transducers and thermometers to provide better diagnostics and control of valves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Future addition of two more buffer tanks (29874 L each) to mitigate He gas loss at quench (available after next test)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Linde Model 1610 He Liquefier will be shipped to BNL from PNNL at minimal Project cost – to increase liquid He rate by 80-100 L/hr (in addition to CTI 4000 246 L/hr), and allow for 3 quenches/day and more efficient operation between tests (available after next test)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540561"/>
            <a:ext cx="7920000" cy="512175"/>
          </a:xfrm>
        </p:spPr>
        <p:txBody>
          <a:bodyPr/>
          <a:lstStyle/>
          <a:p>
            <a:r>
              <a:rPr lang="en-US" dirty="0"/>
              <a:t>Cryogenic System Upgrades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 txBox="1">
            <a:spLocks/>
          </p:cNvSpPr>
          <p:nvPr/>
        </p:nvSpPr>
        <p:spPr>
          <a:xfrm>
            <a:off x="612000" y="-27304"/>
            <a:ext cx="8136464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Test Facility Readiness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F261E6E-43DE-F342-A2B9-1E07EBDFC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CD-2/3b Director’s Review – July 2018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5DAC7-3875-4DEB-95C0-7CC347861A28}"/>
              </a:ext>
            </a:extLst>
          </p:cNvPr>
          <p:cNvSpPr txBox="1"/>
          <p:nvPr/>
        </p:nvSpPr>
        <p:spPr>
          <a:xfrm>
            <a:off x="251520" y="98072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These upgrades will be implemented to meet testing requirements:</a:t>
            </a:r>
          </a:p>
        </p:txBody>
      </p:sp>
    </p:spTree>
    <p:extLst>
      <p:ext uri="{BB962C8B-B14F-4D97-AF65-F5344CB8AC3E}">
        <p14:creationId xmlns:p14="http://schemas.microsoft.com/office/powerpoint/2010/main" val="318725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720000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2E51-41DD-4268-8F44-DDA70FE6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28613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Variable validation time as a function of current to lower voltage thresholds during quench tests and avoid false trips due to flux jump spikes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Addition of second top plate and hanging fixture to meet testing rate of 6 magnet tests per year during production testing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 wiring stand platform to meet safety requirements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Magnetic field measuring system is in final stages of testing and will be ready for test of second prototype in Aug 2018.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Newly designed indium mechanical joints for connection of magnet leads to test fixture leads without solder - to improve durability of connections during course of production magnet tests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Test fixture (without magnet) will be cooled down to 4.5 K in Test Cryostat 2 in order to measure leakage to ground during high voltage withstand tests (hipots), and to verify efficient operation of the cryogenics system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resistances of newly designed mechanical joints (magnet leads to test fixture leads) will be measured at 4.5 K prior to use in magnet testing.</a:t>
            </a:r>
          </a:p>
          <a:p>
            <a:r>
              <a:rPr lang="en-US" sz="2400" dirty="0">
                <a:solidFill>
                  <a:schemeClr val="tx1"/>
                </a:solidFill>
              </a:rPr>
              <a:t>BNL funding request ($378,066) has been submitted for FY19 for cryogenics system critical parts, in addition to upgrades already implemented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BNL funding request ($203,871) has been submitted for FY19 for crane critical parts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FF324-3408-48F3-B2D4-AF60BA6D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22046"/>
            <a:ext cx="14049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98072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These upgrades will be implemented to meet testing requirements: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000" y="540561"/>
            <a:ext cx="7920000" cy="512175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Test Facility Upgrades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441499-3645-FA42-A00D-40B78E65E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CD-2/3b Director’s Review –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96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D7FF-BCF7-40A5-BB13-9207D3C1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FB178-AD15-4767-B085-A65D2A79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FEFB6-D1FC-4EB9-BA13-7C333AFB4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3874FB-B4D1-4F3C-90E3-D4D6FD0B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80728"/>
            <a:ext cx="7920000" cy="497897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MQXFA Test Stand Requirements are defined and approved </a:t>
            </a:r>
          </a:p>
          <a:p>
            <a:r>
              <a:rPr lang="en-US" dirty="0"/>
              <a:t>Deliverables and scope are clear</a:t>
            </a:r>
          </a:p>
          <a:p>
            <a:r>
              <a:rPr lang="en-US" dirty="0"/>
              <a:t>Final design for Vertical Magnet Test Facility is complete and meets the requirements </a:t>
            </a:r>
          </a:p>
          <a:p>
            <a:r>
              <a:rPr lang="en-US" dirty="0"/>
              <a:t>Three tests at 1.9 K have been done: SC busbar, mirror magnet, first prototype magnet</a:t>
            </a:r>
          </a:p>
          <a:p>
            <a:r>
              <a:rPr lang="en-US" dirty="0"/>
              <a:t>Most test requirements have already been satisfied in these three previous tests </a:t>
            </a:r>
          </a:p>
          <a:p>
            <a:r>
              <a:rPr lang="en-US" dirty="0"/>
              <a:t>Upgrades since last test are being finished now to satisfy the remaining requirements for tests of the prototypes, for next test in Aug 2018 with second MQXFA prototype</a:t>
            </a:r>
          </a:p>
          <a:p>
            <a:r>
              <a:rPr lang="en-US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701031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27420"/>
            <a:ext cx="78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Quench characterization using voltage taps and fast data logger: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9FC15D-7384-4857-A7D5-0F83198A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8EDD8B2-4C44-4EBA-86B4-5A2355A2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819400"/>
            <a:ext cx="8003181" cy="326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F0143A-5B13-44AB-A09D-6F9CA98D53E0}"/>
              </a:ext>
            </a:extLst>
          </p:cNvPr>
          <p:cNvSpPr txBox="1"/>
          <p:nvPr/>
        </p:nvSpPr>
        <p:spPr>
          <a:xfrm>
            <a:off x="619472" y="124974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MQXFAP1 Quench #1</a:t>
            </a:r>
          </a:p>
          <a:p>
            <a:r>
              <a:rPr lang="en-US" sz="1600" dirty="0"/>
              <a:t>I</a:t>
            </a:r>
            <a:r>
              <a:rPr lang="en-US" sz="1600" baseline="-25000" dirty="0"/>
              <a:t>Q</a:t>
            </a:r>
            <a:r>
              <a:rPr lang="en-US" sz="1600" dirty="0"/>
              <a:t> = 15476 A</a:t>
            </a:r>
          </a:p>
          <a:p>
            <a:r>
              <a:rPr lang="en-US" sz="1600" dirty="0"/>
              <a:t>Location: Coil 2  A8-A7  Inner Layer Short SS           -40.7 ms</a:t>
            </a:r>
          </a:p>
          <a:p>
            <a:r>
              <a:rPr lang="en-US" sz="1600" dirty="0"/>
              <a:t>                           A7-A6  Inner Layer Nonlead End    -25.4 ms</a:t>
            </a:r>
          </a:p>
          <a:p>
            <a:r>
              <a:rPr lang="en-US" sz="1600" dirty="0"/>
              <a:t>                           A4-A3  Inner Layer Multiturn           -24.5 ms</a:t>
            </a:r>
          </a:p>
          <a:p>
            <a:r>
              <a:rPr lang="en-US" sz="1600" dirty="0"/>
              <a:t>                           A6-A5  Inner Layer Long SS             -9.0 ms</a:t>
            </a:r>
          </a:p>
        </p:txBody>
      </p:sp>
    </p:spTree>
    <p:extLst>
      <p:ext uri="{BB962C8B-B14F-4D97-AF65-F5344CB8AC3E}">
        <p14:creationId xmlns:p14="http://schemas.microsoft.com/office/powerpoint/2010/main" val="4246178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27420"/>
            <a:ext cx="78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Quench characterization using voltage taps and fast data logger: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8136464" cy="440688"/>
          </a:xfrm>
        </p:spPr>
        <p:txBody>
          <a:bodyPr/>
          <a:lstStyle/>
          <a:p>
            <a:r>
              <a:rPr lang="en-US" dirty="0"/>
              <a:t>Test Facility Readiness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604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Past Experience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9FC15D-7384-4857-A7D5-0F83198AB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0143A-5B13-44AB-A09D-6F9CA98D53E0}"/>
              </a:ext>
            </a:extLst>
          </p:cNvPr>
          <p:cNvSpPr txBox="1"/>
          <p:nvPr/>
        </p:nvSpPr>
        <p:spPr>
          <a:xfrm>
            <a:off x="612000" y="1271492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MQXFAP1 Quench #1</a:t>
            </a:r>
          </a:p>
          <a:p>
            <a:r>
              <a:rPr lang="en-US" sz="1600" dirty="0"/>
              <a:t>I</a:t>
            </a:r>
            <a:r>
              <a:rPr lang="en-US" sz="1600" baseline="-25000" dirty="0"/>
              <a:t>Q</a:t>
            </a:r>
            <a:r>
              <a:rPr lang="en-US" sz="1600" dirty="0"/>
              <a:t> = 15476 A</a:t>
            </a:r>
          </a:p>
          <a:p>
            <a:r>
              <a:rPr lang="en-US" sz="1600" dirty="0"/>
              <a:t>Coil Half Difference -40.4 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28010-4DCB-4A63-B4DA-ADBE063E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32" y="2102489"/>
            <a:ext cx="8460432" cy="37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2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6901284" cy="512175"/>
          </a:xfrm>
        </p:spPr>
        <p:txBody>
          <a:bodyPr/>
          <a:lstStyle/>
          <a:p>
            <a:pPr algn="l"/>
            <a:r>
              <a:rPr lang="en-US" dirty="0"/>
              <a:t>BNL Magnet Test Facility - Final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175"/>
            <a:ext cx="75088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91562" y="827112"/>
            <a:ext cx="1447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Building 902 Test Facility Floor Plan and Overview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3963" y="2636912"/>
            <a:ext cx="121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</a:rPr>
              <a:t>Vertical Test Dewars 2-6</a:t>
            </a:r>
          </a:p>
        </p:txBody>
      </p:sp>
      <p:cxnSp>
        <p:nvCxnSpPr>
          <p:cNvPr id="24" name="Straight Arrow Connector 6"/>
          <p:cNvCxnSpPr>
            <a:cxnSpLocks noChangeShapeType="1"/>
          </p:cNvCxnSpPr>
          <p:nvPr/>
        </p:nvCxnSpPr>
        <p:spPr bwMode="auto">
          <a:xfrm flipH="1">
            <a:off x="7539162" y="2822456"/>
            <a:ext cx="37941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94" y="4023543"/>
            <a:ext cx="2044700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67562" y="1975346"/>
            <a:ext cx="99060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anchor="ctr">
            <a:spAutoFit/>
          </a:bodyPr>
          <a:lstStyle/>
          <a:p>
            <a:pPr>
              <a:defRPr/>
            </a:pPr>
            <a:r>
              <a:rPr lang="en-US" sz="900" b="1" dirty="0">
                <a:latin typeface="+mn-lt"/>
              </a:rPr>
              <a:t>CONTROL ROOM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3762" y="1800091"/>
            <a:ext cx="74909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anchor="ctr" anchorCtr="1"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</a:rPr>
              <a:t>MQXF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0262" y="1050950"/>
            <a:ext cx="9017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latin typeface="+mn-lt"/>
              </a:rPr>
              <a:t>30 kA Power Supply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81774" y="2579712"/>
            <a:ext cx="806450" cy="762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1">
            <a:spAutoFit/>
          </a:bodyPr>
          <a:lstStyle/>
          <a:p>
            <a:pPr>
              <a:defRPr/>
            </a:pPr>
            <a:r>
              <a:rPr lang="en-US" sz="500" b="1" dirty="0">
                <a:solidFill>
                  <a:srgbClr val="C00000"/>
                </a:solidFill>
                <a:latin typeface="+mn-lt"/>
              </a:rPr>
              <a:t>2.7 m Deep Test Dewars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60232" y="2548190"/>
            <a:ext cx="153245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b" anchorCtr="1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C00000"/>
                </a:solidFill>
                <a:latin typeface="+mn-lt"/>
              </a:rPr>
              <a:t>6.1 m Magnet Deep Test Dewars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29408" y="2030071"/>
            <a:ext cx="914400" cy="3693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CC"/>
                </a:solidFill>
                <a:latin typeface="+mn-lt"/>
              </a:rPr>
              <a:t>CTI 4000 He Refrigerator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2360" y="116632"/>
            <a:ext cx="1224136" cy="5078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Nash “high capacity” vacuum Pump (1.9 K)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876256" y="476752"/>
            <a:ext cx="852612" cy="71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BFFDC098-6F2B-4012-B5FF-8D89B25D4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79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-27384"/>
            <a:ext cx="7920000" cy="512175"/>
          </a:xfrm>
        </p:spPr>
        <p:txBody>
          <a:bodyPr/>
          <a:lstStyle/>
          <a:p>
            <a:r>
              <a:rPr lang="en-US" sz="3200" dirty="0"/>
              <a:t>BNL Magnet Test Facility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824536" cy="36004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48" y="546462"/>
            <a:ext cx="3187700" cy="42506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056" y="4797152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Vertical Test Cryostat 2, upgraded to provide 1.9 K at 1 bar (nom) and 24 kA, for testing of the 4.2 m-long MQXFA quadrupoles. The picture shows the test stand with the mirror MQXFPM1 under test.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923928" y="2636912"/>
            <a:ext cx="1728192" cy="504056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96" y="4149080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Vertical Test Facility at BNL, showing two of the five test cryostats and the backup refrigerator. Long arrow points to </a:t>
            </a:r>
            <a:r>
              <a:rPr lang="en-US" sz="1050" b="1" dirty="0">
                <a:solidFill>
                  <a:srgbClr val="00B0F0"/>
                </a:solidFill>
              </a:rPr>
              <a:t>Vertical Test Cryostat 2 (1.9K and 24kA)</a:t>
            </a:r>
            <a:r>
              <a:rPr lang="en-US" sz="1050" dirty="0"/>
              <a:t>.</a:t>
            </a:r>
          </a:p>
          <a:p>
            <a:r>
              <a:rPr lang="en-US" sz="1050" dirty="0"/>
              <a:t>Short arrow points to Test Cryostat 3, which will be used as a cold buffer for the He return during quenches on future MQXFA tests in Test Cryostat 2.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780160" y="3068960"/>
            <a:ext cx="719832" cy="206732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474CE29-A1CC-452B-9CC9-6D14EFD9F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33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576064"/>
          </a:xfrm>
        </p:spPr>
        <p:txBody>
          <a:bodyPr/>
          <a:lstStyle/>
          <a:p>
            <a:r>
              <a:rPr lang="en-US" dirty="0"/>
              <a:t>Design Maturity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54868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US-HiLumi-doc-948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908720"/>
            <a:ext cx="3527952" cy="524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97" y="908720"/>
            <a:ext cx="3553735" cy="527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47360" y="2708920"/>
            <a:ext cx="3672408" cy="792088"/>
          </a:xfrm>
          <a:prstGeom prst="rect">
            <a:avLst/>
          </a:prstGeom>
          <a:solidFill>
            <a:srgbClr val="FFFF00">
              <a:alpha val="20000"/>
            </a:srgbClr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BBD3526-C45E-4EC8-AE74-6EC3E1071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E86A0-2458-45B1-BE88-38F1A3E4A7B9}"/>
              </a:ext>
            </a:extLst>
          </p:cNvPr>
          <p:cNvSpPr txBox="1"/>
          <p:nvPr/>
        </p:nvSpPr>
        <p:spPr>
          <a:xfrm>
            <a:off x="1835696" y="60932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approved at FNAL Director’s Review July 2018</a:t>
            </a:r>
          </a:p>
        </p:txBody>
      </p:sp>
    </p:spTree>
    <p:extLst>
      <p:ext uri="{BB962C8B-B14F-4D97-AF65-F5344CB8AC3E}">
        <p14:creationId xmlns:p14="http://schemas.microsoft.com/office/powerpoint/2010/main" val="82659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3A45-0191-4847-A4A0-7597F3BE7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for the HL-LHC AUP Vertical Magnet Test Stand at BNL – August 1 – 2, 2018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706182-8641-42D4-A967-7BF901BA8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271" y="858545"/>
            <a:ext cx="6624736" cy="55227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E32D0E-EBD5-47F2-8F1C-71DA19C0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712"/>
            <a:ext cx="8363232" cy="405528"/>
          </a:xfrm>
        </p:spPr>
        <p:txBody>
          <a:bodyPr/>
          <a:lstStyle/>
          <a:p>
            <a:pPr algn="l"/>
            <a:r>
              <a:rPr lang="en-US" sz="3200" dirty="0"/>
              <a:t>Functional Requirement Specifications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C305F-B57A-4724-A6F7-334AB2026142}"/>
              </a:ext>
            </a:extLst>
          </p:cNvPr>
          <p:cNvSpPr txBox="1"/>
          <p:nvPr/>
        </p:nvSpPr>
        <p:spPr>
          <a:xfrm>
            <a:off x="899592" y="54868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MQXFA Functional Requirements Specification </a:t>
            </a:r>
            <a:r>
              <a:rPr lang="en-US" b="1" dirty="0">
                <a:solidFill>
                  <a:srgbClr val="C00000"/>
                </a:solidFill>
              </a:rPr>
              <a:t>US-HiLumi-doc-36 </a:t>
            </a:r>
          </a:p>
        </p:txBody>
      </p:sp>
    </p:spTree>
    <p:extLst>
      <p:ext uri="{BB962C8B-B14F-4D97-AF65-F5344CB8AC3E}">
        <p14:creationId xmlns:p14="http://schemas.microsoft.com/office/powerpoint/2010/main" val="153717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-36512" y="4253026"/>
            <a:ext cx="4072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Test Requirements include: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7" y="4595644"/>
            <a:ext cx="4501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B963C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Quench training at 1.9 K to ultimate current</a:t>
            </a:r>
          </a:p>
          <a:p>
            <a:pPr marL="285750" indent="-285750">
              <a:buClr>
                <a:srgbClr val="FB963C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Magnetic field measurements</a:t>
            </a:r>
          </a:p>
          <a:p>
            <a:pPr marL="285750" indent="-285750">
              <a:buClr>
                <a:srgbClr val="FB963C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Splice joint measurements</a:t>
            </a:r>
          </a:p>
          <a:p>
            <a:pPr marL="285750" indent="-285750">
              <a:buClr>
                <a:srgbClr val="FB963C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Quench protection verification (CLIQ and quench protection heaters)</a:t>
            </a:r>
          </a:p>
          <a:p>
            <a:pPr marL="285750" indent="-285750">
              <a:buClr>
                <a:srgbClr val="FB963C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High voltage withstand tests (hipot)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016" y="1484784"/>
            <a:ext cx="5004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magnet must meet the requirements set forth in </a:t>
            </a:r>
            <a:r>
              <a:rPr lang="en-US" i="1" dirty="0"/>
              <a:t>US-HiLumi-doc-36</a:t>
            </a:r>
            <a:r>
              <a:rPr lang="en-US" dirty="0"/>
              <a:t> before shipping to FNAL for assembly into cold masses. Each magnet will be tested to the criteria set forth in </a:t>
            </a:r>
            <a:r>
              <a:rPr lang="en-US" i="1" dirty="0"/>
              <a:t>US-HiLumi-doc-1109.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16496" y="908720"/>
            <a:ext cx="219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US-HiLumi-doc-36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1720" y="11247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MQXFA Functional Requirements Specification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3471242" y="4375295"/>
            <a:ext cx="1236308" cy="255969"/>
          </a:xfrm>
          <a:prstGeom prst="straightConnector1">
            <a:avLst/>
          </a:prstGeom>
          <a:ln>
            <a:solidFill>
              <a:srgbClr val="0093B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5940152" y="1612505"/>
            <a:ext cx="956054" cy="1024407"/>
          </a:xfrm>
          <a:prstGeom prst="straightConnector1">
            <a:avLst/>
          </a:prstGeom>
          <a:ln>
            <a:solidFill>
              <a:srgbClr val="0093B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3">
            <a:extLst>
              <a:ext uri="{FF2B5EF4-FFF2-40B4-BE49-F238E27FC236}">
                <a16:creationId xmlns:a16="http://schemas.microsoft.com/office/drawing/2014/main" id="{950F47F5-1338-4F39-A934-742BDF79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72" y="404664"/>
            <a:ext cx="2224973" cy="33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ACF782-CC21-49EE-B1BB-6E43113A5DFF}"/>
              </a:ext>
            </a:extLst>
          </p:cNvPr>
          <p:cNvSpPr txBox="1"/>
          <p:nvPr/>
        </p:nvSpPr>
        <p:spPr>
          <a:xfrm>
            <a:off x="611560" y="304072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US-HiLumi-doc-1109</a:t>
            </a:r>
          </a:p>
          <a:p>
            <a:r>
              <a:rPr lang="en-US" dirty="0"/>
              <a:t>Test Stand Functional Requirements for Testing MQXFA Magnets and  Q1/Q3 Cryostat Assemblies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C92C4A-DA11-418A-B32B-4020814DCABA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851920" y="5733256"/>
            <a:ext cx="1823027" cy="423593"/>
          </a:xfrm>
          <a:prstGeom prst="straightConnector1">
            <a:avLst/>
          </a:prstGeom>
          <a:ln>
            <a:solidFill>
              <a:srgbClr val="0093B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1ACFFB-9D34-45A4-8AFD-46181DF7B577}"/>
              </a:ext>
            </a:extLst>
          </p:cNvPr>
          <p:cNvSpPr txBox="1"/>
          <p:nvPr/>
        </p:nvSpPr>
        <p:spPr>
          <a:xfrm>
            <a:off x="5674947" y="5833683"/>
            <a:ext cx="201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Run Plan and Traveler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2C03F-F2FA-4D50-A16A-6C30F761E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659357"/>
            <a:ext cx="2180190" cy="321421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252536" y="116712"/>
            <a:ext cx="7920000" cy="720000"/>
          </a:xfrm>
        </p:spPr>
        <p:txBody>
          <a:bodyPr/>
          <a:lstStyle/>
          <a:p>
            <a:r>
              <a:rPr lang="en-US" sz="3200" dirty="0"/>
              <a:t>Functional Requirement </a:t>
            </a:r>
            <a:br>
              <a:rPr lang="en-US" sz="3200" dirty="0"/>
            </a:br>
            <a:r>
              <a:rPr lang="en-US" sz="3200" dirty="0"/>
              <a:t>Specifications &amp; Documentation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F1D0B7-A498-4943-AC52-A61511752E46}"/>
              </a:ext>
            </a:extLst>
          </p:cNvPr>
          <p:cNvSpPr txBox="1"/>
          <p:nvPr/>
        </p:nvSpPr>
        <p:spPr>
          <a:xfrm>
            <a:off x="7749266" y="0"/>
            <a:ext cx="13880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1a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E51371E-F0F9-4F48-B9F8-053A2576A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42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E1B2-5A4C-4937-A99F-487EC489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Test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BE4C-9D84-4CC8-8EC2-2D7EADEAB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18381"/>
            <a:ext cx="8568952" cy="339479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Operation at 1.9 K superfluid and 1 bar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Cooldown and warmup with temperature gradient ≤ 100 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Powering to 19.8 kA (18.0 kA for production tests)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Capability to avoid QD trips due to flux jump spikes</a:t>
            </a:r>
          </a:p>
          <a:p>
            <a:r>
              <a:rPr lang="en-US" sz="2400" b="1" dirty="0"/>
              <a:t>3 quenches per day (production tests only)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Calculation for each quench of quench integral in </a:t>
            </a:r>
            <a:r>
              <a:rPr lang="en-US" sz="2400" b="1" dirty="0" err="1"/>
              <a:t>MIIts</a:t>
            </a:r>
            <a:r>
              <a:rPr lang="en-US" sz="2400" b="1" dirty="0"/>
              <a:t> to determine hot spot temperature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Analysis of voltage tap signals to determine quench start location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Capability to operate QPH, CLIQ, and EE independently</a:t>
            </a:r>
          </a:p>
          <a:p>
            <a:r>
              <a:rPr lang="en-US" sz="2400" b="1" dirty="0"/>
              <a:t>6 magnet tests per year during production testing period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Total energy at quench - up to 6 MJ at 19 kA (training quenches) with 33 mH inductance – Need to be ready for this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62348-026B-4E42-A44C-B886BD75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1560" y="889556"/>
            <a:ext cx="6351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Main Requirements for Test Facility: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362E7-C9F9-4BFB-A7A7-9E8307802D9F}"/>
              </a:ext>
            </a:extLst>
          </p:cNvPr>
          <p:cNvSpPr txBox="1"/>
          <p:nvPr/>
        </p:nvSpPr>
        <p:spPr>
          <a:xfrm>
            <a:off x="467544" y="501317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b="1" dirty="0">
                <a:solidFill>
                  <a:srgbClr val="C00000"/>
                </a:solidFill>
              </a:rPr>
              <a:t>US-HiLumi-doc-1109</a:t>
            </a:r>
          </a:p>
          <a:p>
            <a:r>
              <a:rPr lang="en-US" dirty="0"/>
              <a:t>Test Stand Functional Requirements for Testing MQXFA Magnets and  Q1/Q3 Cryostat Assemblies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1D0B7-A498-4943-AC52-A61511752E46}"/>
              </a:ext>
            </a:extLst>
          </p:cNvPr>
          <p:cNvSpPr txBox="1"/>
          <p:nvPr/>
        </p:nvSpPr>
        <p:spPr>
          <a:xfrm>
            <a:off x="8010356" y="0"/>
            <a:ext cx="11336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C47216-12CF-451F-92C1-1D2A6F837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9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512175"/>
          </a:xfrm>
        </p:spPr>
        <p:txBody>
          <a:bodyPr/>
          <a:lstStyle/>
          <a:p>
            <a:r>
              <a:rPr lang="en-US" sz="3200" dirty="0"/>
              <a:t>Test Results – Mirror (1</a:t>
            </a:r>
            <a:r>
              <a:rPr lang="en-US" sz="3200" baseline="30000" dirty="0"/>
              <a:t>st</a:t>
            </a:r>
            <a:r>
              <a:rPr lang="en-US" sz="3200" dirty="0"/>
              <a:t> Long Coil)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" y="764704"/>
            <a:ext cx="9111666" cy="47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538599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magnet was still training by end of test – locations of quenches varied and highest current quench at end was at 4.4 K.  A quench at 300 A/s showed no change in quench current.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9792" y="16288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Cycles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27984" y="1844824"/>
            <a:ext cx="720080" cy="12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23728" y="1839372"/>
            <a:ext cx="656456" cy="132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54868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MQXFPM1 Mirror Magnet = single QXF coil in iron that simulates full QXF field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EADB261-1D22-474C-987E-6AD1AF9B7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2064" y="6357633"/>
            <a:ext cx="6624736" cy="360000"/>
          </a:xfrm>
        </p:spPr>
        <p:txBody>
          <a:bodyPr/>
          <a:lstStyle/>
          <a:p>
            <a:r>
              <a:rPr lang="en-US" dirty="0"/>
              <a:t>Review for the HL-LHC AUP Vertical Magnet Test Stand at BNL – August 1 – 2,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3945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70429</TotalTime>
  <Words>2366</Words>
  <Application>Microsoft Office PowerPoint</Application>
  <PresentationFormat>On-screen Show (4:3)</PresentationFormat>
  <Paragraphs>254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Thème Office</vt:lpstr>
      <vt:lpstr>Tests that have been performed to meet requirements</vt:lpstr>
      <vt:lpstr>Outline</vt:lpstr>
      <vt:lpstr>BNL Magnet Test Facility - Final Design</vt:lpstr>
      <vt:lpstr>BNL Magnet Test Facility</vt:lpstr>
      <vt:lpstr>Design Maturity</vt:lpstr>
      <vt:lpstr>Functional Requirement Specifications</vt:lpstr>
      <vt:lpstr>Functional Requirement  Specifications &amp; Documentation</vt:lpstr>
      <vt:lpstr>Operational Test Requirements</vt:lpstr>
      <vt:lpstr>Test Results – Mirror (1st Long Coil)</vt:lpstr>
      <vt:lpstr>Test Results – MQXFAP1 (1st Long Magnet)</vt:lpstr>
      <vt:lpstr>Test Facility Readiness</vt:lpstr>
      <vt:lpstr>Test Facility Readiness</vt:lpstr>
      <vt:lpstr>Test Facility Readiness</vt:lpstr>
      <vt:lpstr>Test Facility Readiness</vt:lpstr>
      <vt:lpstr>Test Facility Readiness</vt:lpstr>
      <vt:lpstr>Test Facility Readiness</vt:lpstr>
      <vt:lpstr>Test Facility Readiness</vt:lpstr>
      <vt:lpstr>Test Facility Readiness</vt:lpstr>
      <vt:lpstr>Test Facility Readiness</vt:lpstr>
      <vt:lpstr>Cryogenic System Upgrades</vt:lpstr>
      <vt:lpstr>Test Facility Readiness</vt:lpstr>
      <vt:lpstr>Summary</vt:lpstr>
      <vt:lpstr>Test Facility Readiness</vt:lpstr>
      <vt:lpstr>Test Facility Readiness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Muratore, Joseph</cp:lastModifiedBy>
  <cp:revision>874</cp:revision>
  <cp:lastPrinted>2018-05-26T23:25:07Z</cp:lastPrinted>
  <dcterms:created xsi:type="dcterms:W3CDTF">2016-03-23T12:58:39Z</dcterms:created>
  <dcterms:modified xsi:type="dcterms:W3CDTF">2018-07-31T20:46:48Z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