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4" r:id="rId3"/>
    <p:sldId id="265" r:id="rId4"/>
    <p:sldId id="266" r:id="rId5"/>
    <p:sldId id="267" r:id="rId6"/>
    <p:sldId id="268" r:id="rId7"/>
    <p:sldId id="276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8B72E56-188D-4892-B92D-315211B6170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997E9FA-26BD-499B-8299-19D9DCCCC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85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for HL-LHC AUP Vertical Magnet Test Stand at BNL-August 1-2,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5ED-B6A2-4AC9-AF1B-8A700463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9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for HL-LHC AUP Vertical Magnet Test Stand at BNL-August 1-2,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5ED-B6A2-4AC9-AF1B-8A700463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8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for HL-LHC AUP Vertical Magnet Test Stand at BNL-August 1-2,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5ED-B6A2-4AC9-AF1B-8A700463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77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Review for HL-LHC AUP Vertical Magnet Test Stand at BNL-August 1-2,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78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for HL-LHC AUP Vertical Magnet Test Stand at BNL-August 1-2,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5ED-B6A2-4AC9-AF1B-8A700463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1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for HL-LHC AUP Vertical Magnet Test Stand at BNL-August 1-2,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5ED-B6A2-4AC9-AF1B-8A700463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7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for HL-LHC AUP Vertical Magnet Test Stand at BNL-August 1-2,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5ED-B6A2-4AC9-AF1B-8A700463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for HL-LHC AUP Vertical Magnet Test Stand at BNL-August 1-2,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5ED-B6A2-4AC9-AF1B-8A700463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0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for HL-LHC AUP Vertical Magnet Test Stand at BNL-August 1-2,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5ED-B6A2-4AC9-AF1B-8A700463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7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for HL-LHC AUP Vertical Magnet Test Stand at BNL-August 1-2,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5ED-B6A2-4AC9-AF1B-8A700463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7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for HL-LHC AUP Vertical Magnet Test Stand at BNL-August 1-2,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5ED-B6A2-4AC9-AF1B-8A700463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4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for HL-LHC AUP Vertical Magnet Test Stand at BNL-August 1-2,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5ED-B6A2-4AC9-AF1B-8A700463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Review for HL-LHC AUP Vertical Magnet Test Stand at BNL-August 1-2,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E5ED-B6A2-4AC9-AF1B-8A700463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6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3004113"/>
            <a:ext cx="7464288" cy="856935"/>
          </a:xfrm>
        </p:spPr>
        <p:txBody>
          <a:bodyPr/>
          <a:lstStyle/>
          <a:p>
            <a:pPr algn="ctr"/>
            <a:r>
              <a:rPr lang="en-GB" sz="3600" dirty="0"/>
              <a:t>Hi </a:t>
            </a:r>
            <a:r>
              <a:rPr lang="en-GB" sz="3600" dirty="0" err="1"/>
              <a:t>Lumi</a:t>
            </a:r>
            <a:r>
              <a:rPr lang="en-GB" sz="3600" dirty="0"/>
              <a:t> Magnet Test Stand</a:t>
            </a:r>
            <a:br>
              <a:rPr lang="en-GB" sz="3600" dirty="0"/>
            </a:br>
            <a:r>
              <a:rPr lang="en-GB" sz="3600" dirty="0"/>
              <a:t>Electrical Systems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8956" y="4221088"/>
            <a:ext cx="6480000" cy="990600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Piyush</a:t>
            </a:r>
            <a:r>
              <a:rPr lang="en-GB" dirty="0"/>
              <a:t> N Joshi</a:t>
            </a:r>
          </a:p>
          <a:p>
            <a:r>
              <a:rPr lang="en-US" i="1" dirty="0"/>
              <a:t>Superconducting Magnet Division</a:t>
            </a:r>
          </a:p>
          <a:p>
            <a:r>
              <a:rPr lang="en-US" i="1" dirty="0"/>
              <a:t>Brookhaven National Laboratory</a:t>
            </a:r>
          </a:p>
          <a:p>
            <a:r>
              <a:rPr lang="en-US" i="1" dirty="0"/>
              <a:t>Upton NY 11973 USA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228600" y="5733256"/>
            <a:ext cx="10287000" cy="50405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International Workshop on Magnet Test Facilities</a:t>
            </a:r>
          </a:p>
          <a:p>
            <a:r>
              <a:rPr lang="en-US" dirty="0"/>
              <a:t>BNL, May 8-9, 2018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8538D69C-EDC3-4D66-95CE-8A1E70F3F28B}"/>
              </a:ext>
            </a:extLst>
          </p:cNvPr>
          <p:cNvSpPr txBox="1">
            <a:spLocks/>
          </p:cNvSpPr>
          <p:nvPr/>
        </p:nvSpPr>
        <p:spPr>
          <a:xfrm>
            <a:off x="1371600" y="5877272"/>
            <a:ext cx="6800800" cy="34925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Review for the HL-Review for the HL-LHC AUP Vertical Magnet Test Stand at BNL– August 1-2, 2018</a:t>
            </a:r>
            <a:endParaRPr lang="en-GB" dirty="0"/>
          </a:p>
          <a:p>
            <a:r>
              <a:rPr lang="en-US" dirty="0"/>
              <a:t>LHC AUP Vertical Magnet Test Stand at BNL– August 1-2,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DB747-E780-44A7-B12B-DD5A93012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8555" y="6398880"/>
            <a:ext cx="5986328" cy="360000"/>
          </a:xfrm>
        </p:spPr>
        <p:txBody>
          <a:bodyPr/>
          <a:lstStyle/>
          <a:p>
            <a:r>
              <a:rPr lang="en-US" sz="1400" dirty="0">
                <a:solidFill>
                  <a:srgbClr val="00B0F0"/>
                </a:solidFill>
              </a:rPr>
              <a:t>Review for HL-LHC AUP Vertical Magnet Test Stand at BNL-August 1-2, 2018</a:t>
            </a:r>
            <a:endParaRPr lang="en-GB" sz="1400" dirty="0">
              <a:solidFill>
                <a:srgbClr val="00B0F0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8B40210-EA8C-4463-A9F6-EFA20B181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2141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7014-274A-4908-AFC7-B61C7A483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600" y="160962"/>
            <a:ext cx="7200000" cy="533400"/>
          </a:xfrm>
        </p:spPr>
        <p:txBody>
          <a:bodyPr/>
          <a:lstStyle/>
          <a:p>
            <a:pPr algn="ctr"/>
            <a:r>
              <a:rPr lang="en-US" sz="3200" dirty="0"/>
              <a:t>Strain gage data logger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ED113-406E-470C-B1E7-C10BD5F2E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685800"/>
            <a:ext cx="6480000" cy="51054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Two systems for two type of strain gages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40 Channel simultaneous sampling HBM make strain gage read out system for “CERN” type gages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60 Channel multiplexed readout system based on Agilent model 34970A. This system is used for “LARP” type gages.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Agilent system has accuracy of 45uV over 1V range.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LARP type strain gages are configured with six independent excitation current circuits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Both systems have low risk of failure which can cause long down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Some spares on hand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05A76-7442-4732-9F60-572662270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5305704" cy="360000"/>
          </a:xfrm>
        </p:spPr>
        <p:txBody>
          <a:bodyPr/>
          <a:lstStyle/>
          <a:p>
            <a:r>
              <a:rPr lang="en-US" dirty="0"/>
              <a:t>Review for HL-LHC AUP Vertical Magnet Test Stand at BNL-August 1-2,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DADE0-EB14-43BE-8580-CC20AF8B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3852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7014-274A-4908-AFC7-B61C7A483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600" y="33391"/>
            <a:ext cx="7200000" cy="533400"/>
          </a:xfrm>
        </p:spPr>
        <p:txBody>
          <a:bodyPr/>
          <a:lstStyle/>
          <a:p>
            <a:pPr algn="ctr"/>
            <a:r>
              <a:rPr lang="en-US" sz="2400" dirty="0"/>
              <a:t>Magnet and test </a:t>
            </a:r>
            <a:r>
              <a:rPr lang="en-US" sz="2400" dirty="0" err="1"/>
              <a:t>dewar</a:t>
            </a:r>
            <a:r>
              <a:rPr lang="en-US" sz="2400" dirty="0"/>
              <a:t> instrumentation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ED113-406E-470C-B1E7-C10BD5F2E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94860"/>
            <a:ext cx="6013510" cy="990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Level Probes and </a:t>
            </a:r>
            <a:r>
              <a:rPr lang="en-US" dirty="0" err="1">
                <a:solidFill>
                  <a:schemeClr val="tx1"/>
                </a:solidFill>
              </a:rPr>
              <a:t>Cernox</a:t>
            </a:r>
            <a:r>
              <a:rPr lang="en-US" dirty="0">
                <a:solidFill>
                  <a:schemeClr val="tx1"/>
                </a:solidFill>
              </a:rPr>
              <a:t> temperature sensors above Lambda plate to protect Gas Cooled Leads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 Sensors are redundant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05A76-7442-4732-9F60-572662270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8748" y="6356350"/>
            <a:ext cx="5305704" cy="360000"/>
          </a:xfrm>
        </p:spPr>
        <p:txBody>
          <a:bodyPr/>
          <a:lstStyle/>
          <a:p>
            <a:r>
              <a:rPr lang="en-US" dirty="0"/>
              <a:t>Review for HL-LHC AUP Vertical Magnet Test Stand at BNL-August 1-2,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DADE0-EB14-43BE-8580-CC20AF8B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11</a:t>
            </a:fld>
            <a:endParaRPr lang="fr-F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8EC58E-89C3-45CC-AFCD-ED00C1278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690" y="717443"/>
            <a:ext cx="5851820" cy="45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868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7014-274A-4908-AFC7-B61C7A483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6800" y="22225"/>
            <a:ext cx="7200000" cy="533400"/>
          </a:xfrm>
        </p:spPr>
        <p:txBody>
          <a:bodyPr/>
          <a:lstStyle/>
          <a:p>
            <a:pPr algn="ctr"/>
            <a:r>
              <a:rPr lang="en-US" sz="3200" dirty="0"/>
              <a:t>Magnet and test </a:t>
            </a:r>
            <a:r>
              <a:rPr lang="en-US" sz="3200" dirty="0" err="1"/>
              <a:t>dewar</a:t>
            </a:r>
            <a:r>
              <a:rPr lang="en-US" sz="3200" dirty="0"/>
              <a:t> instrumentation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D06040-0CC9-4946-87CD-6CC3D4600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775" y="596900"/>
            <a:ext cx="4271803" cy="57912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BCED113-406E-470C-B1E7-C10BD5F2E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5955" y="744448"/>
            <a:ext cx="2974800" cy="535155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Test </a:t>
            </a:r>
            <a:r>
              <a:rPr lang="en-US" dirty="0" err="1">
                <a:solidFill>
                  <a:schemeClr val="tx1"/>
                </a:solidFill>
              </a:rPr>
              <a:t>dewar</a:t>
            </a:r>
            <a:r>
              <a:rPr lang="en-US" dirty="0">
                <a:solidFill>
                  <a:schemeClr val="tx1"/>
                </a:solidFill>
              </a:rPr>
              <a:t> is fitted with multiple level probes and </a:t>
            </a:r>
            <a:r>
              <a:rPr lang="en-US" dirty="0" err="1">
                <a:solidFill>
                  <a:schemeClr val="tx1"/>
                </a:solidFill>
              </a:rPr>
              <a:t>Cernox</a:t>
            </a:r>
            <a:r>
              <a:rPr lang="en-US" dirty="0">
                <a:solidFill>
                  <a:schemeClr val="tx1"/>
                </a:solidFill>
              </a:rPr>
              <a:t> temperature sensors to verify temperature gradient while cooling and during quench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Redundant sensors calibrated for 4.2K and 1.9K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Sensor readings captured in slow logger and fast logger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Risk of long down time due to failure of sensors or readout system is very low.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Some spares on hand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05A76-7442-4732-9F60-572662270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437223"/>
            <a:ext cx="5077104" cy="360000"/>
          </a:xfrm>
        </p:spPr>
        <p:txBody>
          <a:bodyPr/>
          <a:lstStyle/>
          <a:p>
            <a:r>
              <a:rPr lang="en-US" dirty="0"/>
              <a:t>Review for HL-LHC AUP Vertical Magnet Test Stand at BNL-August 1-2,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DADE0-EB14-43BE-8580-CC20AF8B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0117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7014-274A-4908-AFC7-B61C7A483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600" y="0"/>
            <a:ext cx="7200000" cy="533400"/>
          </a:xfrm>
        </p:spPr>
        <p:txBody>
          <a:bodyPr/>
          <a:lstStyle/>
          <a:p>
            <a:pPr algn="ctr"/>
            <a:r>
              <a:rPr lang="en-US" dirty="0"/>
              <a:t>Integration of CLIQ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ED113-406E-470C-B1E7-C10BD5F2E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6093818"/>
            <a:ext cx="6480000" cy="45720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CLIQ unit supplied by CERN was successfully integrated for quench protection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05A76-7442-4732-9F60-572662270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95400" y="6453954"/>
            <a:ext cx="5915304" cy="360000"/>
          </a:xfrm>
        </p:spPr>
        <p:txBody>
          <a:bodyPr/>
          <a:lstStyle/>
          <a:p>
            <a:r>
              <a:rPr lang="en-US" dirty="0"/>
              <a:t>Review for HL-LHC AUP Vertical Magnet Test Stand at BNL-August 1-2,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DADE0-EB14-43BE-8580-CC20AF8B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13</a:t>
            </a:fld>
            <a:endParaRPr lang="fr-FR" dirty="0"/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6B2CF2CA-8343-4162-87E7-7B554F123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1"/>
            <a:ext cx="7543800" cy="563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667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7014-274A-4908-AFC7-B61C7A483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400"/>
            <a:ext cx="7200000" cy="533400"/>
          </a:xfrm>
        </p:spPr>
        <p:txBody>
          <a:bodyPr/>
          <a:lstStyle/>
          <a:p>
            <a:pPr algn="ctr"/>
            <a:r>
              <a:rPr lang="en-US" dirty="0"/>
              <a:t>Monitoring and controls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05A76-7442-4732-9F60-572662270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1600" y="6432550"/>
            <a:ext cx="5610504" cy="360000"/>
          </a:xfrm>
        </p:spPr>
        <p:txBody>
          <a:bodyPr/>
          <a:lstStyle/>
          <a:p>
            <a:r>
              <a:rPr lang="en-US" dirty="0"/>
              <a:t>Review for HL-LHC AUP Vertical Magnet Test Stand at BNL-August 1-2,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DADE0-EB14-43BE-8580-CC20AF8B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553F3C4-F466-48FE-8D99-8563647BE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33400"/>
            <a:ext cx="8114400" cy="6019799"/>
          </a:xfrm>
        </p:spPr>
        <p:txBody>
          <a:bodyPr>
            <a:normAutofit fontScale="55000" lnSpcReduction="2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prstClr val="black"/>
                </a:solidFill>
              </a:rPr>
              <a:t>BNL Magnet test facility is monitored and controlled using 16 real time system based on various National Instrument hardware platforms from two control rooms. </a:t>
            </a:r>
            <a:r>
              <a:rPr lang="en-US" sz="3300" dirty="0" err="1">
                <a:solidFill>
                  <a:prstClr val="black"/>
                </a:solidFill>
              </a:rPr>
              <a:t>Cryo</a:t>
            </a:r>
            <a:r>
              <a:rPr lang="en-US" sz="3300" dirty="0">
                <a:solidFill>
                  <a:prstClr val="black"/>
                </a:solidFill>
              </a:rPr>
              <a:t> control room and Test control room. All systems are programed in LabView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300" dirty="0" err="1">
                <a:solidFill>
                  <a:prstClr val="black"/>
                </a:solidFill>
              </a:rPr>
              <a:t>Cryo</a:t>
            </a:r>
            <a:r>
              <a:rPr lang="en-US" sz="3300" dirty="0">
                <a:solidFill>
                  <a:prstClr val="black"/>
                </a:solidFill>
              </a:rPr>
              <a:t> control room controls and monitor</a:t>
            </a:r>
            <a:r>
              <a:rPr lang="en-US" sz="3100" dirty="0">
                <a:solidFill>
                  <a:prstClr val="black"/>
                </a:solidFill>
              </a:rPr>
              <a:t>: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Helium liquefaction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All Compressors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Clean He gas storage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Dirty He gas storage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He gas recovery during quench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Vacuum pumps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Deionized and cooling water system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Liquid Nitrogen facility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Test Dewar parameters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Test control room controls and monitors: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Power supply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Energy Extraction switch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Fast Data logger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Slow data logger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Quench detectors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Strain gage readouts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Quench heater power supplies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05A76-7442-4732-9F60-572662270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1600" y="6432550"/>
            <a:ext cx="5610504" cy="360000"/>
          </a:xfrm>
        </p:spPr>
        <p:txBody>
          <a:bodyPr/>
          <a:lstStyle/>
          <a:p>
            <a:r>
              <a:rPr lang="en-US" dirty="0"/>
              <a:t>Review for HL-LHC AUP Vertical Magnet Test Stand at BNL-August 1-2,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DADE0-EB14-43BE-8580-CC20AF8B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4DFF368-BC28-436A-8ACF-37657D503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2514600"/>
            <a:ext cx="7200000" cy="1800000"/>
          </a:xfrm>
        </p:spPr>
        <p:txBody>
          <a:bodyPr/>
          <a:lstStyle/>
          <a:p>
            <a:pPr algn="ctr"/>
            <a:r>
              <a:rPr lang="en-US" sz="4000" dirty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33625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7014-274A-4908-AFC7-B61C7A483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600" y="76200"/>
            <a:ext cx="7200000" cy="533400"/>
          </a:xfrm>
        </p:spPr>
        <p:txBody>
          <a:bodyPr/>
          <a:lstStyle/>
          <a:p>
            <a:pPr algn="ctr"/>
            <a:r>
              <a:rPr lang="en-US" sz="3200" dirty="0"/>
              <a:t>Outline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ED113-406E-470C-B1E7-C10BD5F2E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600182"/>
            <a:ext cx="7929880" cy="496241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Slides in this presentation address charge </a:t>
            </a:r>
            <a:r>
              <a:rPr lang="en-US" sz="2200" dirty="0">
                <a:solidFill>
                  <a:srgbClr val="FF0000"/>
                </a:solidFill>
              </a:rPr>
              <a:t>3c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Is the electrical system for test stand adequate, properly designed, documented and tested ? As per the test stand requirement document: US-HiLumi-doc-1109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Magnet main power supply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Quench heater power supply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Quench detection and energy extraction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Signal conditioning and isolation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Fast and slow data logging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Strain gage measurement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Quench antenna data acquisition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Power supply control and monitoring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Magnet instrumentation and Test Dewar instrumentation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CLIQ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Fault detection and interlocks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347DA-C393-4860-8D7A-714BF7BCA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8800" y="6409707"/>
            <a:ext cx="5334000" cy="360000"/>
          </a:xfrm>
        </p:spPr>
        <p:txBody>
          <a:bodyPr/>
          <a:lstStyle/>
          <a:p>
            <a:r>
              <a:rPr lang="en-US" dirty="0"/>
              <a:t>Review for HL-LHC AUP Vertical Magnet Test Stand at BNL-August 1-2,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F7869-8FD3-4DD3-9CC3-1F1E195DC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590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7014-274A-4908-AFC7-B61C7A483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2902"/>
            <a:ext cx="7200000" cy="533400"/>
          </a:xfrm>
        </p:spPr>
        <p:txBody>
          <a:bodyPr/>
          <a:lstStyle/>
          <a:p>
            <a:pPr algn="ctr"/>
            <a:r>
              <a:rPr lang="en-US" sz="3200" dirty="0"/>
              <a:t>Magnet Main Power Supply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ED113-406E-470C-B1E7-C10BD5F2E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685800"/>
            <a:ext cx="6784800" cy="55924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Two 15KA, 14V DC,  SCR based power supplies connected in parallel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Each PS is current limited to 12KA. Combined limit of 24KA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Has been in operation for twenty years.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Partially upgraded using modern controls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Very reliable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Very low risk of failure which can cause long down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Short term down time (few days) can be caused by: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Deionized cooling water system failure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Power semiconductor (Thyristor) failure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AC main breaker or sub station trip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 current carrying bus work to magnet is water cooled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Ground fault current monitoring and temperature monitoring of all critical components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PS control interlocked with magnet protection systems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05A76-7442-4732-9F60-572662270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6427698"/>
            <a:ext cx="6524904" cy="360000"/>
          </a:xfrm>
        </p:spPr>
        <p:txBody>
          <a:bodyPr/>
          <a:lstStyle/>
          <a:p>
            <a:r>
              <a:rPr lang="en-US" dirty="0"/>
              <a:t>Review for HL-LHC AUP Vertical Magnet Test Stand at BNL-August 1-2,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DADE0-EB14-43BE-8580-CC20AF8B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4017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7014-274A-4908-AFC7-B61C7A483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698" y="18836"/>
            <a:ext cx="8266800" cy="533400"/>
          </a:xfrm>
        </p:spPr>
        <p:txBody>
          <a:bodyPr/>
          <a:lstStyle/>
          <a:p>
            <a:pPr algn="ctr"/>
            <a:r>
              <a:rPr lang="en-US" dirty="0"/>
              <a:t>Magnet Power Supply and energy extraction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05A76-7442-4732-9F60-572662270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35725"/>
            <a:ext cx="6143904" cy="360000"/>
          </a:xfrm>
        </p:spPr>
        <p:txBody>
          <a:bodyPr/>
          <a:lstStyle/>
          <a:p>
            <a:r>
              <a:rPr lang="en-US" dirty="0"/>
              <a:t>Review for HL-LHC AUP Vertical Magnet Test Stand at BNL-August 1-2,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DADE0-EB14-43BE-8580-CC20AF8B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9494FB7-0C12-4360-82FF-ACBDB9FD5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25" y="617657"/>
            <a:ext cx="8028600" cy="5752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686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7014-274A-4908-AFC7-B61C7A483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2000" y="8562"/>
            <a:ext cx="7924800" cy="533400"/>
          </a:xfrm>
        </p:spPr>
        <p:txBody>
          <a:bodyPr/>
          <a:lstStyle/>
          <a:p>
            <a:pPr algn="ctr"/>
            <a:r>
              <a:rPr lang="en-US" dirty="0"/>
              <a:t>Quench detection and protection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ED113-406E-470C-B1E7-C10BD5F2E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541962"/>
            <a:ext cx="8300663" cy="5814388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Magnet is protected using three systems operating in co-ordination.</a:t>
            </a:r>
          </a:p>
          <a:p>
            <a:pPr marL="857250" lvl="1" indent="-457200" algn="l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Quench detector</a:t>
            </a:r>
          </a:p>
          <a:p>
            <a:pPr marL="857250" lvl="1" indent="-457200" algn="l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Energy extraction</a:t>
            </a:r>
          </a:p>
          <a:p>
            <a:pPr marL="857250" lvl="1" indent="-457200" algn="l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Quench heater activation</a:t>
            </a:r>
            <a:r>
              <a:rPr lang="en-US" sz="1700" dirty="0">
                <a:solidFill>
                  <a:prstClr val="black"/>
                </a:solidFill>
              </a:rPr>
              <a:t>	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Main quench detector: National Instrument CRIO FPGA chassis with 12 channels of differential analog input, 24 bit simultaneous sampling (10kHz) and 24 channel digital output lines.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Secondary quench detector: National Instrument PXI chassis with 24 channels of differential analog input, 16 bit simultaneous sampling (1kHz) and 24 channel digital output lines.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Adjustable validation time and thresholds for quench detection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Adjustable energy extraction dump resistor. (30m</a:t>
            </a:r>
            <a:r>
              <a:rPr lang="el-GR" dirty="0">
                <a:solidFill>
                  <a:prstClr val="black"/>
                </a:solidFill>
              </a:rPr>
              <a:t>Ω</a:t>
            </a:r>
            <a:r>
              <a:rPr lang="en-US" dirty="0">
                <a:solidFill>
                  <a:prstClr val="black"/>
                </a:solidFill>
              </a:rPr>
              <a:t>, 37.5m</a:t>
            </a:r>
            <a:r>
              <a:rPr lang="el-GR" dirty="0">
                <a:solidFill>
                  <a:prstClr val="black"/>
                </a:solidFill>
              </a:rPr>
              <a:t>Ω</a:t>
            </a:r>
            <a:r>
              <a:rPr lang="en-US" dirty="0">
                <a:solidFill>
                  <a:prstClr val="black"/>
                </a:solidFill>
              </a:rPr>
              <a:t>, 50m</a:t>
            </a:r>
            <a:r>
              <a:rPr lang="el-GR" dirty="0">
                <a:solidFill>
                  <a:prstClr val="black"/>
                </a:solidFill>
              </a:rPr>
              <a:t>Ω</a:t>
            </a:r>
            <a:r>
              <a:rPr lang="en-US" dirty="0">
                <a:solidFill>
                  <a:prstClr val="black"/>
                </a:solidFill>
              </a:rPr>
              <a:t>, 75m</a:t>
            </a:r>
            <a:r>
              <a:rPr lang="el-GR" dirty="0">
                <a:solidFill>
                  <a:prstClr val="black"/>
                </a:solidFill>
              </a:rPr>
              <a:t>Ω</a:t>
            </a:r>
            <a:r>
              <a:rPr lang="en-US" dirty="0">
                <a:solidFill>
                  <a:prstClr val="black"/>
                </a:solidFill>
              </a:rPr>
              <a:t>, 150m</a:t>
            </a:r>
            <a:r>
              <a:rPr lang="el-GR" dirty="0">
                <a:solidFill>
                  <a:prstClr val="black"/>
                </a:solidFill>
              </a:rPr>
              <a:t>Ω</a:t>
            </a:r>
            <a:r>
              <a:rPr lang="en-US" dirty="0">
                <a:solidFill>
                  <a:prstClr val="black"/>
                </a:solidFill>
              </a:rPr>
              <a:t>) can absorb up to 10MJ maximum.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Energy extraction is achieved by solid state switch based on 12 parallel IGBTs diverting magnet current in to a dump resistor in less than 10µs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Quench heater power supply controlled by an independent CRIO chassis with adjustable charge voltages and discharge delay time for each PS.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05A76-7442-4732-9F60-572662270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42000" y="6474098"/>
            <a:ext cx="5991504" cy="360000"/>
          </a:xfrm>
        </p:spPr>
        <p:txBody>
          <a:bodyPr/>
          <a:lstStyle/>
          <a:p>
            <a:r>
              <a:rPr lang="en-US" dirty="0"/>
              <a:t>Review for HL-LHC AUP Vertical Magnet Test Stand at BNL-August 1-2,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DADE0-EB14-43BE-8580-CC20AF8B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4657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7014-274A-4908-AFC7-B61C7A483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6800" y="29110"/>
            <a:ext cx="7200000" cy="533400"/>
          </a:xfrm>
        </p:spPr>
        <p:txBody>
          <a:bodyPr/>
          <a:lstStyle/>
          <a:p>
            <a:pPr algn="ctr"/>
            <a:r>
              <a:rPr lang="en-US" sz="3200" dirty="0"/>
              <a:t>Quench detector system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DD3CD-ADF3-4E5A-BBB4-6AFF0662A0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Review for the HL-LHC AUP Vertical Magnet Test Stand at BNL– August 1-2, 2018</a:t>
            </a:r>
            <a:endParaRPr lang="en-GB" dirty="0"/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05A76-7442-4732-9F60-572662270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7800" y="6453550"/>
            <a:ext cx="5762904" cy="360000"/>
          </a:xfrm>
        </p:spPr>
        <p:txBody>
          <a:bodyPr/>
          <a:lstStyle/>
          <a:p>
            <a:r>
              <a:rPr lang="en-US" dirty="0"/>
              <a:t>Review for HL-LHC AUP Vertical Magnet Test Stand at BNL-August 1-2,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DADE0-EB14-43BE-8580-CC20AF8B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C7BD40CD-308F-4788-95F1-BF8DE58FE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4402"/>
            <a:ext cx="7809000" cy="587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20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7014-274A-4908-AFC7-B61C7A483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400"/>
            <a:ext cx="7200000" cy="533400"/>
          </a:xfrm>
        </p:spPr>
        <p:txBody>
          <a:bodyPr/>
          <a:lstStyle/>
          <a:p>
            <a:pPr algn="ctr"/>
            <a:r>
              <a:rPr lang="en-US" sz="3200" dirty="0"/>
              <a:t>Quench Heater Power Supply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ED113-406E-470C-B1E7-C10BD5F2E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685800"/>
            <a:ext cx="7924800" cy="51054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Brand new system build for Hi-</a:t>
            </a:r>
            <a:r>
              <a:rPr lang="en-US" sz="2400" dirty="0" err="1">
                <a:solidFill>
                  <a:schemeClr val="tx1"/>
                </a:solidFill>
              </a:rPr>
              <a:t>Lumi</a:t>
            </a:r>
            <a:r>
              <a:rPr lang="en-US" sz="2400" dirty="0">
                <a:solidFill>
                  <a:schemeClr val="tx1"/>
                </a:solidFill>
              </a:rPr>
              <a:t> 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Twelve capacitor banks of about 13mF each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Eight capacitor banks capable of charging up to 600V DC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Four capacitor banks capable of charging up to 900V DC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Discharge currents and voltages of each bank captured in fast logger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Discharge delay of each bank is adjustable with respect to quench detection signal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System controlled and monitored using National Instrument real time hardware and LabView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Very low risk of failure which can cause long down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Enough spares on hand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05A76-7442-4732-9F60-572662270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4274" y="6356350"/>
            <a:ext cx="5381904" cy="360000"/>
          </a:xfrm>
        </p:spPr>
        <p:txBody>
          <a:bodyPr/>
          <a:lstStyle/>
          <a:p>
            <a:r>
              <a:rPr lang="en-US" dirty="0"/>
              <a:t>Review for HL-LHC AUP Vertical Magnet Test Stand at BNL-August 1-2,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DADE0-EB14-43BE-8580-CC20AF8B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C9BB980-9534-4B44-ABFB-3A531F51AB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4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7014-274A-4908-AFC7-B61C7A483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6800" y="0"/>
            <a:ext cx="7200000" cy="533400"/>
          </a:xfrm>
        </p:spPr>
        <p:txBody>
          <a:bodyPr/>
          <a:lstStyle/>
          <a:p>
            <a:pPr algn="ctr"/>
            <a:r>
              <a:rPr lang="en-US" sz="3200" dirty="0"/>
              <a:t>Quench heater Power Supply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05A76-7442-4732-9F60-572662270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90600" y="6356350"/>
            <a:ext cx="5686704" cy="360000"/>
          </a:xfrm>
        </p:spPr>
        <p:txBody>
          <a:bodyPr/>
          <a:lstStyle/>
          <a:p>
            <a:r>
              <a:rPr lang="en-US" dirty="0"/>
              <a:t>Review for HL-LHC AUP Vertical Magnet Test Stand at BNL-August 1-2,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DADE0-EB14-43BE-8580-CC20AF8B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7DB626A-D379-4E07-BFED-E92DFAAC7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89927"/>
            <a:ext cx="8266200" cy="525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315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7014-274A-4908-AFC7-B61C7A483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6800" y="8562"/>
            <a:ext cx="7200000" cy="533400"/>
          </a:xfrm>
        </p:spPr>
        <p:txBody>
          <a:bodyPr/>
          <a:lstStyle/>
          <a:p>
            <a:pPr algn="ctr"/>
            <a:r>
              <a:rPr lang="en-US" sz="3200" dirty="0"/>
              <a:t>Fast and slow data logging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ED113-406E-470C-B1E7-C10BD5F2E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2649" y="654050"/>
            <a:ext cx="7848600" cy="559435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Fast data logger based on NI real time PXIe platform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200 channels of differential input simultaneous sampling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NI PXIe-4300 ADC modules with16 bit resolution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Maximum sampling rate 250KHz (used sampling rate =10KHz)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Analog input ranges: +/-10V, +/-5V,+/-2V,+/-1V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Triggered by quench signal from quench detector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Captures all voltage tap signals, quench heater PS discharge currents and voltages, quench antenna signals, ground current, </a:t>
            </a:r>
            <a:r>
              <a:rPr lang="en-US" sz="2000" dirty="0" err="1">
                <a:solidFill>
                  <a:schemeClr val="tx1"/>
                </a:solidFill>
              </a:rPr>
              <a:t>dewar</a:t>
            </a:r>
            <a:r>
              <a:rPr lang="en-US" sz="2000" dirty="0">
                <a:solidFill>
                  <a:schemeClr val="tx1"/>
                </a:solidFill>
              </a:rPr>
              <a:t> pressure and temperature, magnet current, power supply voltage. Window of capture is 5 seconds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Slow Logger based on NI real time PXI platform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64 channels of multiplexed differential input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NI PXI-6289 ADC modules with 16 bit resolution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Sampling rate of 1KHz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Records all slow varying magnet power and cryogenic parameters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Both systems have low risk of failure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Enough spares on hand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05A76-7442-4732-9F60-572662270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49248" y="6356350"/>
            <a:ext cx="4924704" cy="360000"/>
          </a:xfrm>
        </p:spPr>
        <p:txBody>
          <a:bodyPr/>
          <a:lstStyle/>
          <a:p>
            <a:r>
              <a:rPr lang="en-US" dirty="0"/>
              <a:t>Review for HL-LHC AUP Vertical Magnet Test Stand at BNL-August 1-2,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DADE0-EB14-43BE-8580-CC20AF8B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5090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</TotalTime>
  <Words>1062</Words>
  <Application>Microsoft Office PowerPoint</Application>
  <PresentationFormat>On-screen Show (4:3)</PresentationFormat>
  <Paragraphs>151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Hi Lumi Magnet Test Stand Electrical Systems</vt:lpstr>
      <vt:lpstr>Outline</vt:lpstr>
      <vt:lpstr>Magnet Main Power Supply</vt:lpstr>
      <vt:lpstr>Magnet Power Supply and energy extraction</vt:lpstr>
      <vt:lpstr>Quench detection and protection system</vt:lpstr>
      <vt:lpstr>Quench detector system</vt:lpstr>
      <vt:lpstr>Quench Heater Power Supply</vt:lpstr>
      <vt:lpstr>Quench heater Power Supply</vt:lpstr>
      <vt:lpstr>Fast and slow data logging system</vt:lpstr>
      <vt:lpstr>Strain gage data logger</vt:lpstr>
      <vt:lpstr>Magnet and test dewar instrumentation</vt:lpstr>
      <vt:lpstr>Magnet and test dewar instrumentation</vt:lpstr>
      <vt:lpstr>Integration of CLIQ</vt:lpstr>
      <vt:lpstr>Monitoring and controls</vt:lpstr>
      <vt:lpstr>Questions ?</vt:lpstr>
    </vt:vector>
  </TitlesOfParts>
  <Company>Brookhaven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Joshi, Piyush</dc:creator>
  <cp:lastModifiedBy>Joshi, Piyush</cp:lastModifiedBy>
  <cp:revision>51</cp:revision>
  <cp:lastPrinted>2018-07-25T13:30:38Z</cp:lastPrinted>
  <dcterms:created xsi:type="dcterms:W3CDTF">2018-05-07T09:27:41Z</dcterms:created>
  <dcterms:modified xsi:type="dcterms:W3CDTF">2018-07-31T00:10:14Z</dcterms:modified>
</cp:coreProperties>
</file>