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63" r:id="rId5"/>
    <p:sldId id="321" r:id="rId6"/>
    <p:sldId id="342" r:id="rId7"/>
    <p:sldId id="343" r:id="rId8"/>
    <p:sldId id="346" r:id="rId9"/>
    <p:sldId id="377" r:id="rId10"/>
    <p:sldId id="378" r:id="rId11"/>
    <p:sldId id="463" r:id="rId12"/>
    <p:sldId id="379" r:id="rId13"/>
    <p:sldId id="376"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2" autoAdjust="0"/>
    <p:restoredTop sz="96407" autoAdjust="0"/>
  </p:normalViewPr>
  <p:slideViewPr>
    <p:cSldViewPr snapToObjects="1" showGuides="1">
      <p:cViewPr varScale="1">
        <p:scale>
          <a:sx n="186" d="100"/>
          <a:sy n="186" d="100"/>
        </p:scale>
        <p:origin x="1032" y="168"/>
      </p:cViewPr>
      <p:guideLst>
        <p:guide orient="horz" pos="4080"/>
        <p:guide pos="240"/>
      </p:guideLst>
    </p:cSldViewPr>
  </p:slideViewPr>
  <p:notesTextViewPr>
    <p:cViewPr>
      <p:scale>
        <a:sx n="3" d="2"/>
        <a:sy n="3" d="2"/>
      </p:scale>
      <p:origin x="0" y="0"/>
    </p:cViewPr>
  </p:notesTextViewPr>
  <p:sorterViewPr>
    <p:cViewPr>
      <p:scale>
        <a:sx n="165" d="100"/>
        <a:sy n="165" d="100"/>
      </p:scale>
      <p:origin x="0" y="5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30/07/2018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30/07/2018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11" name="Espace réservé du pied de page 4"/>
          <p:cNvSpPr>
            <a:spLocks noGrp="1"/>
          </p:cNvSpPr>
          <p:nvPr>
            <p:ph type="ftr" sz="quarter" idx="3"/>
          </p:nvPr>
        </p:nvSpPr>
        <p:spPr>
          <a:xfrm>
            <a:off x="2062064" y="6357633"/>
            <a:ext cx="6624736" cy="360000"/>
          </a:xfrm>
          <a:prstGeom prst="rect">
            <a:avLst/>
          </a:prstGeom>
        </p:spPr>
        <p:txBody>
          <a:bodyPr vert="horz" lIns="0" tIns="0" rIns="0" bIns="0" rtlCol="0" anchor="b"/>
          <a:lstStyle>
            <a:lvl1pPr algn="ctr">
              <a:defRPr sz="1200">
                <a:solidFill>
                  <a:schemeClr val="accent1"/>
                </a:solidFill>
              </a:defRPr>
            </a:lvl1pPr>
          </a:lstStyle>
          <a:p>
            <a:r>
              <a:rPr lang="en-US"/>
              <a:t>Review for the HL-LHC AUP Vertical Magnet Test Stand at BNL – August 1 – 2,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Review for the HL-LHC AUP Vertical Magnet Test Stand at BNL – August 1 – 2, 2018</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34657"/>
            <a:ext cx="7848872" cy="1286728"/>
          </a:xfrm>
        </p:spPr>
        <p:txBody>
          <a:bodyPr/>
          <a:lstStyle/>
          <a:p>
            <a:pPr algn="ctr"/>
            <a:r>
              <a:rPr lang="en-GB" sz="3600" dirty="0"/>
              <a:t>DATA COLLECTION AND HANDLING</a:t>
            </a:r>
          </a:p>
        </p:txBody>
      </p:sp>
      <p:sp>
        <p:nvSpPr>
          <p:cNvPr id="3" name="Sous-titre 2"/>
          <p:cNvSpPr>
            <a:spLocks noGrp="1"/>
          </p:cNvSpPr>
          <p:nvPr>
            <p:ph type="subTitle" idx="1"/>
          </p:nvPr>
        </p:nvSpPr>
        <p:spPr>
          <a:xfrm>
            <a:off x="1371600" y="4293096"/>
            <a:ext cx="6480000" cy="990600"/>
          </a:xfrm>
        </p:spPr>
        <p:txBody>
          <a:bodyPr>
            <a:normAutofit lnSpcReduction="10000"/>
          </a:bodyPr>
          <a:lstStyle/>
          <a:p>
            <a:pPr algn="ctr"/>
            <a:r>
              <a:rPr lang="en-GB" dirty="0"/>
              <a:t>Joseph F Muratore </a:t>
            </a:r>
          </a:p>
          <a:p>
            <a:pPr algn="ctr"/>
            <a:r>
              <a:rPr lang="en-US" dirty="0"/>
              <a:t>Superconducting Magnet Division</a:t>
            </a:r>
          </a:p>
          <a:p>
            <a:pPr algn="ctr"/>
            <a:r>
              <a:rPr lang="en-GB" dirty="0"/>
              <a:t>Brookhaven National Laboratory</a:t>
            </a:r>
          </a:p>
        </p:txBody>
      </p:sp>
      <p:sp>
        <p:nvSpPr>
          <p:cNvPr id="4" name="Espace réservé du texte 3"/>
          <p:cNvSpPr>
            <a:spLocks noGrp="1"/>
          </p:cNvSpPr>
          <p:nvPr>
            <p:ph type="body" sz="quarter" idx="14"/>
          </p:nvPr>
        </p:nvSpPr>
        <p:spPr>
          <a:xfrm>
            <a:off x="1371600" y="5877272"/>
            <a:ext cx="6800800" cy="349250"/>
          </a:xfrm>
        </p:spPr>
        <p:txBody>
          <a:bodyPr>
            <a:normAutofit fontScale="85000" lnSpcReduction="10000"/>
          </a:bodyPr>
          <a:lstStyle/>
          <a:p>
            <a:r>
              <a:rPr lang="en-US" dirty="0"/>
              <a:t>Review for the HL-LHC AUP Vertical Magnet Test Stand at BNL– August 1-2, 2018</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D7FF-BCF7-40A5-BB13-9207D3C1856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DB4F3DD-98A8-4B58-9940-346A67882058}"/>
              </a:ext>
            </a:extLst>
          </p:cNvPr>
          <p:cNvSpPr>
            <a:spLocks noGrp="1"/>
          </p:cNvSpPr>
          <p:nvPr>
            <p:ph idx="1"/>
          </p:nvPr>
        </p:nvSpPr>
        <p:spPr/>
        <p:txBody>
          <a:bodyPr>
            <a:normAutofit fontScale="92500"/>
          </a:bodyPr>
          <a:lstStyle/>
          <a:p>
            <a:r>
              <a:rPr lang="en-US" dirty="0"/>
              <a:t>Provisions for data file generation are in place and have been used in previous MQXFA magnet tests</a:t>
            </a:r>
          </a:p>
          <a:p>
            <a:r>
              <a:rPr lang="en-US" dirty="0"/>
              <a:t>Mechanisms for sharing data files have been established and have been used successfully during the previous MQXFA tests </a:t>
            </a:r>
          </a:p>
          <a:p>
            <a:r>
              <a:rPr lang="en-US" dirty="0"/>
              <a:t>Data sharing mechanisms continue to be reviewed for changes to improve efficiency</a:t>
            </a:r>
          </a:p>
          <a:p>
            <a:r>
              <a:rPr lang="en-US" dirty="0"/>
              <a:t>Various means of reporting test results have been used successfully and meet the requirements of the collaboration</a:t>
            </a:r>
          </a:p>
          <a:p>
            <a:r>
              <a:rPr lang="en-US" dirty="0"/>
              <a:t>Thanks for your attention</a:t>
            </a:r>
          </a:p>
        </p:txBody>
      </p:sp>
      <p:sp>
        <p:nvSpPr>
          <p:cNvPr id="4" name="Slide Number Placeholder 3">
            <a:extLst>
              <a:ext uri="{FF2B5EF4-FFF2-40B4-BE49-F238E27FC236}">
                <a16:creationId xmlns:a16="http://schemas.microsoft.com/office/drawing/2014/main" id="{197FB178-AD15-4767-B085-A65D2A7939D7}"/>
              </a:ext>
            </a:extLst>
          </p:cNvPr>
          <p:cNvSpPr>
            <a:spLocks noGrp="1"/>
          </p:cNvSpPr>
          <p:nvPr>
            <p:ph type="sldNum" sz="quarter" idx="12"/>
          </p:nvPr>
        </p:nvSpPr>
        <p:spPr/>
        <p:txBody>
          <a:bodyPr/>
          <a:lstStyle/>
          <a:p>
            <a:fld id="{BFDCA1C4-9514-7B4F-976F-D92F7E296653}" type="slidenum">
              <a:rPr lang="fr-FR" smtClean="0"/>
              <a:pPr/>
              <a:t>10</a:t>
            </a:fld>
            <a:endParaRPr lang="fr-FR"/>
          </a:p>
        </p:txBody>
      </p:sp>
      <p:sp>
        <p:nvSpPr>
          <p:cNvPr id="6" name="Footer Placeholder 5">
            <a:extLst>
              <a:ext uri="{FF2B5EF4-FFF2-40B4-BE49-F238E27FC236}">
                <a16:creationId xmlns:a16="http://schemas.microsoft.com/office/drawing/2014/main" id="{26CFEFB6-D1FC-4EB9-BA13-7C333AFB49BA}"/>
              </a:ext>
            </a:extLst>
          </p:cNvPr>
          <p:cNvSpPr>
            <a:spLocks noGrp="1"/>
          </p:cNvSpPr>
          <p:nvPr>
            <p:ph type="ftr" sz="quarter" idx="3"/>
          </p:nvPr>
        </p:nvSpPr>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70103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Outline</a:t>
            </a:r>
          </a:p>
        </p:txBody>
      </p:sp>
      <p:sp>
        <p:nvSpPr>
          <p:cNvPr id="3" name="Content Placeholder 2"/>
          <p:cNvSpPr>
            <a:spLocks noGrp="1"/>
          </p:cNvSpPr>
          <p:nvPr>
            <p:ph idx="1"/>
          </p:nvPr>
        </p:nvSpPr>
        <p:spPr/>
        <p:txBody>
          <a:bodyPr>
            <a:normAutofit/>
          </a:bodyPr>
          <a:lstStyle/>
          <a:p>
            <a:r>
              <a:rPr lang="en-US" dirty="0"/>
              <a:t>Data acquisition systems at BNL</a:t>
            </a:r>
          </a:p>
          <a:p>
            <a:r>
              <a:rPr lang="en-US" dirty="0"/>
              <a:t>Data files generated at BNL</a:t>
            </a:r>
          </a:p>
          <a:p>
            <a:r>
              <a:rPr lang="en-US" dirty="0"/>
              <a:t>How data files are shared</a:t>
            </a:r>
          </a:p>
          <a:p>
            <a:r>
              <a:rPr lang="en-US" dirty="0"/>
              <a:t>How test results are distributed</a:t>
            </a:r>
          </a:p>
          <a:p>
            <a:r>
              <a:rPr lang="en-US" dirty="0"/>
              <a:t>Examples of distributed test result formats</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5" name="Footer Placeholder 4">
            <a:extLst>
              <a:ext uri="{FF2B5EF4-FFF2-40B4-BE49-F238E27FC236}">
                <a16:creationId xmlns:a16="http://schemas.microsoft.com/office/drawing/2014/main" id="{53B93A45-0191-4847-A4A0-7597F3BE770C}"/>
              </a:ext>
            </a:extLst>
          </p:cNvPr>
          <p:cNvSpPr>
            <a:spLocks noGrp="1"/>
          </p:cNvSpPr>
          <p:nvPr>
            <p:ph type="ftr" sz="quarter" idx="3"/>
          </p:nvPr>
        </p:nvSpPr>
        <p:spPr/>
        <p:txBody>
          <a:bodyPr/>
          <a:lstStyle/>
          <a:p>
            <a:r>
              <a:rPr lang="en-US" dirty="0"/>
              <a:t>Review for the HL-LHC AUP Vertical Magnet Test Stand at BNL – August 1 – 2, 2018</a:t>
            </a:r>
            <a:endParaRPr lang="en-GB" dirty="0"/>
          </a:p>
        </p:txBody>
      </p:sp>
      <p:sp>
        <p:nvSpPr>
          <p:cNvPr id="6" name="TextBox 5">
            <a:extLst>
              <a:ext uri="{FF2B5EF4-FFF2-40B4-BE49-F238E27FC236}">
                <a16:creationId xmlns:a16="http://schemas.microsoft.com/office/drawing/2014/main" id="{B391DE3D-05A9-4413-AF4E-05B266D96950}"/>
              </a:ext>
            </a:extLst>
          </p:cNvPr>
          <p:cNvSpPr txBox="1"/>
          <p:nvPr/>
        </p:nvSpPr>
        <p:spPr>
          <a:xfrm>
            <a:off x="7749265" y="0"/>
            <a:ext cx="1382065" cy="369332"/>
          </a:xfrm>
          <a:prstGeom prst="rect">
            <a:avLst/>
          </a:prstGeom>
          <a:solidFill>
            <a:schemeClr val="accent6">
              <a:lumMod val="60000"/>
              <a:lumOff val="40000"/>
            </a:schemeClr>
          </a:solidFill>
        </p:spPr>
        <p:txBody>
          <a:bodyPr wrap="square" rtlCol="0">
            <a:spAutoFit/>
          </a:bodyPr>
          <a:lstStyle/>
          <a:p>
            <a:r>
              <a:rPr lang="en-US" dirty="0"/>
              <a:t>Charge 5b</a:t>
            </a:r>
          </a:p>
        </p:txBody>
      </p:sp>
    </p:spTree>
    <p:extLst>
      <p:ext uri="{BB962C8B-B14F-4D97-AF65-F5344CB8AC3E}">
        <p14:creationId xmlns:p14="http://schemas.microsoft.com/office/powerpoint/2010/main" val="162816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9" name="Title 1"/>
          <p:cNvSpPr>
            <a:spLocks noGrp="1"/>
          </p:cNvSpPr>
          <p:nvPr>
            <p:ph type="title"/>
          </p:nvPr>
        </p:nvSpPr>
        <p:spPr>
          <a:xfrm>
            <a:off x="612000" y="-27384"/>
            <a:ext cx="7920000" cy="512175"/>
          </a:xfrm>
        </p:spPr>
        <p:txBody>
          <a:bodyPr/>
          <a:lstStyle/>
          <a:p>
            <a:r>
              <a:rPr lang="en-US" sz="3200" dirty="0"/>
              <a:t>BNL Magnet Test Data</a:t>
            </a:r>
          </a:p>
        </p:txBody>
      </p:sp>
      <p:sp>
        <p:nvSpPr>
          <p:cNvPr id="8" name="Content Placeholder 5"/>
          <p:cNvSpPr>
            <a:spLocks noGrp="1"/>
          </p:cNvSpPr>
          <p:nvPr/>
        </p:nvSpPr>
        <p:spPr>
          <a:xfrm>
            <a:off x="395536" y="1258341"/>
            <a:ext cx="8208472" cy="4618931"/>
          </a:xfrm>
          <a:prstGeom prst="rect">
            <a:avLst/>
          </a:prstGeom>
        </p:spPr>
        <p:txBody>
          <a:bodyPr vert="horz" lIns="0" tIns="0" rIns="0" bIns="0" rtlCol="0">
            <a:normAutofit fontScale="850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solidFill>
                  <a:schemeClr val="tx1"/>
                </a:solidFill>
              </a:rPr>
              <a:t>Fast data logger </a:t>
            </a:r>
            <a:r>
              <a:rPr lang="en-US" sz="2000" dirty="0">
                <a:solidFill>
                  <a:schemeClr val="tx1"/>
                </a:solidFill>
              </a:rPr>
              <a:t>(quench) - All voltage tap, individual coil and layer main voltages, coil difference, all quench antenna signals, CLIQ signals, and all protection heater signals are included in one data file, along with cryostat and buffer pressures, power supply voltages, ground currents and magnet current, and others. Sampling rate is typically 10 kHz and time window 5 s; both can be adjusted as needed.</a:t>
            </a:r>
          </a:p>
          <a:p>
            <a:r>
              <a:rPr lang="en-US" sz="2000" b="1" dirty="0">
                <a:solidFill>
                  <a:schemeClr val="tx1"/>
                </a:solidFill>
              </a:rPr>
              <a:t>Slow data logger </a:t>
            </a:r>
            <a:r>
              <a:rPr lang="en-US" sz="2000" dirty="0">
                <a:solidFill>
                  <a:schemeClr val="tx1"/>
                </a:solidFill>
              </a:rPr>
              <a:t>(monitor) - Includes select signals (a subset of fast logger signals) for monitoring during testing, and providing signals over longer  periods of time, such as during cooldowns and warmups. The  sampling rate during tests is usually 1 Hz; for cooldowns and warmups, sampling interval is typically 10 min. This can be adjusted as needed.</a:t>
            </a:r>
          </a:p>
          <a:p>
            <a:r>
              <a:rPr lang="en-US" sz="2000" b="1" dirty="0">
                <a:solidFill>
                  <a:schemeClr val="tx1"/>
                </a:solidFill>
              </a:rPr>
              <a:t>FPGA Quench Detector input signals </a:t>
            </a:r>
            <a:r>
              <a:rPr lang="en-US" sz="2000" dirty="0">
                <a:solidFill>
                  <a:schemeClr val="tx1"/>
                </a:solidFill>
              </a:rPr>
              <a:t>– inputs to FPGA QD: total coil voltage, half coil voltage difference (filtered and unfiltered), magnet current, ramp rate, and splice voltages.</a:t>
            </a:r>
          </a:p>
          <a:p>
            <a:r>
              <a:rPr lang="en-US" sz="2000" b="1" dirty="0">
                <a:solidFill>
                  <a:schemeClr val="tx1"/>
                </a:solidFill>
              </a:rPr>
              <a:t>Power supply monitoring – </a:t>
            </a:r>
            <a:r>
              <a:rPr lang="en-US" sz="2000" dirty="0">
                <a:solidFill>
                  <a:schemeClr val="tx1"/>
                </a:solidFill>
              </a:rPr>
              <a:t>This includes parameters such as current sharing and temperatures of IGBT devices, IGBT voltages, temperatures, etc.</a:t>
            </a:r>
          </a:p>
          <a:p>
            <a:r>
              <a:rPr lang="en-US" sz="2000" b="1" dirty="0">
                <a:solidFill>
                  <a:schemeClr val="tx1"/>
                </a:solidFill>
              </a:rPr>
              <a:t>Vishay (LARP) strain gauge measurements </a:t>
            </a:r>
            <a:r>
              <a:rPr lang="en-US" sz="2000" dirty="0">
                <a:solidFill>
                  <a:schemeClr val="tx1"/>
                </a:solidFill>
              </a:rPr>
              <a:t>– 4 wire DC devices -  bridge voltages, excitation currents, and magnet current.</a:t>
            </a:r>
            <a:endParaRPr lang="en-US" sz="2000" b="1" dirty="0">
              <a:solidFill>
                <a:schemeClr val="tx1"/>
              </a:solidFill>
            </a:endParaRPr>
          </a:p>
          <a:p>
            <a:r>
              <a:rPr lang="en-US" sz="2000" b="1" dirty="0">
                <a:solidFill>
                  <a:schemeClr val="tx1"/>
                </a:solidFill>
              </a:rPr>
              <a:t>HBM (CERN) strain gauge measurements</a:t>
            </a:r>
            <a:r>
              <a:rPr lang="en-US" sz="2000" dirty="0">
                <a:solidFill>
                  <a:schemeClr val="tx1"/>
                </a:solidFill>
              </a:rPr>
              <a:t> – 5 wire AC devices – bridge excitation voltages, strains, magnet current</a:t>
            </a:r>
          </a:p>
          <a:p>
            <a:pPr marL="0" indent="0">
              <a:buNone/>
            </a:pPr>
            <a:endParaRPr lang="en-US" sz="2000" dirty="0">
              <a:solidFill>
                <a:schemeClr val="tx1"/>
              </a:solidFill>
            </a:endParaRPr>
          </a:p>
        </p:txBody>
      </p:sp>
      <p:sp>
        <p:nvSpPr>
          <p:cNvPr id="2" name="TextBox 1"/>
          <p:cNvSpPr txBox="1"/>
          <p:nvPr/>
        </p:nvSpPr>
        <p:spPr>
          <a:xfrm>
            <a:off x="539552" y="683404"/>
            <a:ext cx="8352928" cy="369332"/>
          </a:xfrm>
          <a:prstGeom prst="rect">
            <a:avLst/>
          </a:prstGeom>
          <a:noFill/>
        </p:spPr>
        <p:txBody>
          <a:bodyPr wrap="square" rtlCol="0">
            <a:spAutoFit/>
          </a:bodyPr>
          <a:lstStyle/>
          <a:p>
            <a:r>
              <a:rPr lang="en-US" b="1" dirty="0">
                <a:solidFill>
                  <a:srgbClr val="0070C0"/>
                </a:solidFill>
              </a:rPr>
              <a:t>Data acquisition at BNL is separated into the following individual systems:</a:t>
            </a:r>
          </a:p>
        </p:txBody>
      </p:sp>
      <p:sp>
        <p:nvSpPr>
          <p:cNvPr id="10" name="Footer Placeholder 4">
            <a:extLst>
              <a:ext uri="{FF2B5EF4-FFF2-40B4-BE49-F238E27FC236}">
                <a16:creationId xmlns:a16="http://schemas.microsoft.com/office/drawing/2014/main" id="{EC78091A-FA7C-4283-B152-103203DA195A}"/>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226507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9" name="Title 1"/>
          <p:cNvSpPr>
            <a:spLocks noGrp="1"/>
          </p:cNvSpPr>
          <p:nvPr>
            <p:ph type="title"/>
          </p:nvPr>
        </p:nvSpPr>
        <p:spPr>
          <a:xfrm>
            <a:off x="612000" y="-27384"/>
            <a:ext cx="7920000" cy="512175"/>
          </a:xfrm>
        </p:spPr>
        <p:txBody>
          <a:bodyPr/>
          <a:lstStyle/>
          <a:p>
            <a:r>
              <a:rPr lang="en-US" sz="3200" dirty="0"/>
              <a:t>BNL Magnet Test Data</a:t>
            </a:r>
          </a:p>
        </p:txBody>
      </p:sp>
      <p:sp>
        <p:nvSpPr>
          <p:cNvPr id="10" name="Content Placeholder 5"/>
          <p:cNvSpPr>
            <a:spLocks noGrp="1"/>
          </p:cNvSpPr>
          <p:nvPr/>
        </p:nvSpPr>
        <p:spPr>
          <a:xfrm>
            <a:off x="612000" y="1258341"/>
            <a:ext cx="7920000" cy="4906963"/>
          </a:xfrm>
          <a:prstGeom prst="rect">
            <a:avLst/>
          </a:prstGeom>
        </p:spPr>
        <p:txBody>
          <a:bodyPr vert="horz" lIns="0" tIns="0" rIns="0" bIns="0" rtlCol="0">
            <a:normAutofit fontScale="92500" lnSpcReduction="1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Data from each of the previously listed DAQ systems are each written into separate data files</a:t>
            </a:r>
          </a:p>
          <a:p>
            <a:r>
              <a:rPr lang="en-US" sz="2000" dirty="0">
                <a:solidFill>
                  <a:schemeClr val="tx1"/>
                </a:solidFill>
              </a:rPr>
              <a:t>All data files (except for HBM strain gauge measurements) are generated using the LabVIEW programs that control the National Instruments modules for each of the DAQ systems</a:t>
            </a:r>
          </a:p>
          <a:p>
            <a:r>
              <a:rPr lang="en-US" sz="2000" dirty="0">
                <a:solidFill>
                  <a:schemeClr val="tx1"/>
                </a:solidFill>
              </a:rPr>
              <a:t>All data files are generated as tab-delimited text files</a:t>
            </a:r>
          </a:p>
          <a:p>
            <a:r>
              <a:rPr lang="en-US" sz="2000" dirty="0">
                <a:solidFill>
                  <a:schemeClr val="tx1"/>
                </a:solidFill>
              </a:rPr>
              <a:t>Each column in every file has a heading describing the signal data in that column; each row is a data record of all reads taken at specified time</a:t>
            </a:r>
          </a:p>
          <a:p>
            <a:r>
              <a:rPr lang="en-US" sz="2000" dirty="0">
                <a:solidFill>
                  <a:schemeClr val="tx1"/>
                </a:solidFill>
              </a:rPr>
              <a:t>There is a general heading at the top of each file that is used to describe the test and its parameters.</a:t>
            </a:r>
          </a:p>
          <a:p>
            <a:r>
              <a:rPr lang="en-US" sz="2000" dirty="0">
                <a:solidFill>
                  <a:schemeClr val="tx1"/>
                </a:solidFill>
              </a:rPr>
              <a:t>The text files can be opened in and saved as an Excel spreadsheet if wanted</a:t>
            </a:r>
          </a:p>
          <a:p>
            <a:r>
              <a:rPr lang="en-US" sz="2000" dirty="0">
                <a:solidFill>
                  <a:schemeClr val="tx1"/>
                </a:solidFill>
              </a:rPr>
              <a:t>Calculations, analysis, tables, and plots can be done in the Excel file</a:t>
            </a:r>
          </a:p>
          <a:p>
            <a:r>
              <a:rPr lang="en-US" sz="2000" dirty="0">
                <a:solidFill>
                  <a:schemeClr val="tx1"/>
                </a:solidFill>
              </a:rPr>
              <a:t>HBM strain data files are in a different format and are generated using a vendor-supplied program (</a:t>
            </a:r>
            <a:r>
              <a:rPr lang="en-US" sz="2000" dirty="0" err="1">
                <a:solidFill>
                  <a:schemeClr val="tx1"/>
                </a:solidFill>
              </a:rPr>
              <a:t>Catman</a:t>
            </a:r>
            <a:r>
              <a:rPr lang="en-US" sz="2000" dirty="0">
                <a:solidFill>
                  <a:schemeClr val="tx1"/>
                </a:solidFill>
              </a:rPr>
              <a:t>), compatible with the systems at CERN, LBNL, and FNAL</a:t>
            </a:r>
          </a:p>
        </p:txBody>
      </p:sp>
      <p:sp>
        <p:nvSpPr>
          <p:cNvPr id="8" name="TextBox 7"/>
          <p:cNvSpPr txBox="1"/>
          <p:nvPr/>
        </p:nvSpPr>
        <p:spPr>
          <a:xfrm>
            <a:off x="1835696" y="683404"/>
            <a:ext cx="4896544" cy="369332"/>
          </a:xfrm>
          <a:prstGeom prst="rect">
            <a:avLst/>
          </a:prstGeom>
          <a:noFill/>
        </p:spPr>
        <p:txBody>
          <a:bodyPr wrap="square" rtlCol="0">
            <a:spAutoFit/>
          </a:bodyPr>
          <a:lstStyle/>
          <a:p>
            <a:r>
              <a:rPr lang="en-US" b="1" dirty="0">
                <a:solidFill>
                  <a:srgbClr val="0070C0"/>
                </a:solidFill>
              </a:rPr>
              <a:t>How data files are created and used at BNL</a:t>
            </a:r>
          </a:p>
        </p:txBody>
      </p:sp>
      <p:sp>
        <p:nvSpPr>
          <p:cNvPr id="11" name="Footer Placeholder 4">
            <a:extLst>
              <a:ext uri="{FF2B5EF4-FFF2-40B4-BE49-F238E27FC236}">
                <a16:creationId xmlns:a16="http://schemas.microsoft.com/office/drawing/2014/main" id="{E14636EA-8F42-4AA2-95A1-62F5932F751D}"/>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236223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9" name="Title 1"/>
          <p:cNvSpPr>
            <a:spLocks noGrp="1"/>
          </p:cNvSpPr>
          <p:nvPr>
            <p:ph type="title"/>
          </p:nvPr>
        </p:nvSpPr>
        <p:spPr>
          <a:xfrm>
            <a:off x="612000" y="-27384"/>
            <a:ext cx="7920000" cy="512175"/>
          </a:xfrm>
        </p:spPr>
        <p:txBody>
          <a:bodyPr/>
          <a:lstStyle/>
          <a:p>
            <a:r>
              <a:rPr lang="en-US" sz="3200" dirty="0"/>
              <a:t>BNL Magnet Test Data</a:t>
            </a:r>
          </a:p>
        </p:txBody>
      </p:sp>
      <p:sp>
        <p:nvSpPr>
          <p:cNvPr id="10" name="Content Placeholder 5"/>
          <p:cNvSpPr>
            <a:spLocks noGrp="1"/>
          </p:cNvSpPr>
          <p:nvPr/>
        </p:nvSpPr>
        <p:spPr>
          <a:xfrm>
            <a:off x="612000" y="1258341"/>
            <a:ext cx="7920000" cy="4402907"/>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Any of the data files (fast logger, slow logger, strain gauge, etc.) can be copied into a directory which has sharing privileges, and has been set up and maintained by G. Sabbi at LBNL</a:t>
            </a:r>
          </a:p>
          <a:p>
            <a:r>
              <a:rPr lang="en-US" sz="2000" dirty="0">
                <a:solidFill>
                  <a:schemeClr val="tx1"/>
                </a:solidFill>
              </a:rPr>
              <a:t>At present, the shared directory is a standard Google Drive or a  Google Team Drive (this is still being reviewed)</a:t>
            </a:r>
          </a:p>
          <a:p>
            <a:r>
              <a:rPr lang="en-US" sz="2000" dirty="0">
                <a:solidFill>
                  <a:schemeClr val="tx1"/>
                </a:solidFill>
              </a:rPr>
              <a:t>Shared data files can be either in the original tab-delimited text format or in Excel spreadsheets, with or without the plots and analyses already done by me, as is requested</a:t>
            </a:r>
          </a:p>
          <a:p>
            <a:r>
              <a:rPr lang="en-US" sz="2000" dirty="0">
                <a:solidFill>
                  <a:schemeClr val="tx1"/>
                </a:solidFill>
              </a:rPr>
              <a:t>So far this scheme has worked OK, but could be a bit faster</a:t>
            </a:r>
          </a:p>
          <a:p>
            <a:r>
              <a:rPr lang="en-US" sz="2000" i="1" dirty="0">
                <a:solidFill>
                  <a:schemeClr val="tx1"/>
                </a:solidFill>
              </a:rPr>
              <a:t>Diadem</a:t>
            </a:r>
            <a:r>
              <a:rPr lang="en-US" sz="2000" dirty="0">
                <a:solidFill>
                  <a:schemeClr val="tx1"/>
                </a:solidFill>
              </a:rPr>
              <a:t> (National Instruments) data analysis software is available at BNL and we will be looking into using that and TDMS-formatted data files in the near future</a:t>
            </a:r>
          </a:p>
        </p:txBody>
      </p:sp>
      <p:sp>
        <p:nvSpPr>
          <p:cNvPr id="8" name="TextBox 7"/>
          <p:cNvSpPr txBox="1"/>
          <p:nvPr/>
        </p:nvSpPr>
        <p:spPr>
          <a:xfrm>
            <a:off x="2555776" y="683404"/>
            <a:ext cx="3528392" cy="369332"/>
          </a:xfrm>
          <a:prstGeom prst="rect">
            <a:avLst/>
          </a:prstGeom>
          <a:noFill/>
        </p:spPr>
        <p:txBody>
          <a:bodyPr wrap="square" rtlCol="0">
            <a:spAutoFit/>
          </a:bodyPr>
          <a:lstStyle/>
          <a:p>
            <a:r>
              <a:rPr lang="en-US" b="1" dirty="0">
                <a:solidFill>
                  <a:srgbClr val="0070C0"/>
                </a:solidFill>
              </a:rPr>
              <a:t>How BNL data files are shared</a:t>
            </a:r>
          </a:p>
        </p:txBody>
      </p:sp>
      <p:sp>
        <p:nvSpPr>
          <p:cNvPr id="11" name="Footer Placeholder 4">
            <a:extLst>
              <a:ext uri="{FF2B5EF4-FFF2-40B4-BE49-F238E27FC236}">
                <a16:creationId xmlns:a16="http://schemas.microsoft.com/office/drawing/2014/main" id="{294733AB-17D0-4A48-B387-57007D9D4908}"/>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93870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9" name="Title 1"/>
          <p:cNvSpPr>
            <a:spLocks noGrp="1"/>
          </p:cNvSpPr>
          <p:nvPr>
            <p:ph type="title"/>
          </p:nvPr>
        </p:nvSpPr>
        <p:spPr>
          <a:xfrm>
            <a:off x="612000" y="-27384"/>
            <a:ext cx="7920000" cy="512175"/>
          </a:xfrm>
        </p:spPr>
        <p:txBody>
          <a:bodyPr/>
          <a:lstStyle/>
          <a:p>
            <a:r>
              <a:rPr lang="en-US" sz="3200" dirty="0"/>
              <a:t>BNL Magnet Test Data</a:t>
            </a:r>
          </a:p>
        </p:txBody>
      </p:sp>
      <p:sp>
        <p:nvSpPr>
          <p:cNvPr id="10" name="Content Placeholder 5"/>
          <p:cNvSpPr>
            <a:spLocks noGrp="1"/>
          </p:cNvSpPr>
          <p:nvPr/>
        </p:nvSpPr>
        <p:spPr>
          <a:xfrm>
            <a:off x="612000" y="1258341"/>
            <a:ext cx="7920000" cy="4906963"/>
          </a:xfrm>
          <a:prstGeom prst="rect">
            <a:avLst/>
          </a:prstGeom>
        </p:spPr>
        <p:txBody>
          <a:bodyPr vert="horz" lIns="0" tIns="0" rIns="0" bIns="0" rtlCol="0">
            <a:normAutofit fontScale="3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000" dirty="0">
                <a:solidFill>
                  <a:schemeClr val="tx1"/>
                </a:solidFill>
              </a:rPr>
              <a:t>For the previous tests of MQXFPM1 (single coil in mirror yoke) and MQXFAP1 (first full MQXFA quadrupole prototype), a summary of activity was sent to a prescribed list of collaborators and colleagues at the end of each test day</a:t>
            </a:r>
          </a:p>
          <a:p>
            <a:r>
              <a:rPr lang="en-US" sz="5000" dirty="0">
                <a:solidFill>
                  <a:schemeClr val="tx1"/>
                </a:solidFill>
              </a:rPr>
              <a:t>A detailed summary of quench tests and a quench plot is kept and updated over the course of the testing, and distributed when needed</a:t>
            </a:r>
          </a:p>
          <a:p>
            <a:r>
              <a:rPr lang="en-US" sz="5000" dirty="0">
                <a:solidFill>
                  <a:schemeClr val="tx1"/>
                </a:solidFill>
              </a:rPr>
              <a:t>An electronic test log is presently being discussed and designed in order to provide more frequent distribution of the test day’s results and events</a:t>
            </a:r>
          </a:p>
          <a:p>
            <a:r>
              <a:rPr lang="en-US" sz="5000" dirty="0">
                <a:solidFill>
                  <a:schemeClr val="tx1"/>
                </a:solidFill>
              </a:rPr>
              <a:t>Weekly AUP meetings feature a magnet test update presentation which includes a summary and/or updated plot, and any details/plots/tables of results to be discussed</a:t>
            </a:r>
          </a:p>
          <a:p>
            <a:r>
              <a:rPr lang="en-US" sz="5000" dirty="0">
                <a:solidFill>
                  <a:schemeClr val="tx1"/>
                </a:solidFill>
              </a:rPr>
              <a:t>Strain gauge data, magnetic measurement data, quench data, and quench summary list (in Excel file), to be uploaded into online folder within one week after vertical test is completed. Details can be found in </a:t>
            </a:r>
            <a:r>
              <a:rPr lang="en-US" sz="5000" i="1" dirty="0">
                <a:solidFill>
                  <a:schemeClr val="tx1"/>
                </a:solidFill>
              </a:rPr>
              <a:t>Guidelines for MQXFA Test Data Organization</a:t>
            </a:r>
            <a:r>
              <a:rPr lang="en-US" sz="5000" dirty="0">
                <a:solidFill>
                  <a:schemeClr val="tx1"/>
                </a:solidFill>
              </a:rPr>
              <a:t> </a:t>
            </a:r>
            <a:r>
              <a:rPr lang="en-US" sz="5000" dirty="0">
                <a:solidFill>
                  <a:srgbClr val="C00000"/>
                </a:solidFill>
              </a:rPr>
              <a:t>US-HiLumi-doc-1325 </a:t>
            </a:r>
            <a:r>
              <a:rPr lang="en-US" sz="5000" dirty="0"/>
              <a:t>	</a:t>
            </a:r>
          </a:p>
          <a:p>
            <a:r>
              <a:rPr lang="en-US" sz="5000" dirty="0">
                <a:solidFill>
                  <a:schemeClr val="tx1"/>
                </a:solidFill>
              </a:rPr>
              <a:t>This is to be used by the magnet acceptance committee led by G. Ambrosio, L2 manager for Magnet Integration WBS for AUP, as detailed in </a:t>
            </a:r>
            <a:r>
              <a:rPr lang="en-US" sz="5000" i="1" dirty="0">
                <a:solidFill>
                  <a:schemeClr val="tx1"/>
                </a:solidFill>
              </a:rPr>
              <a:t>Interface Control Document WBS 302.2.01 – 302.4.01 </a:t>
            </a:r>
            <a:r>
              <a:rPr lang="en-US" sz="5000" dirty="0">
                <a:solidFill>
                  <a:srgbClr val="C00000"/>
                </a:solidFill>
              </a:rPr>
              <a:t>US-HiLumi-doc-1151</a:t>
            </a:r>
            <a:endParaRPr lang="en-US" sz="5000" dirty="0">
              <a:solidFill>
                <a:schemeClr val="tx1"/>
              </a:solidFill>
            </a:endParaRPr>
          </a:p>
          <a:p>
            <a:r>
              <a:rPr lang="en-US" sz="5000" dirty="0">
                <a:solidFill>
                  <a:schemeClr val="tx1"/>
                </a:solidFill>
              </a:rPr>
              <a:t>Within one month after magnet test is completed a test report for each magnet is written, using a format requested by CERN (Example of magnet test report is available: </a:t>
            </a:r>
            <a:r>
              <a:rPr lang="en-US" sz="5000" dirty="0">
                <a:solidFill>
                  <a:srgbClr val="C00000"/>
                </a:solidFill>
              </a:rPr>
              <a:t>US-HiLumi-doc-930</a:t>
            </a:r>
            <a:r>
              <a:rPr lang="en-US" sz="5000" dirty="0">
                <a:solidFill>
                  <a:schemeClr val="tx1"/>
                </a:solidFill>
              </a:rPr>
              <a:t>)</a:t>
            </a:r>
          </a:p>
          <a:p>
            <a:endParaRPr lang="en-US" sz="2900" dirty="0">
              <a:solidFill>
                <a:schemeClr val="tx1"/>
              </a:solidFill>
            </a:endParaRPr>
          </a:p>
          <a:p>
            <a:endParaRPr lang="en-US" sz="2000" dirty="0">
              <a:solidFill>
                <a:schemeClr val="tx1"/>
              </a:solidFill>
            </a:endParaRPr>
          </a:p>
        </p:txBody>
      </p:sp>
      <p:sp>
        <p:nvSpPr>
          <p:cNvPr id="8" name="TextBox 7"/>
          <p:cNvSpPr txBox="1"/>
          <p:nvPr/>
        </p:nvSpPr>
        <p:spPr>
          <a:xfrm>
            <a:off x="2555776" y="683404"/>
            <a:ext cx="3960440" cy="369332"/>
          </a:xfrm>
          <a:prstGeom prst="rect">
            <a:avLst/>
          </a:prstGeom>
          <a:noFill/>
        </p:spPr>
        <p:txBody>
          <a:bodyPr wrap="square" rtlCol="0">
            <a:spAutoFit/>
          </a:bodyPr>
          <a:lstStyle/>
          <a:p>
            <a:r>
              <a:rPr lang="en-US" b="1" dirty="0">
                <a:solidFill>
                  <a:srgbClr val="0070C0"/>
                </a:solidFill>
              </a:rPr>
              <a:t>How test results are distributed</a:t>
            </a:r>
          </a:p>
        </p:txBody>
      </p:sp>
      <p:sp>
        <p:nvSpPr>
          <p:cNvPr id="11" name="Footer Placeholder 4">
            <a:extLst>
              <a:ext uri="{FF2B5EF4-FFF2-40B4-BE49-F238E27FC236}">
                <a16:creationId xmlns:a16="http://schemas.microsoft.com/office/drawing/2014/main" id="{294733AB-17D0-4A48-B387-57007D9D4908}"/>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Tree>
    <p:extLst>
      <p:ext uri="{BB962C8B-B14F-4D97-AF65-F5344CB8AC3E}">
        <p14:creationId xmlns:p14="http://schemas.microsoft.com/office/powerpoint/2010/main" val="51369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9" name="Title 1"/>
          <p:cNvSpPr>
            <a:spLocks noGrp="1"/>
          </p:cNvSpPr>
          <p:nvPr>
            <p:ph type="title"/>
          </p:nvPr>
        </p:nvSpPr>
        <p:spPr>
          <a:xfrm>
            <a:off x="612000" y="-27384"/>
            <a:ext cx="7920000" cy="512175"/>
          </a:xfrm>
        </p:spPr>
        <p:txBody>
          <a:bodyPr/>
          <a:lstStyle/>
          <a:p>
            <a:r>
              <a:rPr lang="en-US" sz="3200" dirty="0"/>
              <a:t>BNL Magnet Test Data</a:t>
            </a:r>
          </a:p>
        </p:txBody>
      </p:sp>
      <p:sp>
        <p:nvSpPr>
          <p:cNvPr id="8" name="TextBox 7"/>
          <p:cNvSpPr txBox="1"/>
          <p:nvPr/>
        </p:nvSpPr>
        <p:spPr>
          <a:xfrm>
            <a:off x="1331640" y="683404"/>
            <a:ext cx="7056784" cy="369332"/>
          </a:xfrm>
          <a:prstGeom prst="rect">
            <a:avLst/>
          </a:prstGeom>
          <a:noFill/>
        </p:spPr>
        <p:txBody>
          <a:bodyPr wrap="square" rtlCol="0">
            <a:spAutoFit/>
          </a:bodyPr>
          <a:lstStyle/>
          <a:p>
            <a:r>
              <a:rPr lang="en-US" b="1" dirty="0">
                <a:solidFill>
                  <a:srgbClr val="0070C0"/>
                </a:solidFill>
              </a:rPr>
              <a:t>How test results are distributed – Quench Summary Table </a:t>
            </a:r>
          </a:p>
        </p:txBody>
      </p:sp>
      <p:sp>
        <p:nvSpPr>
          <p:cNvPr id="11" name="Footer Placeholder 4">
            <a:extLst>
              <a:ext uri="{FF2B5EF4-FFF2-40B4-BE49-F238E27FC236}">
                <a16:creationId xmlns:a16="http://schemas.microsoft.com/office/drawing/2014/main" id="{294733AB-17D0-4A48-B387-57007D9D4908}"/>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pic>
        <p:nvPicPr>
          <p:cNvPr id="2" name="Picture 1">
            <a:extLst>
              <a:ext uri="{FF2B5EF4-FFF2-40B4-BE49-F238E27FC236}">
                <a16:creationId xmlns:a16="http://schemas.microsoft.com/office/drawing/2014/main" id="{AF30251F-0E1C-440D-A320-253D88DF41F5}"/>
              </a:ext>
            </a:extLst>
          </p:cNvPr>
          <p:cNvPicPr>
            <a:picLocks noChangeAspect="1"/>
          </p:cNvPicPr>
          <p:nvPr/>
        </p:nvPicPr>
        <p:blipFill>
          <a:blip r:embed="rId2"/>
          <a:stretch>
            <a:fillRect/>
          </a:stretch>
        </p:blipFill>
        <p:spPr>
          <a:xfrm>
            <a:off x="683568" y="1122458"/>
            <a:ext cx="4043426" cy="4793787"/>
          </a:xfrm>
          <a:prstGeom prst="rect">
            <a:avLst/>
          </a:prstGeom>
          <a:ln>
            <a:solidFill>
              <a:schemeClr val="tx1"/>
            </a:solidFill>
          </a:ln>
        </p:spPr>
      </p:pic>
      <p:pic>
        <p:nvPicPr>
          <p:cNvPr id="5" name="Picture 4">
            <a:extLst>
              <a:ext uri="{FF2B5EF4-FFF2-40B4-BE49-F238E27FC236}">
                <a16:creationId xmlns:a16="http://schemas.microsoft.com/office/drawing/2014/main" id="{50E1DF40-B699-46F5-B358-D2EBD3D167DF}"/>
              </a:ext>
            </a:extLst>
          </p:cNvPr>
          <p:cNvPicPr>
            <a:picLocks noChangeAspect="1"/>
          </p:cNvPicPr>
          <p:nvPr/>
        </p:nvPicPr>
        <p:blipFill>
          <a:blip r:embed="rId3"/>
          <a:stretch>
            <a:fillRect/>
          </a:stretch>
        </p:blipFill>
        <p:spPr>
          <a:xfrm>
            <a:off x="4860032" y="1119711"/>
            <a:ext cx="3883475" cy="4793787"/>
          </a:xfrm>
          <a:prstGeom prst="rect">
            <a:avLst/>
          </a:prstGeom>
          <a:ln>
            <a:solidFill>
              <a:schemeClr val="tx1"/>
            </a:solidFill>
          </a:ln>
        </p:spPr>
      </p:pic>
    </p:spTree>
    <p:extLst>
      <p:ext uri="{BB962C8B-B14F-4D97-AF65-F5344CB8AC3E}">
        <p14:creationId xmlns:p14="http://schemas.microsoft.com/office/powerpoint/2010/main" val="86799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7410"/>
            <a:ext cx="8642814" cy="453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83768" y="2083606"/>
            <a:ext cx="1800200" cy="305233"/>
          </a:xfrm>
          <a:prstGeom prst="rect">
            <a:avLst/>
          </a:prstGeom>
          <a:noFill/>
        </p:spPr>
        <p:txBody>
          <a:bodyPr wrap="square" rtlCol="0">
            <a:spAutoFit/>
          </a:bodyPr>
          <a:lstStyle/>
          <a:p>
            <a:r>
              <a:rPr lang="en-US" dirty="0"/>
              <a:t>Thermal Cycles</a:t>
            </a:r>
          </a:p>
        </p:txBody>
      </p:sp>
      <p:cxnSp>
        <p:nvCxnSpPr>
          <p:cNvPr id="12" name="Straight Arrow Connector 11"/>
          <p:cNvCxnSpPr/>
          <p:nvPr/>
        </p:nvCxnSpPr>
        <p:spPr>
          <a:xfrm>
            <a:off x="4201686" y="2298938"/>
            <a:ext cx="720080" cy="1219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07704" y="2288034"/>
            <a:ext cx="656456" cy="1328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DEADB261-1D22-474C-987E-6AD1AF9B740B}"/>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sp>
        <p:nvSpPr>
          <p:cNvPr id="15" name="Title 1">
            <a:extLst>
              <a:ext uri="{FF2B5EF4-FFF2-40B4-BE49-F238E27FC236}">
                <a16:creationId xmlns:a16="http://schemas.microsoft.com/office/drawing/2014/main" id="{B3F2DDCA-013E-4E24-B701-B767F19F0613}"/>
              </a:ext>
            </a:extLst>
          </p:cNvPr>
          <p:cNvSpPr>
            <a:spLocks noGrp="1"/>
          </p:cNvSpPr>
          <p:nvPr>
            <p:ph type="title"/>
          </p:nvPr>
        </p:nvSpPr>
        <p:spPr>
          <a:xfrm>
            <a:off x="612000" y="-27384"/>
            <a:ext cx="7920000" cy="512175"/>
          </a:xfrm>
        </p:spPr>
        <p:txBody>
          <a:bodyPr/>
          <a:lstStyle/>
          <a:p>
            <a:r>
              <a:rPr lang="en-US" sz="3200" dirty="0"/>
              <a:t>BNL Magnet Test Data</a:t>
            </a:r>
          </a:p>
        </p:txBody>
      </p:sp>
      <p:sp>
        <p:nvSpPr>
          <p:cNvPr id="17" name="TextBox 16">
            <a:extLst>
              <a:ext uri="{FF2B5EF4-FFF2-40B4-BE49-F238E27FC236}">
                <a16:creationId xmlns:a16="http://schemas.microsoft.com/office/drawing/2014/main" id="{2CF1B051-D955-424E-A8BC-BD813DF04A62}"/>
              </a:ext>
            </a:extLst>
          </p:cNvPr>
          <p:cNvSpPr txBox="1"/>
          <p:nvPr/>
        </p:nvSpPr>
        <p:spPr>
          <a:xfrm>
            <a:off x="1331640" y="683404"/>
            <a:ext cx="6480720" cy="369332"/>
          </a:xfrm>
          <a:prstGeom prst="rect">
            <a:avLst/>
          </a:prstGeom>
          <a:noFill/>
        </p:spPr>
        <p:txBody>
          <a:bodyPr wrap="square" rtlCol="0">
            <a:spAutoFit/>
          </a:bodyPr>
          <a:lstStyle/>
          <a:p>
            <a:r>
              <a:rPr lang="en-US" b="1" dirty="0">
                <a:solidFill>
                  <a:srgbClr val="0070C0"/>
                </a:solidFill>
              </a:rPr>
              <a:t>How test results are distributed – Quench History Plot</a:t>
            </a:r>
          </a:p>
        </p:txBody>
      </p:sp>
    </p:spTree>
    <p:extLst>
      <p:ext uri="{BB962C8B-B14F-4D97-AF65-F5344CB8AC3E}">
        <p14:creationId xmlns:p14="http://schemas.microsoft.com/office/powerpoint/2010/main" val="231139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9" name="Title 1"/>
          <p:cNvSpPr>
            <a:spLocks noGrp="1"/>
          </p:cNvSpPr>
          <p:nvPr>
            <p:ph type="title"/>
          </p:nvPr>
        </p:nvSpPr>
        <p:spPr>
          <a:xfrm>
            <a:off x="612000" y="-27384"/>
            <a:ext cx="7920000" cy="512175"/>
          </a:xfrm>
        </p:spPr>
        <p:txBody>
          <a:bodyPr/>
          <a:lstStyle/>
          <a:p>
            <a:r>
              <a:rPr lang="en-US" sz="3200" dirty="0"/>
              <a:t>BNL Magnet Test Data</a:t>
            </a:r>
          </a:p>
        </p:txBody>
      </p:sp>
      <p:sp>
        <p:nvSpPr>
          <p:cNvPr id="8" name="TextBox 7"/>
          <p:cNvSpPr txBox="1"/>
          <p:nvPr/>
        </p:nvSpPr>
        <p:spPr>
          <a:xfrm>
            <a:off x="1331640" y="683404"/>
            <a:ext cx="6552728" cy="369332"/>
          </a:xfrm>
          <a:prstGeom prst="rect">
            <a:avLst/>
          </a:prstGeom>
          <a:noFill/>
        </p:spPr>
        <p:txBody>
          <a:bodyPr wrap="square" rtlCol="0">
            <a:spAutoFit/>
          </a:bodyPr>
          <a:lstStyle/>
          <a:p>
            <a:r>
              <a:rPr lang="en-US" b="1" dirty="0">
                <a:solidFill>
                  <a:srgbClr val="0070C0"/>
                </a:solidFill>
              </a:rPr>
              <a:t>How test results are distributed – final magnet test reports</a:t>
            </a:r>
          </a:p>
        </p:txBody>
      </p:sp>
      <p:sp>
        <p:nvSpPr>
          <p:cNvPr id="11" name="Footer Placeholder 4">
            <a:extLst>
              <a:ext uri="{FF2B5EF4-FFF2-40B4-BE49-F238E27FC236}">
                <a16:creationId xmlns:a16="http://schemas.microsoft.com/office/drawing/2014/main" id="{294733AB-17D0-4A48-B387-57007D9D4908}"/>
              </a:ext>
            </a:extLst>
          </p:cNvPr>
          <p:cNvSpPr>
            <a:spLocks noGrp="1"/>
          </p:cNvSpPr>
          <p:nvPr>
            <p:ph type="ftr" sz="quarter" idx="3"/>
          </p:nvPr>
        </p:nvSpPr>
        <p:spPr>
          <a:xfrm>
            <a:off x="2062064" y="6357633"/>
            <a:ext cx="6624736" cy="360000"/>
          </a:xfrm>
        </p:spPr>
        <p:txBody>
          <a:bodyPr/>
          <a:lstStyle/>
          <a:p>
            <a:r>
              <a:rPr lang="en-US" dirty="0"/>
              <a:t>Review for the HL-LHC AUP Vertical Magnet Test Stand at BNL – August 1 – 2, 2018</a:t>
            </a:r>
            <a:endParaRPr lang="en-GB" dirty="0"/>
          </a:p>
        </p:txBody>
      </p:sp>
      <p:pic>
        <p:nvPicPr>
          <p:cNvPr id="6" name="Picture 5">
            <a:extLst>
              <a:ext uri="{FF2B5EF4-FFF2-40B4-BE49-F238E27FC236}">
                <a16:creationId xmlns:a16="http://schemas.microsoft.com/office/drawing/2014/main" id="{A5DC339F-BBCD-4C38-BE04-529FBB401652}"/>
              </a:ext>
            </a:extLst>
          </p:cNvPr>
          <p:cNvPicPr>
            <a:picLocks noChangeAspect="1"/>
          </p:cNvPicPr>
          <p:nvPr/>
        </p:nvPicPr>
        <p:blipFill>
          <a:blip r:embed="rId2"/>
          <a:stretch>
            <a:fillRect/>
          </a:stretch>
        </p:blipFill>
        <p:spPr>
          <a:xfrm>
            <a:off x="627145" y="1334693"/>
            <a:ext cx="3368791" cy="4830611"/>
          </a:xfrm>
          <a:prstGeom prst="rect">
            <a:avLst/>
          </a:prstGeom>
          <a:ln>
            <a:solidFill>
              <a:schemeClr val="tx1"/>
            </a:solidFill>
          </a:ln>
        </p:spPr>
      </p:pic>
      <p:pic>
        <p:nvPicPr>
          <p:cNvPr id="7" name="Picture 6">
            <a:extLst>
              <a:ext uri="{FF2B5EF4-FFF2-40B4-BE49-F238E27FC236}">
                <a16:creationId xmlns:a16="http://schemas.microsoft.com/office/drawing/2014/main" id="{6D8C44BD-430E-457D-9CDB-A1A1783B0878}"/>
              </a:ext>
            </a:extLst>
          </p:cNvPr>
          <p:cNvPicPr>
            <a:picLocks noChangeAspect="1"/>
          </p:cNvPicPr>
          <p:nvPr/>
        </p:nvPicPr>
        <p:blipFill>
          <a:blip r:embed="rId3"/>
          <a:stretch>
            <a:fillRect/>
          </a:stretch>
        </p:blipFill>
        <p:spPr>
          <a:xfrm>
            <a:off x="4427984" y="1334693"/>
            <a:ext cx="3329359" cy="4830611"/>
          </a:xfrm>
          <a:prstGeom prst="rect">
            <a:avLst/>
          </a:prstGeom>
          <a:ln>
            <a:solidFill>
              <a:schemeClr val="tx1"/>
            </a:solidFill>
          </a:ln>
        </p:spPr>
      </p:pic>
      <p:sp>
        <p:nvSpPr>
          <p:cNvPr id="10" name="Rectangle 9">
            <a:extLst>
              <a:ext uri="{FF2B5EF4-FFF2-40B4-BE49-F238E27FC236}">
                <a16:creationId xmlns:a16="http://schemas.microsoft.com/office/drawing/2014/main" id="{B5C56443-39E4-4E49-BE94-6F3758A4B474}"/>
              </a:ext>
            </a:extLst>
          </p:cNvPr>
          <p:cNvSpPr/>
          <p:nvPr/>
        </p:nvSpPr>
        <p:spPr>
          <a:xfrm>
            <a:off x="3153226" y="996139"/>
            <a:ext cx="2210862" cy="406265"/>
          </a:xfrm>
          <a:prstGeom prst="rect">
            <a:avLst/>
          </a:prstGeom>
        </p:spPr>
        <p:txBody>
          <a:bodyPr wrap="none">
            <a:spAutoFit/>
          </a:bodyPr>
          <a:lstStyle/>
          <a:p>
            <a:r>
              <a:rPr lang="en-US" dirty="0">
                <a:solidFill>
                  <a:srgbClr val="C00000"/>
                </a:solidFill>
              </a:rPr>
              <a:t>US-HiLumi-doc-930</a:t>
            </a:r>
            <a:endParaRPr lang="en-US" dirty="0"/>
          </a:p>
        </p:txBody>
      </p:sp>
    </p:spTree>
    <p:extLst>
      <p:ext uri="{BB962C8B-B14F-4D97-AF65-F5344CB8AC3E}">
        <p14:creationId xmlns:p14="http://schemas.microsoft.com/office/powerpoint/2010/main" val="2861108135"/>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BF8EF391-2BAD-45F4-B22E-736040720C99}">
  <ds:schemaRefs>
    <ds:schemaRef ds:uri="http://www.w3.org/XML/1998/namespace"/>
    <ds:schemaRef ds:uri="http://purl.org/dc/terms/"/>
    <ds:schemaRef ds:uri="8946e33d-fd2f-4ae4-8ee9-d90c129cdf9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dcmitype/"/>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70111</TotalTime>
  <Words>1113</Words>
  <Application>Microsoft Office PowerPoint</Application>
  <PresentationFormat>On-screen Show (4:3)</PresentationFormat>
  <Paragraphs>79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Thème Office</vt:lpstr>
      <vt:lpstr>DATA COLLECTION AND HANDLING</vt:lpstr>
      <vt:lpstr>Outline</vt:lpstr>
      <vt:lpstr>BNL Magnet Test Data</vt:lpstr>
      <vt:lpstr>BNL Magnet Test Data</vt:lpstr>
      <vt:lpstr>BNL Magnet Test Data</vt:lpstr>
      <vt:lpstr>BNL Magnet Test Data</vt:lpstr>
      <vt:lpstr>BNL Magnet Test Data</vt:lpstr>
      <vt:lpstr>BNL Magnet Test Data</vt:lpstr>
      <vt:lpstr>BNL Magnet Test Data</vt:lpstr>
      <vt:lpstr>Summary</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Muratore, Joseph</cp:lastModifiedBy>
  <cp:revision>846</cp:revision>
  <cp:lastPrinted>2018-05-26T23:25:07Z</cp:lastPrinted>
  <dcterms:created xsi:type="dcterms:W3CDTF">2016-03-23T12:58:39Z</dcterms:created>
  <dcterms:modified xsi:type="dcterms:W3CDTF">2018-07-30T15:47:36Z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