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68" r:id="rId2"/>
    <p:sldId id="326" r:id="rId3"/>
    <p:sldId id="314" r:id="rId4"/>
    <p:sldId id="315" r:id="rId5"/>
    <p:sldId id="316" r:id="rId6"/>
    <p:sldId id="317" r:id="rId7"/>
    <p:sldId id="323" r:id="rId8"/>
    <p:sldId id="322" r:id="rId9"/>
    <p:sldId id="324" r:id="rId10"/>
    <p:sldId id="325" r:id="rId11"/>
    <p:sldId id="329" r:id="rId12"/>
    <p:sldId id="328" r:id="rId13"/>
    <p:sldId id="331" r:id="rId14"/>
    <p:sldId id="330" r:id="rId15"/>
    <p:sldId id="320" r:id="rId16"/>
    <p:sldId id="321" r:id="rId17"/>
    <p:sldId id="309" r:id="rId18"/>
    <p:sldId id="313" r:id="rId19"/>
    <p:sldId id="327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DFF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5" autoAdjust="0"/>
    <p:restoredTop sz="94687" autoAdjust="0"/>
  </p:normalViewPr>
  <p:slideViewPr>
    <p:cSldViewPr>
      <p:cViewPr varScale="1">
        <p:scale>
          <a:sx n="175" d="100"/>
          <a:sy n="175" d="100"/>
        </p:scale>
        <p:origin x="206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3" d="100"/>
          <a:sy n="133" d="100"/>
        </p:scale>
        <p:origin x="-4464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5994" tIns="47997" rIns="95994" bIns="479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5994" tIns="47997" rIns="95994" bIns="47997" rtlCol="0"/>
          <a:lstStyle>
            <a:lvl1pPr algn="r">
              <a:defRPr sz="1200"/>
            </a:lvl1pPr>
          </a:lstStyle>
          <a:p>
            <a:fld id="{2422609D-80F9-4409-9649-DAA6BBD0AA9B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94" tIns="47997" rIns="95994" bIns="479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8"/>
            <a:ext cx="5608320" cy="4156235"/>
          </a:xfrm>
          <a:prstGeom prst="rect">
            <a:avLst/>
          </a:prstGeom>
        </p:spPr>
        <p:txBody>
          <a:bodyPr vert="horz" lIns="95994" tIns="47997" rIns="95994" bIns="479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37840" cy="461804"/>
          </a:xfrm>
          <a:prstGeom prst="rect">
            <a:avLst/>
          </a:prstGeom>
        </p:spPr>
        <p:txBody>
          <a:bodyPr vert="horz" lIns="95994" tIns="47997" rIns="95994" bIns="479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5994" tIns="47997" rIns="95994" bIns="47997" rtlCol="0" anchor="b"/>
          <a:lstStyle>
            <a:lvl1pPr algn="r">
              <a:defRPr sz="1200"/>
            </a:lvl1pPr>
          </a:lstStyle>
          <a:p>
            <a:fld id="{F160B941-DBA9-4065-8178-D69C4AFE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0B941-DBA9-4065-8178-D69C4AFE85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0B941-DBA9-4065-8178-D69C4AFE85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1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33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56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8100"/>
            <a:ext cx="2105025" cy="628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"/>
            <a:ext cx="6162675" cy="628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161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93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"/>
            <a:ext cx="7505700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93800"/>
            <a:ext cx="7759700" cy="5130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97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90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447800" y="152400"/>
            <a:ext cx="55816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9pPr>
          </a:lstStyle>
          <a:p>
            <a:r>
              <a:rPr lang="en-US" ker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27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85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72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46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81650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72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81650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47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447800" y="152400"/>
            <a:ext cx="55816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9pPr>
          </a:lstStyle>
          <a:p>
            <a:r>
              <a:rPr lang="en-US" ker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43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 flipH="1"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1175" y="93654"/>
            <a:ext cx="55816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level5</a:t>
            </a: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0346AF-ACFB-4C64-9BFA-79D3B779B3BC}" type="slidenum">
              <a:rPr lang="en-US" sz="10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227223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0"/>
          <a:stretch/>
        </p:blipFill>
        <p:spPr bwMode="auto">
          <a:xfrm>
            <a:off x="0" y="63004"/>
            <a:ext cx="1447800" cy="5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25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91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b="0" dirty="0"/>
              <a:t>M. Anerella</a:t>
            </a:r>
          </a:p>
          <a:p>
            <a:r>
              <a:rPr lang="en-US" b="0" dirty="0"/>
              <a:t>August 1, 2018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1012" y="1143000"/>
            <a:ext cx="55819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Vertical Test Stand at BNL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Cost and Schedule</a:t>
            </a:r>
          </a:p>
          <a:p>
            <a:pPr algn="ctr"/>
            <a:r>
              <a:rPr lang="en-US" sz="3200" dirty="0"/>
              <a:t>For</a:t>
            </a:r>
          </a:p>
          <a:p>
            <a:pPr algn="ctr"/>
            <a:r>
              <a:rPr lang="en-US" sz="3200" dirty="0"/>
              <a:t>Operations During Production</a:t>
            </a:r>
          </a:p>
        </p:txBody>
      </p:sp>
    </p:spTree>
    <p:extLst>
      <p:ext uri="{BB962C8B-B14F-4D97-AF65-F5344CB8AC3E}">
        <p14:creationId xmlns:p14="http://schemas.microsoft.com/office/powerpoint/2010/main" val="317848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3CB6EF-3811-4BED-AECE-995163D3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BOE 302-4-01-1050  </a:t>
            </a:r>
            <a:br>
              <a:rPr lang="en-US" dirty="0"/>
            </a:br>
            <a:r>
              <a:rPr lang="en-US" dirty="0"/>
              <a:t>Magnet Test Breakdown &amp; Shipment to FNAL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6FBE-2879-41B8-8FA2-154E08ED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0F439-1AE1-47CB-B1C3-EB31234C1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875871"/>
            <a:ext cx="37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Reference: US-HiLumi-doc-126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681BF-481C-4413-BCBD-7E0EAA125F7E}"/>
              </a:ext>
            </a:extLst>
          </p:cNvPr>
          <p:cNvSpPr txBox="1"/>
          <p:nvPr/>
        </p:nvSpPr>
        <p:spPr>
          <a:xfrm>
            <a:off x="1406726" y="219512"/>
            <a:ext cx="42589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EC991-8505-4A65-8300-C144EFFE1123}"/>
              </a:ext>
            </a:extLst>
          </p:cNvPr>
          <p:cNvSpPr txBox="1"/>
          <p:nvPr/>
        </p:nvSpPr>
        <p:spPr>
          <a:xfrm>
            <a:off x="685800" y="5562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$7,100 M&amp;S per magnet for shipping freight only – need BCR for rigging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D7EAA-ABFA-4F03-9B64-C36577C60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5323"/>
            <a:ext cx="9144000" cy="332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1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3CB6EF-3811-4BED-AECE-995163D3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3654"/>
            <a:ext cx="6019800" cy="736600"/>
          </a:xfrm>
        </p:spPr>
        <p:txBody>
          <a:bodyPr/>
          <a:lstStyle/>
          <a:p>
            <a:r>
              <a:rPr lang="en-US" dirty="0"/>
              <a:t>BOE for Magnet Test Deployment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6FBE-2879-41B8-8FA2-154E08ED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0F439-1AE1-47CB-B1C3-EB31234C1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419464" cy="4032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92A3EF-6145-4907-9B77-FCB30D4D4F86}"/>
              </a:ext>
            </a:extLst>
          </p:cNvPr>
          <p:cNvSpPr txBox="1"/>
          <p:nvPr/>
        </p:nvSpPr>
        <p:spPr>
          <a:xfrm>
            <a:off x="1807639" y="3611880"/>
            <a:ext cx="2819400" cy="1645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710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3CB6EF-3811-4BED-AECE-995163D3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3654"/>
            <a:ext cx="6019800" cy="736600"/>
          </a:xfrm>
        </p:spPr>
        <p:txBody>
          <a:bodyPr/>
          <a:lstStyle/>
          <a:p>
            <a:r>
              <a:rPr lang="en-US" dirty="0"/>
              <a:t>BOE 302-4-01.1020</a:t>
            </a:r>
            <a:br>
              <a:rPr lang="en-US" dirty="0"/>
            </a:br>
            <a:r>
              <a:rPr lang="en-US" dirty="0"/>
              <a:t>Cryo Facility, Rate and Reliability p.1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6FBE-2879-41B8-8FA2-154E08ED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0F439-1AE1-47CB-B1C3-EB31234C1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04E0A3-C5AC-481F-94FC-138112A8D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025"/>
            <a:ext cx="9144000" cy="45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8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3CB6EF-3811-4BED-AECE-995163D3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3654"/>
            <a:ext cx="6019800" cy="736600"/>
          </a:xfrm>
        </p:spPr>
        <p:txBody>
          <a:bodyPr/>
          <a:lstStyle/>
          <a:p>
            <a:r>
              <a:rPr lang="en-US" dirty="0"/>
              <a:t>BOE 302-4-01.1020</a:t>
            </a:r>
            <a:br>
              <a:rPr lang="en-US" dirty="0"/>
            </a:br>
            <a:r>
              <a:rPr lang="en-US" dirty="0"/>
              <a:t>Cryo Facility, Rate and Reliability p.3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6FBE-2879-41B8-8FA2-154E08ED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0F439-1AE1-47CB-B1C3-EB31234C1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81982-2B2C-4F1B-9587-A3CF0955B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8839200" cy="474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3CB6EF-3811-4BED-AECE-995163D3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3654"/>
            <a:ext cx="6019800" cy="736600"/>
          </a:xfrm>
        </p:spPr>
        <p:txBody>
          <a:bodyPr/>
          <a:lstStyle/>
          <a:p>
            <a:r>
              <a:rPr lang="en-US" dirty="0"/>
              <a:t>BOE 302-4-01.1020</a:t>
            </a:r>
            <a:br>
              <a:rPr lang="en-US" dirty="0"/>
            </a:br>
            <a:r>
              <a:rPr lang="en-US" dirty="0"/>
              <a:t>Cryo Facility, Rate and Reliability p.2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6FBE-2879-41B8-8FA2-154E08ED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0F439-1AE1-47CB-B1C3-EB31234C1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C64260-B9D8-45A6-9947-86923D621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4923"/>
            <a:ext cx="9144000" cy="563511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4E770AF-BB2E-46DC-894C-D84B1EFF8AD5}"/>
              </a:ext>
            </a:extLst>
          </p:cNvPr>
          <p:cNvSpPr/>
          <p:nvPr/>
        </p:nvSpPr>
        <p:spPr bwMode="auto">
          <a:xfrm rot="10800000">
            <a:off x="8441872" y="5205164"/>
            <a:ext cx="533400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7637F8D-9F7B-425F-AE57-3B7E991CA4F0}"/>
              </a:ext>
            </a:extLst>
          </p:cNvPr>
          <p:cNvSpPr/>
          <p:nvPr/>
        </p:nvSpPr>
        <p:spPr bwMode="auto">
          <a:xfrm rot="10800000">
            <a:off x="7772400" y="4001525"/>
            <a:ext cx="533400" cy="2560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F5A4533-09B6-4FE0-ADC7-40CD8B006D50}"/>
              </a:ext>
            </a:extLst>
          </p:cNvPr>
          <p:cNvSpPr/>
          <p:nvPr/>
        </p:nvSpPr>
        <p:spPr bwMode="auto">
          <a:xfrm>
            <a:off x="8153400" y="4990280"/>
            <a:ext cx="266701" cy="9144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CDA37A6-9F88-4061-8707-BB51B45A522E}"/>
              </a:ext>
            </a:extLst>
          </p:cNvPr>
          <p:cNvSpPr/>
          <p:nvPr/>
        </p:nvSpPr>
        <p:spPr bwMode="auto">
          <a:xfrm rot="10800000">
            <a:off x="8052707" y="1612374"/>
            <a:ext cx="533400" cy="57334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426AF4FD-F240-4319-9636-28716AD2A004}"/>
              </a:ext>
            </a:extLst>
          </p:cNvPr>
          <p:cNvSpPr/>
          <p:nvPr/>
        </p:nvSpPr>
        <p:spPr bwMode="auto">
          <a:xfrm>
            <a:off x="7761513" y="1185768"/>
            <a:ext cx="266701" cy="1431471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33B8D2-1DE6-4191-8161-7C5313F4436D}"/>
              </a:ext>
            </a:extLst>
          </p:cNvPr>
          <p:cNvSpPr txBox="1"/>
          <p:nvPr/>
        </p:nvSpPr>
        <p:spPr>
          <a:xfrm>
            <a:off x="8001000" y="2385406"/>
            <a:ext cx="105047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Many large $ items are based on quotes or actuals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5237D7-3542-46DB-ABA8-9A8F709D01BF}"/>
              </a:ext>
            </a:extLst>
          </p:cNvPr>
          <p:cNvSpPr txBox="1"/>
          <p:nvPr/>
        </p:nvSpPr>
        <p:spPr>
          <a:xfrm>
            <a:off x="4114802" y="6045281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$195,723 (FY19)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D1E8C-F417-492E-AF2B-85E9E6C13EF2}"/>
              </a:ext>
            </a:extLst>
          </p:cNvPr>
          <p:cNvSpPr txBox="1"/>
          <p:nvPr/>
        </p:nvSpPr>
        <p:spPr>
          <a:xfrm>
            <a:off x="2590800" y="6045281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$365,704 (FY18)</a:t>
            </a:r>
          </a:p>
        </p:txBody>
      </p:sp>
    </p:spTree>
    <p:extLst>
      <p:ext uri="{BB962C8B-B14F-4D97-AF65-F5344CB8AC3E}">
        <p14:creationId xmlns:p14="http://schemas.microsoft.com/office/powerpoint/2010/main" val="359714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5581650" cy="736600"/>
          </a:xfrm>
        </p:spPr>
        <p:txBody>
          <a:bodyPr/>
          <a:lstStyle/>
          <a:p>
            <a:r>
              <a:rPr lang="en-US" sz="32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4800" cy="2819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Cost and Schedule are well understood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Based on previous experience with test facility during Mirror magnet test and MQXFA-01 test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Based largely on actual purchase orders for cryogenic materials and actual daily electric power usage &amp; BNL rates, and previous experience with regard to reliability / rate items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Based on directed scope of work for prototypes and production magnets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34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B576-D7AF-4A16-8881-1D0445CC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895600"/>
            <a:ext cx="5581650" cy="736600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73426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457200" y="152400"/>
            <a:ext cx="8229600" cy="228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Lucida Sans Unicode"/>
                <a:ea typeface="+mj-ea"/>
                <a:cs typeface="+mj-cs"/>
              </a:rPr>
              <a:t>Testing Day Durations,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Lucida Sans Unicode"/>
                <a:ea typeface="+mj-ea"/>
                <a:cs typeface="+mj-cs"/>
              </a:rPr>
              <a:t> Usage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Lucida Sans Unicode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93412"/>
              </p:ext>
            </p:extLst>
          </p:nvPr>
        </p:nvGraphicFramePr>
        <p:xfrm>
          <a:off x="152400" y="384600"/>
          <a:ext cx="8211048" cy="6279725"/>
        </p:xfrm>
        <a:graphic>
          <a:graphicData uri="http://schemas.openxmlformats.org/drawingml/2006/table">
            <a:tbl>
              <a:tblPr/>
              <a:tblGrid>
                <a:gridCol w="258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3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17.9KA Ultimate Current Quenches, 25% </a:t>
                      </a:r>
                      <a:r>
                        <a:rPr lang="fr-FR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Energy</a:t>
                      </a:r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Extraction – 3 QUENCHES/DAY, PRODUCTION; 16 hour</a:t>
                      </a:r>
                      <a:r>
                        <a:rPr lang="fr-FR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cryo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Task Name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Duration (</a:t>
                      </a:r>
                      <a:r>
                        <a:rPr lang="en-US" sz="1400" b="0" i="0" u="none" strike="noStrike" dirty="0" err="1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hr</a:t>
                      </a:r>
                      <a:r>
                        <a:rPr lang="en-US" sz="1400" b="0" i="0" u="none" strike="noStrike" dirty="0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Usage (gal)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Usage (L)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refill 4.5K liquid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pump down to 1.9K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 #1 (17.9KA @20A/s)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refill 4.5K liquid after 4.0 MJ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pump down to 1.9K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 #2 (17.9KA @20A/s)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refill 4.5K liquid after 4.0 MJ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pump down to 1.9K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 #3 (17.9KA @20A/s)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partial refill 4.5K liquid after 4.0 MJ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cryo tech (CT) *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test tech (TT)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helium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9861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3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17.9KA Ultimate Current Quenches, 25% Energy Extraction – 2 QUENCHES/DAY, PROTOTYPE; no 16 hour days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Task Name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63636"/>
                          </a:solidFill>
                          <a:effectLst/>
                          <a:latin typeface="Calibri"/>
                        </a:rPr>
                        <a:t>Duration (hr)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Usage (gal)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Usage (L)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refill 4.5K liquid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pump down to 1.9K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 #1 (17.9KA @20A/s)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refill 4.5K liquid after 4.0 MJ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pump down to 1.9K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 #2 (17.9KA @20A/s)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partial refill 4.5K liquid after 4.0 MJ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cryo tech (CT) *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test tech (TT)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helium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5400" y="6612991"/>
            <a:ext cx="563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 boil-off of 250 L/hr. is calculated based on </a:t>
            </a:r>
            <a:r>
              <a:rPr lang="en-US" sz="1200" dirty="0" err="1"/>
              <a:t>cryo</a:t>
            </a:r>
            <a:r>
              <a:rPr lang="en-US" sz="1200" dirty="0"/>
              <a:t> tech time for full day</a:t>
            </a:r>
          </a:p>
        </p:txBody>
      </p:sp>
    </p:spTree>
    <p:extLst>
      <p:ext uri="{BB962C8B-B14F-4D97-AF65-F5344CB8AC3E}">
        <p14:creationId xmlns:p14="http://schemas.microsoft.com/office/powerpoint/2010/main" val="214869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457200" y="152400"/>
            <a:ext cx="8229600" cy="228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Lucida Sans Unicode"/>
                <a:ea typeface="+mj-ea"/>
                <a:cs typeface="+mj-cs"/>
              </a:rPr>
              <a:t>Testing Performance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494" y="6488668"/>
            <a:ext cx="8633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Days in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rgbClr val="000000"/>
                </a:solidFill>
              </a:rPr>
              <a:t> denote testing does not occur; liquefaction only to rebuild inventory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239389"/>
              </p:ext>
            </p:extLst>
          </p:nvPr>
        </p:nvGraphicFramePr>
        <p:xfrm>
          <a:off x="1371600" y="419100"/>
          <a:ext cx="6003925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Worksheet" r:id="rId4" imgW="11430000" imgH="10963275" progId="Excel.Sheet.12">
                  <p:embed/>
                </p:oleObj>
              </mc:Choice>
              <mc:Fallback>
                <p:oleObj name="Worksheet" r:id="rId4" imgW="11430000" imgH="10963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419100"/>
                        <a:ext cx="6003925" cy="576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789345" y="3119735"/>
            <a:ext cx="5029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Prototype testing based on 1/10/17 Functional Test Requirement US-HiLumi Document 137-v3</a:t>
            </a:r>
          </a:p>
          <a:p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/>
              <a:t> quenches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577365" y="2666137"/>
            <a:ext cx="5257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Production testing analysis based on G. </a:t>
            </a:r>
            <a:r>
              <a:rPr lang="en-US" dirty="0" err="1"/>
              <a:t>Ap’s</a:t>
            </a:r>
            <a:r>
              <a:rPr lang="en-US" dirty="0"/>
              <a:t> request for 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dirty="0"/>
              <a:t> quenches in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 working days – </a:t>
            </a:r>
          </a:p>
          <a:p>
            <a:endParaRPr lang="en-US" dirty="0"/>
          </a:p>
          <a:p>
            <a:r>
              <a:rPr lang="en-US" dirty="0"/>
              <a:t>AGREED by R. Carcagno that Functional Test Requirements to be updated to </a:t>
            </a:r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en-US" dirty="0"/>
              <a:t> quenches (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to be added to Risk Registry)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089" y="6177647"/>
            <a:ext cx="7273145" cy="26161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  <a:latin typeface="Calibri"/>
              </a:rPr>
              <a:t>Prototype: 2 quenches-12hrs/day defensible due to marginal improvement at 16hrs/day with </a:t>
            </a:r>
            <a:r>
              <a:rPr lang="en-US" sz="1100" i="1" dirty="0">
                <a:solidFill>
                  <a:prstClr val="black"/>
                </a:solidFill>
                <a:latin typeface="Calibri"/>
              </a:rPr>
              <a:t>present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liquefaction capability</a:t>
            </a:r>
          </a:p>
        </p:txBody>
      </p:sp>
    </p:spTree>
    <p:extLst>
      <p:ext uri="{BB962C8B-B14F-4D97-AF65-F5344CB8AC3E}">
        <p14:creationId xmlns:p14="http://schemas.microsoft.com/office/powerpoint/2010/main" val="1669199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1D2B5-BF72-4CD7-9C0F-E56A39BE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BOE 302-4-01-1010</a:t>
            </a:r>
            <a:br>
              <a:rPr lang="en-US" dirty="0"/>
            </a:br>
            <a:r>
              <a:rPr lang="en-US" dirty="0"/>
              <a:t>L3 Management of Vertical Test LOE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CF166-2B13-4577-98C1-B52C9E6E4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276"/>
            <a:ext cx="9144000" cy="38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9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6D9A-1973-4FFC-B592-7BD38E6D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700EF-E4E9-4D84-8709-9B97F3E9A15C}"/>
              </a:ext>
            </a:extLst>
          </p:cNvPr>
          <p:cNvSpPr txBox="1"/>
          <p:nvPr/>
        </p:nvSpPr>
        <p:spPr>
          <a:xfrm>
            <a:off x="457200" y="1524000"/>
            <a:ext cx="8001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Responding to Charge 3. Equipment and Design Documentation</a:t>
            </a:r>
          </a:p>
          <a:p>
            <a:endParaRPr lang="en-US" i="1" dirty="0"/>
          </a:p>
          <a:p>
            <a:r>
              <a:rPr lang="en-US" dirty="0"/>
              <a:t>	f. Is the cost and schedule estimate for the deployment of </a:t>
            </a:r>
            <a:r>
              <a:rPr lang="en-US"/>
              <a:t>the 			Vertical </a:t>
            </a:r>
            <a:r>
              <a:rPr lang="en-US" dirty="0"/>
              <a:t>Magnet Test system credible?</a:t>
            </a:r>
            <a:endParaRPr lang="en-US" sz="2400" dirty="0"/>
          </a:p>
          <a:p>
            <a:endParaRPr lang="en-US" i="1" u="sng" dirty="0"/>
          </a:p>
          <a:p>
            <a:r>
              <a:rPr lang="en-US" i="1" u="sng" dirty="0"/>
              <a:t>Responding to Charge 5. OPERATIONS</a:t>
            </a:r>
          </a:p>
          <a:p>
            <a:endParaRPr lang="en-US" i="1" dirty="0"/>
          </a:p>
          <a:p>
            <a:r>
              <a:rPr lang="en-US" dirty="0"/>
              <a:t>	e. Is the cost and schedule estimate for operations of the Vertical 		Magnet Test system during production credible?</a:t>
            </a:r>
            <a:endParaRPr lang="en-US" sz="2400" dirty="0"/>
          </a:p>
          <a:p>
            <a:endParaRPr lang="en-US" sz="24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400" dirty="0"/>
              <a:t>Schedule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400" dirty="0"/>
              <a:t>Cost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400" dirty="0"/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75178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762000"/>
            <a:ext cx="889501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23502"/>
            <a:ext cx="5581650" cy="457200"/>
          </a:xfrm>
        </p:spPr>
        <p:txBody>
          <a:bodyPr/>
          <a:lstStyle/>
          <a:p>
            <a:r>
              <a:rPr lang="en-US" dirty="0"/>
              <a:t>Prototype Schedule, 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435915"/>
            <a:ext cx="2275816" cy="307777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Calibri"/>
              </a:rPr>
              <a:t>2 quenches / day, 12 hr. days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F4988-D008-4601-AC38-AD69D8877FE7}"/>
              </a:ext>
            </a:extLst>
          </p:cNvPr>
          <p:cNvSpPr/>
          <p:nvPr/>
        </p:nvSpPr>
        <p:spPr>
          <a:xfrm>
            <a:off x="2133600" y="533400"/>
            <a:ext cx="990600" cy="1015663"/>
          </a:xfrm>
          <a:prstGeom prst="rect">
            <a:avLst/>
          </a:prstGeom>
          <a:solidFill>
            <a:schemeClr val="bg1">
              <a:alpha val="60000"/>
            </a:schemeClr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latin typeface="Calibri"/>
              </a:rPr>
              <a:t>Needs BCR to add incoming electrical tests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A6EB8-BB42-4D7B-A4F5-73BFBB2EEA45}"/>
              </a:ext>
            </a:extLst>
          </p:cNvPr>
          <p:cNvSpPr/>
          <p:nvPr/>
        </p:nvSpPr>
        <p:spPr>
          <a:xfrm>
            <a:off x="6934200" y="4572000"/>
            <a:ext cx="1219200" cy="1077218"/>
          </a:xfrm>
          <a:prstGeom prst="rect">
            <a:avLst/>
          </a:prstGeom>
          <a:solidFill>
            <a:schemeClr val="bg1">
              <a:alpha val="60000"/>
            </a:schemeClr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Schedule subject to changes in Run Plan</a:t>
            </a:r>
          </a:p>
        </p:txBody>
      </p:sp>
    </p:spTree>
    <p:extLst>
      <p:ext uri="{BB962C8B-B14F-4D97-AF65-F5344CB8AC3E}">
        <p14:creationId xmlns:p14="http://schemas.microsoft.com/office/powerpoint/2010/main" val="342839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012"/>
            <a:ext cx="8610600" cy="582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5"/>
            <a:ext cx="5581650" cy="457200"/>
          </a:xfrm>
        </p:spPr>
        <p:txBody>
          <a:bodyPr/>
          <a:lstStyle/>
          <a:p>
            <a:r>
              <a:rPr lang="en-US" dirty="0"/>
              <a:t>Production Schedule, 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1084" y="468330"/>
            <a:ext cx="2275816" cy="307777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Calibri"/>
              </a:rPr>
              <a:t>3 quenches / day, 16 hr. days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3581400"/>
            <a:ext cx="1219200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latin typeface="Calibri"/>
              </a:rPr>
              <a:t>25 quenches per G.A / R.C.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EA9A1-B9E6-485C-883E-7CD4CA19FCD3}"/>
              </a:ext>
            </a:extLst>
          </p:cNvPr>
          <p:cNvSpPr/>
          <p:nvPr/>
        </p:nvSpPr>
        <p:spPr>
          <a:xfrm>
            <a:off x="1752600" y="585236"/>
            <a:ext cx="990600" cy="769441"/>
          </a:xfrm>
          <a:prstGeom prst="rect">
            <a:avLst/>
          </a:prstGeom>
          <a:solidFill>
            <a:schemeClr val="bg1">
              <a:alpha val="60000"/>
            </a:schemeClr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  <a:latin typeface="Calibri"/>
              </a:rPr>
              <a:t>Needs BCR to add incoming electrical tests</a:t>
            </a:r>
          </a:p>
        </p:txBody>
      </p:sp>
    </p:spTree>
    <p:extLst>
      <p:ext uri="{BB962C8B-B14F-4D97-AF65-F5344CB8AC3E}">
        <p14:creationId xmlns:p14="http://schemas.microsoft.com/office/powerpoint/2010/main" val="70508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3CB6EF-3811-4BED-AECE-995163D3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3654"/>
            <a:ext cx="6019800" cy="736600"/>
          </a:xfrm>
        </p:spPr>
        <p:txBody>
          <a:bodyPr/>
          <a:lstStyle/>
          <a:p>
            <a:r>
              <a:rPr lang="en-US" dirty="0"/>
              <a:t>BOE’s for Magnet Test during Operation (3)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6FBE-2879-41B8-8FA2-154E08ED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0F439-1AE1-47CB-B1C3-EB31234C1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419464" cy="4032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92A3EF-6145-4907-9B77-FCB30D4D4F86}"/>
              </a:ext>
            </a:extLst>
          </p:cNvPr>
          <p:cNvSpPr txBox="1"/>
          <p:nvPr/>
        </p:nvSpPr>
        <p:spPr>
          <a:xfrm>
            <a:off x="4038600" y="4114800"/>
            <a:ext cx="30963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30CE8-664A-4E39-8EEB-CB213C037015}"/>
              </a:ext>
            </a:extLst>
          </p:cNvPr>
          <p:cNvSpPr txBox="1"/>
          <p:nvPr/>
        </p:nvSpPr>
        <p:spPr>
          <a:xfrm>
            <a:off x="3728968" y="3733364"/>
            <a:ext cx="30963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42DBD-5559-48DC-B8FC-B0BF5010D893}"/>
              </a:ext>
            </a:extLst>
          </p:cNvPr>
          <p:cNvSpPr txBox="1"/>
          <p:nvPr/>
        </p:nvSpPr>
        <p:spPr>
          <a:xfrm>
            <a:off x="4800600" y="3931470"/>
            <a:ext cx="30963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549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3CB6EF-3811-4BED-AECE-995163D3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BOE 302-4-01-1030 </a:t>
            </a:r>
            <a:br>
              <a:rPr lang="en-US" dirty="0"/>
            </a:br>
            <a:r>
              <a:rPr lang="en-US" dirty="0"/>
              <a:t>Magnet Test Preparation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6FBE-2879-41B8-8FA2-154E08ED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0F439-1AE1-47CB-B1C3-EB31234C1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81175" y="722450"/>
            <a:ext cx="37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Reference: US-HiLumi-doc-126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681BF-481C-4413-BCBD-7E0EAA125F7E}"/>
              </a:ext>
            </a:extLst>
          </p:cNvPr>
          <p:cNvSpPr txBox="1"/>
          <p:nvPr/>
        </p:nvSpPr>
        <p:spPr>
          <a:xfrm>
            <a:off x="2012508" y="228327"/>
            <a:ext cx="42589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48CA58-50F2-4D7A-8E17-7400B255E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9229"/>
            <a:ext cx="9144000" cy="3239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2EC991-8505-4A65-8300-C144EFFE1123}"/>
              </a:ext>
            </a:extLst>
          </p:cNvPr>
          <p:cNvSpPr txBox="1"/>
          <p:nvPr/>
        </p:nvSpPr>
        <p:spPr>
          <a:xfrm>
            <a:off x="2667000" y="546026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M&amp;S – need BCR for rigging</a:t>
            </a:r>
          </a:p>
        </p:txBody>
      </p:sp>
    </p:spTree>
    <p:extLst>
      <p:ext uri="{BB962C8B-B14F-4D97-AF65-F5344CB8AC3E}">
        <p14:creationId xmlns:p14="http://schemas.microsoft.com/office/powerpoint/2010/main" val="318355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3CB6EF-3811-4BED-AECE-995163D3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BOE 302-4-01-1040</a:t>
            </a:r>
            <a:br>
              <a:rPr lang="en-US" dirty="0"/>
            </a:br>
            <a:r>
              <a:rPr lang="en-US" dirty="0"/>
              <a:t>Magnet Test  p.1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6FBE-2879-41B8-8FA2-154E08ED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0F439-1AE1-47CB-B1C3-EB31234C1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81175" y="722450"/>
            <a:ext cx="37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Reference: US-HiLumi-doc-126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681BF-481C-4413-BCBD-7E0EAA125F7E}"/>
              </a:ext>
            </a:extLst>
          </p:cNvPr>
          <p:cNvSpPr txBox="1"/>
          <p:nvPr/>
        </p:nvSpPr>
        <p:spPr>
          <a:xfrm>
            <a:off x="2012508" y="228327"/>
            <a:ext cx="42589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6B2D3-1FEC-4E74-8869-09D9C5E69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15" y="1069783"/>
            <a:ext cx="7987786" cy="51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8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3CB6EF-3811-4BED-AECE-995163D3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BOE 302-4-01-1040</a:t>
            </a:r>
            <a:br>
              <a:rPr lang="en-US" dirty="0"/>
            </a:br>
            <a:r>
              <a:rPr lang="en-US" dirty="0"/>
              <a:t>Magnet Test  p.2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6FBE-2879-41B8-8FA2-154E08ED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0F439-1AE1-47CB-B1C3-EB31234C1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423988"/>
            <a:ext cx="80581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976" y="1052736"/>
            <a:ext cx="37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Reference: US-HiLumi-doc-126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5F522-0E3A-4B89-A11D-45E06E0836C4}"/>
              </a:ext>
            </a:extLst>
          </p:cNvPr>
          <p:cNvSpPr txBox="1"/>
          <p:nvPr/>
        </p:nvSpPr>
        <p:spPr>
          <a:xfrm>
            <a:off x="2012508" y="228327"/>
            <a:ext cx="42589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43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3CB6EF-3811-4BED-AECE-995163D3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9525"/>
            <a:ext cx="5581650" cy="736600"/>
          </a:xfrm>
        </p:spPr>
        <p:txBody>
          <a:bodyPr/>
          <a:lstStyle/>
          <a:p>
            <a:r>
              <a:rPr lang="en-US" dirty="0"/>
              <a:t>BOE 302-4-01-1040</a:t>
            </a:r>
            <a:br>
              <a:rPr lang="en-US" dirty="0"/>
            </a:br>
            <a:r>
              <a:rPr lang="en-US" dirty="0"/>
              <a:t>Magnet Test  p.3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6FBE-2879-41B8-8FA2-154E08ED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0F439-1AE1-47CB-B1C3-EB31234C1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645588"/>
            <a:ext cx="37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Reference: US-HiLumi-doc-126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5F522-0E3A-4B89-A11D-45E06E0836C4}"/>
              </a:ext>
            </a:extLst>
          </p:cNvPr>
          <p:cNvSpPr txBox="1"/>
          <p:nvPr/>
        </p:nvSpPr>
        <p:spPr>
          <a:xfrm>
            <a:off x="2012508" y="228327"/>
            <a:ext cx="42589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9394A-5639-4922-AFBB-4B999A56E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936" y="914400"/>
            <a:ext cx="2835864" cy="4607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5D999B-0AC3-43DA-8ABE-53A7E62C6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3" y="964927"/>
            <a:ext cx="6141533" cy="55259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3B9110A-301E-4DD0-ABD0-4D7302052301}"/>
              </a:ext>
            </a:extLst>
          </p:cNvPr>
          <p:cNvSpPr/>
          <p:nvPr/>
        </p:nvSpPr>
        <p:spPr bwMode="auto">
          <a:xfrm>
            <a:off x="3352800" y="3048000"/>
            <a:ext cx="1190625" cy="67988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EBEC70-B087-47F1-8234-038F84CFE39E}"/>
              </a:ext>
            </a:extLst>
          </p:cNvPr>
          <p:cNvSpPr/>
          <p:nvPr/>
        </p:nvSpPr>
        <p:spPr bwMode="auto">
          <a:xfrm>
            <a:off x="3505200" y="5715000"/>
            <a:ext cx="1190625" cy="67988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6F7773-31E5-4033-B61E-227F9E08DAF7}"/>
              </a:ext>
            </a:extLst>
          </p:cNvPr>
          <p:cNvSpPr/>
          <p:nvPr/>
        </p:nvSpPr>
        <p:spPr bwMode="auto">
          <a:xfrm>
            <a:off x="7865026" y="5009223"/>
            <a:ext cx="1190625" cy="67988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22764"/>
      </p:ext>
    </p:extLst>
  </p:cSld>
  <p:clrMapOvr>
    <a:masterClrMapping/>
  </p:clrMapOvr>
</p:sld>
</file>

<file path=ppt/theme/theme1.xml><?xml version="1.0" encoding="utf-8"?>
<a:theme xmlns:a="http://schemas.openxmlformats.org/drawingml/2006/main" name="LB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84111</TotalTime>
  <Words>627</Words>
  <Application>Microsoft Office PowerPoint</Application>
  <PresentationFormat>On-screen Show (4:3)</PresentationFormat>
  <Paragraphs>184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Sans Unicode</vt:lpstr>
      <vt:lpstr>Times New Roman</vt:lpstr>
      <vt:lpstr>LBNL</vt:lpstr>
      <vt:lpstr>Worksheet</vt:lpstr>
      <vt:lpstr>  </vt:lpstr>
      <vt:lpstr>Outline </vt:lpstr>
      <vt:lpstr>Prototype Schedule, Resources</vt:lpstr>
      <vt:lpstr>Production Schedule, Resources</vt:lpstr>
      <vt:lpstr>BOE’s for Magnet Test during Operation (3)</vt:lpstr>
      <vt:lpstr>BOE 302-4-01-1030  Magnet Test Preparation</vt:lpstr>
      <vt:lpstr>BOE 302-4-01-1040 Magnet Test  p.1</vt:lpstr>
      <vt:lpstr>BOE 302-4-01-1040 Magnet Test  p.2</vt:lpstr>
      <vt:lpstr>BOE 302-4-01-1040 Magnet Test  p.3</vt:lpstr>
      <vt:lpstr>BOE 302-4-01-1050   Magnet Test Breakdown &amp; Shipment to FNAL </vt:lpstr>
      <vt:lpstr>BOE for Magnet Test Deployment</vt:lpstr>
      <vt:lpstr>BOE 302-4-01.1020 Cryo Facility, Rate and Reliability p.1</vt:lpstr>
      <vt:lpstr>BOE 302-4-01.1020 Cryo Facility, Rate and Reliability p.3</vt:lpstr>
      <vt:lpstr>BOE 302-4-01.1020 Cryo Facility, Rate and Reliability p.2</vt:lpstr>
      <vt:lpstr>Summary</vt:lpstr>
      <vt:lpstr>Backup slides</vt:lpstr>
      <vt:lpstr>PowerPoint Presentation</vt:lpstr>
      <vt:lpstr>PowerPoint Presentation</vt:lpstr>
      <vt:lpstr>BOE 302-4-01-1010 L3 Management of Vertical Test LOE</vt:lpstr>
    </vt:vector>
  </TitlesOfParts>
  <Company>Brookhaven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LARP 1.9 K Cold Test Cryogenic System</dc:title>
  <dc:creator>Marone, Andrew J</dc:creator>
  <cp:lastModifiedBy>Anerella, Michael D</cp:lastModifiedBy>
  <cp:revision>237</cp:revision>
  <cp:lastPrinted>2018-07-12T20:25:40Z</cp:lastPrinted>
  <dcterms:created xsi:type="dcterms:W3CDTF">2013-12-11T18:12:07Z</dcterms:created>
  <dcterms:modified xsi:type="dcterms:W3CDTF">2018-07-30T19:52:00Z</dcterms:modified>
</cp:coreProperties>
</file>