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75" r:id="rId3"/>
    <p:sldId id="284" r:id="rId4"/>
    <p:sldId id="295" r:id="rId5"/>
    <p:sldId id="296" r:id="rId6"/>
    <p:sldId id="297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0F2D62"/>
    <a:srgbClr val="50504E"/>
    <a:srgbClr val="4E4E4E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 autoAdjust="0"/>
    <p:restoredTop sz="94665"/>
  </p:normalViewPr>
  <p:slideViewPr>
    <p:cSldViewPr snapToGrid="0" snapToObjects="1" showGuides="1">
      <p:cViewPr varScale="1">
        <p:scale>
          <a:sx n="114" d="100"/>
          <a:sy n="114" d="100"/>
        </p:scale>
        <p:origin x="1664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Thomas J. Smart</a:t>
            </a:r>
          </a:p>
          <a:p>
            <a:r>
              <a:rPr lang="en-US" dirty="0"/>
              <a:t>Supervisor: Mattia </a:t>
            </a:r>
            <a:r>
              <a:rPr lang="en-US" dirty="0" err="1"/>
              <a:t>Checchin</a:t>
            </a:r>
            <a:r>
              <a:rPr lang="en-US" dirty="0"/>
              <a:t>, PhD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Examination of Quenching in SRF cavities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Superconducting Radio Frequency (SRF) cavities are resonant structures designed to accelerate particles.</a:t>
            </a:r>
          </a:p>
          <a:p>
            <a:r>
              <a:rPr lang="en-US" dirty="0"/>
              <a:t>Designed to be ’in sync’ with the incoming particle, so the particle only experiences a force in one direction.</a:t>
            </a:r>
          </a:p>
          <a:p>
            <a:r>
              <a:rPr lang="en-US" dirty="0"/>
              <a:t>Driven by RF radiation and typically composed of Niobium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What are SRF Cavities?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Thomas J. Smart | Examination of Quenching in SRF Cavities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D8F948-B460-8943-B856-D8BCEDF6C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706" y="3386826"/>
            <a:ext cx="3101333" cy="23510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CB5BE7-5D6D-4E47-A425-0D6D740F3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2125"/>
            <a:ext cx="3891776" cy="2600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86293-559B-6A43-8F56-5B207EE2639E}"/>
              </a:ext>
            </a:extLst>
          </p:cNvPr>
          <p:cNvSpPr txBox="1"/>
          <p:nvPr/>
        </p:nvSpPr>
        <p:spPr>
          <a:xfrm>
            <a:off x="6032810" y="5743947"/>
            <a:ext cx="268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Operates at 2K (1.3GHz)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Thomas J. Smart | Examination of Quenching in SRF Cavities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Quenching a problem?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8ADC2E9-A121-B94A-8BBF-9B07F0B7C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42699"/>
              </p:ext>
            </p:extLst>
          </p:nvPr>
        </p:nvGraphicFramePr>
        <p:xfrm>
          <a:off x="0" y="1244225"/>
          <a:ext cx="6130925" cy="469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Graph" r:id="rId3" imgW="3906000" imgH="2990520" progId="Origin50.Graph">
                  <p:embed/>
                </p:oleObj>
              </mc:Choice>
              <mc:Fallback>
                <p:oleObj name="Graph" r:id="rId3" imgW="3906000" imgH="2990520" progId="Origin50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44225"/>
                        <a:ext cx="6130925" cy="4695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3B4C09D-4026-984C-BE2D-62D9B0319488}"/>
              </a:ext>
            </a:extLst>
          </p:cNvPr>
          <p:cNvSpPr txBox="1"/>
          <p:nvPr/>
        </p:nvSpPr>
        <p:spPr>
          <a:xfrm>
            <a:off x="1661873" y="3574926"/>
            <a:ext cx="2807178" cy="1015663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Typical Q vs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Eacc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curve obtained with 120C bake (standard ILC treatment)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E5E7A4-98C7-1E45-ADFB-871625CA5C7A}"/>
              </a:ext>
            </a:extLst>
          </p:cNvPr>
          <p:cNvSpPr txBox="1"/>
          <p:nvPr/>
        </p:nvSpPr>
        <p:spPr>
          <a:xfrm>
            <a:off x="1074511" y="1009401"/>
            <a:ext cx="5705430" cy="707886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Q-factor improvement after N-doping – up to 4 times higher Q than standard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Nb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cavities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A88A3F-C3E5-424D-AE5A-6FAE571EA17D}"/>
              </a:ext>
            </a:extLst>
          </p:cNvPr>
          <p:cNvSpPr/>
          <p:nvPr/>
        </p:nvSpPr>
        <p:spPr>
          <a:xfrm>
            <a:off x="3323063" y="1952111"/>
            <a:ext cx="769435" cy="579216"/>
          </a:xfrm>
          <a:prstGeom prst="ellipse">
            <a:avLst/>
          </a:prstGeom>
          <a:noFill/>
          <a:ln w="28575">
            <a:solidFill>
              <a:srgbClr val="0F2D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2A1244-748D-2443-B361-7740F0886696}"/>
              </a:ext>
            </a:extLst>
          </p:cNvPr>
          <p:cNvSpPr/>
          <p:nvPr/>
        </p:nvSpPr>
        <p:spPr>
          <a:xfrm>
            <a:off x="4813610" y="3413233"/>
            <a:ext cx="323386" cy="323386"/>
          </a:xfrm>
          <a:prstGeom prst="ellipse">
            <a:avLst/>
          </a:prstGeom>
          <a:noFill/>
          <a:ln w="28575">
            <a:solidFill>
              <a:srgbClr val="0F2D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92CD12-D192-7547-83E2-D330ADDB02C4}"/>
              </a:ext>
            </a:extLst>
          </p:cNvPr>
          <p:cNvSpPr txBox="1"/>
          <p:nvPr/>
        </p:nvSpPr>
        <p:spPr>
          <a:xfrm rot="1411732">
            <a:off x="4228475" y="2635739"/>
            <a:ext cx="104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Quench!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3E7A6E-61D6-EC41-997C-593B135DA075}"/>
              </a:ext>
            </a:extLst>
          </p:cNvPr>
          <p:cNvCxnSpPr>
            <a:cxnSpLocks/>
            <a:stCxn id="25" idx="1"/>
            <a:endCxn id="23" idx="5"/>
          </p:cNvCxnSpPr>
          <p:nvPr/>
        </p:nvCxnSpPr>
        <p:spPr>
          <a:xfrm flipH="1" flipV="1">
            <a:off x="3979817" y="2446503"/>
            <a:ext cx="291916" cy="166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32658C4-35FF-C844-8664-C7E933C80093}"/>
              </a:ext>
            </a:extLst>
          </p:cNvPr>
          <p:cNvCxnSpPr/>
          <p:nvPr/>
        </p:nvCxnSpPr>
        <p:spPr>
          <a:xfrm>
            <a:off x="4962293" y="3044283"/>
            <a:ext cx="0" cy="368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C2C4202-1868-B249-AB43-0F5F27E59148}"/>
              </a:ext>
            </a:extLst>
          </p:cNvPr>
          <p:cNvSpPr txBox="1"/>
          <p:nvPr/>
        </p:nvSpPr>
        <p:spPr>
          <a:xfrm>
            <a:off x="5335268" y="2443383"/>
            <a:ext cx="3512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Quench limits our max gradient (</a:t>
            </a:r>
            <a:r>
              <a:rPr lang="en-US" dirty="0" err="1">
                <a:solidFill>
                  <a:srgbClr val="404040"/>
                </a:solidFill>
              </a:rPr>
              <a:t>E</a:t>
            </a:r>
            <a:r>
              <a:rPr lang="en-US" baseline="-25000" dirty="0" err="1">
                <a:solidFill>
                  <a:srgbClr val="404040"/>
                </a:solidFill>
              </a:rPr>
              <a:t>acc</a:t>
            </a:r>
            <a:r>
              <a:rPr lang="en-US" dirty="0">
                <a:solidFill>
                  <a:srgbClr val="404040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Want High Q</a:t>
            </a:r>
            <a:r>
              <a:rPr lang="en-US" baseline="-25000" dirty="0">
                <a:solidFill>
                  <a:srgbClr val="404040"/>
                </a:solidFill>
              </a:rPr>
              <a:t>0</a:t>
            </a:r>
            <a:r>
              <a:rPr lang="en-US" dirty="0">
                <a:solidFill>
                  <a:srgbClr val="404040"/>
                </a:solidFill>
              </a:rPr>
              <a:t> / High </a:t>
            </a:r>
            <a:r>
              <a:rPr lang="en-US" dirty="0" err="1">
                <a:solidFill>
                  <a:srgbClr val="404040"/>
                </a:solidFill>
              </a:rPr>
              <a:t>E</a:t>
            </a:r>
            <a:r>
              <a:rPr lang="en-US" baseline="-25000" dirty="0" err="1">
                <a:solidFill>
                  <a:srgbClr val="404040"/>
                </a:solidFill>
              </a:rPr>
              <a:t>acc</a:t>
            </a:r>
            <a:endParaRPr lang="en-US" baseline="-25000" dirty="0">
              <a:solidFill>
                <a:srgbClr val="40404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Reduce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3567795" y="802733"/>
            <a:ext cx="5347605" cy="5022675"/>
          </a:xfrm>
        </p:spPr>
        <p:txBody>
          <a:bodyPr/>
          <a:lstStyle/>
          <a:p>
            <a:r>
              <a:rPr lang="en-US" dirty="0"/>
              <a:t>Many sources of quenching from secondary effects (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Multipacting</a:t>
            </a:r>
            <a:r>
              <a:rPr lang="en-US" dirty="0"/>
              <a:t> and FE).</a:t>
            </a:r>
          </a:p>
          <a:p>
            <a:r>
              <a:rPr lang="en-US" dirty="0"/>
              <a:t>Focus on surface treatments and the effect on vortex nucleation and flux trapping -&gt; R change.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Thomas J. Smart | Examination of Quenching in SRF Cavities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Quench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35C582-6A65-A842-A119-C70B7A0F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593762"/>
            <a:ext cx="2358483" cy="278019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D30CB16-2365-2F4B-96DA-B0CF74013FDE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3380254"/>
            <a:ext cx="3841499" cy="2945657"/>
            <a:chOff x="4484551" y="2689974"/>
            <a:chExt cx="4562856" cy="34987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003D23-6CD9-3240-8AE8-36EE51CF2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551" y="2689974"/>
              <a:ext cx="4562856" cy="3498791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5933D8-A366-3A4F-93BD-3D80E5770A80}"/>
                </a:ext>
              </a:extLst>
            </p:cNvPr>
            <p:cNvCxnSpPr/>
            <p:nvPr/>
          </p:nvCxnSpPr>
          <p:spPr>
            <a:xfrm flipH="1">
              <a:off x="5263896" y="5318636"/>
              <a:ext cx="3727703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none" w="med" len="med"/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BFFB579-E666-5845-BC12-9E9490F047AD}"/>
                    </a:ext>
                  </a:extLst>
                </p:cNvPr>
                <p:cNvSpPr txBox="1"/>
                <p:nvPr/>
              </p:nvSpPr>
              <p:spPr>
                <a:xfrm>
                  <a:off x="4747107" y="4972530"/>
                  <a:ext cx="51167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107" y="4972530"/>
                  <a:ext cx="51167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C62602-C334-704C-8B9E-A410E73D45CC}"/>
                </a:ext>
              </a:extLst>
            </p:cNvPr>
            <p:cNvSpPr/>
            <p:nvPr/>
          </p:nvSpPr>
          <p:spPr>
            <a:xfrm>
              <a:off x="5347554" y="2729124"/>
              <a:ext cx="1096380" cy="57592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b-NO" sz="850" dirty="0">
                  <a:solidFill>
                    <a:srgbClr val="331EFE"/>
                  </a:solidFill>
                </a:rPr>
                <a:t>H. F. Hess </a:t>
              </a:r>
              <a:r>
                <a:rPr lang="nb-NO" sz="850" i="1" dirty="0">
                  <a:solidFill>
                    <a:srgbClr val="331EFE"/>
                  </a:solidFill>
                </a:rPr>
                <a:t>et al.</a:t>
              </a:r>
              <a:r>
                <a:rPr lang="nb-NO" sz="850" dirty="0">
                  <a:solidFill>
                    <a:srgbClr val="331EFE"/>
                  </a:solidFill>
                </a:rPr>
                <a:t>,</a:t>
              </a:r>
              <a:r>
                <a:rPr lang="nb-NO" sz="850" i="1" dirty="0">
                  <a:solidFill>
                    <a:srgbClr val="331EFE"/>
                  </a:solidFill>
                </a:rPr>
                <a:t> </a:t>
              </a:r>
              <a:r>
                <a:rPr lang="en-US" sz="850" dirty="0">
                  <a:solidFill>
                    <a:srgbClr val="331EFE"/>
                  </a:solidFill>
                </a:rPr>
                <a:t>Phys. Rev. Lett. </a:t>
              </a:r>
              <a:r>
                <a:rPr lang="en-US" sz="850" b="1" dirty="0">
                  <a:solidFill>
                    <a:srgbClr val="331EFE"/>
                  </a:solidFill>
                </a:rPr>
                <a:t>62</a:t>
              </a:r>
              <a:r>
                <a:rPr lang="en-US" sz="850" dirty="0">
                  <a:solidFill>
                    <a:srgbClr val="331EFE"/>
                  </a:solidFill>
                </a:rPr>
                <a:t>, 214 (1989)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069BFB-21AD-6E41-A4EA-40585F95859B}"/>
                </a:ext>
              </a:extLst>
            </p:cNvPr>
            <p:cNvSpPr/>
            <p:nvPr/>
          </p:nvSpPr>
          <p:spPr>
            <a:xfrm>
              <a:off x="5369845" y="4872958"/>
              <a:ext cx="1523845" cy="438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</a:rPr>
                <a:t>Cooldown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5CB4E87-C692-174D-AFFC-6D1CF1D52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625" y="3323634"/>
              <a:ext cx="915944" cy="101898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012211D-3DCC-974E-B7AC-4BF2357A3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9487" y="3895600"/>
            <a:ext cx="5278841" cy="168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496144C0-E608-914C-8A45-9663B8AA0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781" y="3180272"/>
            <a:ext cx="3819293" cy="30996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Thomas J. Smart | Examination of Quenching in SRF Cavities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29BFB6-4EE1-8C42-A4C7-ED3BFDA88CC9}"/>
              </a:ext>
            </a:extLst>
          </p:cNvPr>
          <p:cNvSpPr txBox="1"/>
          <p:nvPr/>
        </p:nvSpPr>
        <p:spPr>
          <a:xfrm>
            <a:off x="228600" y="733449"/>
            <a:ext cx="41872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Test N-Infused and N-Doped cavities to examine effect of surface treatments on quenching.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Compare results to theoretical models to determine characteristic parameters.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Examine a brand new treatment found a few months ago at </a:t>
            </a:r>
            <a:r>
              <a:rPr lang="en-US" dirty="0" err="1">
                <a:solidFill>
                  <a:srgbClr val="404040"/>
                </a:solidFill>
              </a:rPr>
              <a:t>FermiLab</a:t>
            </a:r>
            <a:r>
              <a:rPr lang="en-US" dirty="0">
                <a:solidFill>
                  <a:srgbClr val="40404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Work could be applicable to ILC.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3B738CA-DDF6-0146-B844-DEE2B9038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932" y="-349958"/>
            <a:ext cx="4907925" cy="375108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02015AB-87D8-3048-BD50-96496AFC9161}"/>
              </a:ext>
            </a:extLst>
          </p:cNvPr>
          <p:cNvSpPr/>
          <p:nvPr/>
        </p:nvSpPr>
        <p:spPr>
          <a:xfrm>
            <a:off x="8664498" y="1304693"/>
            <a:ext cx="250902" cy="256478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Thomas J. Smart | Examination of Quenching in SRF Cavities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5E0B13-8949-7848-A0C5-11520C5E7922}"/>
              </a:ext>
            </a:extLst>
          </p:cNvPr>
          <p:cNvGrpSpPr/>
          <p:nvPr/>
        </p:nvGrpSpPr>
        <p:grpSpPr>
          <a:xfrm>
            <a:off x="4928838" y="3434576"/>
            <a:ext cx="4215161" cy="2777310"/>
            <a:chOff x="4233408" y="3301365"/>
            <a:chExt cx="4681992" cy="29329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D9FD8D-C41F-5740-BF5C-04E2FB40C6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3408" y="3335655"/>
              <a:ext cx="4681992" cy="2898648"/>
              <a:chOff x="0" y="1194435"/>
              <a:chExt cx="9144000" cy="566110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16F647B-B53A-054F-8758-3CC925B7ED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7421"/>
              <a:stretch/>
            </p:blipFill>
            <p:spPr>
              <a:xfrm>
                <a:off x="0" y="1196340"/>
                <a:ext cx="9144000" cy="565919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B4752CB-4A01-3040-B3CF-AAC867BCAC0F}"/>
                  </a:ext>
                </a:extLst>
              </p:cNvPr>
              <p:cNvSpPr/>
              <p:nvPr/>
            </p:nvSpPr>
            <p:spPr>
              <a:xfrm>
                <a:off x="0" y="1194435"/>
                <a:ext cx="2644140" cy="1774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878D7F6-33C2-CE44-9E98-65AF037CCF24}"/>
                  </a:ext>
                </a:extLst>
              </p:cNvPr>
              <p:cNvSpPr/>
              <p:nvPr/>
            </p:nvSpPr>
            <p:spPr>
              <a:xfrm>
                <a:off x="0" y="2968625"/>
                <a:ext cx="1874520" cy="6432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B0D1CC-5C98-EC4D-954C-FF646B9F6A71}"/>
                </a:ext>
              </a:extLst>
            </p:cNvPr>
            <p:cNvSpPr/>
            <p:nvPr/>
          </p:nvSpPr>
          <p:spPr>
            <a:xfrm>
              <a:off x="5566410" y="3301365"/>
              <a:ext cx="1171494" cy="8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3348CA-201A-0245-9B90-FF1B697C5598}"/>
                </a:ext>
              </a:extLst>
            </p:cNvPr>
            <p:cNvSpPr/>
            <p:nvPr/>
          </p:nvSpPr>
          <p:spPr>
            <a:xfrm>
              <a:off x="7016115" y="3302192"/>
              <a:ext cx="1171494" cy="8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25161186-D053-044E-B521-1CED6C68F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50" y="1775638"/>
            <a:ext cx="3128198" cy="4243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AC7EB4-7A9E-6B4C-855E-515F985510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6"/>
          <a:stretch/>
        </p:blipFill>
        <p:spPr>
          <a:xfrm>
            <a:off x="4615695" y="608904"/>
            <a:ext cx="3175306" cy="214565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B5427A0-303A-4A40-9762-0AFC7BFB7081}"/>
              </a:ext>
            </a:extLst>
          </p:cNvPr>
          <p:cNvCxnSpPr>
            <a:cxnSpLocks/>
          </p:cNvCxnSpPr>
          <p:nvPr/>
        </p:nvCxnSpPr>
        <p:spPr>
          <a:xfrm flipH="1">
            <a:off x="6300439" y="1582439"/>
            <a:ext cx="267629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C9CAEC8-0065-2342-8D31-6B553DD11FF8}"/>
              </a:ext>
            </a:extLst>
          </p:cNvPr>
          <p:cNvSpPr txBox="1"/>
          <p:nvPr/>
        </p:nvSpPr>
        <p:spPr>
          <a:xfrm>
            <a:off x="6696731" y="615642"/>
            <a:ext cx="122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Vortex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32553A-2EB2-7742-933B-F593CDDAE374}"/>
              </a:ext>
            </a:extLst>
          </p:cNvPr>
          <p:cNvSpPr txBox="1"/>
          <p:nvPr/>
        </p:nvSpPr>
        <p:spPr>
          <a:xfrm>
            <a:off x="4219403" y="608904"/>
            <a:ext cx="2081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Anti-Vortex (MOI)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D0FA05-00E4-2B40-9667-687C30288EA2}"/>
              </a:ext>
            </a:extLst>
          </p:cNvPr>
          <p:cNvSpPr txBox="1"/>
          <p:nvPr/>
        </p:nvSpPr>
        <p:spPr>
          <a:xfrm>
            <a:off x="86603" y="210343"/>
            <a:ext cx="3488574" cy="101566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Vortex moves to boundary of region with higher </a:t>
            </a:r>
            <a:r>
              <a:rPr lang="en-US" sz="2000" dirty="0" err="1">
                <a:solidFill>
                  <a:schemeClr val="accent6"/>
                </a:solidFill>
              </a:rPr>
              <a:t>ƛ</a:t>
            </a:r>
            <a:r>
              <a:rPr lang="en-US" sz="2000" dirty="0">
                <a:solidFill>
                  <a:schemeClr val="accent6"/>
                </a:solidFill>
              </a:rPr>
              <a:t> (S-S), arises from GL Theory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09E6EA-654B-2045-A8AD-469C93434295}"/>
              </a:ext>
            </a:extLst>
          </p:cNvPr>
          <p:cNvSpPr/>
          <p:nvPr/>
        </p:nvSpPr>
        <p:spPr>
          <a:xfrm>
            <a:off x="39947" y="6050272"/>
            <a:ext cx="4575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C. P. Bean and J. D. Livingston, Phys. Rev. Lett. 12, 14 (1964)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9712B-A4DC-0E42-8709-6D7A9E087EF7}"/>
              </a:ext>
            </a:extLst>
          </p:cNvPr>
          <p:cNvSpPr txBox="1"/>
          <p:nvPr/>
        </p:nvSpPr>
        <p:spPr>
          <a:xfrm>
            <a:off x="5815787" y="2446783"/>
            <a:ext cx="775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S-S</a:t>
            </a:r>
          </a:p>
        </p:txBody>
      </p:sp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150</TotalTime>
  <Words>342</Words>
  <Application>Microsoft Macintosh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Cambria Math</vt:lpstr>
      <vt:lpstr>Geneva</vt:lpstr>
      <vt:lpstr>Helvetica</vt:lpstr>
      <vt:lpstr>Fermilab_PPT_090815</vt:lpstr>
      <vt:lpstr>Graph</vt:lpstr>
      <vt:lpstr>PowerPoint Presentation</vt:lpstr>
      <vt:lpstr>Introduction: What are SRF Cavities?</vt:lpstr>
      <vt:lpstr>Why is Quenching a problem?</vt:lpstr>
      <vt:lpstr>Causes of Quench</vt:lpstr>
      <vt:lpstr>My Project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Smart</dc:creator>
  <cp:lastModifiedBy>Tom Smart</cp:lastModifiedBy>
  <cp:revision>22</cp:revision>
  <cp:lastPrinted>2014-01-20T19:40:21Z</cp:lastPrinted>
  <dcterms:created xsi:type="dcterms:W3CDTF">2018-07-10T15:47:28Z</dcterms:created>
  <dcterms:modified xsi:type="dcterms:W3CDTF">2018-07-12T17:56:44Z</dcterms:modified>
</cp:coreProperties>
</file>