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13"/>
  </p:notesMasterIdLst>
  <p:handoutMasterIdLst>
    <p:handoutMasterId r:id="rId14"/>
  </p:handoutMasterIdLst>
  <p:sldIdLst>
    <p:sldId id="263" r:id="rId6"/>
    <p:sldId id="306" r:id="rId7"/>
    <p:sldId id="314" r:id="rId8"/>
    <p:sldId id="307" r:id="rId9"/>
    <p:sldId id="313" r:id="rId10"/>
    <p:sldId id="316" r:id="rId11"/>
    <p:sldId id="317"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96292" autoAdjust="0"/>
  </p:normalViewPr>
  <p:slideViewPr>
    <p:cSldViewPr snapToObjects="1" showGuides="1">
      <p:cViewPr varScale="1">
        <p:scale>
          <a:sx n="110" d="100"/>
          <a:sy n="110" d="100"/>
        </p:scale>
        <p:origin x="558" y="102"/>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11/07/2018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11/07/2018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21138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398202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4</a:t>
            </a:fld>
            <a:endParaRPr lang="fr-FR"/>
          </a:p>
        </p:txBody>
      </p:sp>
    </p:spTree>
    <p:extLst>
      <p:ext uri="{BB962C8B-B14F-4D97-AF65-F5344CB8AC3E}">
        <p14:creationId xmlns:p14="http://schemas.microsoft.com/office/powerpoint/2010/main" val="408419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5</a:t>
            </a:fld>
            <a:endParaRPr lang="en-US" dirty="0"/>
          </a:p>
        </p:txBody>
      </p:sp>
    </p:spTree>
    <p:extLst>
      <p:ext uri="{BB962C8B-B14F-4D97-AF65-F5344CB8AC3E}">
        <p14:creationId xmlns:p14="http://schemas.microsoft.com/office/powerpoint/2010/main" val="190619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143378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202337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191931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G. Ambrosio - Review Intro &amp; Charge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G. Ambrosio - Review Intro &amp; Charge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87101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24794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Tree>
    <p:extLst>
      <p:ext uri="{BB962C8B-B14F-4D97-AF65-F5344CB8AC3E}">
        <p14:creationId xmlns:p14="http://schemas.microsoft.com/office/powerpoint/2010/main" val="225365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CD-2/3b Director’s Review – July 2018</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extLst>
      <p:ext uri="{BB962C8B-B14F-4D97-AF65-F5344CB8AC3E}">
        <p14:creationId xmlns:p14="http://schemas.microsoft.com/office/powerpoint/2010/main" val="17574032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14817" y="2825931"/>
            <a:ext cx="7200000" cy="819093"/>
          </a:xfrm>
        </p:spPr>
        <p:txBody>
          <a:bodyPr/>
          <a:lstStyle/>
          <a:p>
            <a:r>
              <a:rPr lang="en-US" dirty="0"/>
              <a:t>Review Introduction </a:t>
            </a:r>
            <a:r>
              <a:rPr lang="en-GB" dirty="0"/>
              <a:t>&amp; Charge</a:t>
            </a:r>
          </a:p>
        </p:txBody>
      </p:sp>
      <p:sp>
        <p:nvSpPr>
          <p:cNvPr id="3" name="Sous-titre 2"/>
          <p:cNvSpPr>
            <a:spLocks noGrp="1"/>
          </p:cNvSpPr>
          <p:nvPr>
            <p:ph type="subTitle" idx="1"/>
          </p:nvPr>
        </p:nvSpPr>
        <p:spPr>
          <a:xfrm>
            <a:off x="1314817" y="3861048"/>
            <a:ext cx="6480000" cy="990600"/>
          </a:xfrm>
        </p:spPr>
        <p:txBody>
          <a:bodyPr>
            <a:normAutofit/>
          </a:bodyPr>
          <a:lstStyle/>
          <a:p>
            <a:r>
              <a:rPr lang="en-GB" sz="1600" dirty="0"/>
              <a:t>Giorgio Ambrosio</a:t>
            </a:r>
          </a:p>
          <a:p>
            <a:r>
              <a:rPr lang="en-GB" sz="1600" dirty="0"/>
              <a:t>MQXFA Magnets L2</a:t>
            </a:r>
          </a:p>
          <a:p>
            <a:r>
              <a:rPr lang="en-GB" sz="1600" dirty="0"/>
              <a:t>HL-LHC Accelerator Upgrade Project</a:t>
            </a:r>
          </a:p>
        </p:txBody>
      </p:sp>
      <p:sp>
        <p:nvSpPr>
          <p:cNvPr id="4" name="Espace réservé du texte 3"/>
          <p:cNvSpPr>
            <a:spLocks noGrp="1"/>
          </p:cNvSpPr>
          <p:nvPr>
            <p:ph type="body" sz="quarter" idx="14"/>
          </p:nvPr>
        </p:nvSpPr>
        <p:spPr>
          <a:xfrm>
            <a:off x="1314817" y="5229200"/>
            <a:ext cx="6480000" cy="958812"/>
          </a:xfrm>
        </p:spPr>
        <p:txBody>
          <a:bodyPr>
            <a:normAutofit/>
          </a:bodyPr>
          <a:lstStyle/>
          <a:p>
            <a:r>
              <a:rPr lang="en-US" sz="1800" b="1" dirty="0"/>
              <a:t>Internal Review to address issues re wind-and-cure at BNL</a:t>
            </a:r>
            <a:endParaRPr lang="en-US" sz="1800" dirty="0"/>
          </a:p>
          <a:p>
            <a:r>
              <a:rPr lang="en-GB" sz="1800" dirty="0"/>
              <a:t>July 12, 2018</a:t>
            </a:r>
          </a:p>
        </p:txBody>
      </p:sp>
      <p:sp>
        <p:nvSpPr>
          <p:cNvPr id="6" name="Rectangle 5"/>
          <p:cNvSpPr/>
          <p:nvPr/>
        </p:nvSpPr>
        <p:spPr>
          <a:xfrm>
            <a:off x="395536" y="6073775"/>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85000" lnSpcReduction="10000"/>
          </a:bodyPr>
          <a:lstStyle/>
          <a:p>
            <a:r>
              <a:rPr lang="en-US" dirty="0"/>
              <a:t>The HL-LHC AUP project is going to have two coil fabrication sites (BNL and FNAL). Both sites will make identical coils for the MQXFA magnets to be used in Q1 and Q3 of the High Luminosity LHC. </a:t>
            </a:r>
          </a:p>
          <a:p>
            <a:r>
              <a:rPr lang="en-US" dirty="0"/>
              <a:t>MQXF short model coils and prototype coils were fabricated using the “LARP scheme”: all coils wound-and-cured at FNAL, half coils reacted-and-impregnated at BNL, half coils reacted-and-impregnated at FNAL.  </a:t>
            </a:r>
          </a:p>
          <a:p>
            <a:r>
              <a:rPr lang="en-US" dirty="0"/>
              <a:t>In preparation for the AUP project LARP initiated procurement of parts for a wind-and-cure line for MQXFA coils at BNL. The AUP project took over this effort including installation and commissioning of this line.  AUP aims at starting MQXFA coil production at BNL on October 31, 2018.</a:t>
            </a:r>
          </a:p>
          <a:p>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2</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7940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During practice winding the BNL team found seven issues and reported them to the MQXFA magnet L2. The L3s involved with these issues discussed them and found a solution to four of them.  This internal review is called to address the three remaining issues. </a:t>
            </a:r>
          </a:p>
          <a:p>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3</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177003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a:t>
            </a:r>
          </a:p>
        </p:txBody>
      </p:sp>
      <p:sp>
        <p:nvSpPr>
          <p:cNvPr id="3" name="Content Placeholder 2"/>
          <p:cNvSpPr>
            <a:spLocks noGrp="1"/>
          </p:cNvSpPr>
          <p:nvPr>
            <p:ph idx="1"/>
          </p:nvPr>
        </p:nvSpPr>
        <p:spPr/>
        <p:txBody>
          <a:bodyPr>
            <a:normAutofit lnSpcReduction="10000"/>
          </a:bodyPr>
          <a:lstStyle/>
          <a:p>
            <a:pPr marL="0" indent="0">
              <a:buNone/>
            </a:pPr>
            <a:r>
              <a:rPr lang="en-US" dirty="0"/>
              <a:t>Each committee member is requested to answer the following questions:</a:t>
            </a:r>
          </a:p>
          <a:p>
            <a:pPr lvl="0"/>
            <a:r>
              <a:rPr lang="en-US" u="sng" dirty="0"/>
              <a:t>What are your recommendations</a:t>
            </a:r>
            <a:r>
              <a:rPr lang="en-US" dirty="0"/>
              <a:t> and comments (optional) </a:t>
            </a:r>
            <a:r>
              <a:rPr lang="en-US" u="sng" dirty="0"/>
              <a:t>for addressing each one of the three remining issues</a:t>
            </a:r>
            <a:r>
              <a:rPr lang="en-US" dirty="0"/>
              <a:t>?</a:t>
            </a:r>
          </a:p>
          <a:p>
            <a:pPr lvl="0"/>
            <a:r>
              <a:rPr lang="en-US" dirty="0"/>
              <a:t>Do you have any other comment or recommendation regarding these issues or the issues closed by the L3s? </a:t>
            </a:r>
          </a:p>
          <a:p>
            <a:pPr lvl="0"/>
            <a:r>
              <a:rPr lang="en-US" dirty="0"/>
              <a:t>Do you have any comment or recommendation for next steps in commissioning the MQXFA wind-and-cure line at BNL? </a:t>
            </a:r>
          </a:p>
        </p:txBody>
      </p:sp>
      <p:sp>
        <p:nvSpPr>
          <p:cNvPr id="4" name="Footer Placeholder 3"/>
          <p:cNvSpPr>
            <a:spLocks noGrp="1"/>
          </p:cNvSpPr>
          <p:nvPr>
            <p:ph type="ftr" sz="quarter" idx="11"/>
          </p:nvPr>
        </p:nvSpPr>
        <p:spPr/>
        <p:txBody>
          <a:bodyPr/>
          <a:lstStyle/>
          <a:p>
            <a:r>
              <a:rPr lang="en-US" noProof="0" dirty="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4</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47660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5" descr="Logo-APO-LARP.png"/>
          <p:cNvPicPr>
            <a:picLocks noChangeAspect="1"/>
          </p:cNvPicPr>
          <p:nvPr/>
        </p:nvPicPr>
        <p:blipFill>
          <a:blip r:embed="rId3"/>
          <a:stretch>
            <a:fillRect/>
          </a:stretch>
        </p:blipFill>
        <p:spPr>
          <a:xfrm>
            <a:off x="1411930" y="6183563"/>
            <a:ext cx="499889" cy="594990"/>
          </a:xfrm>
          <a:prstGeom prst="rect">
            <a:avLst/>
          </a:prstGeom>
        </p:spPr>
      </p:pic>
      <p:pic>
        <p:nvPicPr>
          <p:cNvPr id="16" name="Picture 15"/>
          <p:cNvPicPr>
            <a:picLocks noChangeAspect="1"/>
          </p:cNvPicPr>
          <p:nvPr/>
        </p:nvPicPr>
        <p:blipFill>
          <a:blip r:embed="rId4"/>
          <a:stretch>
            <a:fillRect/>
          </a:stretch>
        </p:blipFill>
        <p:spPr>
          <a:xfrm>
            <a:off x="0" y="6164664"/>
            <a:ext cx="1434505" cy="671884"/>
          </a:xfrm>
          <a:prstGeom prst="rect">
            <a:avLst/>
          </a:prstGeom>
        </p:spPr>
      </p:pic>
      <p:sp>
        <p:nvSpPr>
          <p:cNvPr id="2" name="Title 1"/>
          <p:cNvSpPr>
            <a:spLocks noGrp="1"/>
          </p:cNvSpPr>
          <p:nvPr>
            <p:ph type="title"/>
          </p:nvPr>
        </p:nvSpPr>
        <p:spPr/>
        <p:txBody>
          <a:bodyPr/>
          <a:lstStyle/>
          <a:p>
            <a:r>
              <a:rPr lang="en-US" dirty="0"/>
              <a:t>MQXFA/B Main Parameters</a:t>
            </a:r>
          </a:p>
        </p:txBody>
      </p:sp>
      <p:graphicFrame>
        <p:nvGraphicFramePr>
          <p:cNvPr id="6" name="Content Placeholder 6"/>
          <p:cNvGraphicFramePr>
            <a:graphicFrameLocks/>
          </p:cNvGraphicFramePr>
          <p:nvPr>
            <p:extLst/>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132.6</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11.4</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5"/>
          <a:srcRect l="1313" b="5868"/>
          <a:stretch/>
        </p:blipFill>
        <p:spPr>
          <a:xfrm>
            <a:off x="5581649" y="4413279"/>
            <a:ext cx="3581400" cy="2444721"/>
          </a:xfrm>
          <a:prstGeom prst="rect">
            <a:avLst/>
          </a:prstGeom>
        </p:spPr>
      </p:pic>
      <p:pic>
        <p:nvPicPr>
          <p:cNvPr id="8" name="Picture 7"/>
          <p:cNvPicPr>
            <a:picLocks noChangeAspect="1"/>
          </p:cNvPicPr>
          <p:nvPr/>
        </p:nvPicPr>
        <p:blipFill>
          <a:blip r:embed="rId6"/>
          <a:stretch>
            <a:fillRect/>
          </a:stretch>
        </p:blipFill>
        <p:spPr>
          <a:xfrm>
            <a:off x="5562600" y="833887"/>
            <a:ext cx="3581400" cy="3569362"/>
          </a:xfrm>
          <a:prstGeom prst="rect">
            <a:avLst/>
          </a:prstGeom>
        </p:spPr>
      </p:pic>
      <p:sp>
        <p:nvSpPr>
          <p:cNvPr id="7" name="Slide Number Placeholder 6"/>
          <p:cNvSpPr>
            <a:spLocks noGrp="1"/>
          </p:cNvSpPr>
          <p:nvPr>
            <p:ph type="sldNum" sz="quarter" idx="12"/>
          </p:nvPr>
        </p:nvSpPr>
        <p:spPr/>
        <p:txBody>
          <a:bodyPr/>
          <a:lstStyle/>
          <a:p>
            <a:pPr>
              <a:defRPr/>
            </a:pPr>
            <a:fld id="{2E8B149A-14C6-B749-AF60-1744CFF2A849}" type="slidenum">
              <a:rPr lang="en-US" smtClean="0"/>
              <a:pPr>
                <a:defRPr/>
              </a:pPr>
              <a:t>5</a:t>
            </a:fld>
            <a:endParaRPr lang="en-US" dirty="0"/>
          </a:p>
        </p:txBody>
      </p:sp>
      <p:sp>
        <p:nvSpPr>
          <p:cNvPr id="11" name="TextBox 10"/>
          <p:cNvSpPr txBox="1"/>
          <p:nvPr/>
        </p:nvSpPr>
        <p:spPr>
          <a:xfrm>
            <a:off x="0" y="6192296"/>
            <a:ext cx="5698105" cy="276999"/>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“MQXFS1 Quadrupole Design Report” LARP DocDB 1074</a:t>
            </a:r>
          </a:p>
        </p:txBody>
      </p:sp>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spTree>
    <p:extLst>
      <p:ext uri="{BB962C8B-B14F-4D97-AF65-F5344CB8AC3E}">
        <p14:creationId xmlns:p14="http://schemas.microsoft.com/office/powerpoint/2010/main" val="334079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0000"/>
            <a:ext cx="6336704" cy="720000"/>
          </a:xfrm>
        </p:spPr>
        <p:txBody>
          <a:bodyPr/>
          <a:lstStyle/>
          <a:p>
            <a:r>
              <a:rPr lang="en-US" dirty="0"/>
              <a:t>MQXFA Final Design Report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CA1C4-9514-7B4F-976F-D92F7E296653}" type="slidenum">
              <a:rPr kumimoji="0" lang="fr-FR" sz="1200" b="0" i="0" u="none" strike="noStrike" kern="1200" cap="none" spc="0" normalizeH="0" baseline="0" noProof="0" smtClean="0">
                <a:ln>
                  <a:noFill/>
                </a:ln>
                <a:solidFill>
                  <a:srgbClr val="64BCD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10" name="TextBox 9"/>
          <p:cNvSpPr txBox="1"/>
          <p:nvPr/>
        </p:nvSpPr>
        <p:spPr>
          <a:xfrm>
            <a:off x="7668344" y="59780"/>
            <a:ext cx="1390124" cy="369332"/>
          </a:xfrm>
          <a:prstGeom prst="rect">
            <a:avLst/>
          </a:prstGeom>
          <a:solidFill>
            <a:schemeClr val="accent6">
              <a:lumMod val="60000"/>
              <a:lumOff val="4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Charge 1, 3</a:t>
            </a:r>
          </a:p>
        </p:txBody>
      </p:sp>
      <p:sp>
        <p:nvSpPr>
          <p:cNvPr id="5" name="Footer Placeholder 4">
            <a:extLst>
              <a:ext uri="{FF2B5EF4-FFF2-40B4-BE49-F238E27FC236}">
                <a16:creationId xmlns:a16="http://schemas.microsoft.com/office/drawing/2014/main" id="{A43EE9BF-E286-4D78-92D5-E112F9999AC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HL-LHC AUP CD-2/3b Director’s Review – July 2018</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15" name="Content Placeholder 14">
            <a:extLst>
              <a:ext uri="{FF2B5EF4-FFF2-40B4-BE49-F238E27FC236}">
                <a16:creationId xmlns:a16="http://schemas.microsoft.com/office/drawing/2014/main" id="{79D85334-6676-4A66-8516-7E02C9C3DC4E}"/>
              </a:ext>
            </a:extLst>
          </p:cNvPr>
          <p:cNvSpPr>
            <a:spLocks noGrp="1"/>
          </p:cNvSpPr>
          <p:nvPr>
            <p:ph idx="1"/>
          </p:nvPr>
        </p:nvSpPr>
        <p:spPr>
          <a:xfrm>
            <a:off x="4149634" y="1042156"/>
            <a:ext cx="4320040" cy="4506163"/>
          </a:xfrm>
        </p:spPr>
        <p:txBody>
          <a:bodyPr/>
          <a:lstStyle/>
          <a:p>
            <a:r>
              <a:rPr lang="en-US" dirty="0"/>
              <a:t>Final Design Report is </a:t>
            </a:r>
            <a:r>
              <a:rPr lang="en-US" dirty="0">
                <a:solidFill>
                  <a:srgbClr val="5F5F5F"/>
                </a:solidFill>
              </a:rPr>
              <a:t>approved and </a:t>
            </a:r>
            <a:r>
              <a:rPr lang="en-US" dirty="0"/>
              <a:t>available on Review website</a:t>
            </a:r>
          </a:p>
          <a:p>
            <a:pPr lvl="1"/>
            <a:r>
              <a:rPr lang="en-US" dirty="0"/>
              <a:t>Details will be presented by L3s</a:t>
            </a:r>
          </a:p>
          <a:p>
            <a:r>
              <a:rPr lang="en-US" dirty="0">
                <a:solidFill>
                  <a:srgbClr val="5F5F5F"/>
                </a:solidFill>
              </a:rPr>
              <a:t>Drawings are available on Review website</a:t>
            </a:r>
          </a:p>
        </p:txBody>
      </p:sp>
      <p:sp>
        <p:nvSpPr>
          <p:cNvPr id="16" name="TextBox 15">
            <a:extLst>
              <a:ext uri="{FF2B5EF4-FFF2-40B4-BE49-F238E27FC236}">
                <a16:creationId xmlns:a16="http://schemas.microsoft.com/office/drawing/2014/main" id="{50AC1912-30E0-40C8-8D88-F4234597C958}"/>
              </a:ext>
            </a:extLst>
          </p:cNvPr>
          <p:cNvSpPr txBox="1"/>
          <p:nvPr/>
        </p:nvSpPr>
        <p:spPr>
          <a:xfrm>
            <a:off x="3896456" y="5358327"/>
            <a:ext cx="207620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US-HiLumi-doc-948</a:t>
            </a:r>
          </a:p>
        </p:txBody>
      </p:sp>
      <p:pic>
        <p:nvPicPr>
          <p:cNvPr id="3" name="Picture 2">
            <a:extLst>
              <a:ext uri="{FF2B5EF4-FFF2-40B4-BE49-F238E27FC236}">
                <a16:creationId xmlns:a16="http://schemas.microsoft.com/office/drawing/2014/main" id="{8E97542A-1C63-46D7-9A4D-C5A0EA62DAB4}"/>
              </a:ext>
            </a:extLst>
          </p:cNvPr>
          <p:cNvPicPr>
            <a:picLocks noChangeAspect="1"/>
          </p:cNvPicPr>
          <p:nvPr/>
        </p:nvPicPr>
        <p:blipFill>
          <a:blip r:embed="rId2"/>
          <a:stretch>
            <a:fillRect/>
          </a:stretch>
        </p:blipFill>
        <p:spPr>
          <a:xfrm>
            <a:off x="-16670" y="900000"/>
            <a:ext cx="3986302" cy="5959528"/>
          </a:xfrm>
          <a:prstGeom prst="rect">
            <a:avLst/>
          </a:prstGeom>
        </p:spPr>
      </p:pic>
      <p:sp>
        <p:nvSpPr>
          <p:cNvPr id="9" name="TextBox 8">
            <a:extLst>
              <a:ext uri="{FF2B5EF4-FFF2-40B4-BE49-F238E27FC236}">
                <a16:creationId xmlns:a16="http://schemas.microsoft.com/office/drawing/2014/main" id="{199228CD-B1AC-46E4-BC89-8CC73DB04702}"/>
              </a:ext>
            </a:extLst>
          </p:cNvPr>
          <p:cNvSpPr txBox="1"/>
          <p:nvPr/>
        </p:nvSpPr>
        <p:spPr>
          <a:xfrm>
            <a:off x="3890941" y="5661955"/>
            <a:ext cx="262443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F8C"/>
                </a:solidFill>
                <a:effectLst/>
                <a:uLnTx/>
                <a:uFillTx/>
                <a:latin typeface="Arial"/>
                <a:ea typeface="+mn-ea"/>
                <a:cs typeface="+mn-cs"/>
              </a:rPr>
              <a:t>Electronic signature on DocDB</a:t>
            </a:r>
          </a:p>
        </p:txBody>
      </p:sp>
    </p:spTree>
    <p:extLst>
      <p:ext uri="{BB962C8B-B14F-4D97-AF65-F5344CB8AC3E}">
        <p14:creationId xmlns:p14="http://schemas.microsoft.com/office/powerpoint/2010/main" val="156024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382C-3243-49B8-A122-2F66CA42C349}"/>
              </a:ext>
            </a:extLst>
          </p:cNvPr>
          <p:cNvSpPr>
            <a:spLocks noGrp="1"/>
          </p:cNvSpPr>
          <p:nvPr>
            <p:ph type="title"/>
          </p:nvPr>
        </p:nvSpPr>
        <p:spPr/>
        <p:txBody>
          <a:bodyPr/>
          <a:lstStyle/>
          <a:p>
            <a:r>
              <a:rPr lang="en-US" dirty="0"/>
              <a:t>W&amp;C line commission – Value Engineering</a:t>
            </a:r>
          </a:p>
        </p:txBody>
      </p:sp>
      <p:sp>
        <p:nvSpPr>
          <p:cNvPr id="3" name="Content Placeholder 2">
            <a:extLst>
              <a:ext uri="{FF2B5EF4-FFF2-40B4-BE49-F238E27FC236}">
                <a16:creationId xmlns:a16="http://schemas.microsoft.com/office/drawing/2014/main" id="{1D5E5BA5-9D82-4442-B115-FCDB1C72FB01}"/>
              </a:ext>
            </a:extLst>
          </p:cNvPr>
          <p:cNvSpPr>
            <a:spLocks noGrp="1"/>
          </p:cNvSpPr>
          <p:nvPr>
            <p:ph idx="1"/>
          </p:nvPr>
        </p:nvSpPr>
        <p:spPr/>
        <p:txBody>
          <a:bodyPr>
            <a:normAutofit lnSpcReduction="10000"/>
          </a:bodyPr>
          <a:lstStyle/>
          <a:p>
            <a:r>
              <a:rPr lang="en-US" dirty="0"/>
              <a:t>Value Engineering may be performed at any step of the AUP project</a:t>
            </a:r>
          </a:p>
          <a:p>
            <a:r>
              <a:rPr lang="en-US" dirty="0"/>
              <a:t>Nonetheless the 1</a:t>
            </a:r>
            <a:r>
              <a:rPr lang="en-US" baseline="30000" dirty="0"/>
              <a:t>st</a:t>
            </a:r>
            <a:r>
              <a:rPr lang="en-US" dirty="0"/>
              <a:t> goal for the commissioning of the new W&amp;C line is to demonstrate that it can produce MQXFA coils according to the design in the MQXFA FDR</a:t>
            </a:r>
          </a:p>
          <a:p>
            <a:pPr lvl="1"/>
            <a:r>
              <a:rPr lang="en-US" dirty="0"/>
              <a:t>Value engineering proposals will be evaluated after this step is accomplished</a:t>
            </a:r>
          </a:p>
          <a:p>
            <a:pPr marL="457200" lvl="1" indent="0">
              <a:buNone/>
            </a:pPr>
            <a:endParaRPr lang="en-US" i="1" dirty="0"/>
          </a:p>
          <a:p>
            <a:pPr marL="457200" lvl="1" indent="0">
              <a:buNone/>
            </a:pPr>
            <a:r>
              <a:rPr lang="en-US" i="1" dirty="0"/>
              <a:t>“It would have been much better to perform this commissioning under LARP before freezing the design… unfortunately we could not do it!” </a:t>
            </a:r>
          </a:p>
        </p:txBody>
      </p:sp>
      <p:sp>
        <p:nvSpPr>
          <p:cNvPr id="4" name="Slide Number Placeholder 3">
            <a:extLst>
              <a:ext uri="{FF2B5EF4-FFF2-40B4-BE49-F238E27FC236}">
                <a16:creationId xmlns:a16="http://schemas.microsoft.com/office/drawing/2014/main" id="{AFEF8CB6-718E-4DD2-96AD-A2DAEA835545}"/>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EF2F8E1F-B762-4BE0-A8A2-8A52856C0304}"/>
              </a:ext>
            </a:extLst>
          </p:cNvPr>
          <p:cNvSpPr>
            <a:spLocks noGrp="1"/>
          </p:cNvSpPr>
          <p:nvPr>
            <p:ph type="ftr" sz="quarter" idx="3"/>
          </p:nvPr>
        </p:nvSpPr>
        <p:spPr/>
        <p:txBody>
          <a:bodyPr/>
          <a:lstStyle/>
          <a:p>
            <a:r>
              <a:rPr lang="en-US" dirty="0"/>
              <a:t>G. Ambrosio - Review Intro &amp; Charge</a:t>
            </a:r>
            <a:endParaRPr lang="en-GB" dirty="0"/>
          </a:p>
        </p:txBody>
      </p:sp>
    </p:spTree>
    <p:extLst>
      <p:ext uri="{BB962C8B-B14F-4D97-AF65-F5344CB8AC3E}">
        <p14:creationId xmlns:p14="http://schemas.microsoft.com/office/powerpoint/2010/main" val="697377601"/>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8EF391-2BAD-45F4-B22E-736040720C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946e33d-fd2f-4ae4-8ee9-d90c129cdf9e"/>
    <ds:schemaRef ds:uri="http://www.w3.org/XML/1998/namespace"/>
    <ds:schemaRef ds:uri="http://purl.org/dc/dcmitype/"/>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8091</TotalTime>
  <Words>580</Words>
  <Application>Microsoft Office PowerPoint</Application>
  <PresentationFormat>On-screen Show (4:3)</PresentationFormat>
  <Paragraphs>95</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Times New Roman</vt:lpstr>
      <vt:lpstr>Wingdings</vt:lpstr>
      <vt:lpstr>Thème Office</vt:lpstr>
      <vt:lpstr>1_Thème Office</vt:lpstr>
      <vt:lpstr>Review Introduction &amp; Charge</vt:lpstr>
      <vt:lpstr>Introduction</vt:lpstr>
      <vt:lpstr>Introduction</vt:lpstr>
      <vt:lpstr>CHARGE</vt:lpstr>
      <vt:lpstr>MQXFA/B Main Parameters</vt:lpstr>
      <vt:lpstr>MQXFA Final Design Report</vt:lpstr>
      <vt:lpstr>W&amp;C line commission – Value Engineering</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412</cp:revision>
  <cp:lastPrinted>2016-09-22T19:01:15Z</cp:lastPrinted>
  <dcterms:created xsi:type="dcterms:W3CDTF">2016-03-23T12:58:39Z</dcterms:created>
  <dcterms:modified xsi:type="dcterms:W3CDTF">2018-07-11T23:27:02Z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