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8" r:id="rId4"/>
    <p:sldId id="441" r:id="rId5"/>
    <p:sldId id="449" r:id="rId6"/>
    <p:sldId id="450" r:id="rId7"/>
    <p:sldId id="452" r:id="rId8"/>
    <p:sldId id="454" r:id="rId9"/>
    <p:sldId id="448" r:id="rId10"/>
    <p:sldId id="453" r:id="rId11"/>
    <p:sldId id="443" r:id="rId12"/>
    <p:sldId id="444" r:id="rId13"/>
    <p:sldId id="461" r:id="rId14"/>
    <p:sldId id="459" r:id="rId15"/>
    <p:sldId id="462" r:id="rId16"/>
    <p:sldId id="463" r:id="rId17"/>
    <p:sldId id="279" r:id="rId18"/>
    <p:sldId id="1840" r:id="rId19"/>
    <p:sldId id="446" r:id="rId20"/>
    <p:sldId id="1838" r:id="rId21"/>
    <p:sldId id="1851" r:id="rId22"/>
    <p:sldId id="1843" r:id="rId23"/>
    <p:sldId id="1852" r:id="rId24"/>
    <p:sldId id="1853" r:id="rId25"/>
    <p:sldId id="1854" r:id="rId26"/>
    <p:sldId id="1842" r:id="rId27"/>
    <p:sldId id="1844" r:id="rId28"/>
    <p:sldId id="1845" r:id="rId29"/>
    <p:sldId id="1846" r:id="rId30"/>
    <p:sldId id="1850" r:id="rId31"/>
    <p:sldId id="1858" r:id="rId32"/>
    <p:sldId id="1855" r:id="rId33"/>
    <p:sldId id="1856" r:id="rId34"/>
    <p:sldId id="1857" r:id="rId35"/>
    <p:sldId id="263" r:id="rId36"/>
    <p:sldId id="458" r:id="rId37"/>
    <p:sldId id="1839" r:id="rId38"/>
    <p:sldId id="447" r:id="rId39"/>
    <p:sldId id="464" r:id="rId40"/>
    <p:sldId id="1821" r:id="rId41"/>
    <p:sldId id="440" r:id="rId42"/>
    <p:sldId id="1823" r:id="rId43"/>
    <p:sldId id="301" r:id="rId44"/>
    <p:sldId id="1828" r:id="rId45"/>
    <p:sldId id="465" r:id="rId46"/>
    <p:sldId id="182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E112"/>
    <a:srgbClr val="27BAFF"/>
    <a:srgbClr val="C5FF4C"/>
    <a:srgbClr val="FF42FF"/>
    <a:srgbClr val="F1FFF9"/>
    <a:srgbClr val="0055A0"/>
    <a:srgbClr val="104282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67"/>
    <p:restoredTop sz="94631"/>
  </p:normalViewPr>
  <p:slideViewPr>
    <p:cSldViewPr snapToGrid="0" snapToObjects="1">
      <p:cViewPr varScale="1">
        <p:scale>
          <a:sx n="147" d="100"/>
          <a:sy n="147" d="100"/>
        </p:scale>
        <p:origin x="216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7EF0E-6369-F947-9D85-E9163B40487B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8F4FA-5F84-B843-9919-3204B44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8F4FA-5F84-B843-9919-3204B44DD2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7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8F4FA-5F84-B843-9919-3204B44DD2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8F4FA-5F84-B843-9919-3204B44DD2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8F4FA-5F84-B843-9919-3204B44DD2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US-LHC User Association Annual Meeting 2018, 24 –26 October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DE86-EC12-9345-82F6-36BD1B27AF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97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4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7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hyperlink" Target="mailto:09.09.2018@15:0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023A-0A32-3F40-A889-B2ABEAB77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3492"/>
            <a:ext cx="8444076" cy="940443"/>
          </a:xfrm>
        </p:spPr>
        <p:txBody>
          <a:bodyPr>
            <a:noAutofit/>
          </a:bodyPr>
          <a:lstStyle/>
          <a:p>
            <a:r>
              <a:rPr lang="en-US" sz="3800" dirty="0"/>
              <a:t>Luminosity (Anti-)Levelling Operational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6C1BA-CC32-A647-AF60-83B4283545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0B968-7F60-1248-A03F-DD2CDE77D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3DF27-EDE1-F34A-8C2D-D8CAE44E3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7099E2-CD18-8340-BA05-3E345DDB0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11" y="1212402"/>
            <a:ext cx="4940556" cy="1518573"/>
          </a:xfrm>
        </p:spPr>
        <p:txBody>
          <a:bodyPr>
            <a:normAutofit fontScale="77500" lnSpcReduction="20000"/>
          </a:bodyPr>
          <a:lstStyle/>
          <a:p>
            <a:pPr marL="271463" indent="-234950">
              <a:lnSpc>
                <a:spcPct val="120000"/>
              </a:lnSpc>
            </a:pPr>
            <a:r>
              <a:rPr lang="en-US" sz="2900" dirty="0"/>
              <a:t>In 2017 step-wise crossing angle anti-levelling was introduced</a:t>
            </a:r>
          </a:p>
          <a:p>
            <a:pPr marL="627063" lvl="1" indent="-269875">
              <a:lnSpc>
                <a:spcPct val="120000"/>
              </a:lnSpc>
            </a:pPr>
            <a:r>
              <a:rPr lang="en-US" sz="2300" dirty="0"/>
              <a:t>3 steps depending on the luminosity burn-off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97F3F4-68B1-EF45-A623-FD8DB2A1C43B}"/>
              </a:ext>
            </a:extLst>
          </p:cNvPr>
          <p:cNvGrpSpPr>
            <a:grpSpLocks noChangeAspect="1"/>
          </p:cNvGrpSpPr>
          <p:nvPr/>
        </p:nvGrpSpPr>
        <p:grpSpPr>
          <a:xfrm>
            <a:off x="5172373" y="1530626"/>
            <a:ext cx="3889964" cy="2081945"/>
            <a:chOff x="5931562" y="1238511"/>
            <a:chExt cx="3326842" cy="17233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C5B430-4498-C14D-9120-30FCD084D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972" t="29592" r="1817" b="4421"/>
            <a:stretch/>
          </p:blipFill>
          <p:spPr>
            <a:xfrm>
              <a:off x="5931562" y="1238511"/>
              <a:ext cx="3189097" cy="17233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8ADDAF-FFD2-234B-952E-0F720F48E92C}"/>
                </a:ext>
              </a:extLst>
            </p:cNvPr>
            <p:cNvSpPr txBox="1"/>
            <p:nvPr/>
          </p:nvSpPr>
          <p:spPr>
            <a:xfrm>
              <a:off x="6513742" y="2162281"/>
              <a:ext cx="27446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Crossing angle anti-levelling</a:t>
              </a:r>
            </a:p>
          </p:txBody>
        </p:sp>
      </p:grp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1D30E94-33ED-5B4A-9D0B-B14E54D0E43D}"/>
              </a:ext>
            </a:extLst>
          </p:cNvPr>
          <p:cNvSpPr txBox="1">
            <a:spLocks/>
          </p:cNvSpPr>
          <p:nvPr/>
        </p:nvSpPr>
        <p:spPr>
          <a:xfrm>
            <a:off x="260407" y="2696306"/>
            <a:ext cx="4965456" cy="206453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33363">
              <a:lnSpc>
                <a:spcPct val="120000"/>
              </a:lnSpc>
            </a:pPr>
            <a:r>
              <a:rPr lang="en-US" sz="2600" dirty="0"/>
              <a:t>In 2018:</a:t>
            </a:r>
          </a:p>
          <a:p>
            <a:pPr marL="627063" lvl="1" indent="-269875">
              <a:lnSpc>
                <a:spcPct val="120000"/>
              </a:lnSpc>
            </a:pPr>
            <a:r>
              <a:rPr lang="en-US" sz="2100" dirty="0"/>
              <a:t>The crossing angle anti-levelling is done continuously, down to 130 𝜇rad</a:t>
            </a:r>
          </a:p>
          <a:p>
            <a:pPr marL="627063" lvl="1" indent="-269875">
              <a:lnSpc>
                <a:spcPct val="120000"/>
              </a:lnSpc>
            </a:pPr>
            <a:r>
              <a:rPr lang="en-US" sz="2100" dirty="0"/>
              <a:t>A step-wise 𝛽* anti-levelling has been added</a:t>
            </a:r>
          </a:p>
          <a:p>
            <a:pPr marL="627063" lvl="1" indent="-269875">
              <a:lnSpc>
                <a:spcPct val="120000"/>
              </a:lnSpc>
            </a:pPr>
            <a:r>
              <a:rPr lang="en-US" sz="2100" b="1" dirty="0"/>
              <a:t>𝛽*=30 cm </a:t>
            </a:r>
            <a:r>
              <a:rPr lang="en-US" sz="2100" b="1" dirty="0">
                <a:sym typeface="Wingdings" pitchFamily="2" charset="2"/>
              </a:rPr>
              <a:t> 27.5 cm  25 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AEB80-7157-F64C-AFC8-C463A1A40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012" y="3846959"/>
            <a:ext cx="3936325" cy="1869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0B281C-DF62-5741-A38A-BF87C40751C3}"/>
              </a:ext>
            </a:extLst>
          </p:cNvPr>
          <p:cNvSpPr txBox="1"/>
          <p:nvPr/>
        </p:nvSpPr>
        <p:spPr>
          <a:xfrm>
            <a:off x="5853096" y="5153064"/>
            <a:ext cx="2680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𝛽* levelling tests during MD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CED08DD-81CD-2D4E-BC1D-4766CA9E4F40}"/>
              </a:ext>
            </a:extLst>
          </p:cNvPr>
          <p:cNvSpPr txBox="1">
            <a:spLocks/>
          </p:cNvSpPr>
          <p:nvPr/>
        </p:nvSpPr>
        <p:spPr>
          <a:xfrm>
            <a:off x="260406" y="4860841"/>
            <a:ext cx="4758855" cy="1301310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34950"/>
            <a:r>
              <a:rPr lang="en-US" sz="2200" dirty="0">
                <a:sym typeface="Wingdings" pitchFamily="2" charset="2"/>
              </a:rPr>
              <a:t>Allows few % gain in integrated luminosity, but is a vital exercise for future (HL-LHC) levelling 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73042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LHC Performance 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5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8F55E-16D8-5C47-91D3-F04C0D3A3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LHC Machine &amp; Beam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B15E6-AB85-2A4A-A9C1-0AEA46DFC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31" y="4461531"/>
            <a:ext cx="8542539" cy="147689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Best production year ever for the LHC</a:t>
            </a:r>
          </a:p>
          <a:p>
            <a:pPr>
              <a:lnSpc>
                <a:spcPct val="120000"/>
              </a:lnSpc>
            </a:pPr>
            <a:r>
              <a:rPr lang="en-US" dirty="0"/>
              <a:t>Performance mainly through machine availability, but also thanks running close to twice the design (peak) luminosity and anti-levelling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High brightness beams from the injector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Various optimizations in LHC to minimize beam blow up and maximize life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7C6E8-8861-7E40-891D-A652E1235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A110-8862-C34C-A3CB-816D9020A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0C70F-C7A2-8540-A0F0-BC01DC022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C44528-ADFD-2440-A91E-305E678F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31" y="1577127"/>
            <a:ext cx="3990694" cy="2738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5719A-E6DB-CF47-ADD4-549973411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89" y="1319804"/>
            <a:ext cx="4411622" cy="2995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0BDCD-20DE-A347-BAAF-09CE2D8BB062}"/>
              </a:ext>
            </a:extLst>
          </p:cNvPr>
          <p:cNvSpPr txBox="1"/>
          <p:nvPr/>
        </p:nvSpPr>
        <p:spPr>
          <a:xfrm>
            <a:off x="2887070" y="3791110"/>
            <a:ext cx="13388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435D07-BEE5-5343-94D6-5EEC5355AFA3}"/>
              </a:ext>
            </a:extLst>
          </p:cNvPr>
          <p:cNvSpPr txBox="1"/>
          <p:nvPr/>
        </p:nvSpPr>
        <p:spPr>
          <a:xfrm>
            <a:off x="1910064" y="122730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833388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8FA872F-0F64-7344-900A-38C4B4DF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63" y="3434178"/>
            <a:ext cx="4064567" cy="2482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AC061-0830-0649-B79F-6A8E42EF5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63" y="1017306"/>
            <a:ext cx="4064567" cy="2473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41C43-70B4-A347-A7B1-156653BA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61" y="233492"/>
            <a:ext cx="8634877" cy="940443"/>
          </a:xfrm>
        </p:spPr>
        <p:txBody>
          <a:bodyPr>
            <a:noAutofit/>
          </a:bodyPr>
          <a:lstStyle/>
          <a:p>
            <a:r>
              <a:rPr lang="en-US" sz="3700" dirty="0"/>
              <a:t>2018 Luminosity Forecasted &amp; Achieved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DFD58-E0B6-AB4F-8F18-F0345C333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49" y="5970994"/>
            <a:ext cx="2832651" cy="302567"/>
          </a:xfrm>
        </p:spPr>
        <p:txBody>
          <a:bodyPr>
            <a:normAutofit fontScale="32500" lnSpcReduction="20000"/>
          </a:bodyPr>
          <a:lstStyle/>
          <a:p>
            <a:pPr marL="36576" indent="0" algn="r">
              <a:buNone/>
            </a:pPr>
            <a:r>
              <a:rPr lang="en-US" i="1" dirty="0"/>
              <a:t>Data taken on: </a:t>
            </a:r>
            <a:r>
              <a:rPr lang="en-US" i="1" dirty="0">
                <a:hlinkClick r:id="rId4"/>
              </a:rPr>
              <a:t>09.09.2018@15:00</a:t>
            </a:r>
            <a:r>
              <a:rPr lang="en-US" i="1" dirty="0"/>
              <a:t> UTC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1B3A-1F0B-AF41-818F-307539700A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FD28-5C16-AD48-8A98-88037E8B2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8B56C-CF3E-874B-B2E1-54ED40BAD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93737-B7D4-9F40-BBE9-1C4836B064AC}"/>
              </a:ext>
            </a:extLst>
          </p:cNvPr>
          <p:cNvSpPr txBox="1"/>
          <p:nvPr/>
        </p:nvSpPr>
        <p:spPr>
          <a:xfrm>
            <a:off x="1103243" y="1266253"/>
            <a:ext cx="285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Average of ATLAS &amp; CMS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F1AA2-DF0B-0B43-A48B-A08BCC94C596}"/>
              </a:ext>
            </a:extLst>
          </p:cNvPr>
          <p:cNvSpPr txBox="1"/>
          <p:nvPr/>
        </p:nvSpPr>
        <p:spPr>
          <a:xfrm>
            <a:off x="2194764" y="377401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LHCb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250F0D-F2AD-234F-B856-F7CC720FAF0B}"/>
              </a:ext>
            </a:extLst>
          </p:cNvPr>
          <p:cNvCxnSpPr>
            <a:cxnSpLocks/>
          </p:cNvCxnSpPr>
          <p:nvPr/>
        </p:nvCxnSpPr>
        <p:spPr>
          <a:xfrm>
            <a:off x="6450495" y="1173935"/>
            <a:ext cx="0" cy="45418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9622B5D-A939-FC49-85D3-8780A5BE7BEE}"/>
              </a:ext>
            </a:extLst>
          </p:cNvPr>
          <p:cNvSpPr txBox="1"/>
          <p:nvPr/>
        </p:nvSpPr>
        <p:spPr>
          <a:xfrm>
            <a:off x="6886995" y="4413657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ALICE Luminosity is </a:t>
            </a:r>
          </a:p>
          <a:p>
            <a:pPr algn="ctr"/>
            <a:r>
              <a:rPr lang="en-US" sz="1400" dirty="0"/>
              <a:t>levelled</a:t>
            </a:r>
            <a:endParaRPr lang="en-US" sz="14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50B87B-A66A-FB47-9ACD-3AF9EDD9D04B}"/>
              </a:ext>
            </a:extLst>
          </p:cNvPr>
          <p:cNvSpPr txBox="1"/>
          <p:nvPr/>
        </p:nvSpPr>
        <p:spPr>
          <a:xfrm>
            <a:off x="4474793" y="5544442"/>
            <a:ext cx="1539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LHCb</a:t>
            </a:r>
            <a:r>
              <a:rPr lang="en-US" sz="1400" dirty="0"/>
              <a:t> luminosity </a:t>
            </a:r>
          </a:p>
          <a:p>
            <a:pPr algn="ctr"/>
            <a:r>
              <a:rPr lang="en-US" sz="1400" dirty="0"/>
              <a:t>is levelled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228497-706A-754D-9984-43E6C6C16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800" y="1317801"/>
            <a:ext cx="1827193" cy="18028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4FA2C5-1F09-D54A-8BBC-1608F055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799" y="3728559"/>
            <a:ext cx="1827193" cy="18028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00B5DA-03E4-DC41-9362-3B5A06AD7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077" y="2550303"/>
            <a:ext cx="1827193" cy="18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93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B53F-7E01-3B4B-AD84-505E481E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I + Run II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7E7A-1901-7B43-B344-9B403579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99" y="5068957"/>
            <a:ext cx="8718040" cy="924070"/>
          </a:xfrm>
        </p:spPr>
        <p:txBody>
          <a:bodyPr>
            <a:noAutofit/>
          </a:bodyPr>
          <a:lstStyle/>
          <a:p>
            <a:pPr marL="274638" indent="-238125">
              <a:lnSpc>
                <a:spcPct val="120000"/>
              </a:lnSpc>
            </a:pPr>
            <a:r>
              <a:rPr lang="en-US" sz="1800" dirty="0"/>
              <a:t>The LHC goal up to LS2 was </a:t>
            </a:r>
            <a:r>
              <a:rPr lang="en-US" sz="1800" b="1" dirty="0"/>
              <a:t>150 fb</a:t>
            </a:r>
            <a:r>
              <a:rPr lang="en-US" sz="1800" b="1" baseline="30000" dirty="0"/>
              <a:t>-1</a:t>
            </a:r>
            <a:r>
              <a:rPr lang="en-US" sz="1800" b="1" dirty="0"/>
              <a:t> </a:t>
            </a:r>
            <a:r>
              <a:rPr lang="en-US" sz="1800" dirty="0"/>
              <a:t>and has been achieved in Run II alone</a:t>
            </a:r>
          </a:p>
          <a:p>
            <a:pPr marL="274638" indent="-238125">
              <a:lnSpc>
                <a:spcPct val="120000"/>
              </a:lnSpc>
            </a:pPr>
            <a:r>
              <a:rPr lang="en-US" sz="1800" dirty="0"/>
              <a:t>The goal for 2018 was </a:t>
            </a:r>
            <a:r>
              <a:rPr lang="en-US" sz="1800" b="1" dirty="0"/>
              <a:t>60 fb</a:t>
            </a:r>
            <a:r>
              <a:rPr lang="en-US" sz="1800" b="1" baseline="30000" dirty="0"/>
              <a:t>-1</a:t>
            </a:r>
            <a:r>
              <a:rPr lang="en-US" sz="1800" dirty="0"/>
              <a:t>, hence 6 fb</a:t>
            </a:r>
            <a:r>
              <a:rPr lang="en-US" sz="1800" baseline="30000" dirty="0"/>
              <a:t>-1</a:t>
            </a:r>
            <a:r>
              <a:rPr lang="en-US" sz="1800" dirty="0"/>
              <a:t> (10%) beyond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E2D4C-82EA-2642-87D4-EC67C7D43B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DB9A-16D4-9644-89B0-52C66AE4B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E05A8-4B10-2348-AD15-A4DA83495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B6817C-4825-784E-B9D0-8E0292724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044207"/>
              </p:ext>
            </p:extLst>
          </p:nvPr>
        </p:nvGraphicFramePr>
        <p:xfrm>
          <a:off x="5833292" y="1411749"/>
          <a:ext cx="2924302" cy="234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33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Int. Luminosity</a:t>
                      </a:r>
                    </a:p>
                    <a:p>
                      <a:pPr algn="ctr"/>
                      <a:r>
                        <a:rPr lang="en-US" sz="1400" baseline="0" dirty="0"/>
                        <a:t> [fb</a:t>
                      </a:r>
                      <a:r>
                        <a:rPr lang="en-US" sz="1400" baseline="30000" dirty="0"/>
                        <a:t>-1</a:t>
                      </a:r>
                      <a:r>
                        <a:rPr lang="en-US" sz="1400" baseline="0" dirty="0"/>
                        <a:t>]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5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Run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5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Run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2: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5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Run 2: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39.7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5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Run 2: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50.2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5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Run 2: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51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Total Run 1+ 2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189.3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A3CE0C9-6BED-9649-865C-7A4E3123A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88" y="1080230"/>
            <a:ext cx="5495293" cy="37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5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B1DE67E-050D-C04D-B329-F2B57B61D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026"/>
            <a:ext cx="5089943" cy="3456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82812-5F02-2E48-8C4E-64160380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Luminosity and its Evolution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2DE3C-81EF-8449-9FEB-50A5F053D4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B715D-5B8B-C744-809F-78E333623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1C8AF-36D6-F044-A180-28129ECAA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6DA841-2B9C-7741-A6E8-54E03B6A215B}"/>
              </a:ext>
            </a:extLst>
          </p:cNvPr>
          <p:cNvSpPr txBox="1">
            <a:spLocks/>
          </p:cNvSpPr>
          <p:nvPr/>
        </p:nvSpPr>
        <p:spPr>
          <a:xfrm>
            <a:off x="4884089" y="1262275"/>
            <a:ext cx="4158532" cy="1797209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33363">
              <a:lnSpc>
                <a:spcPct val="120000"/>
              </a:lnSpc>
            </a:pPr>
            <a:r>
              <a:rPr lang="en-US" sz="3300" dirty="0"/>
              <a:t>2016: the LHC well beyond its design luminosity</a:t>
            </a:r>
          </a:p>
          <a:p>
            <a:pPr marL="579438" lvl="1" indent="-261938">
              <a:lnSpc>
                <a:spcPct val="120000"/>
              </a:lnSpc>
            </a:pPr>
            <a:r>
              <a:rPr lang="en-US" sz="2900" dirty="0"/>
              <a:t>Despite a reduced number of bunches</a:t>
            </a:r>
          </a:p>
          <a:p>
            <a:pPr marL="579438" lvl="1" indent="-261938">
              <a:lnSpc>
                <a:spcPct val="120000"/>
              </a:lnSpc>
            </a:pPr>
            <a:r>
              <a:rPr lang="en-US" sz="2900" dirty="0"/>
              <a:t>Thanks to the brighter injectors beam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28E31-685F-5E45-ABF8-67054C7863AD}"/>
              </a:ext>
            </a:extLst>
          </p:cNvPr>
          <p:cNvCxnSpPr>
            <a:cxnSpLocks/>
          </p:cNvCxnSpPr>
          <p:nvPr/>
        </p:nvCxnSpPr>
        <p:spPr>
          <a:xfrm flipV="1">
            <a:off x="2957887" y="3484663"/>
            <a:ext cx="188631" cy="667909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AB74F-5563-D949-8B7E-FFA3308F1FF8}"/>
              </a:ext>
            </a:extLst>
          </p:cNvPr>
          <p:cNvCxnSpPr>
            <a:cxnSpLocks/>
          </p:cNvCxnSpPr>
          <p:nvPr/>
        </p:nvCxnSpPr>
        <p:spPr>
          <a:xfrm flipV="1">
            <a:off x="3372680" y="2395334"/>
            <a:ext cx="256844" cy="1757238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C8F656-B87E-0A42-B9B6-EA39A8B986BE}"/>
              </a:ext>
            </a:extLst>
          </p:cNvPr>
          <p:cNvCxnSpPr>
            <a:cxnSpLocks/>
          </p:cNvCxnSpPr>
          <p:nvPr/>
        </p:nvCxnSpPr>
        <p:spPr>
          <a:xfrm flipV="1">
            <a:off x="3927945" y="1886450"/>
            <a:ext cx="146482" cy="226612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085D4E-1B5B-8540-AD77-74C1AE44D9F8}"/>
              </a:ext>
            </a:extLst>
          </p:cNvPr>
          <p:cNvCxnSpPr>
            <a:cxnSpLocks/>
          </p:cNvCxnSpPr>
          <p:nvPr/>
        </p:nvCxnSpPr>
        <p:spPr>
          <a:xfrm flipV="1">
            <a:off x="4372848" y="1603948"/>
            <a:ext cx="66338" cy="2586099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FE307E-14D5-FE4E-A648-61964BF0E373}"/>
              </a:ext>
            </a:extLst>
          </p:cNvPr>
          <p:cNvSpPr txBox="1">
            <a:spLocks/>
          </p:cNvSpPr>
          <p:nvPr/>
        </p:nvSpPr>
        <p:spPr>
          <a:xfrm>
            <a:off x="4884089" y="2847742"/>
            <a:ext cx="4055164" cy="153110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1938">
              <a:lnSpc>
                <a:spcPct val="120000"/>
              </a:lnSpc>
            </a:pPr>
            <a:r>
              <a:rPr lang="en-US" sz="2600" dirty="0"/>
              <a:t>Every year:</a:t>
            </a:r>
          </a:p>
          <a:p>
            <a:pPr marL="579438" lvl="1" indent="-261938">
              <a:lnSpc>
                <a:spcPct val="120000"/>
              </a:lnSpc>
            </a:pPr>
            <a:r>
              <a:rPr lang="en-US" sz="2300" dirty="0"/>
              <a:t>The peak luminosity is higher than previous years</a:t>
            </a:r>
          </a:p>
          <a:p>
            <a:pPr marL="579438" lvl="1" indent="-261938">
              <a:lnSpc>
                <a:spcPct val="120000"/>
              </a:lnSpc>
            </a:pPr>
            <a:r>
              <a:rPr lang="en-US" sz="2300" dirty="0"/>
              <a:t>The time in which the peak luminosity is reached is shorter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34C1E2-FFE3-7048-A264-4C7E036E3B68}"/>
              </a:ext>
            </a:extLst>
          </p:cNvPr>
          <p:cNvGrpSpPr/>
          <p:nvPr/>
        </p:nvGrpSpPr>
        <p:grpSpPr>
          <a:xfrm>
            <a:off x="751886" y="2623108"/>
            <a:ext cx="1055048" cy="545939"/>
            <a:chOff x="781703" y="2334870"/>
            <a:chExt cx="1055048" cy="5459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BDD85E-57CF-5C48-9EC6-1949306CFB43}"/>
                </a:ext>
              </a:extLst>
            </p:cNvPr>
            <p:cNvSpPr txBox="1"/>
            <p:nvPr/>
          </p:nvSpPr>
          <p:spPr>
            <a:xfrm>
              <a:off x="920442" y="2334870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FA00"/>
                  </a:solidFill>
                </a:rPr>
                <a:t>Design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0E1944-206F-A243-A346-ED3F0929C2D7}"/>
                </a:ext>
              </a:extLst>
            </p:cNvPr>
            <p:cNvSpPr txBox="1"/>
            <p:nvPr/>
          </p:nvSpPr>
          <p:spPr>
            <a:xfrm>
              <a:off x="781703" y="2573032"/>
              <a:ext cx="1055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FA00"/>
                  </a:solidFill>
                </a:rPr>
                <a:t>Luminosity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6041F4-9FF2-8340-9797-A0D5A7F50528}"/>
              </a:ext>
            </a:extLst>
          </p:cNvPr>
          <p:cNvSpPr txBox="1"/>
          <p:nvPr/>
        </p:nvSpPr>
        <p:spPr>
          <a:xfrm>
            <a:off x="855397" y="4650199"/>
            <a:ext cx="71032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a combination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improvement of beam brightness from the injectors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understanding of LHC and experience in re-commissioning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After Long Shutdown 2, many things will have to be “learned” again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5A81-0414-8446-ADC9-BDFA9E83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Luminosity during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4810-B3D8-494B-A674-913D42F6A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53" y="4706260"/>
            <a:ext cx="8597348" cy="94434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Bunch intensity is not really pushed to avoid issues with 16L2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Steadily cruising close to 2 x 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r>
              <a:rPr lang="en-US" sz="2000" dirty="0"/>
              <a:t> (twice the LHC design value)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Achieved record peak luminosity 2.2 x 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r>
              <a:rPr lang="en-US" sz="2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6585-94D4-4D40-89F5-CBC345ADAA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832F5-9C2E-9448-AFFF-685FBA470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49B52-3B59-E94E-9F82-0D3F3209C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4F4B3-8E6B-5A49-A554-3146CDD47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58" y="1074550"/>
            <a:ext cx="7075998" cy="37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2018 Machine/Beam Parameters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055221"/>
              </p:ext>
            </p:extLst>
          </p:nvPr>
        </p:nvGraphicFramePr>
        <p:xfrm>
          <a:off x="1793630" y="1342357"/>
          <a:ext cx="5846842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7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917">
                  <a:extLst>
                    <a:ext uri="{9D8B030D-6E8A-4147-A177-3AD203B41FA5}">
                      <a16:colId xmlns:a16="http://schemas.microsoft.com/office/drawing/2014/main" val="2688086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Bunch</a:t>
                      </a:r>
                      <a:r>
                        <a:rPr lang="en-US" sz="1600" baseline="0" dirty="0"/>
                        <a:t> population </a:t>
                      </a:r>
                      <a:r>
                        <a:rPr lang="en-US" sz="1600" baseline="0" dirty="0" err="1"/>
                        <a:t>N</a:t>
                      </a:r>
                      <a:r>
                        <a:rPr lang="en-US" sz="1600" baseline="-25000" dirty="0" err="1"/>
                        <a:t>b</a:t>
                      </a:r>
                      <a:r>
                        <a:rPr lang="en-US" sz="1600" baseline="0" dirty="0"/>
                        <a:t> [10</a:t>
                      </a:r>
                      <a:r>
                        <a:rPr lang="en-US" sz="1600" baseline="30000" dirty="0"/>
                        <a:t>11</a:t>
                      </a:r>
                      <a:r>
                        <a:rPr lang="en-US" sz="1600" baseline="0" dirty="0"/>
                        <a:t> p]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~1.1 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No. bunches per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6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No. bunches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2780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Emittance</a:t>
                      </a:r>
                      <a:r>
                        <a:rPr lang="en-US" sz="1600" baseline="0" dirty="0"/>
                        <a:t> 𝜀 [mm </a:t>
                      </a:r>
                      <a:r>
                        <a:rPr lang="en-US" sz="1600" baseline="0" dirty="0" err="1"/>
                        <a:t>mrad</a:t>
                      </a:r>
                      <a:r>
                        <a:rPr lang="en-US" sz="1600" baseline="0" dirty="0"/>
                        <a:t>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~2.2</a:t>
                      </a:r>
                      <a:endParaRPr lang="en-US" sz="1600" b="1" dirty="0">
                        <a:solidFill>
                          <a:srgbClr val="008E4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𝛽* [cm]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 27.5 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Full crossing angle</a:t>
                      </a:r>
                      <a:r>
                        <a:rPr lang="en-US" sz="1600" baseline="0" dirty="0"/>
                        <a:t> [𝜇rad]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285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300 </a:t>
                      </a:r>
                      <a:r>
                        <a:rPr lang="en-US" sz="1600" b="1" dirty="0">
                          <a:sym typeface="Wingdings" pitchFamily="2" charset="2"/>
                        </a:rPr>
                        <a:t> 260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Peak</a:t>
                      </a:r>
                      <a:r>
                        <a:rPr lang="en-US" sz="1600" baseline="0" dirty="0"/>
                        <a:t> luminosity [10</a:t>
                      </a:r>
                      <a:r>
                        <a:rPr lang="en-US" sz="1600" baseline="30000" dirty="0"/>
                        <a:t>34</a:t>
                      </a:r>
                      <a:r>
                        <a:rPr lang="en-US" sz="1600" baseline="0" dirty="0"/>
                        <a:t> cm</a:t>
                      </a:r>
                      <a:r>
                        <a:rPr lang="en-US" sz="1600" baseline="30000" dirty="0"/>
                        <a:t>-2</a:t>
                      </a:r>
                      <a:r>
                        <a:rPr lang="en-US" sz="1600" baseline="0" dirty="0"/>
                        <a:t>s</a:t>
                      </a:r>
                      <a:r>
                        <a:rPr lang="en-US" sz="1600" baseline="30000" dirty="0"/>
                        <a:t>-1</a:t>
                      </a:r>
                      <a:r>
                        <a:rPr lang="en-US" sz="1600" baseline="0" dirty="0"/>
                        <a:t>]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~2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Integrated luminosity</a:t>
                      </a:r>
                      <a:r>
                        <a:rPr lang="en-US" sz="1600" baseline="0" dirty="0"/>
                        <a:t> [fb</a:t>
                      </a:r>
                      <a:r>
                        <a:rPr lang="en-US" sz="1600" baseline="30000" dirty="0"/>
                        <a:t>-1</a:t>
                      </a:r>
                      <a:r>
                        <a:rPr lang="en-US" sz="1600" baseline="0" dirty="0"/>
                        <a:t>]</a:t>
                      </a:r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D6009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8E40"/>
                          </a:solidFill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1E729D-71E8-8245-96F2-E6D9B5CBF68F}"/>
              </a:ext>
            </a:extLst>
          </p:cNvPr>
          <p:cNvSpPr txBox="1"/>
          <p:nvPr/>
        </p:nvSpPr>
        <p:spPr>
          <a:xfrm>
            <a:off x="1189582" y="5025293"/>
            <a:ext cx="692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“CMS bump” to compensate ground movement was increased from </a:t>
            </a:r>
            <a:r>
              <a:rPr lang="en-US" b="1" dirty="0"/>
              <a:t>-1.5 mm </a:t>
            </a:r>
            <a:r>
              <a:rPr lang="en-US" dirty="0"/>
              <a:t>to </a:t>
            </a:r>
            <a:r>
              <a:rPr lang="en-US" b="1" dirty="0"/>
              <a:t>-1.8 mm</a:t>
            </a:r>
          </a:p>
        </p:txBody>
      </p:sp>
    </p:spTree>
    <p:extLst>
      <p:ext uri="{BB962C8B-B14F-4D97-AF65-F5344CB8AC3E}">
        <p14:creationId xmlns:p14="http://schemas.microsoft.com/office/powerpoint/2010/main" val="347996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Remainder of 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67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127A7-8558-6F40-B128-CFEAE50F9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0" y="880977"/>
            <a:ext cx="8941633" cy="2462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A10C1-0AB2-6C41-BB10-6DD15E36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Remainder of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FA740-DCFE-314C-BB42-83C7418801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4CEAB-572F-8146-8466-DD528FEFE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AF0D-ED99-A147-B2C0-5E63998A7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B864BA-220D-794F-AFDC-A1490D8F6F23}"/>
              </a:ext>
            </a:extLst>
          </p:cNvPr>
          <p:cNvSpPr/>
          <p:nvPr/>
        </p:nvSpPr>
        <p:spPr>
          <a:xfrm>
            <a:off x="3884826" y="1315999"/>
            <a:ext cx="2520946" cy="1967948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C38EA99A-CC37-1640-9411-A3EA577318D4}"/>
              </a:ext>
            </a:extLst>
          </p:cNvPr>
          <p:cNvSpPr/>
          <p:nvPr/>
        </p:nvSpPr>
        <p:spPr>
          <a:xfrm>
            <a:off x="4847833" y="3610885"/>
            <a:ext cx="1900839" cy="452390"/>
          </a:xfrm>
          <a:prstGeom prst="borderCallout2">
            <a:avLst>
              <a:gd name="adj1" fmla="val 75873"/>
              <a:gd name="adj2" fmla="val -2581"/>
              <a:gd name="adj3" fmla="val 75873"/>
              <a:gd name="adj4" fmla="val -13530"/>
              <a:gd name="adj5" fmla="val -80190"/>
              <a:gd name="adj6" fmla="val -23205"/>
            </a:avLst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Pb-Pb</a:t>
            </a:r>
            <a:r>
              <a:rPr lang="en-US" sz="1400" dirty="0">
                <a:solidFill>
                  <a:srgbClr val="FF0000"/>
                </a:solidFill>
              </a:rPr>
              <a:t> ions run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B88557C1-DD0C-BF4B-BFDD-851442CB3E99}"/>
              </a:ext>
            </a:extLst>
          </p:cNvPr>
          <p:cNvSpPr/>
          <p:nvPr/>
        </p:nvSpPr>
        <p:spPr>
          <a:xfrm>
            <a:off x="2825218" y="2299973"/>
            <a:ext cx="288234" cy="258417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FF1DAF-5CF4-ED44-B7A9-45FC19059237}"/>
              </a:ext>
            </a:extLst>
          </p:cNvPr>
          <p:cNvSpPr/>
          <p:nvPr/>
        </p:nvSpPr>
        <p:spPr>
          <a:xfrm>
            <a:off x="6405772" y="1315999"/>
            <a:ext cx="685800" cy="1967948"/>
          </a:xfrm>
          <a:prstGeom prst="roundRect">
            <a:avLst/>
          </a:prstGeom>
          <a:solidFill>
            <a:schemeClr val="bg1">
              <a:lumMod val="75000"/>
              <a:alpha val="22000"/>
            </a:scheme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2 13">
            <a:extLst>
              <a:ext uri="{FF2B5EF4-FFF2-40B4-BE49-F238E27FC236}">
                <a16:creationId xmlns:a16="http://schemas.microsoft.com/office/drawing/2014/main" id="{5C159165-23A7-C34F-979F-986D9DBB4ABC}"/>
              </a:ext>
            </a:extLst>
          </p:cNvPr>
          <p:cNvSpPr/>
          <p:nvPr/>
        </p:nvSpPr>
        <p:spPr>
          <a:xfrm>
            <a:off x="7190177" y="3429124"/>
            <a:ext cx="1619308" cy="755089"/>
          </a:xfrm>
          <a:prstGeom prst="borderCallout2">
            <a:avLst>
              <a:gd name="adj1" fmla="val 75873"/>
              <a:gd name="adj2" fmla="val -2581"/>
              <a:gd name="adj3" fmla="val 75873"/>
              <a:gd name="adj4" fmla="val -13530"/>
              <a:gd name="adj5" fmla="val -16122"/>
              <a:gd name="adj6" fmla="val -22774"/>
            </a:avLst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Magnet training tests to aiming for 7 </a:t>
            </a:r>
            <a:r>
              <a:rPr lang="en-US" sz="1400" dirty="0" err="1">
                <a:solidFill>
                  <a:srgbClr val="FF0000"/>
                </a:solidFill>
              </a:rPr>
              <a:t>TeV</a:t>
            </a:r>
            <a:r>
              <a:rPr lang="en-US" sz="1400" dirty="0">
                <a:solidFill>
                  <a:srgbClr val="FF0000"/>
                </a:solidFill>
              </a:rPr>
              <a:t> after LS2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C89AA-C2D1-D14B-864F-BC15B69F6E77}"/>
              </a:ext>
            </a:extLst>
          </p:cNvPr>
          <p:cNvSpPr txBox="1"/>
          <p:nvPr/>
        </p:nvSpPr>
        <p:spPr>
          <a:xfrm>
            <a:off x="211986" y="4254619"/>
            <a:ext cx="8717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Proton luminosity production run has been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Special Physics run at low energy and high beta has been completed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Presently an extended MD period is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Pb-Pb</a:t>
            </a:r>
            <a:r>
              <a:rPr lang="en-US" dirty="0"/>
              <a:t> ions run is upcoming and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LS2 will start with a magnet training test campaign to learn more on the magnet training quenches to be expected for running at 7 </a:t>
            </a:r>
            <a:r>
              <a:rPr lang="en-US" dirty="0" err="1"/>
              <a:t>TeV</a:t>
            </a:r>
            <a:r>
              <a:rPr lang="en-US" dirty="0"/>
              <a:t> after LS2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08935"/>
            <a:ext cx="8631382" cy="16133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Status &amp; Outlook for the LHC</a:t>
            </a:r>
            <a:br>
              <a:rPr lang="en-US" dirty="0"/>
            </a:br>
            <a:br>
              <a:rPr lang="en-US" sz="2700" dirty="0"/>
            </a:br>
            <a:r>
              <a:rPr lang="en-US" sz="2200" dirty="0"/>
              <a:t>US-LHC User Association Annual Meeting 2018, 24 –26 October</a:t>
            </a:r>
            <a:br>
              <a:rPr lang="en-US" sz="2200" dirty="0"/>
            </a:br>
            <a:r>
              <a:rPr lang="en-US" sz="2200" dirty="0" err="1"/>
              <a:t>Fermilab</a:t>
            </a:r>
            <a:r>
              <a:rPr lang="en-US" sz="2200" dirty="0"/>
              <a:t> – Batavia, Illinois - USA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2862374" y="4448328"/>
            <a:ext cx="5821680" cy="83797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Rende Steerenberg </a:t>
            </a:r>
            <a:r>
              <a:rPr lang="mr-IN" dirty="0"/>
              <a:t>–</a:t>
            </a:r>
            <a:r>
              <a:rPr lang="en-US" dirty="0"/>
              <a:t> CERN</a:t>
            </a:r>
          </a:p>
          <a:p>
            <a:pPr algn="r"/>
            <a:r>
              <a:rPr lang="en-US" dirty="0"/>
              <a:t>On behalf of the LHC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FB25E-A606-3242-9F07-ADF85E1B9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86" y="72570"/>
            <a:ext cx="1982344" cy="19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Summary Table 2018 - 2017 - 2016</a:t>
            </a:r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701180"/>
              </p:ext>
            </p:extLst>
          </p:nvPr>
        </p:nvGraphicFramePr>
        <p:xfrm>
          <a:off x="219457" y="1089327"/>
          <a:ext cx="8377746" cy="4358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81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1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676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Phase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Days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Ratio  [%]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Days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Ratio [%]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Days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Ratio [%]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dirty="0"/>
                        <a:t>Comm. &amp; Intensity</a:t>
                      </a:r>
                      <a:r>
                        <a:rPr lang="en-US" sz="1600" baseline="0" dirty="0"/>
                        <a:t> ramp up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33</a:t>
                      </a:r>
                      <a:r>
                        <a:rPr lang="en-US" sz="1600" dirty="0"/>
                        <a:t>**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dirty="0"/>
                        <a:t>Scrubbing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0.4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25 ns Proton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</a:rPr>
                        <a:t> Physics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>
                          <a:solidFill>
                            <a:srgbClr val="C00000"/>
                          </a:solidFill>
                        </a:rPr>
                        <a:t>130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52 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Special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Physics Runs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6.5 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Setting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up </a:t>
                      </a:r>
                      <a:r>
                        <a:rPr lang="en-US" sz="1600" b="0" baseline="0" dirty="0" err="1">
                          <a:solidFill>
                            <a:schemeClr val="tx1"/>
                          </a:solidFill>
                        </a:rPr>
                        <a:t>Pb-Pb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ion run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1.6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b="0" baseline="0" dirty="0" err="1">
                          <a:solidFill>
                            <a:schemeClr val="tx2"/>
                          </a:solidFill>
                        </a:rPr>
                        <a:t>Pb-Pb</a:t>
                      </a:r>
                      <a:r>
                        <a:rPr lang="en-US" sz="1600" b="0" baseline="0" dirty="0">
                          <a:solidFill>
                            <a:schemeClr val="tx2"/>
                          </a:solidFill>
                        </a:rPr>
                        <a:t> ion run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24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9.8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Machine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Developments (MD)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9.8</a:t>
                      </a:r>
                      <a:endParaRPr lang="en-US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Technical Stops (3x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12</a:t>
                      </a:r>
                      <a:r>
                        <a:rPr lang="en-US" sz="1600" dirty="0"/>
                        <a:t> 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4.9 </a:t>
                      </a:r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r>
                        <a:rPr lang="en-US" sz="1600" dirty="0"/>
                        <a:t>Technical</a:t>
                      </a:r>
                      <a:r>
                        <a:rPr lang="en-US" sz="1600" baseline="0" dirty="0"/>
                        <a:t> Stop Recovery (3x)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1.6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246</a:t>
                      </a:r>
                      <a:endParaRPr lang="en-US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263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Integrated luminosity [fb</a:t>
                      </a:r>
                      <a:r>
                        <a:rPr lang="en-US" sz="1600" b="1" baseline="30000" dirty="0">
                          <a:solidFill>
                            <a:srgbClr val="00B050"/>
                          </a:solidFill>
                        </a:rPr>
                        <a:t>-1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]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66</a:t>
                      </a:r>
                      <a:endParaRPr lang="en-US" sz="1600" b="1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50.2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39.7</a:t>
                      </a:r>
                      <a:endParaRPr lang="en-US" sz="1600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flipH="1">
            <a:off x="426933" y="5447967"/>
            <a:ext cx="8612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Did not fully include intensity ramp up </a:t>
            </a:r>
            <a:r>
              <a:rPr lang="mr-IN" sz="1200" dirty="0"/>
              <a:t>–</a:t>
            </a:r>
            <a:r>
              <a:rPr lang="en-US" sz="1200" dirty="0"/>
              <a:t> interleaved commissioning and interleaved intensity ramp up was as of 2017</a:t>
            </a:r>
          </a:p>
          <a:p>
            <a:r>
              <a:rPr lang="en-US" sz="1200" dirty="0"/>
              <a:t>** With 1200 bunches per beam, previously with 3 bunches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B45E0D-A746-1F41-B117-AC172398B76D}"/>
              </a:ext>
            </a:extLst>
          </p:cNvPr>
          <p:cNvSpPr/>
          <p:nvPr/>
        </p:nvSpPr>
        <p:spPr>
          <a:xfrm>
            <a:off x="3085878" y="2438240"/>
            <a:ext cx="1964801" cy="3438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10E57-74F8-D74D-B74C-2356A3939CD6}"/>
              </a:ext>
            </a:extLst>
          </p:cNvPr>
          <p:cNvSpPr/>
          <p:nvPr/>
        </p:nvSpPr>
        <p:spPr>
          <a:xfrm>
            <a:off x="3088712" y="3754582"/>
            <a:ext cx="1961969" cy="36226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2955B-C524-B046-8D91-277FC05B8EA6}"/>
              </a:ext>
            </a:extLst>
          </p:cNvPr>
          <p:cNvSpPr/>
          <p:nvPr/>
        </p:nvSpPr>
        <p:spPr>
          <a:xfrm>
            <a:off x="3088712" y="2781384"/>
            <a:ext cx="1961969" cy="3153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C6289-5E86-A548-BA37-AC51F31C0C6A}"/>
              </a:ext>
            </a:extLst>
          </p:cNvPr>
          <p:cNvSpPr txBox="1"/>
          <p:nvPr/>
        </p:nvSpPr>
        <p:spPr>
          <a:xfrm>
            <a:off x="5306346" y="5825213"/>
            <a:ext cx="3837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Based on the 2018 LHC Schedule Version 1.6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315055-2FAF-B140-BDA0-F3A341A0FDEA}"/>
              </a:ext>
            </a:extLst>
          </p:cNvPr>
          <p:cNvSpPr/>
          <p:nvPr/>
        </p:nvSpPr>
        <p:spPr>
          <a:xfrm>
            <a:off x="3088710" y="3439223"/>
            <a:ext cx="1961969" cy="3153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8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of the Challenges Ahead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80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25EB-C460-E647-BBD2-ACFE5512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Reaching 7 </a:t>
            </a:r>
            <a:r>
              <a:rPr lang="en-US" dirty="0" err="1"/>
              <a:t>TeV</a:t>
            </a:r>
            <a:r>
              <a:rPr lang="en-US" dirty="0"/>
              <a:t> after LS2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B1466-5DF1-B848-A016-0557F7F02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1" y="1173935"/>
            <a:ext cx="4589416" cy="2570752"/>
          </a:xfrm>
        </p:spPr>
        <p:txBody>
          <a:bodyPr>
            <a:normAutofit fontScale="85000" lnSpcReduction="10000"/>
          </a:bodyPr>
          <a:lstStyle/>
          <a:p>
            <a:pPr marL="266700" indent="-230188">
              <a:lnSpc>
                <a:spcPct val="110000"/>
              </a:lnSpc>
              <a:spcAft>
                <a:spcPts val="400"/>
              </a:spcAft>
            </a:pPr>
            <a:r>
              <a:rPr lang="en-US" sz="2400" kern="0" dirty="0"/>
              <a:t>All dipole magnets were trained for </a:t>
            </a:r>
            <a:r>
              <a:rPr lang="en-US" sz="2400" b="1" kern="0" dirty="0"/>
              <a:t>6.5 </a:t>
            </a:r>
            <a:r>
              <a:rPr lang="en-US" sz="2400" b="1" kern="0" dirty="0" err="1"/>
              <a:t>TeV</a:t>
            </a:r>
            <a:r>
              <a:rPr lang="en-US" sz="2400" b="1" kern="0" dirty="0"/>
              <a:t> </a:t>
            </a:r>
            <a:r>
              <a:rPr lang="en-US" sz="2400" kern="0" dirty="0"/>
              <a:t>operation since 2015. Just </a:t>
            </a:r>
            <a:r>
              <a:rPr lang="en-US" sz="2400" b="1" kern="0" dirty="0"/>
              <a:t>over</a:t>
            </a:r>
            <a:r>
              <a:rPr lang="en-US" sz="2400" kern="0" dirty="0"/>
              <a:t> </a:t>
            </a:r>
            <a:r>
              <a:rPr lang="en-US" sz="2400" b="1" kern="0" dirty="0"/>
              <a:t>150</a:t>
            </a:r>
            <a:r>
              <a:rPr lang="en-US" sz="2400" kern="0" dirty="0"/>
              <a:t> </a:t>
            </a:r>
            <a:r>
              <a:rPr lang="en-US" sz="2400" b="1" kern="0" dirty="0"/>
              <a:t>quenches</a:t>
            </a:r>
            <a:r>
              <a:rPr lang="en-US" sz="2400" kern="0" dirty="0"/>
              <a:t> were required to reach 6.5 + 𝛆 </a:t>
            </a:r>
            <a:r>
              <a:rPr lang="en-US" sz="2400" kern="0" dirty="0" err="1"/>
              <a:t>TeV</a:t>
            </a:r>
            <a:endParaRPr lang="en-US" sz="2400" kern="0" dirty="0"/>
          </a:p>
          <a:p>
            <a:pPr marL="447675" lvl="1" indent="-180975">
              <a:lnSpc>
                <a:spcPct val="110000"/>
              </a:lnSpc>
              <a:spcAft>
                <a:spcPts val="400"/>
              </a:spcAft>
            </a:pPr>
            <a:r>
              <a:rPr lang="en-US" sz="1900" kern="0" dirty="0"/>
              <a:t>Spread in number of quenches between the sectors is due to the mixture of producers</a:t>
            </a:r>
          </a:p>
          <a:p>
            <a:pPr marL="447675" lvl="1" indent="-180975">
              <a:lnSpc>
                <a:spcPct val="110000"/>
              </a:lnSpc>
              <a:spcAft>
                <a:spcPts val="400"/>
              </a:spcAft>
            </a:pPr>
            <a:r>
              <a:rPr lang="en-US" sz="1900" kern="0" dirty="0"/>
              <a:t>Two sectors were pushed to 6.75 </a:t>
            </a:r>
            <a:r>
              <a:rPr lang="en-US" sz="1900" kern="0" dirty="0" err="1"/>
              <a:t>TeV</a:t>
            </a:r>
            <a:r>
              <a:rPr lang="en-US" sz="1900" kern="0" dirty="0"/>
              <a:t> in December 2016</a:t>
            </a:r>
            <a:endParaRPr lang="fr-FR" sz="1400" kern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8C7B4-09A9-A744-9229-3E6805A284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7E01C-D19D-224E-B9FA-AA93CF91F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99951-903F-1A4F-91D6-FCB6A17D3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FDEF4-9DED-7A47-9370-B8D2006E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268" y="1381559"/>
            <a:ext cx="3998215" cy="2033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7E1119-84A6-2941-9C9C-3E447E38EF8D}"/>
              </a:ext>
            </a:extLst>
          </p:cNvPr>
          <p:cNvSpPr txBox="1"/>
          <p:nvPr/>
        </p:nvSpPr>
        <p:spPr>
          <a:xfrm>
            <a:off x="4833257" y="3430102"/>
            <a:ext cx="4206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Magnet training campaign to 6.5 TeV (2015)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D3706-10D2-5641-BD09-4FDAF8734617}"/>
              </a:ext>
            </a:extLst>
          </p:cNvPr>
          <p:cNvSpPr/>
          <p:nvPr/>
        </p:nvSpPr>
        <p:spPr>
          <a:xfrm>
            <a:off x="243840" y="3909154"/>
            <a:ext cx="50335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/>
              <a:t>Estimate for 7 TeV:</a:t>
            </a:r>
          </a:p>
          <a:p>
            <a:pPr marL="2667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One </a:t>
            </a:r>
            <a:r>
              <a:rPr lang="en-US" b="1" dirty="0"/>
              <a:t>very slow </a:t>
            </a:r>
            <a:r>
              <a:rPr lang="en-US" dirty="0"/>
              <a:t>sector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~110 quenches</a:t>
            </a:r>
          </a:p>
          <a:p>
            <a:pPr marL="2667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3 </a:t>
            </a:r>
            <a:r>
              <a:rPr lang="en-US" b="1" dirty="0"/>
              <a:t>slow </a:t>
            </a:r>
            <a:r>
              <a:rPr lang="en-US" dirty="0"/>
              <a:t>sectors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75-85 quenches</a:t>
            </a:r>
          </a:p>
          <a:p>
            <a:pPr marL="2667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3 </a:t>
            </a:r>
            <a:r>
              <a:rPr lang="en-US" b="1" dirty="0"/>
              <a:t>fast</a:t>
            </a:r>
            <a:r>
              <a:rPr lang="en-US" dirty="0"/>
              <a:t> sectors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~60 quenches</a:t>
            </a:r>
          </a:p>
          <a:p>
            <a:pPr marL="2667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One  </a:t>
            </a:r>
            <a:r>
              <a:rPr lang="en-US" b="1" dirty="0"/>
              <a:t>very fast </a:t>
            </a:r>
            <a:r>
              <a:rPr lang="en-US" dirty="0"/>
              <a:t>sector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~25 quenches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BDE2D-C119-D645-926A-A7497222100F}"/>
              </a:ext>
            </a:extLst>
          </p:cNvPr>
          <p:cNvSpPr/>
          <p:nvPr/>
        </p:nvSpPr>
        <p:spPr>
          <a:xfrm>
            <a:off x="5007429" y="4376214"/>
            <a:ext cx="4032067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Considering </a:t>
            </a:r>
            <a:r>
              <a:rPr lang="en-US" sz="2000" b="1" dirty="0">
                <a:solidFill>
                  <a:srgbClr val="FF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2 quenches/day</a:t>
            </a:r>
            <a:r>
              <a:rPr lang="en-US" sz="2000" dirty="0">
                <a:solidFill>
                  <a:srgbClr val="FF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, the training for each sector will be </a:t>
            </a:r>
            <a:r>
              <a:rPr lang="en-US" sz="2000" u="sng" dirty="0">
                <a:solidFill>
                  <a:srgbClr val="FF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between 10 days and ~2 months</a:t>
            </a:r>
          </a:p>
        </p:txBody>
      </p:sp>
    </p:spTree>
    <p:extLst>
      <p:ext uri="{BB962C8B-B14F-4D97-AF65-F5344CB8AC3E}">
        <p14:creationId xmlns:p14="http://schemas.microsoft.com/office/powerpoint/2010/main" val="30390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9FE9-F5E7-F84B-9737-7D1AB404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2DE43-6B73-624C-9E7C-000582B2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5606"/>
            <a:ext cx="3892731" cy="1765937"/>
          </a:xfrm>
        </p:spPr>
        <p:txBody>
          <a:bodyPr>
            <a:normAutofit fontScale="62500" lnSpcReduction="20000"/>
          </a:bodyPr>
          <a:lstStyle/>
          <a:p>
            <a:pPr marL="36576" indent="0">
              <a:lnSpc>
                <a:spcPct val="120000"/>
              </a:lnSpc>
              <a:buNone/>
            </a:pPr>
            <a:r>
              <a:rPr lang="en-US" dirty="0"/>
              <a:t>Running with small bunch spacing provokes an avalanche-like process, e-cloud, due to the Secondary electron Emission from the chamber’s wall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1138E-B0D8-5042-AB4C-2ECE88429F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9D262-4132-D84E-994E-D88E39A10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11D0B-6BB6-B247-BC50-6A2041A5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18CED-84BA-D648-B600-066B264C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31" y="1173935"/>
            <a:ext cx="4946469" cy="18843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68F7F2-FDBE-3640-AF0B-199EE8462C7C}"/>
              </a:ext>
            </a:extLst>
          </p:cNvPr>
          <p:cNvSpPr txBox="1">
            <a:spLocks/>
          </p:cNvSpPr>
          <p:nvPr/>
        </p:nvSpPr>
        <p:spPr>
          <a:xfrm>
            <a:off x="304800" y="3670989"/>
            <a:ext cx="3968750" cy="17548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b="1" dirty="0"/>
              <a:t>Consequences:</a:t>
            </a:r>
          </a:p>
          <a:p>
            <a:pPr marL="0" indent="0">
              <a:buNone/>
            </a:pPr>
            <a:endParaRPr lang="en-US" sz="500" dirty="0"/>
          </a:p>
          <a:p>
            <a:pPr marL="233363" lvl="1" indent="-233363"/>
            <a:r>
              <a:rPr lang="en-US" sz="1900" b="1" dirty="0">
                <a:solidFill>
                  <a:srgbClr val="FF0000"/>
                </a:solidFill>
              </a:rPr>
              <a:t>degraded vacuum</a:t>
            </a:r>
          </a:p>
          <a:p>
            <a:pPr marL="233363" lvl="1" indent="-233363"/>
            <a:r>
              <a:rPr lang="en-US" sz="1900" b="1" dirty="0">
                <a:solidFill>
                  <a:srgbClr val="FF0000"/>
                </a:solidFill>
              </a:rPr>
              <a:t>impact on beam quality </a:t>
            </a:r>
            <a:r>
              <a:rPr lang="en-US" sz="1600" dirty="0"/>
              <a:t>(instabilities, emittance growth, losses)</a:t>
            </a:r>
          </a:p>
          <a:p>
            <a:pPr marL="233363" lvl="1" indent="-233363"/>
            <a:r>
              <a:rPr lang="en-US" sz="1900" b="1" dirty="0">
                <a:solidFill>
                  <a:srgbClr val="FF0000"/>
                </a:solidFill>
              </a:rPr>
              <a:t>excessive energy deposition</a:t>
            </a:r>
            <a:endParaRPr lang="en-US" sz="1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F636A-DC99-4145-9603-8630C6DB8F06}"/>
              </a:ext>
            </a:extLst>
          </p:cNvPr>
          <p:cNvSpPr txBox="1"/>
          <p:nvPr/>
        </p:nvSpPr>
        <p:spPr>
          <a:xfrm>
            <a:off x="4570627" y="3394234"/>
            <a:ext cx="429332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Controlled and prolonged electron bombardment of the surface has proven proved to reduce drastically the </a:t>
            </a:r>
            <a:r>
              <a:rPr lang="en-US" b="1" dirty="0"/>
              <a:t>secondary electron yield (SEY)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b="1" dirty="0"/>
              <a:t>Scrubbing</a:t>
            </a:r>
            <a:r>
              <a:rPr lang="en-US" dirty="0"/>
              <a:t> provides a mean to mitigate e-cloud build-up, resulting in a </a:t>
            </a:r>
            <a:r>
              <a:rPr lang="en-GB" dirty="0"/>
              <a:t>clear improvement of beam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0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2F5A9-B77F-6B4B-8548-2DC70C01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Load and e-Cloud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46559-759C-EB48-9F96-ED76BA737C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653BA-CA12-6E42-A368-5B75F00F3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217A-733F-0745-8351-90C705436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2095F-140C-444D-A9B4-B997BD352A51}"/>
              </a:ext>
            </a:extLst>
          </p:cNvPr>
          <p:cNvSpPr/>
          <p:nvPr/>
        </p:nvSpPr>
        <p:spPr>
          <a:xfrm>
            <a:off x="314638" y="1297569"/>
            <a:ext cx="3682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en-US" sz="2000" dirty="0"/>
              <a:t>Measuring the thermodynamic properties of helium, it is possible to know the heat load on the beam screen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F04492-E643-954C-B151-5F63FAB36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074" y="1102085"/>
            <a:ext cx="4663821" cy="3029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A07A3-B44B-8644-BA1D-278B9E9E29DB}"/>
              </a:ext>
            </a:extLst>
          </p:cNvPr>
          <p:cNvSpPr txBox="1"/>
          <p:nvPr/>
        </p:nvSpPr>
        <p:spPr>
          <a:xfrm>
            <a:off x="4330075" y="4547350"/>
            <a:ext cx="450545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heat load represents a limitation as it challenges the cryogenic system and can eventually lead to </a:t>
            </a:r>
            <a:r>
              <a:rPr lang="en-US" sz="2000" b="1" dirty="0"/>
              <a:t>beam dump </a:t>
            </a:r>
            <a:r>
              <a:rPr lang="en-US" sz="2000" dirty="0"/>
              <a:t>(beam screen warm-up)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260ADD-D99F-1448-AFC3-1C8FF2368A80}"/>
              </a:ext>
            </a:extLst>
          </p:cNvPr>
          <p:cNvGrpSpPr>
            <a:grpSpLocks noChangeAspect="1"/>
          </p:cNvGrpSpPr>
          <p:nvPr/>
        </p:nvGrpSpPr>
        <p:grpSpPr>
          <a:xfrm>
            <a:off x="562296" y="2943176"/>
            <a:ext cx="3492141" cy="3219848"/>
            <a:chOff x="353933" y="2736391"/>
            <a:chExt cx="3998147" cy="3686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2A7E1B-569F-D545-932F-2254C01D23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3933" y="2736391"/>
              <a:ext cx="3849576" cy="3686400"/>
              <a:chOff x="1530685" y="526472"/>
              <a:chExt cx="4510358" cy="431917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6A6FA44-287A-FF41-86D3-48D0C5FC9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1" r="28733"/>
              <a:stretch/>
            </p:blipFill>
            <p:spPr>
              <a:xfrm>
                <a:off x="1530685" y="526472"/>
                <a:ext cx="4510358" cy="4319172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EC47EE2-489C-0542-8ACE-38D7958B5A80}"/>
                  </a:ext>
                </a:extLst>
              </p:cNvPr>
              <p:cNvCxnSpPr/>
              <p:nvPr/>
            </p:nvCxnSpPr>
            <p:spPr>
              <a:xfrm flipH="1">
                <a:off x="1820884" y="2643896"/>
                <a:ext cx="4069277" cy="1"/>
              </a:xfrm>
              <a:prstGeom prst="line">
                <a:avLst/>
              </a:prstGeom>
              <a:ln w="19050">
                <a:solidFill>
                  <a:schemeClr val="tx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20AE12C-F900-DC49-9820-1BE47BF2394C}"/>
                  </a:ext>
                </a:extLst>
              </p:cNvPr>
              <p:cNvSpPr/>
              <p:nvPr/>
            </p:nvSpPr>
            <p:spPr>
              <a:xfrm>
                <a:off x="1794663" y="2625045"/>
                <a:ext cx="3213483" cy="33569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85750" lvl="1" indent="-285750">
                  <a:spcBef>
                    <a:spcPts val="600"/>
                  </a:spcBef>
                  <a:buClr>
                    <a:schemeClr val="tx2"/>
                  </a:buClr>
                  <a:defRPr/>
                </a:pPr>
                <a:r>
                  <a:rPr lang="en-US" sz="1400" b="1" dirty="0">
                    <a:solidFill>
                      <a:schemeClr val="tx1">
                        <a:lumMod val="40000"/>
                        <a:lumOff val="6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8 kW/arc (~160W/</a:t>
                </a:r>
                <a:r>
                  <a:rPr lang="en-US" sz="1400" b="1" dirty="0" err="1">
                    <a:solidFill>
                      <a:schemeClr val="tx1">
                        <a:lumMod val="40000"/>
                        <a:lumOff val="6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hcell</a:t>
                </a:r>
                <a:r>
                  <a:rPr lang="en-US" sz="1400" b="1" dirty="0">
                    <a:solidFill>
                      <a:schemeClr val="tx1">
                        <a:lumMod val="40000"/>
                        <a:lumOff val="6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03E9EA-2714-0D4C-84BC-B04EA9D66082}"/>
                </a:ext>
              </a:extLst>
            </p:cNvPr>
            <p:cNvGrpSpPr/>
            <p:nvPr/>
          </p:nvGrpSpPr>
          <p:grpSpPr>
            <a:xfrm>
              <a:off x="704123" y="3332292"/>
              <a:ext cx="2138959" cy="276999"/>
              <a:chOff x="1120812" y="2355798"/>
              <a:chExt cx="2138959" cy="27699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38ECB0-AEAA-034A-92A3-8837C22BB7F6}"/>
                  </a:ext>
                </a:extLst>
              </p:cNvPr>
              <p:cNvSpPr txBox="1"/>
              <p:nvPr/>
            </p:nvSpPr>
            <p:spPr>
              <a:xfrm>
                <a:off x="1526604" y="2355798"/>
                <a:ext cx="17331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e-cloud in quadrupoles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4C6A7C1-9737-E149-B77A-0A6D51DCBD5B}"/>
                  </a:ext>
                </a:extLst>
              </p:cNvPr>
              <p:cNvSpPr/>
              <p:nvPr/>
            </p:nvSpPr>
            <p:spPr>
              <a:xfrm>
                <a:off x="1120812" y="2440238"/>
                <a:ext cx="393539" cy="138896"/>
              </a:xfrm>
              <a:prstGeom prst="rect">
                <a:avLst/>
              </a:prstGeom>
              <a:solidFill>
                <a:srgbClr val="B2B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573333D-6FAF-F146-A4EA-D45430B97C61}"/>
                </a:ext>
              </a:extLst>
            </p:cNvPr>
            <p:cNvGrpSpPr/>
            <p:nvPr/>
          </p:nvGrpSpPr>
          <p:grpSpPr>
            <a:xfrm>
              <a:off x="704123" y="3110954"/>
              <a:ext cx="1781490" cy="276999"/>
              <a:chOff x="1120812" y="2087614"/>
              <a:chExt cx="1781490" cy="27699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FA425D-02C8-F749-8069-4EA302C3F45F}"/>
                  </a:ext>
                </a:extLst>
              </p:cNvPr>
              <p:cNvSpPr txBox="1"/>
              <p:nvPr/>
            </p:nvSpPr>
            <p:spPr>
              <a:xfrm>
                <a:off x="1526604" y="2087614"/>
                <a:ext cx="13756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e-cloud in dipoles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9E52BB7-239B-E542-A81D-FCD60D0C3C4B}"/>
                  </a:ext>
                </a:extLst>
              </p:cNvPr>
              <p:cNvSpPr/>
              <p:nvPr/>
            </p:nvSpPr>
            <p:spPr>
              <a:xfrm>
                <a:off x="1120812" y="2172054"/>
                <a:ext cx="393539" cy="138896"/>
              </a:xfrm>
              <a:prstGeom prst="rect">
                <a:avLst/>
              </a:prstGeom>
              <a:solidFill>
                <a:srgbClr val="FFE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F42C96-FB0D-1349-B4C7-EDB14DC7EAB3}"/>
                </a:ext>
              </a:extLst>
            </p:cNvPr>
            <p:cNvGrpSpPr/>
            <p:nvPr/>
          </p:nvGrpSpPr>
          <p:grpSpPr>
            <a:xfrm>
              <a:off x="704123" y="3553630"/>
              <a:ext cx="1630807" cy="276999"/>
              <a:chOff x="1120812" y="1819429"/>
              <a:chExt cx="1630807" cy="27699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C9F4ED-922B-0C48-8273-0E480CAA64EE}"/>
                  </a:ext>
                </a:extLst>
              </p:cNvPr>
              <p:cNvSpPr txBox="1"/>
              <p:nvPr/>
            </p:nvSpPr>
            <p:spPr>
              <a:xfrm>
                <a:off x="1526604" y="1819429"/>
                <a:ext cx="12250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e-cloud in drifts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716550D-82E8-3F44-A4EA-34FCCCE4D73E}"/>
                  </a:ext>
                </a:extLst>
              </p:cNvPr>
              <p:cNvSpPr/>
              <p:nvPr/>
            </p:nvSpPr>
            <p:spPr>
              <a:xfrm>
                <a:off x="1120812" y="1903869"/>
                <a:ext cx="393539" cy="138896"/>
              </a:xfrm>
              <a:prstGeom prst="rect">
                <a:avLst/>
              </a:prstGeom>
              <a:solidFill>
                <a:srgbClr val="FF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3FC0E9-ABAF-534B-8672-FF9695D9FB6A}"/>
                </a:ext>
              </a:extLst>
            </p:cNvPr>
            <p:cNvGrpSpPr/>
            <p:nvPr/>
          </p:nvGrpSpPr>
          <p:grpSpPr>
            <a:xfrm>
              <a:off x="704123" y="3774968"/>
              <a:ext cx="1348679" cy="276999"/>
              <a:chOff x="1120812" y="1551244"/>
              <a:chExt cx="1348679" cy="27699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0502FE-8641-EC48-918A-EDC70C441F86}"/>
                  </a:ext>
                </a:extLst>
              </p:cNvPr>
              <p:cNvSpPr txBox="1"/>
              <p:nvPr/>
            </p:nvSpPr>
            <p:spPr>
              <a:xfrm>
                <a:off x="1526604" y="1551244"/>
                <a:ext cx="942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 charset="0"/>
                    <a:ea typeface="Arial" charset="0"/>
                    <a:cs typeface="Arial" charset="0"/>
                  </a:rPr>
                  <a:t>Impedance</a:t>
                </a:r>
                <a:endParaRPr lang="en-US" sz="1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ABDB4E7-D3B4-6F40-89BB-EB29C249A601}"/>
                  </a:ext>
                </a:extLst>
              </p:cNvPr>
              <p:cNvSpPr/>
              <p:nvPr/>
            </p:nvSpPr>
            <p:spPr>
              <a:xfrm>
                <a:off x="1120812" y="1635684"/>
                <a:ext cx="393539" cy="138896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536832-2BC0-AC4F-BB67-0DB91426449A}"/>
                </a:ext>
              </a:extLst>
            </p:cNvPr>
            <p:cNvGrpSpPr/>
            <p:nvPr/>
          </p:nvGrpSpPr>
          <p:grpSpPr>
            <a:xfrm>
              <a:off x="704123" y="3996304"/>
              <a:ext cx="2047588" cy="276999"/>
              <a:chOff x="1120812" y="1283059"/>
              <a:chExt cx="2047588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B8030D-5F72-1B4E-9046-438EED65970C}"/>
                  </a:ext>
                </a:extLst>
              </p:cNvPr>
              <p:cNvSpPr txBox="1"/>
              <p:nvPr/>
            </p:nvSpPr>
            <p:spPr>
              <a:xfrm>
                <a:off x="1526604" y="1283059"/>
                <a:ext cx="16417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Synchrotron radiation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4393D99-7809-B441-BBDC-F80BDF08DD24}"/>
                  </a:ext>
                </a:extLst>
              </p:cNvPr>
              <p:cNvSpPr/>
              <p:nvPr/>
            </p:nvSpPr>
            <p:spPr>
              <a:xfrm>
                <a:off x="1120812" y="1350379"/>
                <a:ext cx="393539" cy="138896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AF567D-3951-7C4B-B5CD-27F1B66F970E}"/>
                </a:ext>
              </a:extLst>
            </p:cNvPr>
            <p:cNvSpPr/>
            <p:nvPr/>
          </p:nvSpPr>
          <p:spPr>
            <a:xfrm flipH="1">
              <a:off x="4097436" y="3129932"/>
              <a:ext cx="254644" cy="133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45AAA1-07A9-934B-9E01-02001505DFC5}"/>
                </a:ext>
              </a:extLst>
            </p:cNvPr>
            <p:cNvSpPr/>
            <p:nvPr/>
          </p:nvSpPr>
          <p:spPr>
            <a:xfrm flipH="1">
              <a:off x="1356162" y="2831040"/>
              <a:ext cx="1965769" cy="266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43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9A03-DD5F-204A-B45E-FFFA771E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Load Around the Machine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2910A-1411-634C-9928-B0411200C4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3D56A-0DA6-B347-A2F3-C5F177877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44061-7026-EB4C-9AEC-D4689C695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F878DF-80A2-AD4C-9DB2-997576094B60}"/>
              </a:ext>
            </a:extLst>
          </p:cNvPr>
          <p:cNvGrpSpPr/>
          <p:nvPr/>
        </p:nvGrpSpPr>
        <p:grpSpPr>
          <a:xfrm>
            <a:off x="646045" y="1025154"/>
            <a:ext cx="3180122" cy="3398555"/>
            <a:chOff x="266700" y="1472599"/>
            <a:chExt cx="3822282" cy="4407501"/>
          </a:xfrm>
        </p:grpSpPr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CFFD1AA0-D226-FE43-A911-765111DBB608}"/>
                </a:ext>
              </a:extLst>
            </p:cNvPr>
            <p:cNvSpPr/>
            <p:nvPr/>
          </p:nvSpPr>
          <p:spPr>
            <a:xfrm>
              <a:off x="746301" y="1703400"/>
              <a:ext cx="2880000" cy="2880000"/>
            </a:xfrm>
            <a:prstGeom prst="blockArc">
              <a:avLst>
                <a:gd name="adj1" fmla="val 10815193"/>
                <a:gd name="adj2" fmla="val 13460803"/>
                <a:gd name="adj3" fmla="val 13589"/>
              </a:avLst>
            </a:prstGeom>
            <a:solidFill>
              <a:srgbClr val="0B2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57DCD28A-F6D6-7049-BD77-369D69E70182}"/>
                </a:ext>
              </a:extLst>
            </p:cNvPr>
            <p:cNvSpPr/>
            <p:nvPr/>
          </p:nvSpPr>
          <p:spPr>
            <a:xfrm>
              <a:off x="746301" y="170340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20B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5B933A56-A069-4D4D-B3DC-55C9C6802AF5}"/>
                </a:ext>
              </a:extLst>
            </p:cNvPr>
            <p:cNvSpPr/>
            <p:nvPr/>
          </p:nvSpPr>
          <p:spPr>
            <a:xfrm rot="5400000">
              <a:off x="746301" y="1703400"/>
              <a:ext cx="2880000" cy="2880000"/>
            </a:xfrm>
            <a:prstGeom prst="blockArc">
              <a:avLst>
                <a:gd name="adj1" fmla="val 10800000"/>
                <a:gd name="adj2" fmla="val 13460803"/>
                <a:gd name="adj3" fmla="val 13589"/>
              </a:avLst>
            </a:prstGeom>
            <a:solidFill>
              <a:srgbClr val="40F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2986844D-2CE3-C54A-BCA5-034703312B1E}"/>
                </a:ext>
              </a:extLst>
            </p:cNvPr>
            <p:cNvSpPr/>
            <p:nvPr/>
          </p:nvSpPr>
          <p:spPr>
            <a:xfrm rot="5400000">
              <a:off x="746301" y="170340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20B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560D7C91-D045-5844-9BB2-C4234E29E382}"/>
                </a:ext>
              </a:extLst>
            </p:cNvPr>
            <p:cNvSpPr/>
            <p:nvPr/>
          </p:nvSpPr>
          <p:spPr>
            <a:xfrm flipV="1">
              <a:off x="746301" y="1684350"/>
              <a:ext cx="2880000" cy="2880000"/>
            </a:xfrm>
            <a:prstGeom prst="blockArc">
              <a:avLst>
                <a:gd name="adj1" fmla="val 10860498"/>
                <a:gd name="adj2" fmla="val 13460803"/>
                <a:gd name="adj3" fmla="val 13589"/>
              </a:avLst>
            </a:prstGeom>
            <a:solidFill>
              <a:srgbClr val="FD6D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BFB883F8-6330-F948-A197-D793926CD356}"/>
                </a:ext>
              </a:extLst>
            </p:cNvPr>
            <p:cNvSpPr/>
            <p:nvPr/>
          </p:nvSpPr>
          <p:spPr>
            <a:xfrm flipV="1">
              <a:off x="746301" y="168435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7F0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6065C550-E736-8A44-B754-4E1F2CE02F74}"/>
                </a:ext>
              </a:extLst>
            </p:cNvPr>
            <p:cNvSpPr/>
            <p:nvPr/>
          </p:nvSpPr>
          <p:spPr>
            <a:xfrm rot="16200000" flipV="1">
              <a:off x="746301" y="1684350"/>
              <a:ext cx="2880000" cy="2880000"/>
            </a:xfrm>
            <a:prstGeom prst="blockArc">
              <a:avLst>
                <a:gd name="adj1" fmla="val 10800000"/>
                <a:gd name="adj2" fmla="val 13460803"/>
                <a:gd name="adj3" fmla="val 13589"/>
              </a:avLst>
            </a:prstGeom>
            <a:solidFill>
              <a:srgbClr val="7F0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09708CF7-611D-1948-BA97-89729CC95422}"/>
                </a:ext>
              </a:extLst>
            </p:cNvPr>
            <p:cNvSpPr/>
            <p:nvPr/>
          </p:nvSpPr>
          <p:spPr>
            <a:xfrm rot="16200000" flipV="1">
              <a:off x="746301" y="168435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FEC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A9E312-F2A6-C844-B74C-32F988CBD0F0}"/>
                </a:ext>
              </a:extLst>
            </p:cNvPr>
            <p:cNvGrpSpPr/>
            <p:nvPr/>
          </p:nvGrpSpPr>
          <p:grpSpPr>
            <a:xfrm>
              <a:off x="1195713" y="4419600"/>
              <a:ext cx="2051709" cy="323165"/>
              <a:chOff x="1227463" y="4394200"/>
              <a:chExt cx="2051709" cy="323165"/>
            </a:xfrm>
          </p:grpSpPr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827B4BD4-9775-3F41-B0AE-EC6172E993F8}"/>
                  </a:ext>
                </a:extLst>
              </p:cNvPr>
              <p:cNvSpPr txBox="1"/>
              <p:nvPr/>
            </p:nvSpPr>
            <p:spPr>
              <a:xfrm>
                <a:off x="1227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S12</a:t>
                </a:r>
              </a:p>
            </p:txBody>
          </p:sp>
          <p:sp>
            <p:nvSpPr>
              <p:cNvPr id="28" name="TextBox 41">
                <a:extLst>
                  <a:ext uri="{FF2B5EF4-FFF2-40B4-BE49-F238E27FC236}">
                    <a16:creationId xmlns:a16="http://schemas.microsoft.com/office/drawing/2014/main" id="{881FFCE0-EABA-3543-B8FD-6F16B6AB2630}"/>
                  </a:ext>
                </a:extLst>
              </p:cNvPr>
              <p:cNvSpPr txBox="1"/>
              <p:nvPr/>
            </p:nvSpPr>
            <p:spPr>
              <a:xfrm>
                <a:off x="2751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S81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A0ED81-520A-8540-9284-2A678A8AD5FA}"/>
                </a:ext>
              </a:extLst>
            </p:cNvPr>
            <p:cNvGrpSpPr/>
            <p:nvPr/>
          </p:nvGrpSpPr>
          <p:grpSpPr>
            <a:xfrm>
              <a:off x="363863" y="3556000"/>
              <a:ext cx="3715409" cy="323165"/>
              <a:chOff x="363863" y="3530600"/>
              <a:chExt cx="3715409" cy="323165"/>
            </a:xfrm>
          </p:grpSpPr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186077FD-CDBF-D34A-A634-679F8ABDC867}"/>
                  </a:ext>
                </a:extLst>
              </p:cNvPr>
              <p:cNvSpPr txBox="1"/>
              <p:nvPr/>
            </p:nvSpPr>
            <p:spPr>
              <a:xfrm>
                <a:off x="3638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S23</a:t>
                </a:r>
              </a:p>
            </p:txBody>
          </p:sp>
          <p:sp>
            <p:nvSpPr>
              <p:cNvPr id="26" name="TextBox 43">
                <a:extLst>
                  <a:ext uri="{FF2B5EF4-FFF2-40B4-BE49-F238E27FC236}">
                    <a16:creationId xmlns:a16="http://schemas.microsoft.com/office/drawing/2014/main" id="{B63DCEF5-9E95-F542-A21E-7FA52BFF42B4}"/>
                  </a:ext>
                </a:extLst>
              </p:cNvPr>
              <p:cNvSpPr txBox="1"/>
              <p:nvPr/>
            </p:nvSpPr>
            <p:spPr>
              <a:xfrm>
                <a:off x="35515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S78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DD270B-91ED-7947-88CC-25183DCB7A09}"/>
                </a:ext>
              </a:extLst>
            </p:cNvPr>
            <p:cNvGrpSpPr/>
            <p:nvPr/>
          </p:nvGrpSpPr>
          <p:grpSpPr>
            <a:xfrm>
              <a:off x="319307" y="2387600"/>
              <a:ext cx="3759965" cy="323165"/>
              <a:chOff x="319307" y="3530600"/>
              <a:chExt cx="3759965" cy="323165"/>
            </a:xfrm>
          </p:grpSpPr>
          <p:sp>
            <p:nvSpPr>
              <p:cNvPr id="23" name="TextBox 51">
                <a:extLst>
                  <a:ext uri="{FF2B5EF4-FFF2-40B4-BE49-F238E27FC236}">
                    <a16:creationId xmlns:a16="http://schemas.microsoft.com/office/drawing/2014/main" id="{A8EDC621-1FD2-7E42-B07B-994339803316}"/>
                  </a:ext>
                </a:extLst>
              </p:cNvPr>
              <p:cNvSpPr txBox="1"/>
              <p:nvPr/>
            </p:nvSpPr>
            <p:spPr>
              <a:xfrm>
                <a:off x="319307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S34</a:t>
                </a:r>
              </a:p>
            </p:txBody>
          </p:sp>
          <p:sp>
            <p:nvSpPr>
              <p:cNvPr id="24" name="TextBox 52">
                <a:extLst>
                  <a:ext uri="{FF2B5EF4-FFF2-40B4-BE49-F238E27FC236}">
                    <a16:creationId xmlns:a16="http://schemas.microsoft.com/office/drawing/2014/main" id="{51336002-C3DA-F048-B927-879B50A07EE9}"/>
                  </a:ext>
                </a:extLst>
              </p:cNvPr>
              <p:cNvSpPr txBox="1"/>
              <p:nvPr/>
            </p:nvSpPr>
            <p:spPr>
              <a:xfrm>
                <a:off x="35515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S67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D2CEAC-FFF3-8D40-B329-F2F146F4337C}"/>
                </a:ext>
              </a:extLst>
            </p:cNvPr>
            <p:cNvGrpSpPr/>
            <p:nvPr/>
          </p:nvGrpSpPr>
          <p:grpSpPr>
            <a:xfrm>
              <a:off x="1121453" y="1472599"/>
              <a:ext cx="2155673" cy="355216"/>
              <a:chOff x="1153203" y="4330099"/>
              <a:chExt cx="2155673" cy="355216"/>
            </a:xfrm>
          </p:grpSpPr>
          <p:sp>
            <p:nvSpPr>
              <p:cNvPr id="21" name="TextBox 54">
                <a:extLst>
                  <a:ext uri="{FF2B5EF4-FFF2-40B4-BE49-F238E27FC236}">
                    <a16:creationId xmlns:a16="http://schemas.microsoft.com/office/drawing/2014/main" id="{3358CF1B-98B1-9040-B6AD-E914708829AF}"/>
                  </a:ext>
                </a:extLst>
              </p:cNvPr>
              <p:cNvSpPr txBox="1"/>
              <p:nvPr/>
            </p:nvSpPr>
            <p:spPr>
              <a:xfrm>
                <a:off x="1153203" y="4330099"/>
                <a:ext cx="527709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S45</a:t>
                </a:r>
              </a:p>
            </p:txBody>
          </p:sp>
          <p:sp>
            <p:nvSpPr>
              <p:cNvPr id="22" name="TextBox 55">
                <a:extLst>
                  <a:ext uri="{FF2B5EF4-FFF2-40B4-BE49-F238E27FC236}">
                    <a16:creationId xmlns:a16="http://schemas.microsoft.com/office/drawing/2014/main" id="{1BA939E2-FC81-1948-BF39-FF90CD3A44BB}"/>
                  </a:ext>
                </a:extLst>
              </p:cNvPr>
              <p:cNvSpPr txBox="1"/>
              <p:nvPr/>
            </p:nvSpPr>
            <p:spPr>
              <a:xfrm>
                <a:off x="2781167" y="4362149"/>
                <a:ext cx="527709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S56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5F4A3F-3BFF-1B4E-BDCD-D53348903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" y="4819650"/>
              <a:ext cx="3822282" cy="1060450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9B7599E-0BCA-1244-A6FE-7259E9EB371F}"/>
              </a:ext>
            </a:extLst>
          </p:cNvPr>
          <p:cNvSpPr/>
          <p:nvPr/>
        </p:nvSpPr>
        <p:spPr>
          <a:xfrm>
            <a:off x="208244" y="4506948"/>
            <a:ext cx="5896090" cy="13578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Heat loads are distributed unevenly.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/>
              <a:t>High-load</a:t>
            </a:r>
            <a:r>
              <a:rPr lang="en-US" dirty="0"/>
              <a:t> sectors </a:t>
            </a:r>
            <a:r>
              <a:rPr lang="en-US" sz="1600" dirty="0"/>
              <a:t>(S12, S23, S78, S81)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b="1" dirty="0"/>
              <a:t>Low-load</a:t>
            </a:r>
            <a:r>
              <a:rPr lang="en-US" dirty="0"/>
              <a:t> sectors </a:t>
            </a:r>
            <a:r>
              <a:rPr lang="en-US" sz="1600" dirty="0"/>
              <a:t>(S34, S45, S56, S67)</a:t>
            </a:r>
          </a:p>
          <a:p>
            <a:pPr marL="2984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600" dirty="0"/>
              <a:t>This division appeared after LS1, but presently unclear why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4A5D35-10A6-674C-B7EB-EF7DF4C90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9"/>
          <a:stretch/>
        </p:blipFill>
        <p:spPr>
          <a:xfrm>
            <a:off x="6104334" y="2486582"/>
            <a:ext cx="2917301" cy="36472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61C95A-BF0A-4F43-94A6-5941DCAD8544}"/>
              </a:ext>
            </a:extLst>
          </p:cNvPr>
          <p:cNvSpPr txBox="1"/>
          <p:nvPr/>
        </p:nvSpPr>
        <p:spPr>
          <a:xfrm>
            <a:off x="4860604" y="1197676"/>
            <a:ext cx="411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only sector that was warmed-up (S12) and vented after LS1 was conditioned back to the high level of heat load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0539267-FF52-0345-A268-257500B90616}"/>
              </a:ext>
            </a:extLst>
          </p:cNvPr>
          <p:cNvCxnSpPr>
            <a:cxnSpLocks/>
          </p:cNvCxnSpPr>
          <p:nvPr/>
        </p:nvCxnSpPr>
        <p:spPr>
          <a:xfrm flipV="1">
            <a:off x="685128" y="2301816"/>
            <a:ext cx="4175520" cy="10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F7B8DC-5BBA-194D-AAD2-C1002BB19936}"/>
              </a:ext>
            </a:extLst>
          </p:cNvPr>
          <p:cNvSpPr txBox="1"/>
          <p:nvPr/>
        </p:nvSpPr>
        <p:spPr>
          <a:xfrm>
            <a:off x="3670899" y="1973311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Good sectors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43CB43-2C3D-C94F-92A6-3E97C74411FD}"/>
              </a:ext>
            </a:extLst>
          </p:cNvPr>
          <p:cNvSpPr txBox="1"/>
          <p:nvPr/>
        </p:nvSpPr>
        <p:spPr>
          <a:xfrm>
            <a:off x="3730210" y="2332694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Bad sectors</a:t>
            </a:r>
          </a:p>
        </p:txBody>
      </p:sp>
    </p:spTree>
    <p:extLst>
      <p:ext uri="{BB962C8B-B14F-4D97-AF65-F5344CB8AC3E}">
        <p14:creationId xmlns:p14="http://schemas.microsoft.com/office/powerpoint/2010/main" val="18074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4814"/>
            <a:ext cx="8416834" cy="940443"/>
          </a:xfrm>
        </p:spPr>
        <p:txBody>
          <a:bodyPr>
            <a:noAutofit/>
          </a:bodyPr>
          <a:lstStyle/>
          <a:p>
            <a:r>
              <a:rPr lang="en-US" sz="3600" dirty="0"/>
              <a:t>Some Words on the LIU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44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8DCC-4246-1C49-B6B3-74D523DD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797"/>
            <a:ext cx="8226854" cy="940443"/>
          </a:xfrm>
        </p:spPr>
        <p:txBody>
          <a:bodyPr/>
          <a:lstStyle/>
          <a:p>
            <a:r>
              <a:rPr lang="en-US" dirty="0"/>
              <a:t>Luminosity, the Figure of Merit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0FB17-D173-5A4F-A36F-874E9C551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34" y="3105879"/>
            <a:ext cx="5029200" cy="1331844"/>
          </a:xfrm>
        </p:spPr>
        <p:txBody>
          <a:bodyPr>
            <a:normAutofit fontScale="77500" lnSpcReduction="20000"/>
          </a:bodyPr>
          <a:lstStyle/>
          <a:p>
            <a:pPr marL="36576" indent="0">
              <a:lnSpc>
                <a:spcPct val="120000"/>
              </a:lnSpc>
              <a:buNone/>
            </a:pPr>
            <a:r>
              <a:rPr lang="en-US" dirty="0"/>
              <a:t>More or less fixed:</a:t>
            </a:r>
          </a:p>
          <a:p>
            <a:pPr>
              <a:lnSpc>
                <a:spcPct val="120000"/>
              </a:lnSpc>
            </a:pPr>
            <a:r>
              <a:rPr lang="en-US" dirty="0"/>
              <a:t>Revolution frequency</a:t>
            </a:r>
          </a:p>
          <a:p>
            <a:pPr>
              <a:lnSpc>
                <a:spcPct val="120000"/>
              </a:lnSpc>
            </a:pPr>
            <a:r>
              <a:rPr lang="en-US" dirty="0"/>
              <a:t>Number of bunches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1E346-AF6B-B34E-9170-1AAA230798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7E990-19E9-6D4E-815B-6AA371944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481F-B82A-BF45-BBA1-660949B55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DC80D9-3BF8-D740-9198-43921099D7C3}"/>
              </a:ext>
            </a:extLst>
          </p:cNvPr>
          <p:cNvGrpSpPr/>
          <p:nvPr/>
        </p:nvGrpSpPr>
        <p:grpSpPr>
          <a:xfrm>
            <a:off x="4902088" y="3429878"/>
            <a:ext cx="4355658" cy="2433061"/>
            <a:chOff x="4902088" y="3429878"/>
            <a:chExt cx="4355658" cy="24330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935C3A-DADB-784D-A0F2-A3415D0718DF}"/>
                </a:ext>
              </a:extLst>
            </p:cNvPr>
            <p:cNvGrpSpPr/>
            <p:nvPr/>
          </p:nvGrpSpPr>
          <p:grpSpPr>
            <a:xfrm>
              <a:off x="4902088" y="3429878"/>
              <a:ext cx="4355658" cy="2433061"/>
              <a:chOff x="4788342" y="3823828"/>
              <a:chExt cx="4355658" cy="2433061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C4B281D7-0C8A-A849-A609-93FF2BD17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88342" y="3823828"/>
                <a:ext cx="3960196" cy="24330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AD01F7-C21F-5E48-87EE-F2D4D31EB241}"/>
                  </a:ext>
                </a:extLst>
              </p:cNvPr>
              <p:cNvSpPr txBox="1"/>
              <p:nvPr/>
            </p:nvSpPr>
            <p:spPr>
              <a:xfrm rot="19098400">
                <a:off x="6536558" y="4566241"/>
                <a:ext cx="2197275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  <a:effectLst>
                      <a:glow>
                        <a:schemeClr val="bg1"/>
                      </a:glow>
                    </a:effectLst>
                  </a:rPr>
                  <a:t>High-Luminosity LHC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5044031-D3F7-DC43-A33E-400C68A844FB}"/>
                  </a:ext>
                </a:extLst>
              </p:cNvPr>
              <p:cNvCxnSpPr/>
              <p:nvPr/>
            </p:nvCxnSpPr>
            <p:spPr>
              <a:xfrm>
                <a:off x="8618891" y="4417402"/>
                <a:ext cx="0" cy="9702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F23D5F-9D62-FF45-87FF-FDFF45E6E650}"/>
                  </a:ext>
                </a:extLst>
              </p:cNvPr>
              <p:cNvSpPr txBox="1"/>
              <p:nvPr/>
            </p:nvSpPr>
            <p:spPr>
              <a:xfrm>
                <a:off x="8618891" y="4741770"/>
                <a:ext cx="5251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X 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D5CF97-7E72-D84F-AE9D-8B663AFAA46A}"/>
                </a:ext>
              </a:extLst>
            </p:cNvPr>
            <p:cNvSpPr txBox="1"/>
            <p:nvPr/>
          </p:nvSpPr>
          <p:spPr>
            <a:xfrm rot="20774646">
              <a:off x="7438271" y="5192517"/>
              <a:ext cx="1303701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  <a:effectLst>
                    <a:glow>
                      <a:schemeClr val="bg1"/>
                    </a:glow>
                  </a:effectLst>
                </a:rPr>
                <a:t> LHC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94B733-A001-9D4B-925B-4070CEF2F901}"/>
                  </a:ext>
                </a:extLst>
              </p:cNvPr>
              <p:cNvSpPr txBox="1"/>
              <p:nvPr/>
            </p:nvSpPr>
            <p:spPr>
              <a:xfrm>
                <a:off x="546652" y="1537230"/>
                <a:ext cx="7245626" cy="1168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𝑒𝑣𝑒𝑛𝑡𝑠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𝑠𝑒𝑐𝑜𝑛𝑑</m:t>
                              </m:r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94B733-A001-9D4B-925B-4070CEF2F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52" y="1537230"/>
                <a:ext cx="7245626" cy="1168205"/>
              </a:xfrm>
              <a:prstGeom prst="rect">
                <a:avLst/>
              </a:prstGeom>
              <a:blipFill>
                <a:blip r:embed="rId3"/>
                <a:stretch>
                  <a:fillRect t="-73118" b="-68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8E34B-DB7B-544D-BFDA-6FC9B3030E70}"/>
              </a:ext>
            </a:extLst>
          </p:cNvPr>
          <p:cNvGrpSpPr/>
          <p:nvPr/>
        </p:nvGrpSpPr>
        <p:grpSpPr>
          <a:xfrm>
            <a:off x="3513522" y="1105259"/>
            <a:ext cx="5034200" cy="2259028"/>
            <a:chOff x="4030357" y="1105259"/>
            <a:chExt cx="5034200" cy="2259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C281E89-4034-BF45-8242-BF5439994953}"/>
                </a:ext>
              </a:extLst>
            </p:cNvPr>
            <p:cNvGrpSpPr/>
            <p:nvPr/>
          </p:nvGrpSpPr>
          <p:grpSpPr>
            <a:xfrm>
              <a:off x="4030357" y="1154169"/>
              <a:ext cx="2231295" cy="1072197"/>
              <a:chOff x="4030357" y="1154169"/>
              <a:chExt cx="2231295" cy="107219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51CF419-617D-7B4A-9E29-11210FB8D28D}"/>
                  </a:ext>
                </a:extLst>
              </p:cNvPr>
              <p:cNvSpPr/>
              <p:nvPr/>
            </p:nvSpPr>
            <p:spPr>
              <a:xfrm>
                <a:off x="5316734" y="1739348"/>
                <a:ext cx="944918" cy="48701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Line Callout 2 14">
                <a:extLst>
                  <a:ext uri="{FF2B5EF4-FFF2-40B4-BE49-F238E27FC236}">
                    <a16:creationId xmlns:a16="http://schemas.microsoft.com/office/drawing/2014/main" id="{5DA495F9-C195-6F40-AD83-F9D85EC8B94A}"/>
                  </a:ext>
                </a:extLst>
              </p:cNvPr>
              <p:cNvSpPr/>
              <p:nvPr/>
            </p:nvSpPr>
            <p:spPr>
              <a:xfrm>
                <a:off x="4030357" y="1154169"/>
                <a:ext cx="1237016" cy="505945"/>
              </a:xfrm>
              <a:prstGeom prst="borderCallout2">
                <a:avLst>
                  <a:gd name="adj1" fmla="val 19723"/>
                  <a:gd name="adj2" fmla="val 106799"/>
                  <a:gd name="adj3" fmla="val 19410"/>
                  <a:gd name="adj4" fmla="val 121877"/>
                  <a:gd name="adj5" fmla="val 114152"/>
                  <a:gd name="adj6" fmla="val 140706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Intensity per bunch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F1AD7B-39C8-6E47-A64C-7B8DC3E74683}"/>
                </a:ext>
              </a:extLst>
            </p:cNvPr>
            <p:cNvGrpSpPr/>
            <p:nvPr/>
          </p:nvGrpSpPr>
          <p:grpSpPr>
            <a:xfrm>
              <a:off x="6794673" y="1105259"/>
              <a:ext cx="2101382" cy="1118165"/>
              <a:chOff x="6794673" y="1105259"/>
              <a:chExt cx="2101382" cy="111816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96D7DEC-2DA0-CB4B-9511-0D463F40C65D}"/>
                  </a:ext>
                </a:extLst>
              </p:cNvPr>
              <p:cNvSpPr/>
              <p:nvPr/>
            </p:nvSpPr>
            <p:spPr>
              <a:xfrm>
                <a:off x="6794673" y="1753512"/>
                <a:ext cx="397324" cy="46991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Line Callout 2 16">
                <a:extLst>
                  <a:ext uri="{FF2B5EF4-FFF2-40B4-BE49-F238E27FC236}">
                    <a16:creationId xmlns:a16="http://schemas.microsoft.com/office/drawing/2014/main" id="{66E03D51-1F77-874C-8CA9-FC5F6DB86AFE}"/>
                  </a:ext>
                </a:extLst>
              </p:cNvPr>
              <p:cNvSpPr/>
              <p:nvPr/>
            </p:nvSpPr>
            <p:spPr>
              <a:xfrm>
                <a:off x="7722170" y="1105259"/>
                <a:ext cx="1173885" cy="635097"/>
              </a:xfrm>
              <a:prstGeom prst="borderCallout2">
                <a:avLst>
                  <a:gd name="adj1" fmla="val 24626"/>
                  <a:gd name="adj2" fmla="val -5496"/>
                  <a:gd name="adj3" fmla="val 24627"/>
                  <a:gd name="adj4" fmla="val -22341"/>
                  <a:gd name="adj5" fmla="val 105853"/>
                  <a:gd name="adj6" fmla="val -53781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Number of bunches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0D8328-76E6-B845-8806-ED32430A169E}"/>
                </a:ext>
              </a:extLst>
            </p:cNvPr>
            <p:cNvGrpSpPr/>
            <p:nvPr/>
          </p:nvGrpSpPr>
          <p:grpSpPr>
            <a:xfrm>
              <a:off x="7286806" y="1966729"/>
              <a:ext cx="1777751" cy="1285151"/>
              <a:chOff x="7286806" y="1966729"/>
              <a:chExt cx="1777751" cy="128515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649BC5C-877E-FA4E-9AAD-4A69BC40DE61}"/>
                  </a:ext>
                </a:extLst>
              </p:cNvPr>
              <p:cNvSpPr/>
              <p:nvPr/>
            </p:nvSpPr>
            <p:spPr>
              <a:xfrm>
                <a:off x="7286806" y="1966729"/>
                <a:ext cx="397324" cy="46991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Line Callout 2 18">
                <a:extLst>
                  <a:ext uri="{FF2B5EF4-FFF2-40B4-BE49-F238E27FC236}">
                    <a16:creationId xmlns:a16="http://schemas.microsoft.com/office/drawing/2014/main" id="{EF125600-FDE2-B04E-994E-ED78F9EB1BB0}"/>
                  </a:ext>
                </a:extLst>
              </p:cNvPr>
              <p:cNvSpPr/>
              <p:nvPr/>
            </p:nvSpPr>
            <p:spPr>
              <a:xfrm>
                <a:off x="7748941" y="2524302"/>
                <a:ext cx="1315616" cy="727578"/>
              </a:xfrm>
              <a:prstGeom prst="borderCallout2">
                <a:avLst>
                  <a:gd name="adj1" fmla="val 22061"/>
                  <a:gd name="adj2" fmla="val -3009"/>
                  <a:gd name="adj3" fmla="val 21682"/>
                  <a:gd name="adj4" fmla="val -11873"/>
                  <a:gd name="adj5" fmla="val -12046"/>
                  <a:gd name="adj6" fmla="val -19371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Geometrical</a:t>
                </a:r>
              </a:p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Correction </a:t>
                </a:r>
              </a:p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factors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97F13D0-AE78-D24F-8486-C0438EE2E0F4}"/>
                </a:ext>
              </a:extLst>
            </p:cNvPr>
            <p:cNvGrpSpPr/>
            <p:nvPr/>
          </p:nvGrpSpPr>
          <p:grpSpPr>
            <a:xfrm>
              <a:off x="4428040" y="2281067"/>
              <a:ext cx="2499534" cy="1083220"/>
              <a:chOff x="4428040" y="2281067"/>
              <a:chExt cx="2499534" cy="1083220"/>
            </a:xfrm>
          </p:grpSpPr>
          <p:sp>
            <p:nvSpPr>
              <p:cNvPr id="20" name="Line Callout 2 19">
                <a:extLst>
                  <a:ext uri="{FF2B5EF4-FFF2-40B4-BE49-F238E27FC236}">
                    <a16:creationId xmlns:a16="http://schemas.microsoft.com/office/drawing/2014/main" id="{D69122BE-4308-5343-93A1-DF123CF28EC9}"/>
                  </a:ext>
                </a:extLst>
              </p:cNvPr>
              <p:cNvSpPr/>
              <p:nvPr/>
            </p:nvSpPr>
            <p:spPr>
              <a:xfrm>
                <a:off x="4428040" y="2729190"/>
                <a:ext cx="1315616" cy="635097"/>
              </a:xfrm>
              <a:prstGeom prst="borderCallout2">
                <a:avLst>
                  <a:gd name="adj1" fmla="val 21862"/>
                  <a:gd name="adj2" fmla="val 103513"/>
                  <a:gd name="adj3" fmla="val 21483"/>
                  <a:gd name="adj4" fmla="val 115802"/>
                  <a:gd name="adj5" fmla="val -405"/>
                  <a:gd name="adj6" fmla="val 141292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Beam dimensions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9834000-D7EA-8E46-92FD-2DC5C9A5CBF7}"/>
                  </a:ext>
                </a:extLst>
              </p:cNvPr>
              <p:cNvSpPr/>
              <p:nvPr/>
            </p:nvSpPr>
            <p:spPr>
              <a:xfrm>
                <a:off x="6092949" y="2281067"/>
                <a:ext cx="834625" cy="47594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0E1400D-9D03-2E41-9BA3-B40D0E924911}"/>
              </a:ext>
            </a:extLst>
          </p:cNvPr>
          <p:cNvSpPr txBox="1">
            <a:spLocks/>
          </p:cNvSpPr>
          <p:nvPr/>
        </p:nvSpPr>
        <p:spPr>
          <a:xfrm>
            <a:off x="312900" y="4333810"/>
            <a:ext cx="5029200" cy="1818511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1000" dirty="0"/>
          </a:p>
          <a:p>
            <a:pPr marL="36576" indent="0">
              <a:lnSpc>
                <a:spcPct val="120000"/>
              </a:lnSpc>
              <a:buFont typeface="Arial"/>
              <a:buNone/>
            </a:pPr>
            <a:r>
              <a:rPr lang="en-US" dirty="0"/>
              <a:t>Parameters to optimize:</a:t>
            </a:r>
          </a:p>
          <a:p>
            <a:pPr>
              <a:lnSpc>
                <a:spcPct val="120000"/>
              </a:lnSpc>
            </a:pPr>
            <a:r>
              <a:rPr lang="en-US" dirty="0"/>
              <a:t>Intensity per bunch</a:t>
            </a:r>
          </a:p>
          <a:p>
            <a:pPr>
              <a:lnSpc>
                <a:spcPct val="120000"/>
              </a:lnSpc>
            </a:pPr>
            <a:r>
              <a:rPr lang="en-US" dirty="0"/>
              <a:t>Transverse beam dimensions</a:t>
            </a:r>
          </a:p>
          <a:p>
            <a:pPr>
              <a:lnSpc>
                <a:spcPct val="120000"/>
              </a:lnSpc>
            </a:pPr>
            <a:r>
              <a:rPr lang="en-US" dirty="0"/>
              <a:t>Geometrical correction factors</a:t>
            </a:r>
          </a:p>
        </p:txBody>
      </p:sp>
    </p:spTree>
    <p:extLst>
      <p:ext uri="{BB962C8B-B14F-4D97-AF65-F5344CB8AC3E}">
        <p14:creationId xmlns:p14="http://schemas.microsoft.com/office/powerpoint/2010/main" val="142807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28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8146-D16C-3E46-B5F5-2EDB35C0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Aim of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CD14B-4297-A94D-B4C9-451478A5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448"/>
            <a:ext cx="8226854" cy="44847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sz="3200" kern="0" dirty="0">
                <a:latin typeface="Calibri"/>
              </a:rPr>
              <a:t>Levelled luminosity of </a:t>
            </a:r>
            <a:r>
              <a:rPr lang="en-GB" sz="3200" kern="0" dirty="0" err="1">
                <a:latin typeface="Calibri"/>
              </a:rPr>
              <a:t>L</a:t>
            </a:r>
            <a:r>
              <a:rPr lang="en-GB" sz="3200" kern="0" baseline="-25000" dirty="0" err="1">
                <a:latin typeface="Calibri"/>
              </a:rPr>
              <a:t>levelled</a:t>
            </a:r>
            <a:r>
              <a:rPr lang="en-GB" sz="3200" kern="0" dirty="0">
                <a:latin typeface="Calibri"/>
              </a:rPr>
              <a:t> = </a:t>
            </a:r>
            <a:r>
              <a:rPr lang="en-GB" sz="3200" b="1" kern="0" dirty="0">
                <a:latin typeface="Calibri"/>
              </a:rPr>
              <a:t>5×10</a:t>
            </a:r>
            <a:r>
              <a:rPr lang="en-GB" sz="3200" b="1" kern="0" baseline="30000" dirty="0">
                <a:latin typeface="Calibri"/>
              </a:rPr>
              <a:t>34</a:t>
            </a:r>
            <a:r>
              <a:rPr lang="en-GB" sz="3200" b="1" kern="0" dirty="0">
                <a:latin typeface="Calibri"/>
              </a:rPr>
              <a:t> cm</a:t>
            </a:r>
            <a:r>
              <a:rPr lang="en-GB" sz="3200" b="1" kern="0" baseline="30000" dirty="0">
                <a:latin typeface="Calibri"/>
              </a:rPr>
              <a:t>-2</a:t>
            </a:r>
            <a:r>
              <a:rPr lang="en-GB" sz="3200" b="1" kern="0" dirty="0">
                <a:latin typeface="Calibri"/>
              </a:rPr>
              <a:t>s</a:t>
            </a:r>
            <a:r>
              <a:rPr lang="en-GB" sz="3200" b="1" kern="0" baseline="30000" dirty="0">
                <a:latin typeface="Calibri"/>
              </a:rPr>
              <a:t>-1</a:t>
            </a:r>
            <a:r>
              <a:rPr lang="en-GB" sz="3200" kern="0" dirty="0">
                <a:latin typeface="Calibri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GB" sz="3200" kern="0" dirty="0">
                <a:latin typeface="Calibri"/>
              </a:rPr>
              <a:t>This should allow for:</a:t>
            </a:r>
          </a:p>
          <a:p>
            <a:pPr lvl="1">
              <a:lnSpc>
                <a:spcPct val="110000"/>
              </a:lnSpc>
            </a:pPr>
            <a:r>
              <a:rPr lang="en-GB" sz="2800" kern="0" dirty="0">
                <a:latin typeface="Calibri"/>
              </a:rPr>
              <a:t>An integrated luminosity of </a:t>
            </a:r>
            <a:r>
              <a:rPr lang="en-GB" sz="2800" b="1" kern="0" dirty="0">
                <a:latin typeface="Calibri"/>
              </a:rPr>
              <a:t>250 fb</a:t>
            </a:r>
            <a:r>
              <a:rPr lang="en-GB" sz="2800" b="1" kern="0" baseline="30000" dirty="0">
                <a:latin typeface="Calibri"/>
              </a:rPr>
              <a:t>-1</a:t>
            </a:r>
            <a:r>
              <a:rPr lang="en-GB" sz="2800" b="1" kern="0" dirty="0">
                <a:latin typeface="Calibri"/>
              </a:rPr>
              <a:t> per year</a:t>
            </a:r>
            <a:r>
              <a:rPr lang="en-GB" sz="2800" kern="0" dirty="0">
                <a:latin typeface="Calibri"/>
              </a:rPr>
              <a:t>, with the goal of </a:t>
            </a:r>
            <a:r>
              <a:rPr lang="en-GB" sz="2800" b="1" kern="0" dirty="0">
                <a:latin typeface="Calibri"/>
              </a:rPr>
              <a:t>L</a:t>
            </a:r>
            <a:r>
              <a:rPr lang="en-GB" sz="2800" b="1" kern="0" baseline="-25000" dirty="0">
                <a:latin typeface="Calibri"/>
              </a:rPr>
              <a:t>int</a:t>
            </a:r>
            <a:r>
              <a:rPr lang="en-GB" sz="2800" b="1" kern="0" dirty="0">
                <a:latin typeface="Calibri"/>
              </a:rPr>
              <a:t> = 3000 fb</a:t>
            </a:r>
            <a:r>
              <a:rPr lang="en-GB" sz="2800" b="1" kern="0" baseline="30000" dirty="0">
                <a:latin typeface="Calibri"/>
              </a:rPr>
              <a:t>-1</a:t>
            </a:r>
            <a:r>
              <a:rPr lang="en-GB" sz="2800" kern="0" dirty="0">
                <a:latin typeface="Calibri"/>
              </a:rPr>
              <a:t> twelve years after the upgrade. </a:t>
            </a:r>
          </a:p>
          <a:p>
            <a:pPr marL="36576" indent="0">
              <a:lnSpc>
                <a:spcPct val="110000"/>
              </a:lnSpc>
              <a:buNone/>
            </a:pPr>
            <a:endParaRPr lang="en-GB" sz="1700" kern="0" dirty="0">
              <a:latin typeface="Calibri"/>
            </a:endParaRPr>
          </a:p>
          <a:p>
            <a:pPr marL="36576" indent="0">
              <a:lnSpc>
                <a:spcPct val="110000"/>
              </a:lnSpc>
              <a:buNone/>
            </a:pPr>
            <a:r>
              <a:rPr lang="en-GB" sz="3200" kern="0" dirty="0">
                <a:latin typeface="Calibri"/>
              </a:rPr>
              <a:t>This luminosity is more than ten times the luminosity reach of the first 10 years of the LHC lifetime</a:t>
            </a:r>
          </a:p>
          <a:p>
            <a:pPr marL="36576" indent="0">
              <a:lnSpc>
                <a:spcPct val="110000"/>
              </a:lnSpc>
              <a:buNone/>
            </a:pPr>
            <a:endParaRPr lang="en-GB" sz="3200" kern="0" dirty="0">
              <a:latin typeface="Calibri"/>
            </a:endParaRPr>
          </a:p>
          <a:p>
            <a:pPr marL="36576" indent="0">
              <a:lnSpc>
                <a:spcPct val="110000"/>
              </a:lnSpc>
              <a:buNone/>
            </a:pPr>
            <a:r>
              <a:rPr lang="en-GB" sz="3200" kern="0" dirty="0">
                <a:latin typeface="Calibri"/>
              </a:rPr>
              <a:t>Two projects to realize this:</a:t>
            </a:r>
          </a:p>
          <a:p>
            <a:pPr>
              <a:lnSpc>
                <a:spcPct val="110000"/>
              </a:lnSpc>
            </a:pPr>
            <a:r>
              <a:rPr lang="en-GB" sz="3200" kern="0" dirty="0">
                <a:latin typeface="Calibri"/>
              </a:rPr>
              <a:t>LHC Injector Upgrade</a:t>
            </a:r>
          </a:p>
          <a:p>
            <a:pPr>
              <a:lnSpc>
                <a:spcPct val="110000"/>
              </a:lnSpc>
            </a:pPr>
            <a:r>
              <a:rPr lang="en-GB" sz="3200" kern="0" dirty="0">
                <a:latin typeface="Calibri"/>
              </a:rPr>
              <a:t>HL-LHC upgrade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6179F-A3E7-6944-B4B7-B838F047D0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ED11D-C8FF-5849-A8CA-9D6ED8200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A28FD-A7E8-B141-9BAD-1E53E164D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59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ACEA-A9A8-AE41-ACAF-6F378322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Present Injectors Performance Limitation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EB9C-832C-9249-81F1-8B60F6E57E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9D19-67F2-3640-8B2A-1D15D9CF9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9D857-D722-0A45-B9D4-1F1BDA538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4FD7D-04C3-CB4B-B518-28AF284A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228"/>
            <a:ext cx="4699783" cy="434044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099FDD-A475-D143-94A0-760AC1F7163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54434" y="1519549"/>
          <a:ext cx="4251136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6393">
                  <a:extLst>
                    <a:ext uri="{9D8B030D-6E8A-4147-A177-3AD203B41FA5}">
                      <a16:colId xmlns:a16="http://schemas.microsoft.com/office/drawing/2014/main" val="551592142"/>
                    </a:ext>
                  </a:extLst>
                </a:gridCol>
                <a:gridCol w="1612075">
                  <a:extLst>
                    <a:ext uri="{9D8B030D-6E8A-4147-A177-3AD203B41FA5}">
                      <a16:colId xmlns:a16="http://schemas.microsoft.com/office/drawing/2014/main" val="2474620423"/>
                    </a:ext>
                  </a:extLst>
                </a:gridCol>
                <a:gridCol w="1022668">
                  <a:extLst>
                    <a:ext uri="{9D8B030D-6E8A-4147-A177-3AD203B41FA5}">
                      <a16:colId xmlns:a16="http://schemas.microsoft.com/office/drawing/2014/main" val="2668256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LHC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Nb</a:t>
                      </a:r>
                      <a:r>
                        <a:rPr kumimoji="0"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[x10</a:t>
                      </a:r>
                      <a:r>
                        <a:rPr kumimoji="0" lang="en-US" sz="16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ppb]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kumimoji="0" lang="en-US" sz="1600" b="1" kern="1200" baseline="-250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x,y</a:t>
                      </a:r>
                      <a:r>
                        <a:rPr kumimoji="0"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l-G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kumimoji="0"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0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503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HL-LHC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83680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AB84F300-442A-5D43-8CDF-54A31E0940A8}"/>
              </a:ext>
            </a:extLst>
          </p:cNvPr>
          <p:cNvGrpSpPr/>
          <p:nvPr/>
        </p:nvGrpSpPr>
        <p:grpSpPr>
          <a:xfrm>
            <a:off x="2172012" y="1833515"/>
            <a:ext cx="6733558" cy="391211"/>
            <a:chOff x="2172012" y="2135173"/>
            <a:chExt cx="6733558" cy="391211"/>
          </a:xfrm>
        </p:grpSpPr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C9F2CDF7-DAEE-F04C-9040-34396AA9374C}"/>
                </a:ext>
              </a:extLst>
            </p:cNvPr>
            <p:cNvSpPr/>
            <p:nvPr/>
          </p:nvSpPr>
          <p:spPr>
            <a:xfrm>
              <a:off x="2172012" y="2135173"/>
              <a:ext cx="240585" cy="2168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A41785-EAD9-6548-B515-A5F615B6FB39}"/>
                </a:ext>
              </a:extLst>
            </p:cNvPr>
            <p:cNvSpPr/>
            <p:nvPr/>
          </p:nvSpPr>
          <p:spPr>
            <a:xfrm>
              <a:off x="4654434" y="2187019"/>
              <a:ext cx="4251136" cy="33936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7577D30-B130-BB4F-B73C-249AD3AC3F04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2488676" y="2281287"/>
              <a:ext cx="2165758" cy="7541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57509C-7873-0D44-AA64-7BB8253D7621}"/>
              </a:ext>
            </a:extLst>
          </p:cNvPr>
          <p:cNvGrpSpPr/>
          <p:nvPr/>
        </p:nvGrpSpPr>
        <p:grpSpPr>
          <a:xfrm>
            <a:off x="3121848" y="2254576"/>
            <a:ext cx="5775866" cy="339365"/>
            <a:chOff x="3121848" y="2556234"/>
            <a:chExt cx="5775866" cy="339365"/>
          </a:xfrm>
        </p:grpSpPr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8ACD47BE-6D7C-5E48-982A-605511DEDEF6}"/>
                </a:ext>
              </a:extLst>
            </p:cNvPr>
            <p:cNvSpPr/>
            <p:nvPr/>
          </p:nvSpPr>
          <p:spPr>
            <a:xfrm>
              <a:off x="3121848" y="2584514"/>
              <a:ext cx="240585" cy="216816"/>
            </a:xfrm>
            <a:prstGeom prst="star5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8BBECED-A801-094F-B188-6D04299E77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0784" y="2733566"/>
              <a:ext cx="1259000" cy="20632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427213-863C-4347-B36F-FA12A41F38B3}"/>
                </a:ext>
              </a:extLst>
            </p:cNvPr>
            <p:cNvSpPr/>
            <p:nvPr/>
          </p:nvSpPr>
          <p:spPr>
            <a:xfrm>
              <a:off x="4646578" y="2556234"/>
              <a:ext cx="4251136" cy="339365"/>
            </a:xfrm>
            <a:prstGeom prst="rect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85EE39-C5FD-0147-8010-92CD0C7F0ED2}"/>
              </a:ext>
            </a:extLst>
          </p:cNvPr>
          <p:cNvGrpSpPr/>
          <p:nvPr/>
        </p:nvGrpSpPr>
        <p:grpSpPr>
          <a:xfrm>
            <a:off x="725864" y="1649690"/>
            <a:ext cx="8171850" cy="3167407"/>
            <a:chOff x="725864" y="1951348"/>
            <a:chExt cx="8171850" cy="31674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4D749FD-35B9-F740-9FBE-010C28DF6E1D}"/>
                </a:ext>
              </a:extLst>
            </p:cNvPr>
            <p:cNvCxnSpPr/>
            <p:nvPr/>
          </p:nvCxnSpPr>
          <p:spPr>
            <a:xfrm flipV="1">
              <a:off x="725864" y="1951348"/>
              <a:ext cx="3344420" cy="3167407"/>
            </a:xfrm>
            <a:prstGeom prst="line">
              <a:avLst/>
            </a:prstGeom>
            <a:ln w="317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8108CD-158D-4545-998C-C96C440A7465}"/>
                </a:ext>
              </a:extLst>
            </p:cNvPr>
            <p:cNvCxnSpPr>
              <a:cxnSpLocks/>
            </p:cNvCxnSpPr>
            <p:nvPr/>
          </p:nvCxnSpPr>
          <p:spPr>
            <a:xfrm>
              <a:off x="2180227" y="2620653"/>
              <a:ext cx="624244" cy="431017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55C4DD-C025-7A4D-A484-9838D3B7A485}"/>
                </a:ext>
              </a:extLst>
            </p:cNvPr>
            <p:cNvSpPr txBox="1"/>
            <p:nvPr/>
          </p:nvSpPr>
          <p:spPr>
            <a:xfrm>
              <a:off x="4654434" y="3037419"/>
              <a:ext cx="42432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Increase brightness limit for PSB and PS with H</a:t>
              </a:r>
              <a:r>
                <a:rPr lang="en-US" baseline="30000" dirty="0"/>
                <a:t>-</a:t>
              </a:r>
              <a:r>
                <a:rPr lang="en-US" dirty="0"/>
                <a:t> injection and increase of injection energy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03D042B-5BB7-6F4B-BDF9-AB634FDEDE3D}"/>
              </a:ext>
            </a:extLst>
          </p:cNvPr>
          <p:cNvGrpSpPr/>
          <p:nvPr/>
        </p:nvGrpSpPr>
        <p:grpSpPr>
          <a:xfrm>
            <a:off x="2520300" y="1649690"/>
            <a:ext cx="6369558" cy="4230583"/>
            <a:chOff x="2520300" y="1951348"/>
            <a:chExt cx="6369558" cy="423058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914114-F084-2A4C-ACF6-A923659D1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2247" y="1951348"/>
              <a:ext cx="0" cy="3167407"/>
            </a:xfrm>
            <a:prstGeom prst="line">
              <a:avLst/>
            </a:prstGeom>
            <a:ln w="317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04CD681-F4F9-D74C-BCB6-CD450B8D79A0}"/>
                </a:ext>
              </a:extLst>
            </p:cNvPr>
            <p:cNvCxnSpPr>
              <a:cxnSpLocks/>
            </p:cNvCxnSpPr>
            <p:nvPr/>
          </p:nvCxnSpPr>
          <p:spPr>
            <a:xfrm>
              <a:off x="2520300" y="4452068"/>
              <a:ext cx="621762" cy="0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FD40A3D-62C9-4944-B902-69D26ACBC7BD}"/>
                </a:ext>
              </a:extLst>
            </p:cNvPr>
            <p:cNvSpPr txBox="1"/>
            <p:nvPr/>
          </p:nvSpPr>
          <p:spPr>
            <a:xfrm>
              <a:off x="4646578" y="3873607"/>
              <a:ext cx="42432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Reduce longitudinal dipolar coupled bunch instability in PS that limits bunch intensity (Longitudinal damper/feedback)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Increase RF power in the SPS and  reduce coupled bunch instability that limits bunch intensity (add 800 MHz RF and impedance reduction)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4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98" y="1173935"/>
            <a:ext cx="8740140" cy="466742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Looking Back at 2018</a:t>
            </a:r>
          </a:p>
          <a:p>
            <a:pPr>
              <a:lnSpc>
                <a:spcPct val="150000"/>
              </a:lnSpc>
            </a:pPr>
            <a:r>
              <a:rPr lang="en-US" dirty="0"/>
              <a:t>LHC Performance 2018</a:t>
            </a:r>
          </a:p>
          <a:p>
            <a:pPr>
              <a:lnSpc>
                <a:spcPct val="150000"/>
              </a:lnSpc>
            </a:pPr>
            <a:r>
              <a:rPr lang="en-US" dirty="0"/>
              <a:t>The Remainder of 2018</a:t>
            </a:r>
          </a:p>
          <a:p>
            <a:pPr>
              <a:lnSpc>
                <a:spcPct val="150000"/>
              </a:lnSpc>
            </a:pPr>
            <a:r>
              <a:rPr lang="en-US" dirty="0"/>
              <a:t>Some of the Challenges Ahead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Some Words on the LIU Project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6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8167-9E7D-1F42-8E64-2705F0FD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LIU Performance Ramp-up Run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41B4B-F546-C445-9D23-6F1CE217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7" y="4629964"/>
            <a:ext cx="8678947" cy="1552894"/>
          </a:xfrm>
        </p:spPr>
        <p:txBody>
          <a:bodyPr>
            <a:normAutofit fontScale="70000" lnSpcReduction="20000"/>
          </a:bodyPr>
          <a:lstStyle/>
          <a:p>
            <a:pPr marL="36576" indent="0" algn="ctr">
              <a:buNone/>
            </a:pPr>
            <a:r>
              <a:rPr lang="en-US" dirty="0"/>
              <a:t>However, the LHC will not yet be able to benefit fully from the Injector performance, but some performance increase is to be expected</a:t>
            </a:r>
          </a:p>
          <a:p>
            <a:pPr marL="36576" indent="0" algn="ctr">
              <a:buNone/>
            </a:pPr>
            <a:endParaRPr lang="en-US" sz="1600" dirty="0"/>
          </a:p>
          <a:p>
            <a:pPr marL="36576" indent="0" algn="ctr">
              <a:buNone/>
            </a:pPr>
            <a:r>
              <a:rPr lang="en-US" dirty="0"/>
              <a:t>The “LHC Run III Working Group” investigates limitations and opportunities and will try to establish an optimum run scenario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F8069-CCC7-B946-97B6-D7FF2662A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5BA5-A3A5-6E4C-90B4-A294CDEE7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5DDB-6D90-ED42-969B-43C794553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37EBA1B2-4D9F-4D4B-982C-321F592B14E4}"/>
              </a:ext>
            </a:extLst>
          </p:cNvPr>
          <p:cNvSpPr/>
          <p:nvPr/>
        </p:nvSpPr>
        <p:spPr>
          <a:xfrm>
            <a:off x="292231" y="1325153"/>
            <a:ext cx="2347275" cy="772998"/>
          </a:xfrm>
          <a:prstGeom prst="homePlate">
            <a:avLst/>
          </a:prstGeom>
          <a:solidFill>
            <a:srgbClr val="98E1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2020 - 2021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63F6F-8BC1-EF42-9F30-4859ACF29554}"/>
              </a:ext>
            </a:extLst>
          </p:cNvPr>
          <p:cNvSpPr txBox="1"/>
          <p:nvPr/>
        </p:nvSpPr>
        <p:spPr>
          <a:xfrm>
            <a:off x="216817" y="2199675"/>
            <a:ext cx="2161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600" dirty="0"/>
              <a:t>Commissioning of </a:t>
            </a:r>
            <a:r>
              <a:rPr lang="en-US" sz="1600" b="1" dirty="0"/>
              <a:t>1.2x10</a:t>
            </a:r>
            <a:r>
              <a:rPr lang="en-US" sz="1600" b="1" baseline="30000" dirty="0"/>
              <a:t>11</a:t>
            </a:r>
            <a:r>
              <a:rPr lang="en-US" sz="1600" b="1" dirty="0"/>
              <a:t> ppb </a:t>
            </a:r>
            <a:r>
              <a:rPr lang="en-US" sz="1600" dirty="0"/>
              <a:t>with LINAC 4 &amp; LIU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600" dirty="0"/>
              <a:t>Re-produce all pre-LS2 beams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600" dirty="0" err="1"/>
              <a:t>Pb</a:t>
            </a:r>
            <a:r>
              <a:rPr lang="en-US" sz="1600" dirty="0"/>
              <a:t> ions with LIU performance and slip stacking in SPS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0B2772-4761-4843-BCAA-A6BB1E889413}"/>
              </a:ext>
            </a:extLst>
          </p:cNvPr>
          <p:cNvGrpSpPr/>
          <p:nvPr/>
        </p:nvGrpSpPr>
        <p:grpSpPr>
          <a:xfrm>
            <a:off x="2340991" y="1325153"/>
            <a:ext cx="2381840" cy="3048884"/>
            <a:chOff x="2340991" y="1325153"/>
            <a:chExt cx="2381840" cy="30488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5CADA5-5349-7544-A4B0-2E5589418BEC}"/>
                </a:ext>
              </a:extLst>
            </p:cNvPr>
            <p:cNvSpPr txBox="1"/>
            <p:nvPr/>
          </p:nvSpPr>
          <p:spPr>
            <a:xfrm>
              <a:off x="2340991" y="2199675"/>
              <a:ext cx="21618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dirty="0"/>
                <a:t>Commissioning of </a:t>
              </a:r>
              <a:r>
                <a:rPr lang="en-US" sz="1600" b="1" dirty="0"/>
                <a:t>1,8x10</a:t>
              </a:r>
              <a:r>
                <a:rPr lang="en-US" sz="1600" b="1" baseline="30000" dirty="0"/>
                <a:t>11 </a:t>
              </a:r>
              <a:r>
                <a:rPr lang="en-US" sz="1600" b="1" dirty="0"/>
                <a:t>ppb </a:t>
              </a:r>
              <a:r>
                <a:rPr lang="en-US" sz="1600" dirty="0"/>
                <a:t>with design brightness and loss budgets out of SPS</a:t>
              </a:r>
            </a:p>
            <a:p>
              <a:pPr lvl="0"/>
              <a:endParaRPr lang="en-US" sz="1600" dirty="0"/>
            </a:p>
            <a:p>
              <a:pPr lvl="0"/>
              <a:endParaRPr lang="en-US" sz="1600" dirty="0"/>
            </a:p>
            <a:p>
              <a:pPr lvl="0"/>
              <a:endParaRPr lang="en-US" sz="1600" dirty="0"/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03638D6B-BAF9-E641-A6CF-DB0397A6A98E}"/>
                </a:ext>
              </a:extLst>
            </p:cNvPr>
            <p:cNvSpPr/>
            <p:nvPr/>
          </p:nvSpPr>
          <p:spPr>
            <a:xfrm>
              <a:off x="2378698" y="1325153"/>
              <a:ext cx="2344133" cy="775113"/>
            </a:xfrm>
            <a:prstGeom prst="chevron">
              <a:avLst/>
            </a:prstGeom>
            <a:solidFill>
              <a:srgbClr val="27BA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2022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CD5819-77E3-6E46-BE87-45142CCDAEEC}"/>
                </a:ext>
              </a:extLst>
            </p:cNvPr>
            <p:cNvCxnSpPr>
              <a:cxnSpLocks/>
            </p:cNvCxnSpPr>
            <p:nvPr/>
          </p:nvCxnSpPr>
          <p:spPr>
            <a:xfrm>
              <a:off x="2378698" y="2199675"/>
              <a:ext cx="0" cy="2174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9B3ADE-70D0-6644-91F5-C3440E3DDA56}"/>
              </a:ext>
            </a:extLst>
          </p:cNvPr>
          <p:cNvGrpSpPr/>
          <p:nvPr/>
        </p:nvGrpSpPr>
        <p:grpSpPr>
          <a:xfrm>
            <a:off x="4457309" y="1325153"/>
            <a:ext cx="2351989" cy="3030959"/>
            <a:chOff x="4457309" y="1325153"/>
            <a:chExt cx="2351989" cy="3030959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3C88584C-23AA-4A48-8B49-377197A2D3B2}"/>
                </a:ext>
              </a:extLst>
            </p:cNvPr>
            <p:cNvSpPr/>
            <p:nvPr/>
          </p:nvSpPr>
          <p:spPr>
            <a:xfrm>
              <a:off x="4465165" y="1325153"/>
              <a:ext cx="2344133" cy="775113"/>
            </a:xfrm>
            <a:prstGeom prst="chevron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2023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95BD50-DCE0-444F-86F7-691D029D2764}"/>
                </a:ext>
              </a:extLst>
            </p:cNvPr>
            <p:cNvGrpSpPr/>
            <p:nvPr/>
          </p:nvGrpSpPr>
          <p:grpSpPr>
            <a:xfrm>
              <a:off x="4457309" y="2181750"/>
              <a:ext cx="2188592" cy="2174362"/>
              <a:chOff x="4457309" y="2181750"/>
              <a:chExt cx="2188592" cy="217436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FB80A4-9A63-4449-BBF3-2DDD7C81048C}"/>
                  </a:ext>
                </a:extLst>
              </p:cNvPr>
              <p:cNvSpPr txBox="1"/>
              <p:nvPr/>
            </p:nvSpPr>
            <p:spPr>
              <a:xfrm>
                <a:off x="4484019" y="2181750"/>
                <a:ext cx="216188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600" dirty="0"/>
                  <a:t>Commissioning of </a:t>
                </a:r>
                <a:r>
                  <a:rPr lang="en-US" sz="1600" b="1" dirty="0"/>
                  <a:t>2.1x10</a:t>
                </a:r>
                <a:r>
                  <a:rPr lang="en-US" sz="1600" b="1" baseline="30000" dirty="0"/>
                  <a:t>11</a:t>
                </a:r>
                <a:r>
                  <a:rPr lang="en-US" sz="1600" b="1" dirty="0"/>
                  <a:t> ppb </a:t>
                </a:r>
                <a:r>
                  <a:rPr lang="en-US" sz="1600" dirty="0"/>
                  <a:t>up to SPS extraction and tests of higher intensity at least up to the SPS injection</a:t>
                </a:r>
              </a:p>
              <a:p>
                <a:pPr lvl="0"/>
                <a:endParaRPr lang="en-US" sz="1600" dirty="0"/>
              </a:p>
              <a:p>
                <a:pPr lvl="0"/>
                <a:endParaRPr lang="en-US" sz="1600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5982F35-5845-564F-A531-CC152FF1A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7309" y="2181750"/>
                <a:ext cx="0" cy="217436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1F0F53-03F6-6A4F-BA5C-5A63CEC15E31}"/>
              </a:ext>
            </a:extLst>
          </p:cNvPr>
          <p:cNvGrpSpPr/>
          <p:nvPr/>
        </p:nvGrpSpPr>
        <p:grpSpPr>
          <a:xfrm>
            <a:off x="6551632" y="1323038"/>
            <a:ext cx="2344133" cy="3033074"/>
            <a:chOff x="6551632" y="1323038"/>
            <a:chExt cx="2344133" cy="3033074"/>
          </a:xfrm>
        </p:grpSpPr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8C107C61-0C00-3C40-ABE5-C815DD3D18E7}"/>
                </a:ext>
              </a:extLst>
            </p:cNvPr>
            <p:cNvSpPr/>
            <p:nvPr/>
          </p:nvSpPr>
          <p:spPr>
            <a:xfrm>
              <a:off x="6551632" y="1323038"/>
              <a:ext cx="2344133" cy="775113"/>
            </a:xfrm>
            <a:prstGeom prst="chevron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2024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9A97DA-3AEF-CB44-BDBB-29B9240BFADF}"/>
                </a:ext>
              </a:extLst>
            </p:cNvPr>
            <p:cNvSpPr txBox="1"/>
            <p:nvPr/>
          </p:nvSpPr>
          <p:spPr>
            <a:xfrm>
              <a:off x="6589339" y="2206490"/>
              <a:ext cx="21618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dirty="0"/>
                <a:t>Commissioning of </a:t>
              </a:r>
              <a:r>
                <a:rPr lang="en-US" sz="1600" b="1" dirty="0"/>
                <a:t>2.3x10</a:t>
              </a:r>
              <a:r>
                <a:rPr lang="en-US" sz="1600" b="1" baseline="30000" dirty="0"/>
                <a:t>11</a:t>
              </a:r>
              <a:r>
                <a:rPr lang="en-US" sz="1600" b="1" dirty="0"/>
                <a:t> ppb </a:t>
              </a:r>
              <a:r>
                <a:rPr lang="en-US" sz="1600" dirty="0"/>
                <a:t>up to SPS extraction with the desired brightness and loss budgets</a:t>
              </a:r>
            </a:p>
            <a:p>
              <a:pPr lvl="0"/>
              <a:endParaRPr lang="en-US" sz="1600" dirty="0"/>
            </a:p>
            <a:p>
              <a:pPr lvl="0"/>
              <a:endParaRPr lang="en-US" sz="16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25D404-978E-5D46-A913-4F282ED6775E}"/>
                </a:ext>
              </a:extLst>
            </p:cNvPr>
            <p:cNvCxnSpPr>
              <a:cxnSpLocks/>
            </p:cNvCxnSpPr>
            <p:nvPr/>
          </p:nvCxnSpPr>
          <p:spPr>
            <a:xfrm>
              <a:off x="6598766" y="2181750"/>
              <a:ext cx="0" cy="2174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33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EA75C-1441-3242-82BF-2C2BC7DB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213614"/>
            <a:ext cx="8378687" cy="940443"/>
          </a:xfrm>
        </p:spPr>
        <p:txBody>
          <a:bodyPr>
            <a:normAutofit/>
          </a:bodyPr>
          <a:lstStyle/>
          <a:p>
            <a:r>
              <a:rPr lang="en-US" dirty="0"/>
              <a:t>The CERN Long-Term Planning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207F8-5471-C14E-BA79-B8E01A9B44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451F8-96B8-5845-ABCE-E4030E90D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9E44-A675-D641-8F91-592F2334D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CEA15-D076-CC4C-B2A8-4582623F9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08" y="1173935"/>
            <a:ext cx="7777980" cy="4984666"/>
          </a:xfrm>
          <a:prstGeom prst="rect">
            <a:avLst/>
          </a:prstGeom>
        </p:spPr>
      </p:pic>
      <p:sp>
        <p:nvSpPr>
          <p:cNvPr id="9" name="7-Point Star 8">
            <a:extLst>
              <a:ext uri="{FF2B5EF4-FFF2-40B4-BE49-F238E27FC236}">
                <a16:creationId xmlns:a16="http://schemas.microsoft.com/office/drawing/2014/main" id="{6A3023A4-C6E4-9643-9B2F-9DD619607A9F}"/>
              </a:ext>
            </a:extLst>
          </p:cNvPr>
          <p:cNvSpPr/>
          <p:nvPr/>
        </p:nvSpPr>
        <p:spPr>
          <a:xfrm>
            <a:off x="4815009" y="2951923"/>
            <a:ext cx="327991" cy="278296"/>
          </a:xfrm>
          <a:prstGeom prst="star7">
            <a:avLst/>
          </a:prstGeom>
          <a:solidFill>
            <a:srgbClr val="FF42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15F0F7-BF55-9740-9029-6F1CB77C76A8}"/>
              </a:ext>
            </a:extLst>
          </p:cNvPr>
          <p:cNvSpPr/>
          <p:nvPr/>
        </p:nvSpPr>
        <p:spPr>
          <a:xfrm>
            <a:off x="5102935" y="2615026"/>
            <a:ext cx="1986021" cy="476045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LIU Deployment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HL-LHC Civil engineering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310DA7-6D63-BD49-B10D-1E36560344EA}"/>
              </a:ext>
            </a:extLst>
          </p:cNvPr>
          <p:cNvSpPr/>
          <p:nvPr/>
        </p:nvSpPr>
        <p:spPr>
          <a:xfrm>
            <a:off x="3289620" y="3981045"/>
            <a:ext cx="2225060" cy="278296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HL-LHC deployment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D2C776A-8AD8-1A4D-AC16-0B2F801A2B6E}"/>
              </a:ext>
            </a:extLst>
          </p:cNvPr>
          <p:cNvSpPr/>
          <p:nvPr/>
        </p:nvSpPr>
        <p:spPr>
          <a:xfrm>
            <a:off x="5953179" y="3860939"/>
            <a:ext cx="2232197" cy="499620"/>
          </a:xfrm>
          <a:prstGeom prst="rightArrow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HL-LHC Running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6183AB-9491-7D46-898C-670C21B87543}"/>
              </a:ext>
            </a:extLst>
          </p:cNvPr>
          <p:cNvGrpSpPr/>
          <p:nvPr/>
        </p:nvGrpSpPr>
        <p:grpSpPr>
          <a:xfrm>
            <a:off x="1394753" y="3091071"/>
            <a:ext cx="6863127" cy="1650342"/>
            <a:chOff x="1394753" y="3091071"/>
            <a:chExt cx="6863127" cy="16503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3A89F-6ADD-A04D-9829-2A443FECF4B6}"/>
                </a:ext>
              </a:extLst>
            </p:cNvPr>
            <p:cNvSpPr/>
            <p:nvPr/>
          </p:nvSpPr>
          <p:spPr>
            <a:xfrm>
              <a:off x="1394753" y="4463117"/>
              <a:ext cx="2668200" cy="278296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Injector Performance Ramp up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C5E7E6B8-CA25-0A4E-A3E8-F2D7C1E30FF1}"/>
                </a:ext>
              </a:extLst>
            </p:cNvPr>
            <p:cNvSpPr/>
            <p:nvPr/>
          </p:nvSpPr>
          <p:spPr>
            <a:xfrm>
              <a:off x="7176869" y="3091071"/>
              <a:ext cx="1081011" cy="499620"/>
            </a:xfrm>
            <a:prstGeom prst="rightArrow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8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44814"/>
            <a:ext cx="8416834" cy="940443"/>
          </a:xfrm>
        </p:spPr>
        <p:txBody>
          <a:bodyPr>
            <a:noAutofit/>
          </a:bodyPr>
          <a:lstStyle/>
          <a:p>
            <a:r>
              <a:rPr lang="en-US" sz="3600" dirty="0"/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0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7AF5-40D8-8A4C-BAC6-65CF014A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63DB8-C9DA-9B48-9E86-E70FB613B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0771"/>
            <a:ext cx="8226854" cy="478781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The LHC had its best production year ever with rather stable running and high machine availability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ATLAS/CMS integrated 66 fb-1</a:t>
            </a:r>
          </a:p>
          <a:p>
            <a:pPr lvl="1">
              <a:lnSpc>
                <a:spcPct val="120000"/>
              </a:lnSpc>
            </a:pPr>
            <a:r>
              <a:rPr lang="en-US" sz="2800" dirty="0" err="1"/>
              <a:t>LHCb</a:t>
            </a:r>
            <a:r>
              <a:rPr lang="en-US" sz="2800" dirty="0"/>
              <a:t> integrated 2.46 fb-1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ALICE integrated  27.3 pb-1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Methods and principles for future HL-LHC running are being tested and deployed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ATS optics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Various types of luminosity levelling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Aiming at 7 </a:t>
            </a:r>
            <a:r>
              <a:rPr lang="en-US" sz="3200" dirty="0" err="1"/>
              <a:t>TeV</a:t>
            </a:r>
            <a:r>
              <a:rPr lang="en-US" sz="3200" dirty="0"/>
              <a:t> for after LS2, requiring magnet training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Electron Cloud and heat load differences are still a challenge to be tackled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During LS2 the LIU project will be deployed followed by a performance ramp-up of which the LHC can partially profit</a:t>
            </a:r>
          </a:p>
          <a:p>
            <a:pPr>
              <a:lnSpc>
                <a:spcPct val="120000"/>
              </a:lnSpc>
            </a:pPr>
            <a:endParaRPr lang="en-US" sz="3200" dirty="0"/>
          </a:p>
          <a:p>
            <a:pPr>
              <a:lnSpc>
                <a:spcPct val="120000"/>
              </a:lnSpc>
            </a:pPr>
            <a:endParaRPr lang="en-US" sz="3200" dirty="0"/>
          </a:p>
          <a:p>
            <a:pPr>
              <a:lnSpc>
                <a:spcPct val="120000"/>
              </a:lnSpc>
            </a:pPr>
            <a:endParaRPr lang="en-US" sz="3200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58F38-73E9-2441-8D7B-BFFE52D2E0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94707-51F6-B342-94EA-952B043DA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2D87E-BA80-FC43-98EA-86F36F4C0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12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2852-2BB2-FD43-A7B7-2B040FF2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160208"/>
            <a:ext cx="8719793" cy="940443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HL-LHC is under way..., much will change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4C015-7395-2B4B-92CF-C9A1B568A5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7851-5231-AE47-8DF9-6A1827797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4D84-C9F7-A541-858F-AB5888297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2" descr="https://home.cern/sites/home.web.cern.ch/files/image/update-for_cern_people/2018/06/civil-engineering-start-hl-lhc.jpg">
            <a:extLst>
              <a:ext uri="{FF2B5EF4-FFF2-40B4-BE49-F238E27FC236}">
                <a16:creationId xmlns:a16="http://schemas.microsoft.com/office/drawing/2014/main" id="{ECC5206C-DB2B-FC48-9999-40A9E415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49" y="1025236"/>
            <a:ext cx="7440037" cy="496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89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875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BB86-B51D-9A4D-B7A4-828CC9E4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of Civil Engineering on </a:t>
            </a:r>
            <a:r>
              <a:rPr lang="en-US" dirty="0" err="1"/>
              <a:t>Lumi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9972-23E6-6E4E-BDED-883B71055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890820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n-US" dirty="0"/>
              <a:t>Ground compacting on the surface is visible on the luminosity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F3EAD-07C0-5747-ACF1-AD5335FDB8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15269-A8AF-EA4E-AC64-25A2DFFFD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302C-F511-234D-ACA8-BFA4AFFD6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ABD870-3F48-0945-A095-8EE87BCF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476464"/>
            <a:ext cx="8175458" cy="3429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9B13308-819E-834F-AA24-78891C599F06}"/>
              </a:ext>
            </a:extLst>
          </p:cNvPr>
          <p:cNvSpPr/>
          <p:nvPr/>
        </p:nvSpPr>
        <p:spPr bwMode="auto">
          <a:xfrm>
            <a:off x="3752850" y="3238464"/>
            <a:ext cx="2057400" cy="1066800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D29F-21CA-8E4F-982C-8EB8DEC9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with 2556 bunches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0DC31-4F34-BD41-B424-AAF379350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4967055"/>
            <a:ext cx="8442960" cy="937357"/>
          </a:xfrm>
        </p:spPr>
        <p:txBody>
          <a:bodyPr>
            <a:normAutofit fontScale="77500" lnSpcReduction="20000"/>
          </a:bodyPr>
          <a:lstStyle/>
          <a:p>
            <a:pPr marL="36576" indent="0">
              <a:lnSpc>
                <a:spcPct val="120000"/>
              </a:lnSpc>
              <a:buNone/>
            </a:pPr>
            <a:r>
              <a:rPr lang="en-US" dirty="0"/>
              <a:t>Contrary to 2017, steady running with 2556 bunches per beam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In 2017 we ran for large part with the 8b4e beam due to the 16L2 issue</a:t>
            </a:r>
          </a:p>
          <a:p>
            <a:pPr>
              <a:lnSpc>
                <a:spcPct val="120000"/>
              </a:lnSpc>
            </a:pPr>
            <a:endParaRPr lang="en-US" sz="23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4897D-E064-A641-B880-B64A087703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CEFA2-005E-CC49-9CE7-30092F0E7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808A0-1DC6-1145-AABB-14D97EF9E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7016C-FF8B-A44F-87A3-DCE7D14E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257853"/>
            <a:ext cx="7027136" cy="37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5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Towards High Luminosity LHC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3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C08F-E87F-C74F-889F-2E746E10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Injectors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2A269-9CFA-F143-A3E5-122E0769A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4" y="1526336"/>
            <a:ext cx="5024486" cy="1973774"/>
          </a:xfrm>
        </p:spPr>
        <p:txBody>
          <a:bodyPr>
            <a:normAutofit fontScale="85000" lnSpcReduction="20000"/>
          </a:bodyPr>
          <a:lstStyle/>
          <a:p>
            <a:pPr marL="269875" indent="-233363">
              <a:lnSpc>
                <a:spcPct val="120000"/>
              </a:lnSpc>
            </a:pPr>
            <a:r>
              <a:rPr lang="en-US" dirty="0"/>
              <a:t>Main ingredient is LINAC 4 with H</a:t>
            </a:r>
            <a:r>
              <a:rPr lang="en-US" baseline="30000" dirty="0"/>
              <a:t>-</a:t>
            </a:r>
            <a:r>
              <a:rPr lang="en-US" dirty="0"/>
              <a:t> injection</a:t>
            </a:r>
          </a:p>
          <a:p>
            <a:pPr marL="717550" lvl="1" indent="-269875">
              <a:lnSpc>
                <a:spcPct val="120000"/>
              </a:lnSpc>
            </a:pPr>
            <a:r>
              <a:rPr lang="en-US" dirty="0"/>
              <a:t>Higher beam brightness after injection into the PSB than with the present proton LINAC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3A8F0-620A-684D-AB44-87659D258A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01D1-2D74-2146-A16F-53C2EE60B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5A501-7DBE-7542-BB7E-0DA6B2E3C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44344B91-0F58-0B4F-B218-DBD1F458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60" y="1325606"/>
            <a:ext cx="3554047" cy="25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72F53D-F4EB-7D44-B316-F7FC43478CA9}"/>
              </a:ext>
            </a:extLst>
          </p:cNvPr>
          <p:cNvSpPr txBox="1">
            <a:spLocks/>
          </p:cNvSpPr>
          <p:nvPr/>
        </p:nvSpPr>
        <p:spPr>
          <a:xfrm>
            <a:off x="339364" y="3852512"/>
            <a:ext cx="8669343" cy="2217189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33363">
              <a:lnSpc>
                <a:spcPct val="120000"/>
              </a:lnSpc>
            </a:pPr>
            <a:r>
              <a:rPr lang="en-US" dirty="0"/>
              <a:t>Majority of the other injectors changes are focused on:</a:t>
            </a:r>
          </a:p>
          <a:p>
            <a:pPr marL="577850" lvl="1" indent="-307975">
              <a:lnSpc>
                <a:spcPct val="120000"/>
              </a:lnSpc>
            </a:pPr>
            <a:r>
              <a:rPr lang="en-US" dirty="0"/>
              <a:t>Ability to accelerate intense and bright beams</a:t>
            </a:r>
          </a:p>
          <a:p>
            <a:pPr marL="577850" lvl="1" indent="-307975">
              <a:lnSpc>
                <a:spcPct val="120000"/>
              </a:lnSpc>
            </a:pPr>
            <a:r>
              <a:rPr lang="en-US" dirty="0"/>
              <a:t>Maintaining the brightness until injection into the LHC, minimize blow up</a:t>
            </a:r>
          </a:p>
          <a:p>
            <a:pPr marL="577850" lvl="1" indent="-307975">
              <a:lnSpc>
                <a:spcPct val="120000"/>
              </a:lnSpc>
            </a:pPr>
            <a:r>
              <a:rPr lang="en-US" dirty="0"/>
              <a:t>Improving diagnostics to be able to measure beam characteristics precisely</a:t>
            </a:r>
          </a:p>
        </p:txBody>
      </p:sp>
    </p:spTree>
    <p:extLst>
      <p:ext uri="{BB962C8B-B14F-4D97-AF65-F5344CB8AC3E}">
        <p14:creationId xmlns:p14="http://schemas.microsoft.com/office/powerpoint/2010/main" val="10599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F7DE0-0FB5-894E-A16D-D5C1EF6A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Looking Back at 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C9EE-6C0C-C841-A5CE-A1ECC0BAF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91C6-71EF-1D45-8A57-1CB2FAD25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CCB2A-1320-F144-92E7-87E593791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513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Intensity and Density With LINAC2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0698"/>
            <a:ext cx="8226854" cy="885579"/>
          </a:xfrm>
        </p:spPr>
        <p:txBody>
          <a:bodyPr>
            <a:normAutofit/>
          </a:bodyPr>
          <a:lstStyle/>
          <a:p>
            <a:pPr marL="315913" indent="-279400">
              <a:lnSpc>
                <a:spcPct val="110000"/>
              </a:lnSpc>
            </a:pPr>
            <a:r>
              <a:rPr lang="en-US" sz="2400" dirty="0"/>
              <a:t>With the present multi-turn proton injection the intensity is increased with </a:t>
            </a:r>
            <a:r>
              <a:rPr lang="en-US" sz="2000" dirty="0"/>
              <a:t>about</a:t>
            </a:r>
            <a:r>
              <a:rPr lang="en-US" sz="2400" dirty="0"/>
              <a:t> constant density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897" y="2144759"/>
            <a:ext cx="5327460" cy="30570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B66C7-B0EF-3F45-9EFF-705671C83EBA}"/>
              </a:ext>
            </a:extLst>
          </p:cNvPr>
          <p:cNvSpPr txBox="1">
            <a:spLocks/>
          </p:cNvSpPr>
          <p:nvPr/>
        </p:nvSpPr>
        <p:spPr>
          <a:xfrm>
            <a:off x="457200" y="5227819"/>
            <a:ext cx="8226854" cy="88557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Injection from LINAC4 with H</a:t>
            </a:r>
            <a:r>
              <a:rPr lang="en-US" sz="2400" baseline="30000" dirty="0"/>
              <a:t>-</a:t>
            </a:r>
            <a:r>
              <a:rPr lang="en-US" sz="2400" dirty="0"/>
              <a:t> will allow increasing phase space density when injecting into the PSB</a:t>
            </a:r>
          </a:p>
        </p:txBody>
      </p:sp>
    </p:spTree>
    <p:extLst>
      <p:ext uri="{BB962C8B-B14F-4D97-AF65-F5344CB8AC3E}">
        <p14:creationId xmlns:p14="http://schemas.microsoft.com/office/powerpoint/2010/main" val="654168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LINAC4 &amp; Charge Exchange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427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 H</a:t>
            </a:r>
            <a:r>
              <a:rPr lang="en-US" baseline="30000" dirty="0"/>
              <a:t>-</a:t>
            </a:r>
            <a:r>
              <a:rPr lang="en-US" dirty="0"/>
              <a:t> beam from LINAC 4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52" y="1814924"/>
            <a:ext cx="5035940" cy="352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5" name="Group 104"/>
          <p:cNvGrpSpPr/>
          <p:nvPr/>
        </p:nvGrpSpPr>
        <p:grpSpPr>
          <a:xfrm>
            <a:off x="6468330" y="1068614"/>
            <a:ext cx="2366076" cy="2219333"/>
            <a:chOff x="6468330" y="1355327"/>
            <a:chExt cx="2366076" cy="2219333"/>
          </a:xfrm>
        </p:grpSpPr>
        <p:grpSp>
          <p:nvGrpSpPr>
            <p:cNvPr id="71" name="Group 70"/>
            <p:cNvGrpSpPr/>
            <p:nvPr/>
          </p:nvGrpSpPr>
          <p:grpSpPr>
            <a:xfrm>
              <a:off x="6468330" y="1677852"/>
              <a:ext cx="2366076" cy="1896808"/>
              <a:chOff x="6394354" y="1173935"/>
              <a:chExt cx="2366076" cy="1896808"/>
            </a:xfrm>
          </p:grpSpPr>
          <p:grpSp>
            <p:nvGrpSpPr>
              <p:cNvPr id="8" name="Group 1081"/>
              <p:cNvGrpSpPr>
                <a:grpSpLocks/>
              </p:cNvGrpSpPr>
              <p:nvPr/>
            </p:nvGrpSpPr>
            <p:grpSpPr bwMode="auto">
              <a:xfrm>
                <a:off x="6394354" y="1173935"/>
                <a:ext cx="2366076" cy="1896808"/>
                <a:chOff x="803" y="965"/>
                <a:chExt cx="1612" cy="1329"/>
              </a:xfrm>
            </p:grpSpPr>
            <p:sp>
              <p:nvSpPr>
                <p:cNvPr id="9" name="Text Box 102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599" y="965"/>
                  <a:ext cx="22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>
                      <a:latin typeface="Times New Roman" charset="0"/>
                    </a:rPr>
                    <a:t>x</a:t>
                  </a:r>
                  <a:r>
                    <a:rPr lang="ja-JP" altLang="en-US" sz="1600" dirty="0">
                      <a:latin typeface="Times New Roman" charset="0"/>
                    </a:rPr>
                    <a:t>’</a:t>
                  </a:r>
                  <a:endParaRPr lang="en-US" sz="1600" dirty="0">
                    <a:latin typeface="Times New Roman" charset="0"/>
                  </a:endParaRPr>
                </a:p>
              </p:txBody>
            </p:sp>
            <p:sp>
              <p:nvSpPr>
                <p:cNvPr id="10" name="Text Box 103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35" y="1668"/>
                  <a:ext cx="18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>
                      <a:latin typeface="Times New Roman" charset="0"/>
                    </a:rPr>
                    <a:t>x</a:t>
                  </a:r>
                </a:p>
              </p:txBody>
            </p:sp>
            <p:sp>
              <p:nvSpPr>
                <p:cNvPr id="11" name="Oval 1031"/>
                <p:cNvSpPr>
                  <a:spLocks noChangeAspect="1" noChangeArrowheads="1"/>
                </p:cNvSpPr>
                <p:nvPr/>
              </p:nvSpPr>
              <p:spPr bwMode="auto">
                <a:xfrm rot="19925711">
                  <a:off x="854" y="1367"/>
                  <a:ext cx="1491" cy="603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fr-FR" sz="1600">
                    <a:latin typeface="Times New Roman" charset="0"/>
                  </a:endParaRPr>
                </a:p>
              </p:txBody>
            </p:sp>
            <p:sp>
              <p:nvSpPr>
                <p:cNvPr id="12" name="Line 10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599" y="1043"/>
                  <a:ext cx="0" cy="1251"/>
                </a:xfrm>
                <a:prstGeom prst="line">
                  <a:avLst/>
                </a:prstGeom>
                <a:noFill/>
                <a:ln w="28575">
                  <a:solidFill>
                    <a:srgbClr val="007EEA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37"/>
                <p:cNvSpPr>
                  <a:spLocks noChangeAspect="1" noChangeShapeType="1"/>
                </p:cNvSpPr>
                <p:nvPr/>
              </p:nvSpPr>
              <p:spPr bwMode="auto">
                <a:xfrm>
                  <a:off x="803" y="1660"/>
                  <a:ext cx="1593" cy="0"/>
                </a:xfrm>
                <a:prstGeom prst="line">
                  <a:avLst/>
                </a:prstGeom>
                <a:noFill/>
                <a:ln w="28575">
                  <a:solidFill>
                    <a:srgbClr val="007EEA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6847644" y="2388530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901251" y="1542972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00044" y="2478938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000044" y="222321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000044" y="192099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09269" y="2354953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32509" y="2099232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83929" y="1732384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698362" y="2178110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666046" y="1620041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46498" y="1540502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912486" y="1853186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66656" y="2123233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20615" y="1872450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552919" y="2241465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217378" y="1657863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104946" y="1854839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572608" y="1703173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790064" y="1770143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612122" y="2097868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301845" y="1858977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310232" y="2214745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06351" y="2065900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36465" y="2403090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844659" y="2518943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-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6531594" y="1355327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Before stripping foil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483008" y="3234889"/>
            <a:ext cx="2366076" cy="2164425"/>
            <a:chOff x="6483008" y="3878068"/>
            <a:chExt cx="2366076" cy="2164425"/>
          </a:xfrm>
        </p:grpSpPr>
        <p:grpSp>
          <p:nvGrpSpPr>
            <p:cNvPr id="70" name="Group 69"/>
            <p:cNvGrpSpPr/>
            <p:nvPr/>
          </p:nvGrpSpPr>
          <p:grpSpPr>
            <a:xfrm>
              <a:off x="6483008" y="4145685"/>
              <a:ext cx="2366076" cy="1896808"/>
              <a:chOff x="6389570" y="3551289"/>
              <a:chExt cx="2366076" cy="1896808"/>
            </a:xfrm>
          </p:grpSpPr>
          <p:grpSp>
            <p:nvGrpSpPr>
              <p:cNvPr id="39" name="Group 1081"/>
              <p:cNvGrpSpPr>
                <a:grpSpLocks/>
              </p:cNvGrpSpPr>
              <p:nvPr/>
            </p:nvGrpSpPr>
            <p:grpSpPr bwMode="auto">
              <a:xfrm>
                <a:off x="6389570" y="3551289"/>
                <a:ext cx="2366076" cy="1896808"/>
                <a:chOff x="803" y="965"/>
                <a:chExt cx="1612" cy="1329"/>
              </a:xfrm>
            </p:grpSpPr>
            <p:sp>
              <p:nvSpPr>
                <p:cNvPr id="40" name="Text Box 102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599" y="965"/>
                  <a:ext cx="22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>
                      <a:latin typeface="Times New Roman" charset="0"/>
                    </a:rPr>
                    <a:t>x</a:t>
                  </a:r>
                  <a:r>
                    <a:rPr lang="ja-JP" altLang="en-US" sz="1600" dirty="0">
                      <a:latin typeface="Times New Roman" charset="0"/>
                    </a:rPr>
                    <a:t>’</a:t>
                  </a:r>
                  <a:endParaRPr lang="en-US" sz="1600" dirty="0">
                    <a:latin typeface="Times New Roman" charset="0"/>
                  </a:endParaRPr>
                </a:p>
              </p:txBody>
            </p:sp>
            <p:sp>
              <p:nvSpPr>
                <p:cNvPr id="41" name="Text Box 103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35" y="1668"/>
                  <a:ext cx="18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>
                      <a:latin typeface="Times New Roman" charset="0"/>
                    </a:rPr>
                    <a:t>x</a:t>
                  </a:r>
                </a:p>
              </p:txBody>
            </p:sp>
            <p:sp>
              <p:nvSpPr>
                <p:cNvPr id="42" name="Oval 1031"/>
                <p:cNvSpPr>
                  <a:spLocks noChangeAspect="1" noChangeArrowheads="1"/>
                </p:cNvSpPr>
                <p:nvPr/>
              </p:nvSpPr>
              <p:spPr bwMode="auto">
                <a:xfrm rot="19925711">
                  <a:off x="854" y="1367"/>
                  <a:ext cx="1491" cy="603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fr-FR" sz="1600">
                    <a:latin typeface="Times New Roman" charset="0"/>
                  </a:endParaRPr>
                </a:p>
              </p:txBody>
            </p:sp>
            <p:sp>
              <p:nvSpPr>
                <p:cNvPr id="43" name="Line 10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599" y="1043"/>
                  <a:ext cx="0" cy="1251"/>
                </a:xfrm>
                <a:prstGeom prst="line">
                  <a:avLst/>
                </a:prstGeom>
                <a:noFill/>
                <a:ln w="28575">
                  <a:solidFill>
                    <a:srgbClr val="007EEA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1037"/>
                <p:cNvSpPr>
                  <a:spLocks noChangeAspect="1" noChangeShapeType="1"/>
                </p:cNvSpPr>
                <p:nvPr/>
              </p:nvSpPr>
              <p:spPr bwMode="auto">
                <a:xfrm>
                  <a:off x="803" y="1660"/>
                  <a:ext cx="1593" cy="0"/>
                </a:xfrm>
                <a:prstGeom prst="line">
                  <a:avLst/>
                </a:prstGeom>
                <a:noFill/>
                <a:ln w="28575">
                  <a:solidFill>
                    <a:srgbClr val="007EEA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6842860" y="4765884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896467" y="3920326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995260" y="4856292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995260" y="4600571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995260" y="4298353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204485" y="473230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227725" y="4476586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279145" y="4109738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693578" y="4555464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661262" y="3997395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041714" y="3917856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07702" y="4230540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61872" y="450058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615831" y="4249804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548135" y="461881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2594" y="403521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100162" y="4232193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567824" y="408052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785280" y="414749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607338" y="4475222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297061" y="4236331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305448" y="4592099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901567" y="4443254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631681" y="4780444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839875" y="489629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6557417" y="3878068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Behind stripping foil</a:t>
              </a:r>
            </a:p>
          </p:txBody>
        </p:sp>
      </p:grpSp>
      <p:sp>
        <p:nvSpPr>
          <p:cNvPr id="107" name="Content Placeholder 2"/>
          <p:cNvSpPr txBox="1">
            <a:spLocks/>
          </p:cNvSpPr>
          <p:nvPr/>
        </p:nvSpPr>
        <p:spPr>
          <a:xfrm>
            <a:off x="457200" y="5604777"/>
            <a:ext cx="8226854" cy="392366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Phase Space Painting is possible (various particle distributions)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44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8167-9E7D-1F42-8E64-2705F0FD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LIU Performance Ramp-up Run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41B4B-F546-C445-9D23-6F1CE217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7" y="4629964"/>
            <a:ext cx="8678947" cy="1552894"/>
          </a:xfrm>
        </p:spPr>
        <p:txBody>
          <a:bodyPr>
            <a:normAutofit fontScale="70000" lnSpcReduction="20000"/>
          </a:bodyPr>
          <a:lstStyle/>
          <a:p>
            <a:pPr marL="36576" indent="0" algn="ctr">
              <a:buNone/>
            </a:pPr>
            <a:r>
              <a:rPr lang="en-US" dirty="0"/>
              <a:t>However, the LHC will not yet be able to benefit fully from the Injector performance, but some performance increase is to be expected</a:t>
            </a:r>
          </a:p>
          <a:p>
            <a:pPr marL="36576" indent="0" algn="ctr">
              <a:buNone/>
            </a:pPr>
            <a:endParaRPr lang="en-US" sz="1600" dirty="0"/>
          </a:p>
          <a:p>
            <a:pPr marL="36576" indent="0" algn="ctr">
              <a:buNone/>
            </a:pPr>
            <a:r>
              <a:rPr lang="en-US" dirty="0"/>
              <a:t>The “LHC Run III Working Group” investigates limitations and opportunities and will try to establish an optimum run scenario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F8069-CCC7-B946-97B6-D7FF2662A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5BA5-A3A5-6E4C-90B4-A294CDEE7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5DDB-6D90-ED42-969B-43C794553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37EBA1B2-4D9F-4D4B-982C-321F592B14E4}"/>
              </a:ext>
            </a:extLst>
          </p:cNvPr>
          <p:cNvSpPr/>
          <p:nvPr/>
        </p:nvSpPr>
        <p:spPr>
          <a:xfrm>
            <a:off x="292231" y="1325153"/>
            <a:ext cx="2347275" cy="772998"/>
          </a:xfrm>
          <a:prstGeom prst="homePlate">
            <a:avLst/>
          </a:prstGeom>
          <a:solidFill>
            <a:srgbClr val="98E11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2020 - 2021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63F6F-8BC1-EF42-9F30-4859ACF29554}"/>
              </a:ext>
            </a:extLst>
          </p:cNvPr>
          <p:cNvSpPr txBox="1"/>
          <p:nvPr/>
        </p:nvSpPr>
        <p:spPr>
          <a:xfrm>
            <a:off x="216817" y="2199675"/>
            <a:ext cx="2161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600" dirty="0"/>
              <a:t>Commissioning of </a:t>
            </a:r>
            <a:r>
              <a:rPr lang="en-US" sz="1600" b="1" dirty="0"/>
              <a:t>1.2x10</a:t>
            </a:r>
            <a:r>
              <a:rPr lang="en-US" sz="1600" b="1" baseline="30000" dirty="0"/>
              <a:t>11</a:t>
            </a:r>
            <a:r>
              <a:rPr lang="en-US" sz="1600" b="1" dirty="0"/>
              <a:t> ppb </a:t>
            </a:r>
            <a:r>
              <a:rPr lang="en-US" sz="1600" dirty="0"/>
              <a:t>with LINAC 4 &amp; LIU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600" dirty="0"/>
              <a:t>Re-produce all pre-LS2 beams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600" dirty="0" err="1"/>
              <a:t>Pb</a:t>
            </a:r>
            <a:r>
              <a:rPr lang="en-US" sz="1600" dirty="0"/>
              <a:t> ions with LIU performance and slip stacking in SPS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0B2772-4761-4843-BCAA-A6BB1E889413}"/>
              </a:ext>
            </a:extLst>
          </p:cNvPr>
          <p:cNvGrpSpPr/>
          <p:nvPr/>
        </p:nvGrpSpPr>
        <p:grpSpPr>
          <a:xfrm>
            <a:off x="2340991" y="1325153"/>
            <a:ext cx="2381840" cy="3048884"/>
            <a:chOff x="2340991" y="1325153"/>
            <a:chExt cx="2381840" cy="30488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5CADA5-5349-7544-A4B0-2E5589418BEC}"/>
                </a:ext>
              </a:extLst>
            </p:cNvPr>
            <p:cNvSpPr txBox="1"/>
            <p:nvPr/>
          </p:nvSpPr>
          <p:spPr>
            <a:xfrm>
              <a:off x="2340991" y="2199675"/>
              <a:ext cx="21618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dirty="0"/>
                <a:t>Commissioning of </a:t>
              </a:r>
              <a:r>
                <a:rPr lang="en-US" sz="1600" b="1" dirty="0"/>
                <a:t>1,8x10</a:t>
              </a:r>
              <a:r>
                <a:rPr lang="en-US" sz="1600" b="1" baseline="30000" dirty="0"/>
                <a:t>11 </a:t>
              </a:r>
              <a:r>
                <a:rPr lang="en-US" sz="1600" b="1" dirty="0"/>
                <a:t>ppb </a:t>
              </a:r>
              <a:r>
                <a:rPr lang="en-US" sz="1600" dirty="0"/>
                <a:t>with design brightness and loss budgets out of SPS</a:t>
              </a:r>
            </a:p>
            <a:p>
              <a:pPr lvl="0"/>
              <a:endParaRPr lang="en-US" sz="1600" dirty="0"/>
            </a:p>
            <a:p>
              <a:pPr lvl="0"/>
              <a:endParaRPr lang="en-US" sz="1600" dirty="0"/>
            </a:p>
            <a:p>
              <a:pPr lvl="0"/>
              <a:endParaRPr lang="en-US" sz="1600" dirty="0"/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03638D6B-BAF9-E641-A6CF-DB0397A6A98E}"/>
                </a:ext>
              </a:extLst>
            </p:cNvPr>
            <p:cNvSpPr/>
            <p:nvPr/>
          </p:nvSpPr>
          <p:spPr>
            <a:xfrm>
              <a:off x="2378698" y="1325153"/>
              <a:ext cx="2344133" cy="775113"/>
            </a:xfrm>
            <a:prstGeom prst="chevron">
              <a:avLst/>
            </a:prstGeom>
            <a:solidFill>
              <a:srgbClr val="27BA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2022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CD5819-77E3-6E46-BE87-45142CCDAEEC}"/>
                </a:ext>
              </a:extLst>
            </p:cNvPr>
            <p:cNvCxnSpPr>
              <a:cxnSpLocks/>
            </p:cNvCxnSpPr>
            <p:nvPr/>
          </p:nvCxnSpPr>
          <p:spPr>
            <a:xfrm>
              <a:off x="2378698" y="2199675"/>
              <a:ext cx="0" cy="2174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9B3ADE-70D0-6644-91F5-C3440E3DDA56}"/>
              </a:ext>
            </a:extLst>
          </p:cNvPr>
          <p:cNvGrpSpPr/>
          <p:nvPr/>
        </p:nvGrpSpPr>
        <p:grpSpPr>
          <a:xfrm>
            <a:off x="4457309" y="1325153"/>
            <a:ext cx="2351989" cy="3030959"/>
            <a:chOff x="4457309" y="1325153"/>
            <a:chExt cx="2351989" cy="3030959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3C88584C-23AA-4A48-8B49-377197A2D3B2}"/>
                </a:ext>
              </a:extLst>
            </p:cNvPr>
            <p:cNvSpPr/>
            <p:nvPr/>
          </p:nvSpPr>
          <p:spPr>
            <a:xfrm>
              <a:off x="4465165" y="1325153"/>
              <a:ext cx="2344133" cy="775113"/>
            </a:xfrm>
            <a:prstGeom prst="chevron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2023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95BD50-DCE0-444F-86F7-691D029D2764}"/>
                </a:ext>
              </a:extLst>
            </p:cNvPr>
            <p:cNvGrpSpPr/>
            <p:nvPr/>
          </p:nvGrpSpPr>
          <p:grpSpPr>
            <a:xfrm>
              <a:off x="4457309" y="2181750"/>
              <a:ext cx="2188592" cy="2174362"/>
              <a:chOff x="4457309" y="2181750"/>
              <a:chExt cx="2188592" cy="217436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FB80A4-9A63-4449-BBF3-2DDD7C81048C}"/>
                  </a:ext>
                </a:extLst>
              </p:cNvPr>
              <p:cNvSpPr txBox="1"/>
              <p:nvPr/>
            </p:nvSpPr>
            <p:spPr>
              <a:xfrm>
                <a:off x="4484019" y="2181750"/>
                <a:ext cx="2161882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600" dirty="0"/>
                  <a:t>Commissioning of </a:t>
                </a:r>
                <a:r>
                  <a:rPr lang="en-US" sz="1600" b="1" dirty="0"/>
                  <a:t>2.1x10</a:t>
                </a:r>
                <a:r>
                  <a:rPr lang="en-US" sz="1600" b="1" baseline="30000" dirty="0"/>
                  <a:t>11</a:t>
                </a:r>
                <a:r>
                  <a:rPr lang="en-US" sz="1600" b="1" dirty="0"/>
                  <a:t> ppb </a:t>
                </a:r>
                <a:r>
                  <a:rPr lang="en-US" sz="1600" dirty="0"/>
                  <a:t>up to SPS extraction and tests of higher intensity at least up to the SPS injection</a:t>
                </a:r>
              </a:p>
              <a:p>
                <a:pPr lvl="0"/>
                <a:endParaRPr lang="en-US" sz="1600" dirty="0"/>
              </a:p>
              <a:p>
                <a:pPr lvl="0"/>
                <a:endParaRPr lang="en-US" sz="1600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5982F35-5845-564F-A531-CC152FF1A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7309" y="2181750"/>
                <a:ext cx="0" cy="217436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1F0F53-03F6-6A4F-BA5C-5A63CEC15E31}"/>
              </a:ext>
            </a:extLst>
          </p:cNvPr>
          <p:cNvGrpSpPr/>
          <p:nvPr/>
        </p:nvGrpSpPr>
        <p:grpSpPr>
          <a:xfrm>
            <a:off x="6551632" y="1323038"/>
            <a:ext cx="2344133" cy="3033074"/>
            <a:chOff x="6551632" y="1323038"/>
            <a:chExt cx="2344133" cy="3033074"/>
          </a:xfrm>
        </p:grpSpPr>
        <p:sp>
          <p:nvSpPr>
            <p:cNvPr id="14" name="Chevron 13">
              <a:extLst>
                <a:ext uri="{FF2B5EF4-FFF2-40B4-BE49-F238E27FC236}">
                  <a16:creationId xmlns:a16="http://schemas.microsoft.com/office/drawing/2014/main" id="{8C107C61-0C00-3C40-ABE5-C815DD3D18E7}"/>
                </a:ext>
              </a:extLst>
            </p:cNvPr>
            <p:cNvSpPr/>
            <p:nvPr/>
          </p:nvSpPr>
          <p:spPr>
            <a:xfrm>
              <a:off x="6551632" y="1323038"/>
              <a:ext cx="2344133" cy="775113"/>
            </a:xfrm>
            <a:prstGeom prst="chevron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2024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9A97DA-3AEF-CB44-BDBB-29B9240BFADF}"/>
                </a:ext>
              </a:extLst>
            </p:cNvPr>
            <p:cNvSpPr txBox="1"/>
            <p:nvPr/>
          </p:nvSpPr>
          <p:spPr>
            <a:xfrm>
              <a:off x="6589339" y="2206490"/>
              <a:ext cx="21618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600" dirty="0"/>
                <a:t>Commissioning of </a:t>
              </a:r>
              <a:r>
                <a:rPr lang="en-US" sz="1600" b="1" dirty="0"/>
                <a:t>2.3x10</a:t>
              </a:r>
              <a:r>
                <a:rPr lang="en-US" sz="1600" b="1" baseline="30000" dirty="0"/>
                <a:t>11</a:t>
              </a:r>
              <a:r>
                <a:rPr lang="en-US" sz="1600" b="1" dirty="0"/>
                <a:t> ppb </a:t>
              </a:r>
              <a:r>
                <a:rPr lang="en-US" sz="1600" dirty="0"/>
                <a:t>up to SPS extraction with the desired brightness and loss budgets</a:t>
              </a:r>
            </a:p>
            <a:p>
              <a:pPr lvl="0"/>
              <a:endParaRPr lang="en-US" sz="1600" dirty="0"/>
            </a:p>
            <a:p>
              <a:pPr lvl="0"/>
              <a:endParaRPr lang="en-US" sz="16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25D404-978E-5D46-A913-4F282ED6775E}"/>
                </a:ext>
              </a:extLst>
            </p:cNvPr>
            <p:cNvCxnSpPr>
              <a:cxnSpLocks/>
            </p:cNvCxnSpPr>
            <p:nvPr/>
          </p:nvCxnSpPr>
          <p:spPr>
            <a:xfrm>
              <a:off x="6598766" y="2181750"/>
              <a:ext cx="0" cy="2174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56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14299" y="892574"/>
            <a:ext cx="6630556" cy="3878235"/>
            <a:chOff x="0" y="1075694"/>
            <a:chExt cx="6630556" cy="3878234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7543" y="1173935"/>
              <a:ext cx="5263933" cy="3779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1728571" y="2204613"/>
              <a:ext cx="2330424" cy="664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00132" y="1075694"/>
              <a:ext cx="2330424" cy="664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075694"/>
              <a:ext cx="1462584" cy="5188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401051" cy="940443"/>
          </a:xfrm>
        </p:spPr>
        <p:txBody>
          <a:bodyPr>
            <a:normAutofit fontScale="90000"/>
          </a:bodyPr>
          <a:lstStyle/>
          <a:p>
            <a:r>
              <a:rPr lang="en-US" dirty="0"/>
              <a:t>HL-LHC: What will be changed 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US-LHC User Association Annual Meeting 2018, 24 –26 October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DE86-EC12-9345-82F6-36BD1B27AF79}" type="slidenum">
              <a:rPr lang="en-GB" smtClean="0"/>
              <a:t>43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87177" y="1218646"/>
            <a:ext cx="3754973" cy="3624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New IR-quads (inner triplets)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New 11T short dipoles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Collimation upgrade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Cryogenics upgrade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Crab Cavities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Cold powering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Machine protection</a:t>
            </a:r>
          </a:p>
          <a:p>
            <a:pPr marL="342891" lvl="1" indent="-342891">
              <a:buFont typeface="Arial"/>
              <a:buChar char="•"/>
            </a:pPr>
            <a:r>
              <a:rPr lang="en-GB" sz="2600" dirty="0"/>
              <a:t>…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60597" y="4815519"/>
            <a:ext cx="8710679" cy="130247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 algn="ctr">
              <a:buNone/>
            </a:pPr>
            <a:r>
              <a:rPr lang="en-GB" dirty="0"/>
              <a:t>Major intervention on more than 1.2 km of the LHC</a:t>
            </a:r>
          </a:p>
          <a:p>
            <a:pPr marL="36575" indent="0" algn="ctr">
              <a:buNone/>
            </a:pPr>
            <a:r>
              <a:rPr lang="fr-CH" dirty="0" err="1">
                <a:sym typeface="Wingdings"/>
              </a:rPr>
              <a:t>These</a:t>
            </a:r>
            <a:r>
              <a:rPr lang="fr-CH" dirty="0">
                <a:sym typeface="Wingdings"/>
              </a:rPr>
              <a:t> are </a:t>
            </a:r>
            <a:r>
              <a:rPr lang="fr-CH" dirty="0" err="1">
                <a:sym typeface="Wingdings"/>
              </a:rPr>
              <a:t>only</a:t>
            </a:r>
            <a:r>
              <a:rPr lang="fr-CH" dirty="0">
                <a:sym typeface="Wingdings"/>
              </a:rPr>
              <a:t> the main modifications and </a:t>
            </a:r>
            <a:r>
              <a:rPr lang="fr-CH" dirty="0" err="1">
                <a:sym typeface="Wingdings"/>
              </a:rPr>
              <a:t>this</a:t>
            </a:r>
            <a:r>
              <a:rPr lang="fr-CH" dirty="0">
                <a:sym typeface="Wingdings"/>
              </a:rPr>
              <a:t> </a:t>
            </a:r>
            <a:r>
              <a:rPr lang="fr-CH" dirty="0" err="1">
                <a:sym typeface="Wingdings"/>
              </a:rPr>
              <a:t>list</a:t>
            </a:r>
            <a:r>
              <a:rPr lang="fr-CH" dirty="0">
                <a:sym typeface="Wingdings"/>
              </a:rPr>
              <a:t> </a:t>
            </a:r>
            <a:r>
              <a:rPr lang="fr-CH" dirty="0" err="1">
                <a:sym typeface="Wingdings"/>
              </a:rPr>
              <a:t>is</a:t>
            </a:r>
            <a:r>
              <a:rPr lang="fr-CH" dirty="0">
                <a:sym typeface="Wingdings"/>
              </a:rPr>
              <a:t> not exhaustive</a:t>
            </a:r>
          </a:p>
          <a:p>
            <a:pPr marL="36575" indent="0" algn="ctr">
              <a:buNone/>
            </a:pPr>
            <a:endParaRPr lang="fr-CH" dirty="0">
              <a:sym typeface="Wingdings"/>
            </a:endParaRPr>
          </a:p>
          <a:p>
            <a:pPr marL="36575" indent="0" algn="ctr">
              <a:buNone/>
            </a:pPr>
            <a:r>
              <a:rPr lang="fr-CH" dirty="0">
                <a:sym typeface="Wingdings"/>
              </a:rPr>
              <a:t>Just a </a:t>
            </a:r>
            <a:r>
              <a:rPr lang="fr-CH" dirty="0" err="1">
                <a:sym typeface="Wingdings"/>
              </a:rPr>
              <a:t>very</a:t>
            </a:r>
            <a:r>
              <a:rPr lang="fr-CH" dirty="0">
                <a:sym typeface="Wingdings"/>
              </a:rPr>
              <a:t> few </a:t>
            </a:r>
            <a:r>
              <a:rPr lang="fr-CH" dirty="0" err="1">
                <a:sym typeface="Wingdings"/>
              </a:rPr>
              <a:t>selected</a:t>
            </a:r>
            <a:r>
              <a:rPr lang="fr-CH" dirty="0">
                <a:sym typeface="Wingdings"/>
              </a:rPr>
              <a:t> items in the </a:t>
            </a:r>
            <a:r>
              <a:rPr lang="fr-CH" dirty="0" err="1">
                <a:sym typeface="Wingdings"/>
              </a:rPr>
              <a:t>next</a:t>
            </a:r>
            <a:r>
              <a:rPr lang="fr-CH" dirty="0">
                <a:sym typeface="Wingdings"/>
              </a:rPr>
              <a:t> slides</a:t>
            </a:r>
          </a:p>
          <a:p>
            <a:pPr marL="36575" indent="0" algn="ctr">
              <a:buNone/>
            </a:pPr>
            <a:endParaRPr lang="en-GB" dirty="0"/>
          </a:p>
          <a:p>
            <a:pPr lvl="1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41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2A5C-2D1D-2742-8C3E-F83196F6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Tesla dipoles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9B735-F94F-5142-9C51-0B19F9F1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C09BA-A77A-E448-A477-D23A5B29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US-LHC User Association Annual Meeting 2018, 24 –26 October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5C33B-FDD3-8D4E-BA81-2B8FAEBC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DE86-EC12-9345-82F6-36BD1B27AF79}" type="slidenum">
              <a:rPr lang="en-GB" smtClean="0"/>
              <a:t>44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1329B-DFED-7E45-827A-0AD6ABD6E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27" y="1805537"/>
            <a:ext cx="8640000" cy="1055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F38FF-7E27-EB42-942E-9D1B5C574FF5}"/>
              </a:ext>
            </a:extLst>
          </p:cNvPr>
          <p:cNvSpPr txBox="1"/>
          <p:nvPr/>
        </p:nvSpPr>
        <p:spPr>
          <a:xfrm>
            <a:off x="320511" y="1257090"/>
            <a:ext cx="481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installed in Point 7 already during LS2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689B1-2FFE-0A4A-86E0-B95894A347C4}"/>
              </a:ext>
            </a:extLst>
          </p:cNvPr>
          <p:cNvSpPr txBox="1"/>
          <p:nvPr/>
        </p:nvSpPr>
        <p:spPr>
          <a:xfrm>
            <a:off x="1423448" y="2111062"/>
            <a:ext cx="174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 Tesla Dipole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AE3BA-7E2D-2643-873F-56750C773CF0}"/>
              </a:ext>
            </a:extLst>
          </p:cNvPr>
          <p:cNvSpPr txBox="1"/>
          <p:nvPr/>
        </p:nvSpPr>
        <p:spPr>
          <a:xfrm>
            <a:off x="6185556" y="2111062"/>
            <a:ext cx="174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 Tesla Dipole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8AA7A1-7A6E-BA44-AF09-3D162CF2F4EE}"/>
              </a:ext>
            </a:extLst>
          </p:cNvPr>
          <p:cNvCxnSpPr/>
          <p:nvPr/>
        </p:nvCxnSpPr>
        <p:spPr>
          <a:xfrm>
            <a:off x="410065" y="2196447"/>
            <a:ext cx="0" cy="1310325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48D43A-21FE-0946-970D-6571FFD891CA}"/>
              </a:ext>
            </a:extLst>
          </p:cNvPr>
          <p:cNvCxnSpPr/>
          <p:nvPr/>
        </p:nvCxnSpPr>
        <p:spPr>
          <a:xfrm>
            <a:off x="8872029" y="2136749"/>
            <a:ext cx="0" cy="1310325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15A8D1-BD7E-7A47-B841-F662CE1C9FEA}"/>
              </a:ext>
            </a:extLst>
          </p:cNvPr>
          <p:cNvCxnSpPr>
            <a:cxnSpLocks/>
          </p:cNvCxnSpPr>
          <p:nvPr/>
        </p:nvCxnSpPr>
        <p:spPr>
          <a:xfrm flipH="1">
            <a:off x="471504" y="3403081"/>
            <a:ext cx="8314278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68FCF53-BBF9-E740-BE82-6D9EEF05B17E}"/>
              </a:ext>
            </a:extLst>
          </p:cNvPr>
          <p:cNvSpPr txBox="1"/>
          <p:nvPr/>
        </p:nvSpPr>
        <p:spPr>
          <a:xfrm>
            <a:off x="4242062" y="340798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15.66 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DD4D7F-C195-1E43-8666-133771DACCC5}"/>
              </a:ext>
            </a:extLst>
          </p:cNvPr>
          <p:cNvCxnSpPr>
            <a:cxnSpLocks/>
          </p:cNvCxnSpPr>
          <p:nvPr/>
        </p:nvCxnSpPr>
        <p:spPr>
          <a:xfrm flipH="1">
            <a:off x="5354839" y="2900507"/>
            <a:ext cx="3430943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82F56B5-2557-234C-81B6-820CA808BA84}"/>
              </a:ext>
            </a:extLst>
          </p:cNvPr>
          <p:cNvSpPr txBox="1"/>
          <p:nvPr/>
        </p:nvSpPr>
        <p:spPr>
          <a:xfrm>
            <a:off x="4196054" y="275241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2.16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F0E3F8-A50A-0549-B601-7C5B35DDEC32}"/>
              </a:ext>
            </a:extLst>
          </p:cNvPr>
          <p:cNvSpPr txBox="1"/>
          <p:nvPr/>
        </p:nvSpPr>
        <p:spPr>
          <a:xfrm>
            <a:off x="6557046" y="291706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6.75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B5D62E-ED6A-7F47-9063-64AE58C46F5D}"/>
              </a:ext>
            </a:extLst>
          </p:cNvPr>
          <p:cNvSpPr txBox="1"/>
          <p:nvPr/>
        </p:nvSpPr>
        <p:spPr>
          <a:xfrm>
            <a:off x="1741981" y="29399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6.75 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AB0344-06DC-9C40-A8D0-1EA20BAF3D1A}"/>
              </a:ext>
            </a:extLst>
          </p:cNvPr>
          <p:cNvCxnSpPr>
            <a:cxnSpLocks/>
          </p:cNvCxnSpPr>
          <p:nvPr/>
        </p:nvCxnSpPr>
        <p:spPr>
          <a:xfrm flipH="1">
            <a:off x="471504" y="2899128"/>
            <a:ext cx="3430943" cy="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FE116DD-4F2D-004A-8C97-94CCEE3763D8}"/>
              </a:ext>
            </a:extLst>
          </p:cNvPr>
          <p:cNvSpPr txBox="1"/>
          <p:nvPr/>
        </p:nvSpPr>
        <p:spPr>
          <a:xfrm>
            <a:off x="4026718" y="159921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collimator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03840F7-C9B7-2C47-90EE-9B8D4FE1D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755" y="3964939"/>
            <a:ext cx="2706396" cy="20279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A3B7A8-EF8F-A141-AACD-3B77EDF7A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18" y="3958205"/>
            <a:ext cx="2453121" cy="2032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167ABF-228D-9245-8925-F8E70319B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346" y="3766541"/>
            <a:ext cx="3838520" cy="2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59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EE60D-501D-1C4E-AFCA-CB9771A97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Crab Cavity Tests Stand in 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C27D7-D364-DC40-B354-72FC75390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64" y="1115625"/>
            <a:ext cx="8229498" cy="1024260"/>
          </a:xfrm>
        </p:spPr>
        <p:txBody>
          <a:bodyPr>
            <a:normAutofit fontScale="70000" lnSpcReduction="20000"/>
          </a:bodyPr>
          <a:lstStyle/>
          <a:p>
            <a:pPr marL="269875" indent="-233363">
              <a:lnSpc>
                <a:spcPct val="120000"/>
              </a:lnSpc>
            </a:pPr>
            <a:r>
              <a:rPr lang="en-US" dirty="0"/>
              <a:t>Increased beam-beam effect in LHC with higher beam intensity</a:t>
            </a:r>
          </a:p>
          <a:p>
            <a:pPr marL="625475" lvl="1" indent="-309563">
              <a:lnSpc>
                <a:spcPct val="120000"/>
              </a:lnSpc>
            </a:pPr>
            <a:r>
              <a:rPr lang="en-US" dirty="0"/>
              <a:t>Requires increase of the crossing angle, hence reduction of the geometrical factor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02B11-7AE6-F746-9B51-1B19C990D2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AC7EA-7B88-F548-8A30-E6DD3F35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1800F-3E00-934B-BD2E-A45C80B11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F2ECE7-026F-DF41-AA1A-70431136C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28" y="2139885"/>
            <a:ext cx="3008160" cy="1457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7A807-C282-B44A-9706-F4B420264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08" y="3680526"/>
            <a:ext cx="3255799" cy="21479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32D902-8466-CC4A-82E3-D3D07ED5615D}"/>
              </a:ext>
            </a:extLst>
          </p:cNvPr>
          <p:cNvGrpSpPr/>
          <p:nvPr/>
        </p:nvGrpSpPr>
        <p:grpSpPr>
          <a:xfrm>
            <a:off x="4377043" y="2139885"/>
            <a:ext cx="4437018" cy="3787863"/>
            <a:chOff x="4377043" y="2139885"/>
            <a:chExt cx="4437018" cy="37878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D10EC5-F23A-9449-9A9E-8931CC16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9457" y="2139885"/>
              <a:ext cx="3456631" cy="23797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E7F58C-CD13-FB45-9B0E-0D42BD73E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7043" y="4021168"/>
              <a:ext cx="2961554" cy="1906580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9438D216-5BF5-0440-8CE3-32A24FDF2B2B}"/>
                </a:ext>
              </a:extLst>
            </p:cNvPr>
            <p:cNvSpPr txBox="1">
              <a:spLocks/>
            </p:cNvSpPr>
            <p:nvPr/>
          </p:nvSpPr>
          <p:spPr>
            <a:xfrm>
              <a:off x="7338596" y="4605659"/>
              <a:ext cx="1475465" cy="1222790"/>
            </a:xfrm>
            <a:prstGeom prst="rect">
              <a:avLst/>
            </a:prstGeom>
          </p:spPr>
          <p:txBody>
            <a:bodyPr vert="horz">
              <a:normAutofit fontScale="47500" lnSpcReduction="20000"/>
            </a:bodyPr>
            <a:lstStyle>
              <a:lvl1pPr marL="49377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Arial"/>
                <a:buChar char="•"/>
                <a:defRPr kumimoji="0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5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12" indent="0" algn="ctr">
                <a:lnSpc>
                  <a:spcPct val="120000"/>
                </a:lnSpc>
                <a:buNone/>
              </a:pPr>
              <a:r>
                <a:rPr lang="en-US" dirty="0"/>
                <a:t>World’ s first crabbing on a proton beam</a:t>
              </a:r>
            </a:p>
            <a:p>
              <a:pPr marL="36512" indent="0" algn="ctr">
                <a:lnSpc>
                  <a:spcPct val="120000"/>
                </a:lnSpc>
                <a:buNone/>
              </a:pPr>
              <a:r>
                <a:rPr lang="en-US" dirty="0"/>
                <a:t>(23 May 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836B-6993-AA49-BC0C-0D5FC9AD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&amp; HL-LHC Parameters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781D4-A06B-FC4B-818D-FB93B43AD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0BAE5-3554-0744-BAF4-2F373E9F7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US-LHC User Association Annual Meeting 2018, 24 –26 October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49D6C-05D6-AC45-97BB-84088837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DE86-EC12-9345-82F6-36BD1B27AF79}" type="slidenum">
              <a:rPr lang="en-GB" smtClean="0"/>
              <a:t>46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02DF7F-F7D2-434B-BF74-8F8708877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996446"/>
              </p:ext>
            </p:extLst>
          </p:nvPr>
        </p:nvGraphicFramePr>
        <p:xfrm>
          <a:off x="457200" y="1543656"/>
          <a:ext cx="8347435" cy="38155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5753">
                  <a:extLst>
                    <a:ext uri="{9D8B030D-6E8A-4147-A177-3AD203B41FA5}">
                      <a16:colId xmlns:a16="http://schemas.microsoft.com/office/drawing/2014/main" val="3710477936"/>
                    </a:ext>
                  </a:extLst>
                </a:gridCol>
                <a:gridCol w="826463">
                  <a:extLst>
                    <a:ext uri="{9D8B030D-6E8A-4147-A177-3AD203B41FA5}">
                      <a16:colId xmlns:a16="http://schemas.microsoft.com/office/drawing/2014/main" val="1241742479"/>
                    </a:ext>
                  </a:extLst>
                </a:gridCol>
                <a:gridCol w="1086963">
                  <a:extLst>
                    <a:ext uri="{9D8B030D-6E8A-4147-A177-3AD203B41FA5}">
                      <a16:colId xmlns:a16="http://schemas.microsoft.com/office/drawing/2014/main" val="3725237783"/>
                    </a:ext>
                  </a:extLst>
                </a:gridCol>
                <a:gridCol w="1265421">
                  <a:extLst>
                    <a:ext uri="{9D8B030D-6E8A-4147-A177-3AD203B41FA5}">
                      <a16:colId xmlns:a16="http://schemas.microsoft.com/office/drawing/2014/main" val="2274646229"/>
                    </a:ext>
                  </a:extLst>
                </a:gridCol>
                <a:gridCol w="1562835">
                  <a:extLst>
                    <a:ext uri="{9D8B030D-6E8A-4147-A177-3AD203B41FA5}">
                      <a16:colId xmlns:a16="http://schemas.microsoft.com/office/drawing/2014/main" val="3542004963"/>
                    </a:ext>
                  </a:extLst>
                </a:gridCol>
              </a:tblGrid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Parameter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LHC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LHC 2018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HL-LHC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HL-LHC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059203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solidFill>
                            <a:schemeClr val="bg1"/>
                          </a:solidFill>
                          <a:effectLst/>
                        </a:rPr>
                        <a:t>Beam type: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solidFill>
                            <a:schemeClr val="bg1"/>
                          </a:solidFill>
                          <a:effectLst/>
                        </a:rPr>
                        <a:t>Design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BCMS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Design Stand.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solidFill>
                            <a:schemeClr val="bg1"/>
                          </a:solidFill>
                          <a:effectLst/>
                        </a:rPr>
                        <a:t>Design BCMS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191455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Energy [TeV]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6.5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321630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Number of bunches per ring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2808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2556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2748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2604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310250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Bunch spacing [ns]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671639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Bunch population </a:t>
                      </a:r>
                      <a:r>
                        <a:rPr lang="en-GB" sz="1200" kern="800" dirty="0" err="1">
                          <a:effectLst/>
                        </a:rPr>
                        <a:t>N</a:t>
                      </a:r>
                      <a:r>
                        <a:rPr lang="en-GB" sz="1200" kern="800" baseline="-25000" dirty="0" err="1">
                          <a:effectLst/>
                        </a:rPr>
                        <a:t>b</a:t>
                      </a:r>
                      <a:r>
                        <a:rPr lang="en-GB" sz="1200" kern="800" dirty="0">
                          <a:effectLst/>
                        </a:rPr>
                        <a:t> [10</a:t>
                      </a:r>
                      <a:r>
                        <a:rPr lang="en-GB" sz="1200" kern="800" baseline="30000" dirty="0">
                          <a:effectLst/>
                        </a:rPr>
                        <a:t>11</a:t>
                      </a:r>
                      <a:r>
                        <a:rPr lang="en-GB" sz="1200" kern="800" dirty="0">
                          <a:effectLst/>
                        </a:rPr>
                        <a:t> p/b]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1.15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1.1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9117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Transv. norm. emittance SB </a:t>
                      </a:r>
                      <a:r>
                        <a:rPr lang="en-GB" sz="1200" kern="800">
                          <a:effectLst/>
                          <a:sym typeface="Symbol" pitchFamily="2" charset="2"/>
                        </a:rPr>
                        <a:t></a:t>
                      </a:r>
                      <a:r>
                        <a:rPr lang="en-GB" sz="1200" kern="800" baseline="-25000">
                          <a:effectLst/>
                        </a:rPr>
                        <a:t>n</a:t>
                      </a:r>
                      <a:r>
                        <a:rPr lang="en-GB" sz="1200" kern="800">
                          <a:effectLst/>
                        </a:rPr>
                        <a:t> [mm mrad]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3.75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510755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 err="1">
                          <a:effectLst/>
                        </a:rPr>
                        <a:t>Betatron</a:t>
                      </a:r>
                      <a:r>
                        <a:rPr lang="en-GB" sz="1200" kern="800" dirty="0">
                          <a:effectLst/>
                        </a:rPr>
                        <a:t> function at IP1 and IP5 b</a:t>
                      </a:r>
                      <a:r>
                        <a:rPr lang="en-GB" sz="1200" kern="800" baseline="30000" dirty="0">
                          <a:effectLst/>
                        </a:rPr>
                        <a:t>*</a:t>
                      </a:r>
                      <a:r>
                        <a:rPr lang="en-GB" sz="1200" kern="800" dirty="0">
                          <a:effectLst/>
                        </a:rPr>
                        <a:t> [m]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0.55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0.3/0.25</a:t>
                      </a:r>
                      <a:r>
                        <a:rPr lang="en-GB" sz="1200" kern="800" baseline="30000" dirty="0">
                          <a:effectLst/>
                        </a:rPr>
                        <a:t>(2)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0.2 (0.15)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0.2 (0.15)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37104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Half crossing angle in IP1/5 [μrad]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142.5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160/130</a:t>
                      </a:r>
                      <a:r>
                        <a:rPr lang="en-GB" sz="1200" kern="800" baseline="30000">
                          <a:effectLst/>
                        </a:rPr>
                        <a:t>(1)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260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281504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Geometrical factor w/o crab cavities at min. b</a:t>
                      </a:r>
                      <a:r>
                        <a:rPr lang="en-GB" sz="1200" kern="800" baseline="30000" dirty="0">
                          <a:effectLst/>
                        </a:rPr>
                        <a:t>*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0.836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-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0.369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0.369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60322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 err="1">
                          <a:effectLst/>
                        </a:rPr>
                        <a:t>Geoetrical</a:t>
                      </a:r>
                      <a:r>
                        <a:rPr lang="en-GB" sz="1200" kern="800" dirty="0">
                          <a:effectLst/>
                        </a:rPr>
                        <a:t> factor with crab cavities at min. b</a:t>
                      </a:r>
                      <a:r>
                        <a:rPr lang="en-GB" sz="1200" kern="800" baseline="30000" dirty="0">
                          <a:effectLst/>
                        </a:rPr>
                        <a:t>*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0.715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0.715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5845061"/>
                  </a:ext>
                </a:extLst>
              </a:tr>
              <a:tr h="24703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Peak Luminosity w/o crab cavities [10</a:t>
                      </a:r>
                      <a:r>
                        <a:rPr lang="en-GB" sz="1200" kern="800" baseline="30000" dirty="0">
                          <a:effectLst/>
                        </a:rPr>
                        <a:t>34</a:t>
                      </a:r>
                      <a:r>
                        <a:rPr lang="en-GB" sz="1200" kern="800" dirty="0">
                          <a:effectLst/>
                        </a:rPr>
                        <a:t> cm</a:t>
                      </a:r>
                      <a:r>
                        <a:rPr lang="en-GB" sz="1200" kern="800" baseline="30000" dirty="0">
                          <a:effectLst/>
                        </a:rPr>
                        <a:t>-2</a:t>
                      </a:r>
                      <a:r>
                        <a:rPr lang="en-GB" sz="1200" kern="800" dirty="0">
                          <a:effectLst/>
                        </a:rPr>
                        <a:t>s</a:t>
                      </a:r>
                      <a:r>
                        <a:rPr lang="en-GB" sz="1200" kern="800" baseline="30000" dirty="0">
                          <a:effectLst/>
                        </a:rPr>
                        <a:t>-1</a:t>
                      </a:r>
                      <a:r>
                        <a:rPr lang="en-GB" sz="1200" kern="8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2.1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6.52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6.18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473497"/>
                  </a:ext>
                </a:extLst>
              </a:tr>
              <a:tr h="245097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Peak luminosity with crab cavities [10</a:t>
                      </a:r>
                      <a:r>
                        <a:rPr lang="en-GB" sz="1200" kern="800" baseline="30000" dirty="0">
                          <a:effectLst/>
                        </a:rPr>
                        <a:t>34</a:t>
                      </a:r>
                      <a:r>
                        <a:rPr lang="en-GB" sz="1200" kern="800" dirty="0">
                          <a:effectLst/>
                        </a:rPr>
                        <a:t> cm</a:t>
                      </a:r>
                      <a:r>
                        <a:rPr lang="en-GB" sz="1200" kern="800" baseline="30000" dirty="0">
                          <a:effectLst/>
                        </a:rPr>
                        <a:t>-2</a:t>
                      </a:r>
                      <a:r>
                        <a:rPr lang="en-GB" sz="1200" kern="800" dirty="0">
                          <a:effectLst/>
                        </a:rPr>
                        <a:t>s</a:t>
                      </a:r>
                      <a:r>
                        <a:rPr lang="en-GB" sz="1200" kern="800" baseline="30000" dirty="0">
                          <a:effectLst/>
                        </a:rPr>
                        <a:t>-1</a:t>
                      </a:r>
                      <a:r>
                        <a:rPr lang="en-GB" sz="1200" kern="8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-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-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12.6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11.9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669056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Levelled luminosity [10</a:t>
                      </a:r>
                      <a:r>
                        <a:rPr lang="en-GB" sz="1200" kern="800" baseline="30000">
                          <a:effectLst/>
                        </a:rPr>
                        <a:t>34</a:t>
                      </a:r>
                      <a:r>
                        <a:rPr lang="en-GB" sz="1200" kern="800">
                          <a:effectLst/>
                        </a:rPr>
                        <a:t> cm</a:t>
                      </a:r>
                      <a:r>
                        <a:rPr lang="en-GB" sz="1200" kern="800" baseline="30000">
                          <a:effectLst/>
                        </a:rPr>
                        <a:t>-2</a:t>
                      </a:r>
                      <a:r>
                        <a:rPr lang="en-GB" sz="1200" kern="800">
                          <a:effectLst/>
                        </a:rPr>
                        <a:t>s</a:t>
                      </a:r>
                      <a:r>
                        <a:rPr lang="en-GB" sz="1200" kern="800" baseline="30000">
                          <a:effectLst/>
                        </a:rPr>
                        <a:t>-1</a:t>
                      </a:r>
                      <a:r>
                        <a:rPr lang="en-GB" sz="1200" kern="800">
                          <a:effectLst/>
                        </a:rPr>
                        <a:t>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5.32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5.02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214147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Expected levelling time [h]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5.23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5.23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3378301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Events/crossing μ (with levelling &amp; crab cavtities)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~25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~60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140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140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219540"/>
                  </a:ext>
                </a:extLst>
              </a:tr>
              <a:tr h="21881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Stored beam energy [MJ]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360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320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>
                          <a:effectLst/>
                        </a:rPr>
                        <a:t>675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640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53785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DEFE16C6-D400-1A49-8606-B3C8896FC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330" y="153422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4F6759-6D20-F34C-87B9-9B3C0490CC0F}"/>
              </a:ext>
            </a:extLst>
          </p:cNvPr>
          <p:cNvSpPr/>
          <p:nvPr/>
        </p:nvSpPr>
        <p:spPr>
          <a:xfrm>
            <a:off x="4062953" y="2620651"/>
            <a:ext cx="4694547" cy="4242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7FFF9C-2DED-AC49-A91B-8F537F5C0E6A}"/>
              </a:ext>
            </a:extLst>
          </p:cNvPr>
          <p:cNvSpPr/>
          <p:nvPr/>
        </p:nvSpPr>
        <p:spPr>
          <a:xfrm>
            <a:off x="6023728" y="4441595"/>
            <a:ext cx="2733772" cy="2152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66CE3D-FD71-554E-85A3-FE1963526BE9}"/>
              </a:ext>
            </a:extLst>
          </p:cNvPr>
          <p:cNvSpPr/>
          <p:nvPr/>
        </p:nvSpPr>
        <p:spPr>
          <a:xfrm>
            <a:off x="4062953" y="4869008"/>
            <a:ext cx="4694547" cy="2403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78707-7428-C44F-B69C-B1A180B0F95B}"/>
              </a:ext>
            </a:extLst>
          </p:cNvPr>
          <p:cNvSpPr/>
          <p:nvPr/>
        </p:nvSpPr>
        <p:spPr>
          <a:xfrm>
            <a:off x="4062953" y="5104807"/>
            <a:ext cx="4694547" cy="2403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98" y="107390"/>
            <a:ext cx="8444074" cy="94044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 quick look back at 2018…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71" y="3251688"/>
            <a:ext cx="9026193" cy="523220"/>
          </a:xfrm>
          <a:prstGeom prst="rect">
            <a:avLst/>
          </a:prstGeom>
          <a:solidFill>
            <a:srgbClr val="0055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2018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Jan         Feb         Mar         Apr         May         Jun          Jul          Aug          Sep         Oct          Nov         Dec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1806534" y="3742598"/>
            <a:ext cx="0" cy="222145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2409131" y="3157085"/>
            <a:ext cx="1" cy="275988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86730" y="2688246"/>
            <a:ext cx="136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Mar. 29</a:t>
            </a:r>
            <a:r>
              <a:rPr lang="en-US" sz="1200" baseline="30000" dirty="0"/>
              <a:t>th</a:t>
            </a:r>
            <a:endParaRPr lang="en-US" sz="1200" dirty="0"/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First 2018 beam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69566" y="2250475"/>
            <a:ext cx="161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Apr. 17</a:t>
            </a:r>
            <a:r>
              <a:rPr lang="en-US" sz="1200" baseline="30000" dirty="0"/>
              <a:t>th</a:t>
            </a:r>
            <a:endParaRPr lang="en-US" sz="1200" dirty="0"/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First Stable Beams</a:t>
            </a: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 flipV="1">
            <a:off x="3037170" y="3734861"/>
            <a:ext cx="0" cy="83882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00073" y="4625670"/>
            <a:ext cx="218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Apr. 23</a:t>
            </a:r>
            <a:r>
              <a:rPr lang="en-US" sz="1200" baseline="30000" dirty="0"/>
              <a:t>rd</a:t>
            </a:r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1 day scrubbing</a:t>
            </a:r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1</a:t>
            </a:r>
            <a:r>
              <a:rPr lang="en-US" sz="1200" b="1" baseline="30000" dirty="0">
                <a:solidFill>
                  <a:srgbClr val="FF0000"/>
                </a:solidFill>
              </a:rPr>
              <a:t>st</a:t>
            </a:r>
            <a:r>
              <a:rPr lang="en-US" sz="1200" b="1" dirty="0">
                <a:solidFill>
                  <a:srgbClr val="FF0000"/>
                </a:solidFill>
              </a:rPr>
              <a:t> signs of 16L2 activity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5" y="3869641"/>
            <a:ext cx="1328441" cy="86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4" name="Straight Connector 53"/>
          <p:cNvCxnSpPr>
            <a:cxnSpLocks/>
          </p:cNvCxnSpPr>
          <p:nvPr/>
        </p:nvCxnSpPr>
        <p:spPr>
          <a:xfrm flipH="1">
            <a:off x="2851414" y="2728417"/>
            <a:ext cx="1" cy="70708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40617" y="2363101"/>
            <a:ext cx="119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B050"/>
                </a:solidFill>
              </a:rPr>
              <a:t>Jun. 18</a:t>
            </a:r>
            <a:r>
              <a:rPr lang="en-US" sz="1200" baseline="30000" dirty="0">
                <a:solidFill>
                  <a:srgbClr val="00B050"/>
                </a:solidFill>
              </a:rPr>
              <a:t>th </a:t>
            </a:r>
            <a:r>
              <a:rPr lang="en-US" sz="1200" dirty="0">
                <a:solidFill>
                  <a:srgbClr val="00B050"/>
                </a:solidFill>
              </a:rPr>
              <a:t>– 21</a:t>
            </a:r>
            <a:r>
              <a:rPr lang="en-US" sz="1200" baseline="30000" dirty="0">
                <a:solidFill>
                  <a:srgbClr val="00B050"/>
                </a:solidFill>
              </a:rPr>
              <a:t>st</a:t>
            </a:r>
            <a:r>
              <a:rPr lang="en-US" sz="1200" dirty="0">
                <a:solidFill>
                  <a:srgbClr val="00B050"/>
                </a:solidFill>
              </a:rPr>
              <a:t>  </a:t>
            </a:r>
          </a:p>
          <a:p>
            <a:pPr algn="r"/>
            <a:r>
              <a:rPr lang="en-US" sz="1200" dirty="0">
                <a:solidFill>
                  <a:srgbClr val="00B050"/>
                </a:solidFill>
              </a:rPr>
              <a:t>TS #1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0" y="2670194"/>
            <a:ext cx="820003" cy="84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1650475" y="3985772"/>
            <a:ext cx="121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Mar. 5</a:t>
            </a:r>
            <a:r>
              <a:rPr lang="en-US" sz="1200" baseline="30000" dirty="0"/>
              <a:t>st</a:t>
            </a:r>
            <a:r>
              <a:rPr lang="en-US" sz="1200" dirty="0"/>
              <a:t> </a:t>
            </a:r>
          </a:p>
          <a:p>
            <a:r>
              <a:rPr lang="en-US" sz="1200" dirty="0"/>
              <a:t>Start of powering tests 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7772400" y="2388090"/>
            <a:ext cx="0" cy="972040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63090" y="2358050"/>
            <a:ext cx="11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B050"/>
                </a:solidFill>
              </a:rPr>
              <a:t>Sep 17</a:t>
            </a:r>
            <a:r>
              <a:rPr lang="en-US" sz="1200" baseline="30000" dirty="0">
                <a:solidFill>
                  <a:srgbClr val="00B050"/>
                </a:solidFill>
              </a:rPr>
              <a:t>th</a:t>
            </a:r>
            <a:r>
              <a:rPr lang="en-US" sz="1200" dirty="0">
                <a:solidFill>
                  <a:srgbClr val="00B050"/>
                </a:solidFill>
              </a:rPr>
              <a:t> – 21</a:t>
            </a:r>
            <a:r>
              <a:rPr lang="en-US" sz="1200" baseline="30000" dirty="0">
                <a:solidFill>
                  <a:srgbClr val="00B050"/>
                </a:solidFill>
              </a:rPr>
              <a:t>st</a:t>
            </a:r>
            <a:r>
              <a:rPr lang="en-US" sz="1200" dirty="0">
                <a:solidFill>
                  <a:srgbClr val="00B050"/>
                </a:solidFill>
              </a:rPr>
              <a:t>  </a:t>
            </a:r>
          </a:p>
          <a:p>
            <a:pPr algn="r"/>
            <a:r>
              <a:rPr lang="en-US" sz="1200" dirty="0">
                <a:solidFill>
                  <a:srgbClr val="00B050"/>
                </a:solidFill>
              </a:rPr>
              <a:t>TS #2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29" y="2824454"/>
            <a:ext cx="505630" cy="52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712" y="2824454"/>
            <a:ext cx="489378" cy="50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8" name="Straight Connector 57"/>
          <p:cNvCxnSpPr>
            <a:cxnSpLocks/>
          </p:cNvCxnSpPr>
          <p:nvPr/>
        </p:nvCxnSpPr>
        <p:spPr>
          <a:xfrm flipV="1">
            <a:off x="8987901" y="3733402"/>
            <a:ext cx="0" cy="848761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60554" y="22110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YETS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V="1">
            <a:off x="6627331" y="3705122"/>
            <a:ext cx="0" cy="1157935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4ECC16-9BC1-3B4D-B51A-DF288A42213D}"/>
              </a:ext>
            </a:extLst>
          </p:cNvPr>
          <p:cNvGrpSpPr/>
          <p:nvPr/>
        </p:nvGrpSpPr>
        <p:grpSpPr>
          <a:xfrm>
            <a:off x="5365512" y="4872996"/>
            <a:ext cx="1428621" cy="1245610"/>
            <a:chOff x="5299939" y="3997947"/>
            <a:chExt cx="1428621" cy="1245610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669A614-1480-9E4D-B6CB-CE79EF14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3587" y="4338019"/>
              <a:ext cx="876791" cy="905538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299939" y="3997947"/>
              <a:ext cx="1428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Sep. 6</a:t>
              </a:r>
              <a:r>
                <a:rPr lang="en-US" sz="1200" baseline="30000" dirty="0"/>
                <a:t>th</a:t>
              </a:r>
              <a:r>
                <a:rPr lang="en-US" sz="1200" dirty="0"/>
                <a:t>  </a:t>
              </a:r>
            </a:p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50 fb-1 reached</a:t>
              </a:r>
            </a:p>
          </p:txBody>
        </p:sp>
      </p:grp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8919902" y="1927689"/>
            <a:ext cx="0" cy="1432441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625997" y="1473817"/>
            <a:ext cx="14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Dec 3</a:t>
            </a:r>
            <a:r>
              <a:rPr lang="en-US" sz="1200" baseline="30000" dirty="0"/>
              <a:t>rd</a:t>
            </a:r>
            <a:r>
              <a:rPr lang="en-US" sz="1200" dirty="0"/>
              <a:t>  </a:t>
            </a:r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End of 2018 run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E6FBDF-8D21-EC4B-9AEA-44656A9E50B6}"/>
              </a:ext>
            </a:extLst>
          </p:cNvPr>
          <p:cNvSpPr txBox="1"/>
          <p:nvPr/>
        </p:nvSpPr>
        <p:spPr>
          <a:xfrm>
            <a:off x="40386" y="3940549"/>
            <a:ext cx="159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Partial heat up of sector 1 -2              to mitigate 16L2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E32518F-04EC-BD43-86A1-217791ECA353}"/>
              </a:ext>
            </a:extLst>
          </p:cNvPr>
          <p:cNvSpPr txBox="1"/>
          <p:nvPr/>
        </p:nvSpPr>
        <p:spPr>
          <a:xfrm>
            <a:off x="3460903" y="1803050"/>
            <a:ext cx="227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May 12</a:t>
            </a:r>
            <a:r>
              <a:rPr lang="en-US" sz="1200" baseline="30000" dirty="0"/>
              <a:t>th</a:t>
            </a:r>
            <a:r>
              <a:rPr lang="en-US" sz="1200" dirty="0"/>
              <a:t> 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Record Peak </a:t>
            </a:r>
            <a:r>
              <a:rPr lang="en-US" sz="1200" b="1" dirty="0" err="1">
                <a:solidFill>
                  <a:srgbClr val="FF0000"/>
                </a:solidFill>
              </a:rPr>
              <a:t>Lumi</a:t>
            </a:r>
            <a:r>
              <a:rPr lang="en-US" sz="1200" b="1" dirty="0">
                <a:solidFill>
                  <a:srgbClr val="FF0000"/>
                </a:solidFill>
              </a:rPr>
              <a:t>: 2.07x10</a:t>
            </a:r>
            <a:r>
              <a:rPr lang="en-US" sz="1200" b="1" baseline="30000" dirty="0">
                <a:solidFill>
                  <a:srgbClr val="FF0000"/>
                </a:solidFill>
              </a:rPr>
              <a:t>34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8D06C1F-C7E1-B84D-B62B-AD6F33E44C04}"/>
              </a:ext>
            </a:extLst>
          </p:cNvPr>
          <p:cNvCxnSpPr>
            <a:cxnSpLocks/>
          </p:cNvCxnSpPr>
          <p:nvPr/>
        </p:nvCxnSpPr>
        <p:spPr>
          <a:xfrm>
            <a:off x="3337589" y="1830826"/>
            <a:ext cx="0" cy="1631827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34988F0-50CB-9443-9FE6-5F08CC0D5F0E}"/>
              </a:ext>
            </a:extLst>
          </p:cNvPr>
          <p:cNvSpPr txBox="1"/>
          <p:nvPr/>
        </p:nvSpPr>
        <p:spPr>
          <a:xfrm>
            <a:off x="1060919" y="1349523"/>
            <a:ext cx="241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May 5</a:t>
            </a:r>
            <a:r>
              <a:rPr lang="en-US" sz="1200" baseline="30000" dirty="0"/>
              <a:t>th</a:t>
            </a:r>
            <a:endParaRPr lang="en-US" sz="1200" dirty="0"/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Collisions with 2556 bunches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22674EA-906A-4C49-84F8-281CFA72656D}"/>
              </a:ext>
            </a:extLst>
          </p:cNvPr>
          <p:cNvCxnSpPr>
            <a:cxnSpLocks/>
          </p:cNvCxnSpPr>
          <p:nvPr/>
        </p:nvCxnSpPr>
        <p:spPr>
          <a:xfrm>
            <a:off x="3095534" y="2267585"/>
            <a:ext cx="0" cy="106889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52422B0-9FAC-7E40-80FF-7A10FB6B10C8}"/>
              </a:ext>
            </a:extLst>
          </p:cNvPr>
          <p:cNvSpPr txBox="1"/>
          <p:nvPr/>
        </p:nvSpPr>
        <p:spPr>
          <a:xfrm>
            <a:off x="803682" y="1803050"/>
            <a:ext cx="241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Apr. 28</a:t>
            </a:r>
            <a:r>
              <a:rPr lang="en-US" sz="1200" baseline="30000" dirty="0"/>
              <a:t>th</a:t>
            </a:r>
            <a:endParaRPr lang="en-US" sz="1200" dirty="0"/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Collisions with 1200 bunches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48D55A-AF40-7447-8E19-56E30B311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751" y="1002591"/>
            <a:ext cx="744225" cy="56808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AE63E0A-22E1-2D4E-98CA-7AA4F75C1860}"/>
              </a:ext>
            </a:extLst>
          </p:cNvPr>
          <p:cNvSpPr txBox="1"/>
          <p:nvPr/>
        </p:nvSpPr>
        <p:spPr>
          <a:xfrm>
            <a:off x="6240039" y="1927689"/>
            <a:ext cx="1672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Oct. 27</a:t>
            </a:r>
            <a:r>
              <a:rPr lang="en-US" sz="1200" baseline="30000" dirty="0"/>
              <a:t>th</a:t>
            </a:r>
            <a:r>
              <a:rPr lang="en-US" sz="1200" dirty="0"/>
              <a:t>  </a:t>
            </a:r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End of 2018 p-p-run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51A8360-0C22-064D-A068-BE83BE325255}"/>
              </a:ext>
            </a:extLst>
          </p:cNvPr>
          <p:cNvSpPr txBox="1"/>
          <p:nvPr/>
        </p:nvSpPr>
        <p:spPr>
          <a:xfrm>
            <a:off x="7897278" y="2444236"/>
            <a:ext cx="142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Nov. 5</a:t>
            </a:r>
            <a:r>
              <a:rPr lang="en-US" sz="1200" baseline="30000" dirty="0"/>
              <a:t>th</a:t>
            </a:r>
            <a:r>
              <a:rPr lang="en-US" sz="1200" dirty="0"/>
              <a:t> 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Start </a:t>
            </a:r>
            <a:r>
              <a:rPr lang="en-US" sz="1200" b="1" dirty="0" err="1">
                <a:solidFill>
                  <a:srgbClr val="FF0000"/>
                </a:solidFill>
              </a:rPr>
              <a:t>Pb-Pb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run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8660269-7B1C-E341-B052-43A65FB2852C}"/>
              </a:ext>
            </a:extLst>
          </p:cNvPr>
          <p:cNvSpPr txBox="1"/>
          <p:nvPr/>
        </p:nvSpPr>
        <p:spPr>
          <a:xfrm>
            <a:off x="7486366" y="4581493"/>
            <a:ext cx="163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Dec. 3</a:t>
            </a:r>
            <a:r>
              <a:rPr lang="en-US" sz="1200" baseline="30000" dirty="0"/>
              <a:t>rd</a:t>
            </a:r>
            <a:r>
              <a:rPr lang="en-US" sz="1200" dirty="0"/>
              <a:t> – 9</a:t>
            </a:r>
            <a:r>
              <a:rPr lang="en-US" sz="1200" baseline="30000" dirty="0"/>
              <a:t>th</a:t>
            </a:r>
            <a:r>
              <a:rPr lang="en-US" sz="1200" dirty="0"/>
              <a:t>  </a:t>
            </a:r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7 </a:t>
            </a:r>
            <a:r>
              <a:rPr lang="en-US" sz="1200" b="1" dirty="0" err="1">
                <a:solidFill>
                  <a:srgbClr val="FF0000"/>
                </a:solidFill>
              </a:rPr>
              <a:t>TeV</a:t>
            </a:r>
            <a:r>
              <a:rPr lang="en-US" sz="1200" b="1" dirty="0">
                <a:solidFill>
                  <a:srgbClr val="FF0000"/>
                </a:solidFill>
              </a:rPr>
              <a:t> Magnet Tests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8C722DE-5B06-AB42-B998-F5494B224309}"/>
              </a:ext>
            </a:extLst>
          </p:cNvPr>
          <p:cNvCxnSpPr>
            <a:cxnSpLocks/>
          </p:cNvCxnSpPr>
          <p:nvPr/>
        </p:nvCxnSpPr>
        <p:spPr>
          <a:xfrm>
            <a:off x="3595191" y="2269153"/>
            <a:ext cx="0" cy="1068892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856EBC62-7C8F-3B49-89D2-B7E33204E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724" y="3667413"/>
            <a:ext cx="489378" cy="50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FBCB7164-FABB-2C40-A5E1-F7E5E7FEE022}"/>
              </a:ext>
            </a:extLst>
          </p:cNvPr>
          <p:cNvSpPr txBox="1"/>
          <p:nvPr/>
        </p:nvSpPr>
        <p:spPr>
          <a:xfrm>
            <a:off x="6658959" y="4183731"/>
            <a:ext cx="1566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B050"/>
                </a:solidFill>
              </a:rPr>
              <a:t>Oct. 31</a:t>
            </a:r>
            <a:r>
              <a:rPr lang="en-US" sz="1200" baseline="30000" dirty="0">
                <a:solidFill>
                  <a:srgbClr val="00B050"/>
                </a:solidFill>
              </a:rPr>
              <a:t>th</a:t>
            </a:r>
            <a:r>
              <a:rPr lang="en-US" sz="1200" dirty="0">
                <a:solidFill>
                  <a:srgbClr val="00B050"/>
                </a:solidFill>
              </a:rPr>
              <a:t> – Nov.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 </a:t>
            </a:r>
          </a:p>
          <a:p>
            <a:pPr algn="r"/>
            <a:r>
              <a:rPr lang="en-US" sz="1200" dirty="0">
                <a:solidFill>
                  <a:srgbClr val="00B050"/>
                </a:solidFill>
              </a:rPr>
              <a:t>TS #3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3D3259-2150-B347-B7DB-DE5DE6CE7D98}"/>
              </a:ext>
            </a:extLst>
          </p:cNvPr>
          <p:cNvCxnSpPr>
            <a:cxnSpLocks/>
          </p:cNvCxnSpPr>
          <p:nvPr/>
        </p:nvCxnSpPr>
        <p:spPr>
          <a:xfrm>
            <a:off x="8063635" y="3131603"/>
            <a:ext cx="1" cy="286659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EE5C41F-CF90-7B41-B6E5-8C00C4040D76}"/>
              </a:ext>
            </a:extLst>
          </p:cNvPr>
          <p:cNvCxnSpPr>
            <a:cxnSpLocks/>
          </p:cNvCxnSpPr>
          <p:nvPr/>
        </p:nvCxnSpPr>
        <p:spPr>
          <a:xfrm flipV="1">
            <a:off x="3656710" y="3734864"/>
            <a:ext cx="0" cy="1713851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6AE1D3-13F7-1F4E-9356-8BA50EAD135B}"/>
              </a:ext>
            </a:extLst>
          </p:cNvPr>
          <p:cNvGrpSpPr/>
          <p:nvPr/>
        </p:nvGrpSpPr>
        <p:grpSpPr>
          <a:xfrm>
            <a:off x="2129363" y="5478867"/>
            <a:ext cx="2981735" cy="646331"/>
            <a:chOff x="3531993" y="4019456"/>
            <a:chExt cx="2981735" cy="64633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3ED5C84-2934-1240-A563-843C8081CD2F}"/>
                </a:ext>
              </a:extLst>
            </p:cNvPr>
            <p:cNvSpPr txBox="1"/>
            <p:nvPr/>
          </p:nvSpPr>
          <p:spPr>
            <a:xfrm>
              <a:off x="3531993" y="4019456"/>
              <a:ext cx="1705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May 14</a:t>
              </a:r>
              <a:r>
                <a:rPr lang="en-US" sz="1200" baseline="30000" dirty="0"/>
                <a:t>th</a:t>
              </a:r>
              <a:r>
                <a:rPr lang="en-US" sz="1200" dirty="0"/>
                <a:t> &amp; 15</a:t>
              </a:r>
              <a:r>
                <a:rPr lang="en-US" sz="1200" baseline="30000" dirty="0"/>
                <a:t>th</a:t>
              </a:r>
            </a:p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16L2 Storms with beam dumps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31C34FF-BF7A-CB45-9A5F-06351A7A9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0996" y="4038273"/>
              <a:ext cx="1322732" cy="620755"/>
            </a:xfrm>
            <a:prstGeom prst="rect">
              <a:avLst/>
            </a:prstGeom>
          </p:spPr>
        </p:pic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E4C6EA5-155B-7747-AA7D-00A433C73F9B}"/>
              </a:ext>
            </a:extLst>
          </p:cNvPr>
          <p:cNvCxnSpPr>
            <a:cxnSpLocks/>
          </p:cNvCxnSpPr>
          <p:nvPr/>
        </p:nvCxnSpPr>
        <p:spPr>
          <a:xfrm flipV="1">
            <a:off x="3828988" y="3723463"/>
            <a:ext cx="0" cy="1089517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D9D3B82-150A-6040-B821-7EB3C9E2A206}"/>
              </a:ext>
            </a:extLst>
          </p:cNvPr>
          <p:cNvSpPr txBox="1"/>
          <p:nvPr/>
        </p:nvSpPr>
        <p:spPr>
          <a:xfrm>
            <a:off x="3684825" y="4822919"/>
            <a:ext cx="170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May 20</a:t>
            </a:r>
            <a:r>
              <a:rPr lang="en-US" sz="1200" baseline="30000" dirty="0"/>
              <a:t>th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16L2 Storms with beam dumps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43F8385-6882-0848-AC6E-F2EE1CCB682F}"/>
              </a:ext>
            </a:extLst>
          </p:cNvPr>
          <p:cNvCxnSpPr>
            <a:cxnSpLocks/>
          </p:cNvCxnSpPr>
          <p:nvPr/>
        </p:nvCxnSpPr>
        <p:spPr>
          <a:xfrm flipV="1">
            <a:off x="3941631" y="3723464"/>
            <a:ext cx="0" cy="27448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B667A57-DD0D-FD48-AFE3-6273046A8BB7}"/>
              </a:ext>
            </a:extLst>
          </p:cNvPr>
          <p:cNvSpPr txBox="1"/>
          <p:nvPr/>
        </p:nvSpPr>
        <p:spPr>
          <a:xfrm>
            <a:off x="3797414" y="4004361"/>
            <a:ext cx="152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May 31</a:t>
            </a:r>
            <a:r>
              <a:rPr lang="en-US" sz="1200" baseline="30000" dirty="0"/>
              <a:t>st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16L2 Storms Recovery strategy established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67E9D95-8963-C142-BEAB-4B4FB4C7A4CA}"/>
              </a:ext>
            </a:extLst>
          </p:cNvPr>
          <p:cNvCxnSpPr>
            <a:cxnSpLocks/>
          </p:cNvCxnSpPr>
          <p:nvPr/>
        </p:nvCxnSpPr>
        <p:spPr>
          <a:xfrm flipV="1">
            <a:off x="5794454" y="3720077"/>
            <a:ext cx="0" cy="274483"/>
          </a:xfrm>
          <a:prstGeom prst="line">
            <a:avLst/>
          </a:prstGeom>
          <a:ln w="15875">
            <a:solidFill>
              <a:srgbClr val="0055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62A6183-CC1D-4942-BF3F-C215D6D8CA7E}"/>
              </a:ext>
            </a:extLst>
          </p:cNvPr>
          <p:cNvSpPr txBox="1"/>
          <p:nvPr/>
        </p:nvSpPr>
        <p:spPr>
          <a:xfrm>
            <a:off x="5640263" y="4013413"/>
            <a:ext cx="152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Aug. 7th</a:t>
            </a:r>
            <a:endParaRPr lang="en-US" sz="1200" baseline="30000" dirty="0"/>
          </a:p>
          <a:p>
            <a:r>
              <a:rPr lang="en-US" sz="1200" b="1" dirty="0">
                <a:solidFill>
                  <a:srgbClr val="FF0000"/>
                </a:solidFill>
              </a:rPr>
              <a:t>16L2 with successful recovery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AF65A4-CF07-D44F-813E-393B1F20E795}"/>
              </a:ext>
            </a:extLst>
          </p:cNvPr>
          <p:cNvSpPr/>
          <p:nvPr/>
        </p:nvSpPr>
        <p:spPr>
          <a:xfrm>
            <a:off x="7707912" y="944217"/>
            <a:ext cx="1436089" cy="52107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88835-C35C-E840-9F3D-B5F019CBC0BF}"/>
              </a:ext>
            </a:extLst>
          </p:cNvPr>
          <p:cNvSpPr txBox="1"/>
          <p:nvPr/>
        </p:nvSpPr>
        <p:spPr>
          <a:xfrm>
            <a:off x="7776399" y="98642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Planned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8EE8744-0EC7-044C-910B-5A241F309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231" y="5142391"/>
            <a:ext cx="957735" cy="94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47C9-ED62-DE44-8FA1-E0D51EB2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16L2: Beam Dumps Due to Fast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59A8A-555D-184F-9626-98B02447D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78" y="1277568"/>
            <a:ext cx="5108713" cy="2721347"/>
          </a:xfrm>
        </p:spPr>
        <p:txBody>
          <a:bodyPr>
            <a:normAutofit fontScale="92500" lnSpcReduction="20000"/>
          </a:bodyPr>
          <a:lstStyle/>
          <a:p>
            <a:pPr marL="269875" indent="-233363">
              <a:lnSpc>
                <a:spcPct val="120000"/>
              </a:lnSpc>
            </a:pPr>
            <a:r>
              <a:rPr lang="en-US" sz="1800" dirty="0"/>
              <a:t>Accidental air Inlet in beam vacuum in half cell 16 left of IP2 (16L2) during 2016-2017 Year-End Technical Stop (YETS)</a:t>
            </a:r>
          </a:p>
          <a:p>
            <a:pPr marL="269875" indent="-233363">
              <a:lnSpc>
                <a:spcPct val="120000"/>
              </a:lnSpc>
            </a:pPr>
            <a:r>
              <a:rPr lang="en-US" sz="1800" dirty="0"/>
              <a:t>Initially mitigated by 8b4e beam and “home-made” solenoid that suppress e-cloud</a:t>
            </a:r>
          </a:p>
          <a:p>
            <a:pPr marL="269875" indent="-233363">
              <a:lnSpc>
                <a:spcPct val="120000"/>
              </a:lnSpc>
            </a:pPr>
            <a:r>
              <a:rPr lang="en-US" sz="1800" dirty="0"/>
              <a:t>Later (YETS 2017-2018) by partial warm-up an vacuum pumping</a:t>
            </a:r>
          </a:p>
          <a:p>
            <a:pPr marL="269875" indent="-233363">
              <a:lnSpc>
                <a:spcPct val="120000"/>
              </a:lnSpc>
            </a:pPr>
            <a:r>
              <a:rPr lang="en-US" sz="1800" dirty="0"/>
              <a:t>Not fully recovered yet, but no longer limiting performance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CD42-E911-4042-9DDB-8DE1ECB71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D6670-9265-5E44-8255-74C5472FA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44854-48D0-064B-88C0-83147085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2CB82-FCCE-FE4A-AA00-A8F73351766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86" y="1368918"/>
            <a:ext cx="3356573" cy="210597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9D94B-A3CD-2A48-B1FE-07C62421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80" t="11607" r="8689" b="30054"/>
          <a:stretch/>
        </p:blipFill>
        <p:spPr>
          <a:xfrm>
            <a:off x="457200" y="4230104"/>
            <a:ext cx="4223987" cy="1559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85EE78-8164-FC44-8F31-B5A0B87D4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05" y="4045450"/>
            <a:ext cx="4068176" cy="19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F5CF-F631-B143-8D7B-29CD9FCF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16L2 Storms &amp; Recovery Strategy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53536-9B90-3048-BEBC-45A43C33D0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E915-D4B4-8542-8584-34F9F33EF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759D5-5278-FB4A-A2E1-38D44A8C2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F78557-E724-2245-97E4-66BC5EFC982B}"/>
              </a:ext>
            </a:extLst>
          </p:cNvPr>
          <p:cNvGrpSpPr/>
          <p:nvPr/>
        </p:nvGrpSpPr>
        <p:grpSpPr>
          <a:xfrm>
            <a:off x="394818" y="995033"/>
            <a:ext cx="8408504" cy="2471460"/>
            <a:chOff x="394818" y="1173935"/>
            <a:chExt cx="8408504" cy="24714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6EF6E5-3DEC-8F4A-AFB5-6376A2236C80}"/>
                </a:ext>
              </a:extLst>
            </p:cNvPr>
            <p:cNvGrpSpPr/>
            <p:nvPr/>
          </p:nvGrpSpPr>
          <p:grpSpPr>
            <a:xfrm>
              <a:off x="394818" y="1173935"/>
              <a:ext cx="8408504" cy="2471460"/>
              <a:chOff x="394818" y="1004972"/>
              <a:chExt cx="8408504" cy="247146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382963D-3E99-D34B-9F31-D0F20723374D}"/>
                  </a:ext>
                </a:extLst>
              </p:cNvPr>
              <p:cNvGrpSpPr/>
              <p:nvPr/>
            </p:nvGrpSpPr>
            <p:grpSpPr>
              <a:xfrm>
                <a:off x="394818" y="1004972"/>
                <a:ext cx="8408504" cy="2471460"/>
                <a:chOff x="275550" y="1173935"/>
                <a:chExt cx="8408504" cy="247146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2FD1D3BA-273F-8142-BFA8-286E83C38D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5550" y="1173935"/>
                  <a:ext cx="8408504" cy="2010410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D811C5C-9632-6B43-A69F-1976EFF2061E}"/>
                    </a:ext>
                  </a:extLst>
                </p:cNvPr>
                <p:cNvSpPr txBox="1"/>
                <p:nvPr/>
              </p:nvSpPr>
              <p:spPr>
                <a:xfrm>
                  <a:off x="1618875" y="3276063"/>
                  <a:ext cx="56605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“Classical” recovery as applied in 2017 (several days)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A515665-81F3-884D-992B-6935B4252BF4}"/>
                    </a:ext>
                  </a:extLst>
                </p:cNvPr>
                <p:cNvSpPr txBox="1"/>
                <p:nvPr/>
              </p:nvSpPr>
              <p:spPr>
                <a:xfrm>
                  <a:off x="1915742" y="1304005"/>
                  <a:ext cx="1364125" cy="33855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0000"/>
                      </a:solidFill>
                    </a:rPr>
                    <a:t>16L2 Storms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E49A4BF-C01B-E049-BA6B-EB47EEE2522E}"/>
                    </a:ext>
                  </a:extLst>
                </p:cNvPr>
                <p:cNvSpPr txBox="1"/>
                <p:nvPr/>
              </p:nvSpPr>
              <p:spPr>
                <a:xfrm>
                  <a:off x="3279867" y="1310067"/>
                  <a:ext cx="4728869" cy="338554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0000"/>
                      </a:solidFill>
                    </a:rPr>
                    <a:t>16L2 Storms recovery by intensity ramp up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182C3E3-417D-3F4D-A09A-BF98089EB3B8}"/>
                    </a:ext>
                  </a:extLst>
                </p:cNvPr>
                <p:cNvSpPr txBox="1"/>
                <p:nvPr/>
              </p:nvSpPr>
              <p:spPr>
                <a:xfrm>
                  <a:off x="561555" y="1297943"/>
                  <a:ext cx="1364126" cy="33855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FF0000"/>
                      </a:solidFill>
                    </a:rPr>
                    <a:t>Production</a:t>
                  </a:r>
                </a:p>
              </p:txBody>
            </p:sp>
          </p:grpSp>
          <p:sp>
            <p:nvSpPr>
              <p:cNvPr id="25" name="Right Arrow 24">
                <a:extLst>
                  <a:ext uri="{FF2B5EF4-FFF2-40B4-BE49-F238E27FC236}">
                    <a16:creationId xmlns:a16="http://schemas.microsoft.com/office/drawing/2014/main" id="{565F12BA-B978-174E-A04E-6BDB3A9F07D6}"/>
                  </a:ext>
                </a:extLst>
              </p:cNvPr>
              <p:cNvSpPr/>
              <p:nvPr/>
            </p:nvSpPr>
            <p:spPr>
              <a:xfrm rot="21107282">
                <a:off x="3540623" y="2072547"/>
                <a:ext cx="4267729" cy="327991"/>
              </a:xfrm>
              <a:prstGeom prst="rightArrow">
                <a:avLst>
                  <a:gd name="adj1" fmla="val 31818"/>
                  <a:gd name="adj2" fmla="val 92424"/>
                </a:avLst>
              </a:prstGeom>
              <a:solidFill>
                <a:srgbClr val="FF0000">
                  <a:alpha val="40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38A256-EC5F-054B-A46D-C7E36DFD9CFE}"/>
                </a:ext>
              </a:extLst>
            </p:cNvPr>
            <p:cNvSpPr txBox="1"/>
            <p:nvPr/>
          </p:nvSpPr>
          <p:spPr>
            <a:xfrm>
              <a:off x="1156564" y="2877544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7AA07B-C906-0F4A-B9D8-C32E8910B53F}"/>
                </a:ext>
              </a:extLst>
            </p:cNvPr>
            <p:cNvSpPr txBox="1"/>
            <p:nvPr/>
          </p:nvSpPr>
          <p:spPr>
            <a:xfrm>
              <a:off x="3427584" y="2877543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987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058BD-D95B-B947-88AA-9F8A6CA1C5E2}"/>
                </a:ext>
              </a:extLst>
            </p:cNvPr>
            <p:cNvSpPr txBox="1"/>
            <p:nvPr/>
          </p:nvSpPr>
          <p:spPr>
            <a:xfrm>
              <a:off x="4217394" y="2877542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1227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44C781-2FF9-0D4E-9161-967DDF8E29AB}"/>
                </a:ext>
              </a:extLst>
            </p:cNvPr>
            <p:cNvSpPr txBox="1"/>
            <p:nvPr/>
          </p:nvSpPr>
          <p:spPr>
            <a:xfrm>
              <a:off x="5527429" y="2873760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1551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AB2B37-4251-FB46-BD64-FF3035FC64B8}"/>
                </a:ext>
              </a:extLst>
            </p:cNvPr>
            <p:cNvSpPr txBox="1"/>
            <p:nvPr/>
          </p:nvSpPr>
          <p:spPr>
            <a:xfrm>
              <a:off x="6460350" y="2876503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1887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F0F054-D084-B34D-807E-D0CEB7301410}"/>
                </a:ext>
              </a:extLst>
            </p:cNvPr>
            <p:cNvSpPr txBox="1"/>
            <p:nvPr/>
          </p:nvSpPr>
          <p:spPr>
            <a:xfrm>
              <a:off x="7573633" y="2872612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CE6E73-0A48-5742-8664-0538751D5856}"/>
              </a:ext>
            </a:extLst>
          </p:cNvPr>
          <p:cNvGrpSpPr/>
          <p:nvPr/>
        </p:nvGrpSpPr>
        <p:grpSpPr>
          <a:xfrm>
            <a:off x="335184" y="3650850"/>
            <a:ext cx="8408504" cy="2473055"/>
            <a:chOff x="335184" y="3650850"/>
            <a:chExt cx="8408504" cy="24730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26D6F8-A0AA-F942-A619-AA149FF4BBE8}"/>
                </a:ext>
              </a:extLst>
            </p:cNvPr>
            <p:cNvGrpSpPr/>
            <p:nvPr/>
          </p:nvGrpSpPr>
          <p:grpSpPr>
            <a:xfrm>
              <a:off x="335184" y="3650850"/>
              <a:ext cx="8408504" cy="2473055"/>
              <a:chOff x="275550" y="3640911"/>
              <a:chExt cx="8408504" cy="24730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A2E9394-21A0-3D4F-B081-0394702CC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550" y="4283085"/>
                <a:ext cx="8408504" cy="14251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9C904B-6726-DA4A-B1AC-01EF77AB748A}"/>
                  </a:ext>
                </a:extLst>
              </p:cNvPr>
              <p:cNvSpPr txBox="1"/>
              <p:nvPr/>
            </p:nvSpPr>
            <p:spPr>
              <a:xfrm rot="16200000">
                <a:off x="1737777" y="4142880"/>
                <a:ext cx="659124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16L2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0A3596-A823-7449-A427-0FB87CBFCC0B}"/>
                  </a:ext>
                </a:extLst>
              </p:cNvPr>
              <p:cNvSpPr txBox="1"/>
              <p:nvPr/>
            </p:nvSpPr>
            <p:spPr>
              <a:xfrm rot="16200000">
                <a:off x="1737227" y="4232555"/>
                <a:ext cx="1521841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16L2 recovery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A536CE-40A1-C94C-8DB3-D83C08C02652}"/>
                  </a:ext>
                </a:extLst>
              </p:cNvPr>
              <p:cNvSpPr txBox="1"/>
              <p:nvPr/>
            </p:nvSpPr>
            <p:spPr>
              <a:xfrm>
                <a:off x="500126" y="4245021"/>
                <a:ext cx="1364126" cy="338554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Production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4EC65B-7504-0D48-8D86-2BE633953E30}"/>
                  </a:ext>
                </a:extLst>
              </p:cNvPr>
              <p:cNvSpPr txBox="1"/>
              <p:nvPr/>
            </p:nvSpPr>
            <p:spPr>
              <a:xfrm>
                <a:off x="2755687" y="4252589"/>
                <a:ext cx="5603121" cy="338554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Production</a:t>
                </a:r>
              </a:p>
            </p:txBody>
          </p:sp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3080F859-2BE6-8D4F-8821-DFFD0B05630E}"/>
                  </a:ext>
                </a:extLst>
              </p:cNvPr>
              <p:cNvSpPr/>
              <p:nvPr/>
            </p:nvSpPr>
            <p:spPr>
              <a:xfrm rot="19696459">
                <a:off x="2234115" y="5012220"/>
                <a:ext cx="856449" cy="327991"/>
              </a:xfrm>
              <a:prstGeom prst="rightArrow">
                <a:avLst>
                  <a:gd name="adj1" fmla="val 31818"/>
                  <a:gd name="adj2" fmla="val 92424"/>
                </a:avLst>
              </a:prstGeom>
              <a:solidFill>
                <a:srgbClr val="FF0000">
                  <a:alpha val="40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Arrow 19">
                <a:extLst>
                  <a:ext uri="{FF2B5EF4-FFF2-40B4-BE49-F238E27FC236}">
                    <a16:creationId xmlns:a16="http://schemas.microsoft.com/office/drawing/2014/main" id="{8DF31F6E-9BD1-4F45-BF7D-1B697CF0E23E}"/>
                  </a:ext>
                </a:extLst>
              </p:cNvPr>
              <p:cNvSpPr/>
              <p:nvPr/>
            </p:nvSpPr>
            <p:spPr>
              <a:xfrm>
                <a:off x="3112815" y="4701841"/>
                <a:ext cx="4955555" cy="327991"/>
              </a:xfrm>
              <a:prstGeom prst="rightArrow">
                <a:avLst>
                  <a:gd name="adj1" fmla="val 31818"/>
                  <a:gd name="adj2" fmla="val 92424"/>
                </a:avLst>
              </a:prstGeom>
              <a:solidFill>
                <a:srgbClr val="92D050">
                  <a:alpha val="40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F38335-E1C1-954B-824B-0232FC5EDEE0}"/>
                  </a:ext>
                </a:extLst>
              </p:cNvPr>
              <p:cNvSpPr txBox="1"/>
              <p:nvPr/>
            </p:nvSpPr>
            <p:spPr>
              <a:xfrm>
                <a:off x="1710501" y="5744634"/>
                <a:ext cx="5775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Fast recovery as applied in 2018 (within the same day)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A5C544-5717-9F43-8A96-E3E2C4D99F11}"/>
                </a:ext>
              </a:extLst>
            </p:cNvPr>
            <p:cNvSpPr txBox="1"/>
            <p:nvPr/>
          </p:nvSpPr>
          <p:spPr>
            <a:xfrm>
              <a:off x="1109834" y="5364907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84C469-2443-E84F-956F-849F52653BE8}"/>
                </a:ext>
              </a:extLst>
            </p:cNvPr>
            <p:cNvSpPr txBox="1"/>
            <p:nvPr/>
          </p:nvSpPr>
          <p:spPr>
            <a:xfrm>
              <a:off x="4988470" y="5364909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4251F4-5570-334F-BBB8-28E14B66C811}"/>
                </a:ext>
              </a:extLst>
            </p:cNvPr>
            <p:cNvSpPr txBox="1"/>
            <p:nvPr/>
          </p:nvSpPr>
          <p:spPr>
            <a:xfrm>
              <a:off x="6162123" y="5364908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0097D4-157A-734A-B087-4988E9A88B73}"/>
                </a:ext>
              </a:extLst>
            </p:cNvPr>
            <p:cNvSpPr txBox="1"/>
            <p:nvPr/>
          </p:nvSpPr>
          <p:spPr>
            <a:xfrm>
              <a:off x="7722099" y="5364907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181EB1-9EE8-4C41-AD11-7B20689A9E94}"/>
                </a:ext>
              </a:extLst>
            </p:cNvPr>
            <p:cNvSpPr txBox="1"/>
            <p:nvPr/>
          </p:nvSpPr>
          <p:spPr>
            <a:xfrm>
              <a:off x="2162223" y="5346317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987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0B99AE-5CD1-7D49-B27C-6D081A5A46A2}"/>
                </a:ext>
              </a:extLst>
            </p:cNvPr>
            <p:cNvSpPr txBox="1"/>
            <p:nvPr/>
          </p:nvSpPr>
          <p:spPr>
            <a:xfrm>
              <a:off x="2986346" y="5369150"/>
              <a:ext cx="7633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2556 </a:t>
              </a:r>
            </a:p>
            <a:p>
              <a:pPr algn="ctr"/>
              <a:r>
                <a:rPr lang="en-US" sz="1200" dirty="0"/>
                <a:t>bunches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7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0B32-607E-A84B-B33F-5A5783AA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ATS Optics, since the start of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DAEE-B90F-E54D-96AF-BEE8D885B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10" y="1325606"/>
            <a:ext cx="5247861" cy="4667421"/>
          </a:xfrm>
        </p:spPr>
        <p:txBody>
          <a:bodyPr>
            <a:normAutofit fontScale="62500" lnSpcReduction="20000"/>
          </a:bodyPr>
          <a:lstStyle/>
          <a:p>
            <a:pPr marL="269875" indent="-233363">
              <a:lnSpc>
                <a:spcPct val="120000"/>
              </a:lnSpc>
            </a:pPr>
            <a:r>
              <a:rPr lang="en-US" dirty="0"/>
              <a:t>ATS = Achromatic Telescopic Squeeze</a:t>
            </a:r>
          </a:p>
          <a:p>
            <a:pPr marL="539750" lvl="1" indent="-222250">
              <a:lnSpc>
                <a:spcPct val="120000"/>
              </a:lnSpc>
            </a:pPr>
            <a:r>
              <a:rPr lang="en-US" dirty="0"/>
              <a:t>Increase 𝛽-function in the arcs to enhance effect of inner triplets around the experiments</a:t>
            </a:r>
          </a:p>
          <a:p>
            <a:pPr marL="539750" lvl="1" indent="-222250">
              <a:lnSpc>
                <a:spcPct val="120000"/>
              </a:lnSpc>
            </a:pPr>
            <a:r>
              <a:rPr lang="en-US" dirty="0"/>
              <a:t>Baseline optics for the HL-LHC, to allow for 𝛽*=0.15 m</a:t>
            </a:r>
          </a:p>
          <a:p>
            <a:pPr marL="1019810" lvl="3" indent="-222250">
              <a:lnSpc>
                <a:spcPct val="120000"/>
              </a:lnSpc>
            </a:pPr>
            <a:endParaRPr lang="en-US" dirty="0"/>
          </a:p>
          <a:p>
            <a:pPr marL="269875" indent="-233363">
              <a:lnSpc>
                <a:spcPct val="120000"/>
              </a:lnSpc>
            </a:pPr>
            <a:r>
              <a:rPr lang="en-US" dirty="0"/>
              <a:t>In addition, depending on the “telescopic factor” octupoles will have more effect for same current, thanks to larger 𝛽-functions in the arcs </a:t>
            </a:r>
          </a:p>
          <a:p>
            <a:pPr marL="1161415" lvl="3" indent="-233363">
              <a:lnSpc>
                <a:spcPct val="120000"/>
              </a:lnSpc>
            </a:pPr>
            <a:endParaRPr lang="en-US" dirty="0"/>
          </a:p>
          <a:p>
            <a:pPr marL="269875" indent="-233363">
              <a:lnSpc>
                <a:spcPct val="120000"/>
              </a:lnSpc>
            </a:pPr>
            <a:r>
              <a:rPr lang="en-US" dirty="0"/>
              <a:t>Deployed as proof of principle and to gain operational experience</a:t>
            </a:r>
          </a:p>
          <a:p>
            <a:pPr marL="1161415" lvl="3" indent="-233363">
              <a:lnSpc>
                <a:spcPct val="120000"/>
              </a:lnSpc>
            </a:pPr>
            <a:endParaRPr lang="en-US" dirty="0"/>
          </a:p>
          <a:p>
            <a:pPr marL="269875" indent="-233363">
              <a:lnSpc>
                <a:spcPct val="120000"/>
              </a:lnSpc>
            </a:pPr>
            <a:r>
              <a:rPr lang="en-US" dirty="0"/>
              <a:t>Further development continues during Machine Development sessions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20CA-8FAF-BF42-BDF3-817E8F429E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A4181-AC78-1D49-B06D-0018A7195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79960-C201-004F-8DF4-D26BF9741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4535E-CD3B-EC49-A830-38F78CF7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61" y="924171"/>
            <a:ext cx="3370304" cy="2496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C1896-CBFA-6F4D-87A6-48F6F6BA2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70" y="3395985"/>
            <a:ext cx="3538330" cy="2597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DD6246-87B5-B041-BC71-69DEE3F726E7}"/>
              </a:ext>
            </a:extLst>
          </p:cNvPr>
          <p:cNvSpPr txBox="1"/>
          <p:nvPr/>
        </p:nvSpPr>
        <p:spPr>
          <a:xfrm>
            <a:off x="7718903" y="585452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10000"/>
                  </a:schemeClr>
                </a:solidFill>
              </a:rPr>
              <a:t>S. </a:t>
            </a:r>
            <a:r>
              <a:rPr lang="en-US" sz="1200" i="1" dirty="0" err="1">
                <a:solidFill>
                  <a:schemeClr val="accent1">
                    <a:lumMod val="10000"/>
                  </a:schemeClr>
                </a:solidFill>
              </a:rPr>
              <a:t>Farthouk</a:t>
            </a:r>
            <a:r>
              <a:rPr lang="en-US" sz="1200" i="1" dirty="0">
                <a:solidFill>
                  <a:schemeClr val="accent1">
                    <a:lumMod val="10000"/>
                  </a:schemeClr>
                </a:solidFill>
              </a:rPr>
              <a:t> et 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22FB3-AC68-DD47-A6A9-699B2E6116D9}"/>
              </a:ext>
            </a:extLst>
          </p:cNvPr>
          <p:cNvSpPr txBox="1"/>
          <p:nvPr/>
        </p:nvSpPr>
        <p:spPr>
          <a:xfrm>
            <a:off x="7374835" y="2178308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𝛽*=0.4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4C92E-198F-3B45-B57A-0A9E107A7518}"/>
              </a:ext>
            </a:extLst>
          </p:cNvPr>
          <p:cNvSpPr txBox="1"/>
          <p:nvPr/>
        </p:nvSpPr>
        <p:spPr>
          <a:xfrm>
            <a:off x="7392562" y="4725975"/>
            <a:ext cx="129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𝛽*=0.1 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2F2359-FC19-1E4C-81BE-11F0D1037938}"/>
              </a:ext>
            </a:extLst>
          </p:cNvPr>
          <p:cNvSpPr/>
          <p:nvPr/>
        </p:nvSpPr>
        <p:spPr>
          <a:xfrm>
            <a:off x="6509507" y="2881587"/>
            <a:ext cx="865328" cy="302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196CC-C980-F14B-92C8-C1F5E0DCDFFA}"/>
              </a:ext>
            </a:extLst>
          </p:cNvPr>
          <p:cNvSpPr/>
          <p:nvPr/>
        </p:nvSpPr>
        <p:spPr>
          <a:xfrm>
            <a:off x="6356799" y="5231620"/>
            <a:ext cx="1018036" cy="5189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15BF-C19A-5143-8827-DF34C7CF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49" y="233492"/>
            <a:ext cx="8623715" cy="940443"/>
          </a:xfrm>
        </p:spPr>
        <p:txBody>
          <a:bodyPr>
            <a:normAutofit fontScale="90000"/>
          </a:bodyPr>
          <a:lstStyle/>
          <a:p>
            <a:r>
              <a:rPr lang="en-US" dirty="0"/>
              <a:t>Luminosity  Levelling &amp; Anti-levelling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5AC57-0F66-B844-A1A2-EEC6136E7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114923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kern="0" dirty="0"/>
              <a:t>In certain conditions and depending on the experiments request, it is desirable to adapt the luminosity dynamically with beams in collision – </a:t>
            </a:r>
            <a:r>
              <a:rPr lang="en-GB" sz="3200" b="1" kern="0" dirty="0"/>
              <a:t>levelling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318D3-6E20-574A-9253-AC3555B543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Rende Steerenberg - CERN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35B-3119-994D-8FC1-FC4EA92F3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US-LHC User Association Annual Meeting 2018, 24 –26 October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BE99-04E5-A04D-AA9C-6F3F675D9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28E687-BE34-684A-87A4-1133D549D27A}"/>
              </a:ext>
            </a:extLst>
          </p:cNvPr>
          <p:cNvGrpSpPr/>
          <p:nvPr/>
        </p:nvGrpSpPr>
        <p:grpSpPr>
          <a:xfrm>
            <a:off x="4298758" y="2625644"/>
            <a:ext cx="4640070" cy="3263720"/>
            <a:chOff x="4298758" y="2625644"/>
            <a:chExt cx="4640070" cy="3263720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BDABFD19-0F5E-6646-9267-4A138807EC64}"/>
                </a:ext>
              </a:extLst>
            </p:cNvPr>
            <p:cNvSpPr/>
            <p:nvPr/>
          </p:nvSpPr>
          <p:spPr bwMode="auto">
            <a:xfrm>
              <a:off x="4298758" y="3394380"/>
              <a:ext cx="543028" cy="2446412"/>
            </a:xfrm>
            <a:prstGeom prst="downArrow">
              <a:avLst>
                <a:gd name="adj1" fmla="val 41070"/>
                <a:gd name="adj2" fmla="val 129070"/>
              </a:avLst>
            </a:prstGeom>
            <a:gradFill flip="none" rotWithShape="1">
              <a:gsLst>
                <a:gs pos="0">
                  <a:srgbClr val="FF0000"/>
                </a:gs>
                <a:gs pos="53000">
                  <a:srgbClr val="FFC000"/>
                </a:gs>
                <a:gs pos="100000">
                  <a:srgbClr val="92D050"/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0A50E2-146B-D24C-B65D-189CAB8A3505}"/>
                </a:ext>
              </a:extLst>
            </p:cNvPr>
            <p:cNvGrpSpPr/>
            <p:nvPr/>
          </p:nvGrpSpPr>
          <p:grpSpPr>
            <a:xfrm>
              <a:off x="7422288" y="3233972"/>
              <a:ext cx="1516540" cy="665787"/>
              <a:chOff x="6518792" y="2176720"/>
              <a:chExt cx="2247358" cy="107534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6709A27-2D8C-6445-9119-0D9B2C79EEC2}"/>
                  </a:ext>
                </a:extLst>
              </p:cNvPr>
              <p:cNvGrpSpPr/>
              <p:nvPr/>
            </p:nvGrpSpPr>
            <p:grpSpPr>
              <a:xfrm>
                <a:off x="6518792" y="2176720"/>
                <a:ext cx="2247358" cy="1075340"/>
                <a:chOff x="6625424" y="817460"/>
                <a:chExt cx="2247358" cy="107534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1C94739-FD08-6247-8D1A-B3F61037CBEF}"/>
                    </a:ext>
                  </a:extLst>
                </p:cNvPr>
                <p:cNvGrpSpPr/>
                <p:nvPr/>
              </p:nvGrpSpPr>
              <p:grpSpPr>
                <a:xfrm>
                  <a:off x="6625424" y="817460"/>
                  <a:ext cx="2206435" cy="1075340"/>
                  <a:chOff x="6625424" y="817460"/>
                  <a:chExt cx="2206435" cy="1075340"/>
                </a:xfrm>
              </p:grpSpPr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2D345D6C-6603-7946-8EED-6A2A6406C46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13392" y="1239915"/>
                    <a:ext cx="1017066" cy="65288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A45F3E9F-44E6-4241-8B78-C9128DC54A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4557" y="817460"/>
                    <a:ext cx="1017066" cy="600906"/>
                  </a:xfrm>
                  <a:prstGeom prst="ellipse">
                    <a:avLst/>
                  </a:prstGeom>
                  <a:solidFill>
                    <a:srgbClr val="00B0F0">
                      <a:alpha val="62000"/>
                    </a:srgb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cxnSp>
                <p:nvCxnSpPr>
                  <p:cNvPr id="15" name="Straight Arrow Connector 14">
                    <a:extLst>
                      <a:ext uri="{FF2B5EF4-FFF2-40B4-BE49-F238E27FC236}">
                        <a16:creationId xmlns:a16="http://schemas.microsoft.com/office/drawing/2014/main" id="{DD688B17-5F9F-BA43-931F-07ECED89858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25424" y="1566357"/>
                    <a:ext cx="2206435" cy="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</p:grp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E2771ED7-6483-0E4B-83BA-BCB1F7A38C2A}"/>
                    </a:ext>
                  </a:extLst>
                </p:cNvPr>
                <p:cNvCxnSpPr/>
                <p:nvPr/>
              </p:nvCxnSpPr>
              <p:spPr bwMode="auto">
                <a:xfrm>
                  <a:off x="6716072" y="1111384"/>
                  <a:ext cx="2156710" cy="13317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sp>
            <p:nvSpPr>
              <p:cNvPr id="10" name="Up-Down Arrow 9">
                <a:extLst>
                  <a:ext uri="{FF2B5EF4-FFF2-40B4-BE49-F238E27FC236}">
                    <a16:creationId xmlns:a16="http://schemas.microsoft.com/office/drawing/2014/main" id="{B36DE372-1868-0B4A-9E2E-0B3175E17485}"/>
                  </a:ext>
                </a:extLst>
              </p:cNvPr>
              <p:cNvSpPr/>
              <p:nvPr/>
            </p:nvSpPr>
            <p:spPr bwMode="auto">
              <a:xfrm>
                <a:off x="6643960" y="2460783"/>
                <a:ext cx="209983" cy="441657"/>
              </a:xfrm>
              <a:prstGeom prst="upDownArrow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AB0753-DE20-174E-9DC6-42FFEDFC86E4}"/>
                </a:ext>
              </a:extLst>
            </p:cNvPr>
            <p:cNvGrpSpPr/>
            <p:nvPr/>
          </p:nvGrpSpPr>
          <p:grpSpPr>
            <a:xfrm>
              <a:off x="7481689" y="5056547"/>
              <a:ext cx="1193334" cy="832817"/>
              <a:chOff x="6645870" y="2352122"/>
              <a:chExt cx="1732010" cy="92325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94C3BBD-6936-FB4A-B817-5ACD96BD4FF2}"/>
                  </a:ext>
                </a:extLst>
              </p:cNvPr>
              <p:cNvSpPr/>
              <p:nvPr/>
            </p:nvSpPr>
            <p:spPr bwMode="auto">
              <a:xfrm>
                <a:off x="7359568" y="3042666"/>
                <a:ext cx="1017066" cy="2327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AC15DFC-2635-2B4F-8C9B-68545A676294}"/>
                  </a:ext>
                </a:extLst>
              </p:cNvPr>
              <p:cNvSpPr/>
              <p:nvPr/>
            </p:nvSpPr>
            <p:spPr bwMode="auto">
              <a:xfrm>
                <a:off x="7360814" y="2352122"/>
                <a:ext cx="1017066" cy="44728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2526043-3A6D-D14D-871A-CA81C94BBF6B}"/>
                  </a:ext>
                </a:extLst>
              </p:cNvPr>
              <p:cNvSpPr/>
              <p:nvPr/>
            </p:nvSpPr>
            <p:spPr bwMode="auto">
              <a:xfrm>
                <a:off x="7107975" y="2352122"/>
                <a:ext cx="1017066" cy="447285"/>
              </a:xfrm>
              <a:prstGeom prst="ellipse">
                <a:avLst/>
              </a:prstGeom>
              <a:solidFill>
                <a:srgbClr val="00B0F0">
                  <a:alpha val="62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DD50749-A240-9F46-9ADE-643784BB744C}"/>
                  </a:ext>
                </a:extLst>
              </p:cNvPr>
              <p:cNvSpPr/>
              <p:nvPr/>
            </p:nvSpPr>
            <p:spPr bwMode="auto">
              <a:xfrm>
                <a:off x="7106730" y="3042666"/>
                <a:ext cx="1017066" cy="232714"/>
              </a:xfrm>
              <a:prstGeom prst="ellipse">
                <a:avLst/>
              </a:prstGeom>
              <a:solidFill>
                <a:srgbClr val="00B0F0">
                  <a:alpha val="62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1" name="Curved Right Arrow 20">
                <a:extLst>
                  <a:ext uri="{FF2B5EF4-FFF2-40B4-BE49-F238E27FC236}">
                    <a16:creationId xmlns:a16="http://schemas.microsoft.com/office/drawing/2014/main" id="{498B7AA8-E126-5841-9649-AE828B70FD3F}"/>
                  </a:ext>
                </a:extLst>
              </p:cNvPr>
              <p:cNvSpPr/>
              <p:nvPr/>
            </p:nvSpPr>
            <p:spPr bwMode="auto">
              <a:xfrm>
                <a:off x="6645870" y="2548205"/>
                <a:ext cx="307241" cy="576379"/>
              </a:xfrm>
              <a:prstGeom prst="curved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9347B5B-239E-A94D-886F-AA4E8135A48F}"/>
                </a:ext>
              </a:extLst>
            </p:cNvPr>
            <p:cNvGrpSpPr/>
            <p:nvPr/>
          </p:nvGrpSpPr>
          <p:grpSpPr>
            <a:xfrm>
              <a:off x="7422288" y="4150942"/>
              <a:ext cx="1472478" cy="672003"/>
              <a:chOff x="6606799" y="2025210"/>
              <a:chExt cx="1967597" cy="99394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4FF7619-E605-4C45-B199-006299AF9467}"/>
                  </a:ext>
                </a:extLst>
              </p:cNvPr>
              <p:cNvGrpSpPr/>
              <p:nvPr/>
            </p:nvGrpSpPr>
            <p:grpSpPr>
              <a:xfrm>
                <a:off x="6606799" y="2025210"/>
                <a:ext cx="1967597" cy="993943"/>
                <a:chOff x="6713431" y="665950"/>
                <a:chExt cx="1967597" cy="993943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14E20DE5-0B16-A341-A245-221F76DC3E90}"/>
                    </a:ext>
                  </a:extLst>
                </p:cNvPr>
                <p:cNvCxnSpPr/>
                <p:nvPr/>
              </p:nvCxnSpPr>
              <p:spPr bwMode="auto">
                <a:xfrm>
                  <a:off x="6713431" y="665950"/>
                  <a:ext cx="1967596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91FDFFA3-FE1E-6540-BAC8-21036B5881CD}"/>
                    </a:ext>
                  </a:extLst>
                </p:cNvPr>
                <p:cNvGrpSpPr/>
                <p:nvPr/>
              </p:nvGrpSpPr>
              <p:grpSpPr>
                <a:xfrm>
                  <a:off x="6735173" y="665950"/>
                  <a:ext cx="1945855" cy="993943"/>
                  <a:chOff x="6735173" y="665950"/>
                  <a:chExt cx="1945855" cy="993943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D4AE0C5C-B399-B74A-9E82-45917617E500}"/>
                      </a:ext>
                    </a:extLst>
                  </p:cNvPr>
                  <p:cNvSpPr/>
                  <p:nvPr/>
                </p:nvSpPr>
                <p:spPr bwMode="auto">
                  <a:xfrm rot="20098959">
                    <a:off x="7162488" y="1017349"/>
                    <a:ext cx="1017067" cy="3161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2A765F8-534C-A94A-8183-2A499ED150A0}"/>
                      </a:ext>
                    </a:extLst>
                  </p:cNvPr>
                  <p:cNvSpPr/>
                  <p:nvPr/>
                </p:nvSpPr>
                <p:spPr bwMode="auto">
                  <a:xfrm rot="1481175">
                    <a:off x="7204176" y="1015095"/>
                    <a:ext cx="1017067" cy="314227"/>
                  </a:xfrm>
                  <a:prstGeom prst="ellipse">
                    <a:avLst/>
                  </a:prstGeom>
                  <a:solidFill>
                    <a:srgbClr val="00B0F0">
                      <a:alpha val="62000"/>
                    </a:srgb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omic Sans MS" pitchFamily="66" charset="0"/>
                    </a:endParaRPr>
                  </a:p>
                </p:txBody>
              </p: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0DB9514E-1334-404E-B3AB-A7856DC2180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735173" y="665950"/>
                    <a:ext cx="1945855" cy="99394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</p:grpSp>
          </p:grpSp>
          <p:sp>
            <p:nvSpPr>
              <p:cNvPr id="24" name="Up-Down Arrow 23">
                <a:extLst>
                  <a:ext uri="{FF2B5EF4-FFF2-40B4-BE49-F238E27FC236}">
                    <a16:creationId xmlns:a16="http://schemas.microsoft.com/office/drawing/2014/main" id="{1D99D784-49EB-4046-BCFB-AE93AB1B493D}"/>
                  </a:ext>
                </a:extLst>
              </p:cNvPr>
              <p:cNvSpPr/>
              <p:nvPr/>
            </p:nvSpPr>
            <p:spPr bwMode="auto">
              <a:xfrm>
                <a:off x="6631263" y="2134166"/>
                <a:ext cx="132003" cy="774359"/>
              </a:xfrm>
              <a:prstGeom prst="upDownArrow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104EE7-2A77-6A46-843D-DE9EE863E081}"/>
                </a:ext>
              </a:extLst>
            </p:cNvPr>
            <p:cNvSpPr txBox="1"/>
            <p:nvPr/>
          </p:nvSpPr>
          <p:spPr>
            <a:xfrm>
              <a:off x="4729179" y="3361905"/>
              <a:ext cx="2692134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kern="0" dirty="0"/>
                <a:t>B</a:t>
              </a:r>
              <a:r>
                <a:rPr lang="en-GB" kern="0" dirty="0">
                  <a:latin typeface="+mn-lt"/>
                </a:rPr>
                <a:t>eam offset / separation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F33EC1-32D8-C444-91A9-84FC3CAD11C4}"/>
                </a:ext>
              </a:extLst>
            </p:cNvPr>
            <p:cNvSpPr txBox="1"/>
            <p:nvPr/>
          </p:nvSpPr>
          <p:spPr>
            <a:xfrm>
              <a:off x="4753621" y="4262719"/>
              <a:ext cx="218481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kern="0" dirty="0">
                  <a:latin typeface="+mn-lt"/>
                </a:rPr>
                <a:t>crossing angle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9E8F08-8453-4541-99F8-F8435F82E552}"/>
                </a:ext>
              </a:extLst>
            </p:cNvPr>
            <p:cNvSpPr txBox="1"/>
            <p:nvPr/>
          </p:nvSpPr>
          <p:spPr>
            <a:xfrm>
              <a:off x="4753621" y="5258282"/>
              <a:ext cx="2857049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kern="0" dirty="0">
                  <a:latin typeface="Symbol" panose="05050102010706020507" pitchFamily="18" charset="2"/>
                </a:rPr>
                <a:t>b</a:t>
              </a:r>
              <a:r>
                <a:rPr lang="en-GB" kern="0" dirty="0">
                  <a:latin typeface="+mn-lt"/>
                </a:rPr>
                <a:t>* (= beam size at IP)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5AB618-43B5-B946-B4A3-283EB6112649}"/>
                </a:ext>
              </a:extLst>
            </p:cNvPr>
            <p:cNvSpPr txBox="1"/>
            <p:nvPr/>
          </p:nvSpPr>
          <p:spPr>
            <a:xfrm>
              <a:off x="5125144" y="2625644"/>
              <a:ext cx="3469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Methods for Levelling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7398F5-1DCD-AA47-947D-390CF3986A28}"/>
                  </a:ext>
                </a:extLst>
              </p:cNvPr>
              <p:cNvSpPr txBox="1"/>
              <p:nvPr/>
            </p:nvSpPr>
            <p:spPr>
              <a:xfrm>
                <a:off x="756343" y="3673351"/>
                <a:ext cx="3191124" cy="9400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7398F5-1DCD-AA47-947D-390CF3986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43" y="3673351"/>
                <a:ext cx="3191124" cy="940001"/>
              </a:xfrm>
              <a:prstGeom prst="rect">
                <a:avLst/>
              </a:prstGeom>
              <a:blipFill>
                <a:blip r:embed="rId2"/>
                <a:stretch>
                  <a:fillRect l="-398" t="-1333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C0408C47-FFDC-2A45-ABEA-A177D9349189}"/>
              </a:ext>
            </a:extLst>
          </p:cNvPr>
          <p:cNvSpPr/>
          <p:nvPr/>
        </p:nvSpPr>
        <p:spPr>
          <a:xfrm>
            <a:off x="3527935" y="3930408"/>
            <a:ext cx="375660" cy="42588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51E62DE-446C-B340-893C-DAB0621740A7}"/>
              </a:ext>
            </a:extLst>
          </p:cNvPr>
          <p:cNvSpPr/>
          <p:nvPr/>
        </p:nvSpPr>
        <p:spPr>
          <a:xfrm>
            <a:off x="2347196" y="4204885"/>
            <a:ext cx="806235" cy="42588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Corporate4-3" id="{22EDDE6D-AE34-7541-9B81-611186F461FC}" vid="{87D53F25-0A06-4841-9532-2F507ABAA3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</Template>
  <TotalTime>12370</TotalTime>
  <Words>3436</Words>
  <Application>Microsoft Macintosh PowerPoint</Application>
  <PresentationFormat>On-screen Show (4:3)</PresentationFormat>
  <Paragraphs>768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MS Mincho</vt:lpstr>
      <vt:lpstr>ＭＳ Ｐゴシック</vt:lpstr>
      <vt:lpstr>Arial</vt:lpstr>
      <vt:lpstr>Calibri</vt:lpstr>
      <vt:lpstr>Cambria Math</vt:lpstr>
      <vt:lpstr>Comic Sans MS</vt:lpstr>
      <vt:lpstr>Mangal</vt:lpstr>
      <vt:lpstr>Symbol</vt:lpstr>
      <vt:lpstr>Times New Roman</vt:lpstr>
      <vt:lpstr>Wingdings</vt:lpstr>
      <vt:lpstr>CERNCorporate4-3</vt:lpstr>
      <vt:lpstr>PowerPoint Presentation</vt:lpstr>
      <vt:lpstr>Status &amp; Outlook for the LHC  US-LHC User Association Annual Meeting 2018, 24 –26 October Fermilab – Batavia, Illinois - USA</vt:lpstr>
      <vt:lpstr>Content</vt:lpstr>
      <vt:lpstr>Looking Back at 2018</vt:lpstr>
      <vt:lpstr>A quick look back at 2018…</vt:lpstr>
      <vt:lpstr>16L2: Beam Dumps Due to Fast Losses</vt:lpstr>
      <vt:lpstr>16L2 Storms &amp; Recovery Strategy</vt:lpstr>
      <vt:lpstr>ATS Optics, since the start of 2018</vt:lpstr>
      <vt:lpstr>Luminosity  Levelling &amp; Anti-levelling</vt:lpstr>
      <vt:lpstr>Luminosity (Anti-)Levelling Operational</vt:lpstr>
      <vt:lpstr>LHC Performance 2018</vt:lpstr>
      <vt:lpstr>LHC Machine &amp; Beam Availability</vt:lpstr>
      <vt:lpstr>2018 Luminosity Forecasted &amp; Achieved</vt:lpstr>
      <vt:lpstr>Run I + Run II Goals</vt:lpstr>
      <vt:lpstr>Peak Luminosity and its Evolution</vt:lpstr>
      <vt:lpstr>Peak Luminosity during 2018</vt:lpstr>
      <vt:lpstr>2018 Machine/Beam Parameters</vt:lpstr>
      <vt:lpstr>The Remainder of 2018</vt:lpstr>
      <vt:lpstr>Remainder of 2018</vt:lpstr>
      <vt:lpstr>Summary Table 2018 - 2017 - 2016</vt:lpstr>
      <vt:lpstr>Some of the Challenges Ahead</vt:lpstr>
      <vt:lpstr>Reaching 7 TeV after LS2</vt:lpstr>
      <vt:lpstr>Electron Cloud</vt:lpstr>
      <vt:lpstr>Heat Load and e-Cloud</vt:lpstr>
      <vt:lpstr>Heat Load Around the Machine</vt:lpstr>
      <vt:lpstr>Some Words on the LIU Project</vt:lpstr>
      <vt:lpstr>Luminosity, the Figure of Merit</vt:lpstr>
      <vt:lpstr>The Aim of HL-LHC</vt:lpstr>
      <vt:lpstr>Present Injectors Performance Limitation</vt:lpstr>
      <vt:lpstr>LIU Performance Ramp-up Run III</vt:lpstr>
      <vt:lpstr>The CERN Long-Term Planning</vt:lpstr>
      <vt:lpstr>Conclusion</vt:lpstr>
      <vt:lpstr>Conclusions</vt:lpstr>
      <vt:lpstr>HL-LHC is under way..., much will change</vt:lpstr>
      <vt:lpstr>PowerPoint Presentation</vt:lpstr>
      <vt:lpstr>Effect of Civil Engineering on Lumi</vt:lpstr>
      <vt:lpstr>Running with 2556 bunches</vt:lpstr>
      <vt:lpstr>Towards High Luminosity LHC</vt:lpstr>
      <vt:lpstr>LHC Injectors Upgrade</vt:lpstr>
      <vt:lpstr>Intensity and Density With LINAC2</vt:lpstr>
      <vt:lpstr>LINAC4 &amp; Charge Exchange Injection</vt:lpstr>
      <vt:lpstr>LIU Performance Ramp-up Run III</vt:lpstr>
      <vt:lpstr>HL-LHC: What will be changed ?</vt:lpstr>
      <vt:lpstr>11 Tesla dipoles</vt:lpstr>
      <vt:lpstr>Crab Cavity Tests Stand in SPS</vt:lpstr>
      <vt:lpstr>LHC &amp; HL-LHC Parameters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Rende Steerenberg</dc:creator>
  <cp:lastModifiedBy>Rende Steerenberg</cp:lastModifiedBy>
  <cp:revision>293</cp:revision>
  <dcterms:created xsi:type="dcterms:W3CDTF">2017-05-15T08:19:50Z</dcterms:created>
  <dcterms:modified xsi:type="dcterms:W3CDTF">2018-10-25T14:28:28Z</dcterms:modified>
</cp:coreProperties>
</file>