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82" r:id="rId1"/>
  </p:sldMasterIdLst>
  <p:notesMasterIdLst>
    <p:notesMasterId r:id="rId57"/>
  </p:notesMasterIdLst>
  <p:handoutMasterIdLst>
    <p:handoutMasterId r:id="rId58"/>
  </p:handoutMasterIdLst>
  <p:sldIdLst>
    <p:sldId id="294" r:id="rId2"/>
    <p:sldId id="449" r:id="rId3"/>
    <p:sldId id="391" r:id="rId4"/>
    <p:sldId id="392" r:id="rId5"/>
    <p:sldId id="385" r:id="rId6"/>
    <p:sldId id="386" r:id="rId7"/>
    <p:sldId id="393" r:id="rId8"/>
    <p:sldId id="397" r:id="rId9"/>
    <p:sldId id="444" r:id="rId10"/>
    <p:sldId id="445" r:id="rId11"/>
    <p:sldId id="411" r:id="rId12"/>
    <p:sldId id="414" r:id="rId13"/>
    <p:sldId id="419" r:id="rId14"/>
    <p:sldId id="450" r:id="rId15"/>
    <p:sldId id="451" r:id="rId16"/>
    <p:sldId id="452" r:id="rId17"/>
    <p:sldId id="420" r:id="rId18"/>
    <p:sldId id="447" r:id="rId19"/>
    <p:sldId id="355" r:id="rId20"/>
    <p:sldId id="434" r:id="rId21"/>
    <p:sldId id="436" r:id="rId22"/>
    <p:sldId id="437" r:id="rId23"/>
    <p:sldId id="443" r:id="rId24"/>
    <p:sldId id="409" r:id="rId25"/>
    <p:sldId id="438" r:id="rId26"/>
    <p:sldId id="435" r:id="rId27"/>
    <p:sldId id="439" r:id="rId28"/>
    <p:sldId id="440" r:id="rId29"/>
    <p:sldId id="448" r:id="rId30"/>
    <p:sldId id="441" r:id="rId31"/>
    <p:sldId id="442" r:id="rId32"/>
    <p:sldId id="427" r:id="rId33"/>
    <p:sldId id="429" r:id="rId34"/>
    <p:sldId id="430" r:id="rId35"/>
    <p:sldId id="410" r:id="rId36"/>
    <p:sldId id="426" r:id="rId37"/>
    <p:sldId id="412" r:id="rId38"/>
    <p:sldId id="413" r:id="rId39"/>
    <p:sldId id="388" r:id="rId40"/>
    <p:sldId id="354" r:id="rId41"/>
    <p:sldId id="446" r:id="rId42"/>
    <p:sldId id="309" r:id="rId43"/>
    <p:sldId id="353" r:id="rId44"/>
    <p:sldId id="389" r:id="rId45"/>
    <p:sldId id="390" r:id="rId46"/>
    <p:sldId id="396" r:id="rId47"/>
    <p:sldId id="453" r:id="rId48"/>
    <p:sldId id="431" r:id="rId49"/>
    <p:sldId id="394" r:id="rId50"/>
    <p:sldId id="384" r:id="rId51"/>
    <p:sldId id="395" r:id="rId52"/>
    <p:sldId id="398" r:id="rId53"/>
    <p:sldId id="360" r:id="rId54"/>
    <p:sldId id="405" r:id="rId55"/>
    <p:sldId id="432" r:id="rId5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S. Tschirhart x4100,5708 08973N" initials="RSTx0" lastIdx="0" clrIdx="0">
    <p:extLst>
      <p:ext uri="{19B8F6BF-5375-455C-9EA6-DF929625EA0E}">
        <p15:presenceInfo xmlns:p15="http://schemas.microsoft.com/office/powerpoint/2012/main" userId="S-1-5-21-1644491937-1202660629-839522115-32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404040"/>
    <a:srgbClr val="50504E"/>
    <a:srgbClr val="4E4E4E"/>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48" autoAdjust="0"/>
    <p:restoredTop sz="96101" autoAdjust="0"/>
  </p:normalViewPr>
  <p:slideViewPr>
    <p:cSldViewPr snapToGrid="0" snapToObjects="1" showGuides="1">
      <p:cViewPr varScale="1">
        <p:scale>
          <a:sx n="82" d="100"/>
          <a:sy n="82" d="100"/>
        </p:scale>
        <p:origin x="1614" y="90"/>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736B67-C2A7-46F6-AEA0-1F2223FE4908}"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en-US"/>
        </a:p>
      </dgm:t>
    </dgm:pt>
    <dgm:pt modelId="{2758F3A3-5386-4798-8F58-C9DE75B29650}">
      <dgm:prSet phldrT="[Text]" custT="1"/>
      <dgm:spPr/>
      <dgm:t>
        <a:bodyPr/>
        <a:lstStyle/>
        <a:p>
          <a:r>
            <a:rPr lang="en-US" sz="1400" b="1" dirty="0"/>
            <a:t>Office of the CRO</a:t>
          </a:r>
        </a:p>
        <a:p>
          <a:r>
            <a:rPr lang="en-US" sz="1400" dirty="0"/>
            <a:t>Joe Lykken, CRO </a:t>
          </a:r>
        </a:p>
        <a:p>
          <a:r>
            <a:rPr lang="en-US" sz="1400" dirty="0"/>
            <a:t> Sergei Nagaitsev, Head of Accel Science Programs (GARD Lead)</a:t>
          </a:r>
        </a:p>
      </dgm:t>
    </dgm:pt>
    <dgm:pt modelId="{C4CAA9F3-8A6D-40CE-ADE3-9FCB344B798B}" type="parTrans" cxnId="{C2D0BEDE-9FF5-41D1-9C83-D58966F34D63}">
      <dgm:prSet/>
      <dgm:spPr/>
      <dgm:t>
        <a:bodyPr/>
        <a:lstStyle/>
        <a:p>
          <a:endParaRPr lang="en-US"/>
        </a:p>
      </dgm:t>
    </dgm:pt>
    <dgm:pt modelId="{5BF2A8FE-BFD2-4B30-B9CD-ADD9E1469449}" type="sibTrans" cxnId="{C2D0BEDE-9FF5-41D1-9C83-D58966F34D63}">
      <dgm:prSet/>
      <dgm:spPr/>
      <dgm:t>
        <a:bodyPr/>
        <a:lstStyle/>
        <a:p>
          <a:endParaRPr lang="en-US"/>
        </a:p>
      </dgm:t>
    </dgm:pt>
    <dgm:pt modelId="{F00C0427-DDAE-4EAF-B69C-5F5B171837B2}" type="pres">
      <dgm:prSet presAssocID="{15736B67-C2A7-46F6-AEA0-1F2223FE4908}" presName="mainComposite" presStyleCnt="0">
        <dgm:presLayoutVars>
          <dgm:chPref val="1"/>
          <dgm:dir/>
          <dgm:animOne val="branch"/>
          <dgm:animLvl val="lvl"/>
          <dgm:resizeHandles val="exact"/>
        </dgm:presLayoutVars>
      </dgm:prSet>
      <dgm:spPr/>
    </dgm:pt>
    <dgm:pt modelId="{EC81531B-0A4E-4646-AECC-09C05ADB6B51}" type="pres">
      <dgm:prSet presAssocID="{15736B67-C2A7-46F6-AEA0-1F2223FE4908}" presName="hierFlow" presStyleCnt="0"/>
      <dgm:spPr/>
    </dgm:pt>
    <dgm:pt modelId="{1EDCA7E5-D83D-4654-8B29-6CD90F7CC40F}" type="pres">
      <dgm:prSet presAssocID="{15736B67-C2A7-46F6-AEA0-1F2223FE4908}" presName="hierChild1" presStyleCnt="0">
        <dgm:presLayoutVars>
          <dgm:chPref val="1"/>
          <dgm:animOne val="branch"/>
          <dgm:animLvl val="lvl"/>
        </dgm:presLayoutVars>
      </dgm:prSet>
      <dgm:spPr/>
    </dgm:pt>
    <dgm:pt modelId="{F7D5E9D9-C55F-4905-8C16-C02895347ADE}" type="pres">
      <dgm:prSet presAssocID="{2758F3A3-5386-4798-8F58-C9DE75B29650}" presName="Name14" presStyleCnt="0"/>
      <dgm:spPr/>
    </dgm:pt>
    <dgm:pt modelId="{EEB644A7-FAEB-4DA0-BF9E-8F1545B8368A}" type="pres">
      <dgm:prSet presAssocID="{2758F3A3-5386-4798-8F58-C9DE75B29650}" presName="level1Shape" presStyleLbl="node0" presStyleIdx="0" presStyleCnt="1" custScaleX="169935" custLinFactNeighborX="-10034" custLinFactNeighborY="40308">
        <dgm:presLayoutVars>
          <dgm:chPref val="3"/>
        </dgm:presLayoutVars>
      </dgm:prSet>
      <dgm:spPr/>
    </dgm:pt>
    <dgm:pt modelId="{6FB0FED3-CC81-4B71-AFAF-D3A50C1D58FA}" type="pres">
      <dgm:prSet presAssocID="{2758F3A3-5386-4798-8F58-C9DE75B29650}" presName="hierChild2" presStyleCnt="0"/>
      <dgm:spPr/>
    </dgm:pt>
    <dgm:pt modelId="{330ACBD5-41E0-43AC-B4DD-7F9ED1B0F0F8}" type="pres">
      <dgm:prSet presAssocID="{15736B67-C2A7-46F6-AEA0-1F2223FE4908}" presName="bgShapesFlow" presStyleCnt="0"/>
      <dgm:spPr/>
    </dgm:pt>
  </dgm:ptLst>
  <dgm:cxnLst>
    <dgm:cxn modelId="{23B8869C-9248-4F26-B916-69A11E445B4F}" type="presOf" srcId="{15736B67-C2A7-46F6-AEA0-1F2223FE4908}" destId="{F00C0427-DDAE-4EAF-B69C-5F5B171837B2}" srcOrd="0" destOrd="0" presId="urn:microsoft.com/office/officeart/2005/8/layout/hierarchy6"/>
    <dgm:cxn modelId="{E4F321C3-6A1A-4888-85A6-7AFCEB04EFD9}" type="presOf" srcId="{2758F3A3-5386-4798-8F58-C9DE75B29650}" destId="{EEB644A7-FAEB-4DA0-BF9E-8F1545B8368A}" srcOrd="0" destOrd="0" presId="urn:microsoft.com/office/officeart/2005/8/layout/hierarchy6"/>
    <dgm:cxn modelId="{C2D0BEDE-9FF5-41D1-9C83-D58966F34D63}" srcId="{15736B67-C2A7-46F6-AEA0-1F2223FE4908}" destId="{2758F3A3-5386-4798-8F58-C9DE75B29650}" srcOrd="0" destOrd="0" parTransId="{C4CAA9F3-8A6D-40CE-ADE3-9FCB344B798B}" sibTransId="{5BF2A8FE-BFD2-4B30-B9CD-ADD9E1469449}"/>
    <dgm:cxn modelId="{337BD21E-1441-4A19-94CC-78DA540A81B8}" type="presParOf" srcId="{F00C0427-DDAE-4EAF-B69C-5F5B171837B2}" destId="{EC81531B-0A4E-4646-AECC-09C05ADB6B51}" srcOrd="0" destOrd="0" presId="urn:microsoft.com/office/officeart/2005/8/layout/hierarchy6"/>
    <dgm:cxn modelId="{D85BB6FF-2F6F-4AB5-B9BB-8D91A25334D8}" type="presParOf" srcId="{EC81531B-0A4E-4646-AECC-09C05ADB6B51}" destId="{1EDCA7E5-D83D-4654-8B29-6CD90F7CC40F}" srcOrd="0" destOrd="0" presId="urn:microsoft.com/office/officeart/2005/8/layout/hierarchy6"/>
    <dgm:cxn modelId="{EA20C276-2758-4929-A06E-1D8F4A601750}" type="presParOf" srcId="{1EDCA7E5-D83D-4654-8B29-6CD90F7CC40F}" destId="{F7D5E9D9-C55F-4905-8C16-C02895347ADE}" srcOrd="0" destOrd="0" presId="urn:microsoft.com/office/officeart/2005/8/layout/hierarchy6"/>
    <dgm:cxn modelId="{D1576A29-FBAB-4F63-9604-0EBDF52623C0}" type="presParOf" srcId="{F7D5E9D9-C55F-4905-8C16-C02895347ADE}" destId="{EEB644A7-FAEB-4DA0-BF9E-8F1545B8368A}" srcOrd="0" destOrd="0" presId="urn:microsoft.com/office/officeart/2005/8/layout/hierarchy6"/>
    <dgm:cxn modelId="{E023F2D4-0A34-4631-8A65-86C5D2E41615}" type="presParOf" srcId="{F7D5E9D9-C55F-4905-8C16-C02895347ADE}" destId="{6FB0FED3-CC81-4B71-AFAF-D3A50C1D58FA}" srcOrd="1" destOrd="0" presId="urn:microsoft.com/office/officeart/2005/8/layout/hierarchy6"/>
    <dgm:cxn modelId="{5F2F442D-6CE2-4556-BDB6-3929D10ADAC0}" type="presParOf" srcId="{F00C0427-DDAE-4EAF-B69C-5F5B171837B2}" destId="{330ACBD5-41E0-43AC-B4DD-7F9ED1B0F0F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644A7-FAEB-4DA0-BF9E-8F1545B8368A}">
      <dsp:nvSpPr>
        <dsp:cNvPr id="0" name=""/>
        <dsp:cNvSpPr/>
      </dsp:nvSpPr>
      <dsp:spPr>
        <a:xfrm>
          <a:off x="0" y="172925"/>
          <a:ext cx="2799012" cy="109807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Office of the CRO</a:t>
          </a:r>
        </a:p>
        <a:p>
          <a:pPr marL="0" lvl="0" indent="0" algn="ctr" defTabSz="622300">
            <a:lnSpc>
              <a:spcPct val="90000"/>
            </a:lnSpc>
            <a:spcBef>
              <a:spcPct val="0"/>
            </a:spcBef>
            <a:spcAft>
              <a:spcPct val="35000"/>
            </a:spcAft>
            <a:buNone/>
          </a:pPr>
          <a:r>
            <a:rPr lang="en-US" sz="1400" kern="1200" dirty="0"/>
            <a:t>Joe Lykken, CRO </a:t>
          </a:r>
        </a:p>
        <a:p>
          <a:pPr marL="0" lvl="0" indent="0" algn="ctr" defTabSz="622300">
            <a:lnSpc>
              <a:spcPct val="90000"/>
            </a:lnSpc>
            <a:spcBef>
              <a:spcPct val="0"/>
            </a:spcBef>
            <a:spcAft>
              <a:spcPct val="35000"/>
            </a:spcAft>
            <a:buNone/>
          </a:pPr>
          <a:r>
            <a:rPr lang="en-US" sz="1400" kern="1200" dirty="0"/>
            <a:t> Sergei Nagaitsev, Head of Accel Science Programs (GARD Lead)</a:t>
          </a:r>
        </a:p>
      </dsp:txBody>
      <dsp:txXfrm>
        <a:off x="32161" y="205086"/>
        <a:ext cx="2734690" cy="10337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7/30/2018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02668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34</a:t>
            </a:fld>
            <a:endParaRPr lang="en-US"/>
          </a:p>
        </p:txBody>
      </p:sp>
    </p:spTree>
    <p:extLst>
      <p:ext uri="{BB962C8B-B14F-4D97-AF65-F5344CB8AC3E}">
        <p14:creationId xmlns:p14="http://schemas.microsoft.com/office/powerpoint/2010/main" val="2548761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07/31/18</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 Nagaitsev | 2018 DOE Fermilab GARD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07/31/18</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 Nagaitsev | 2018 DOE Fermilab GARD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07/31/18</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S. Nagaitsev | 2018 DOE Fermilab GARD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07/31/18</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 Nagaitsev | 2018 DOE Fermilab GARD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07/31/18</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S. Nagaitsev | 2018 DOE Fermilab GARD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07/31/18</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S. Nagaitsev | 2018 DOE Fermilab GARD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103664"/>
            <a:ext cx="8672512"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50013" y="6515100"/>
            <a:ext cx="1076325" cy="241300"/>
          </a:xfrm>
        </p:spPr>
        <p:txBody>
          <a:bodyPr/>
          <a:lstStyle>
            <a:lvl1pPr>
              <a:defRPr/>
            </a:lvl1pPr>
          </a:lstStyle>
          <a:p>
            <a:r>
              <a:rPr lang="en-US" altLang="en-US"/>
              <a:t>07/31/18</a:t>
            </a:r>
            <a:endParaRPr lang="en-US" altLang="en-US" dirty="0"/>
          </a:p>
        </p:txBody>
      </p:sp>
      <p:sp>
        <p:nvSpPr>
          <p:cNvPr id="5" name="Footer Placeholder 4"/>
          <p:cNvSpPr>
            <a:spLocks noGrp="1"/>
          </p:cNvSpPr>
          <p:nvPr>
            <p:ph type="ftr" sz="quarter" idx="11"/>
          </p:nvPr>
        </p:nvSpPr>
        <p:spPr>
          <a:xfrm>
            <a:off x="827007" y="6515100"/>
            <a:ext cx="4433370" cy="241300"/>
          </a:xfrm>
        </p:spPr>
        <p:txBody>
          <a:bodyPr/>
          <a:lstStyle>
            <a:lvl1pPr>
              <a:defRPr sz="900">
                <a:solidFill>
                  <a:srgbClr val="004C97"/>
                </a:solidFill>
              </a:defRPr>
            </a:lvl1pPr>
          </a:lstStyle>
          <a:p>
            <a:pPr>
              <a:defRPr/>
            </a:pPr>
            <a:r>
              <a:rPr lang="en-US"/>
              <a:t>S. Nagaitsev | 2018 DOE Fermilab GARD review</a:t>
            </a:r>
            <a:endParaRPr lang="en-US" b="1" dirty="0"/>
          </a:p>
        </p:txBody>
      </p:sp>
      <p:sp>
        <p:nvSpPr>
          <p:cNvPr id="6" name="Slide Number Placeholder 5"/>
          <p:cNvSpPr>
            <a:spLocks noGrp="1"/>
          </p:cNvSpPr>
          <p:nvPr>
            <p:ph type="sldNum" sz="quarter" idx="12"/>
          </p:nvPr>
        </p:nvSpPr>
        <p:spPr/>
        <p:txBody>
          <a:bodyPr/>
          <a:lstStyle>
            <a:lvl1pPr>
              <a:defRPr/>
            </a:lvl1pPr>
          </a:lstStyle>
          <a:p>
            <a:fld id="{D4078CA2-75EA-4F42-B0AF-FB0975373545}" type="slidenum">
              <a:rPr lang="en-US" altLang="en-US"/>
              <a:pPr/>
              <a:t>‹#›</a:t>
            </a:fld>
            <a:endParaRPr lang="en-US" altLang="en-US"/>
          </a:p>
        </p:txBody>
      </p:sp>
    </p:spTree>
    <p:extLst>
      <p:ext uri="{BB962C8B-B14F-4D97-AF65-F5344CB8AC3E}">
        <p14:creationId xmlns:p14="http://schemas.microsoft.com/office/powerpoint/2010/main" val="2147353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07/31/18</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 Nagaitsev | 2018 DOE Fermilab GARD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4.png"/><Relationship Id="rId7"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tiff"/><Relationship Id="rId5" Type="http://schemas.openxmlformats.org/officeDocument/2006/relationships/image" Target="../media/image70.pn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Sergei Nagaitsev</a:t>
            </a:r>
          </a:p>
          <a:p>
            <a:r>
              <a:rPr lang="pt-BR" dirty="0"/>
              <a:t>Fermilab</a:t>
            </a:r>
          </a:p>
          <a:p>
            <a:r>
              <a:rPr lang="en-US" dirty="0"/>
              <a:t>July 31, 2018 </a:t>
            </a:r>
          </a:p>
          <a:p>
            <a:endParaRPr lang="en-US" dirty="0"/>
          </a:p>
        </p:txBody>
      </p:sp>
      <p:sp>
        <p:nvSpPr>
          <p:cNvPr id="3" name="Text Placeholder 2"/>
          <p:cNvSpPr>
            <a:spLocks noGrp="1"/>
          </p:cNvSpPr>
          <p:nvPr>
            <p:ph type="body" sz="quarter" idx="11"/>
          </p:nvPr>
        </p:nvSpPr>
        <p:spPr/>
        <p:txBody>
          <a:bodyPr>
            <a:noAutofit/>
          </a:bodyPr>
          <a:lstStyle/>
          <a:p>
            <a:r>
              <a:rPr lang="en-US" dirty="0" err="1"/>
              <a:t>Fermilab</a:t>
            </a:r>
            <a:r>
              <a:rPr lang="en-US" dirty="0"/>
              <a:t> GARD Program Overview and Accelerator &amp; Beam Physics</a:t>
            </a:r>
            <a:endParaRPr lang="pt-BR" dirty="0"/>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CABADD-6BB4-43FB-8D35-CE5341B957FA}"/>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A7FFB432-6C6B-4073-854B-6D36DE94075B}"/>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E3418AB2-0753-4C60-B8D9-7262D672B9E0}"/>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1" name="Title 2">
            <a:extLst>
              <a:ext uri="{FF2B5EF4-FFF2-40B4-BE49-F238E27FC236}">
                <a16:creationId xmlns:a16="http://schemas.microsoft.com/office/drawing/2014/main" id="{5FBD5D83-4DC6-48C0-864A-0CD9BBD0016C}"/>
              </a:ext>
            </a:extLst>
          </p:cNvPr>
          <p:cNvSpPr>
            <a:spLocks noGrp="1"/>
          </p:cNvSpPr>
          <p:nvPr/>
        </p:nvSpPr>
        <p:spPr>
          <a:xfrm>
            <a:off x="228600" y="160934"/>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err="1"/>
              <a:t>Fermilab</a:t>
            </a:r>
            <a:r>
              <a:rPr lang="en-US" dirty="0"/>
              <a:t> Publications in Accelerator Sci and Tech</a:t>
            </a:r>
          </a:p>
        </p:txBody>
      </p:sp>
      <p:pic>
        <p:nvPicPr>
          <p:cNvPr id="12" name="Content Placeholder 8">
            <a:extLst>
              <a:ext uri="{FF2B5EF4-FFF2-40B4-BE49-F238E27FC236}">
                <a16:creationId xmlns:a16="http://schemas.microsoft.com/office/drawing/2014/main" id="{2CB5946D-9D02-441E-ABA7-45719D67FDF6}"/>
              </a:ext>
            </a:extLst>
          </p:cNvPr>
          <p:cNvPicPr>
            <a:picLocks noGrp="1" noChangeAspect="1"/>
          </p:cNvPicPr>
          <p:nvPr/>
        </p:nvPicPr>
        <p:blipFill>
          <a:blip r:embed="rId2"/>
          <a:stretch>
            <a:fillRect/>
          </a:stretch>
        </p:blipFill>
        <p:spPr>
          <a:xfrm>
            <a:off x="222250" y="767974"/>
            <a:ext cx="8699499" cy="5929092"/>
          </a:xfrm>
          <a:prstGeom prst="rect">
            <a:avLst/>
          </a:prstGeom>
        </p:spPr>
      </p:pic>
      <p:sp>
        <p:nvSpPr>
          <p:cNvPr id="13" name="TextBox 11">
            <a:extLst>
              <a:ext uri="{FF2B5EF4-FFF2-40B4-BE49-F238E27FC236}">
                <a16:creationId xmlns:a16="http://schemas.microsoft.com/office/drawing/2014/main" id="{DE27A473-335F-4F64-A900-7E60119E2E49}"/>
              </a:ext>
            </a:extLst>
          </p:cNvPr>
          <p:cNvSpPr txBox="1"/>
          <p:nvPr/>
        </p:nvSpPr>
        <p:spPr>
          <a:xfrm rot="16200000">
            <a:off x="7469425" y="2584950"/>
            <a:ext cx="1864678" cy="400110"/>
          </a:xfrm>
          <a:prstGeom prst="rect">
            <a:avLst/>
          </a:prstGeom>
          <a:noFill/>
        </p:spPr>
        <p:txBody>
          <a:bodyPr wrap="non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r>
              <a:rPr lang="en-US" sz="2000" dirty="0">
                <a:solidFill>
                  <a:srgbClr val="000000"/>
                </a:solidFill>
              </a:rPr>
              <a:t>(part year 2018)</a:t>
            </a:r>
          </a:p>
        </p:txBody>
      </p:sp>
      <p:sp>
        <p:nvSpPr>
          <p:cNvPr id="14" name="Left Brace 13">
            <a:extLst>
              <a:ext uri="{FF2B5EF4-FFF2-40B4-BE49-F238E27FC236}">
                <a16:creationId xmlns:a16="http://schemas.microsoft.com/office/drawing/2014/main" id="{8BCDACF0-1C01-4D30-8089-83CBB5739B74}"/>
              </a:ext>
            </a:extLst>
          </p:cNvPr>
          <p:cNvSpPr/>
          <p:nvPr/>
        </p:nvSpPr>
        <p:spPr>
          <a:xfrm rot="5400000">
            <a:off x="7657151" y="194076"/>
            <a:ext cx="253319" cy="139607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algn="l" defTabSz="457200" rtl="0" fontAlgn="base">
              <a:spcBef>
                <a:spcPct val="0"/>
              </a:spcBef>
              <a:spcAft>
                <a:spcPct val="0"/>
              </a:spcAft>
              <a:defRPr sz="2400" kern="1200">
                <a:solidFill>
                  <a:schemeClr val="tx1"/>
                </a:solidFill>
                <a:latin typeface="+mn-lt"/>
                <a:ea typeface="+mn-ea"/>
                <a:cs typeface="+mn-cs"/>
              </a:defRPr>
            </a:lvl1pPr>
            <a:lvl2pPr marL="457200" algn="l" defTabSz="457200" rtl="0" fontAlgn="base">
              <a:spcBef>
                <a:spcPct val="0"/>
              </a:spcBef>
              <a:spcAft>
                <a:spcPct val="0"/>
              </a:spcAft>
              <a:defRPr sz="2400" kern="1200">
                <a:solidFill>
                  <a:schemeClr val="tx1"/>
                </a:solidFill>
                <a:latin typeface="+mn-lt"/>
                <a:ea typeface="+mn-ea"/>
                <a:cs typeface="+mn-cs"/>
              </a:defRPr>
            </a:lvl2pPr>
            <a:lvl3pPr marL="914400" algn="l" defTabSz="457200" rtl="0" fontAlgn="base">
              <a:spcBef>
                <a:spcPct val="0"/>
              </a:spcBef>
              <a:spcAft>
                <a:spcPct val="0"/>
              </a:spcAft>
              <a:defRPr sz="2400" kern="1200">
                <a:solidFill>
                  <a:schemeClr val="tx1"/>
                </a:solidFill>
                <a:latin typeface="+mn-lt"/>
                <a:ea typeface="+mn-ea"/>
                <a:cs typeface="+mn-cs"/>
              </a:defRPr>
            </a:lvl3pPr>
            <a:lvl4pPr marL="1371600" algn="l" defTabSz="457200" rtl="0" fontAlgn="base">
              <a:spcBef>
                <a:spcPct val="0"/>
              </a:spcBef>
              <a:spcAft>
                <a:spcPct val="0"/>
              </a:spcAft>
              <a:defRPr sz="2400" kern="1200">
                <a:solidFill>
                  <a:schemeClr val="tx1"/>
                </a:solidFill>
                <a:latin typeface="+mn-lt"/>
                <a:ea typeface="+mn-ea"/>
                <a:cs typeface="+mn-cs"/>
              </a:defRPr>
            </a:lvl4pPr>
            <a:lvl5pPr marL="1828800" algn="l" defTabSz="457200" rtl="0" fontAlgn="base">
              <a:spcBef>
                <a:spcPct val="0"/>
              </a:spcBef>
              <a:spcAft>
                <a:spcPct val="0"/>
              </a:spcAft>
              <a:defRPr sz="2400" kern="1200">
                <a:solidFill>
                  <a:schemeClr val="tx1"/>
                </a:solidFill>
                <a:latin typeface="+mn-lt"/>
                <a:ea typeface="+mn-ea"/>
                <a:cs typeface="+mn-cs"/>
              </a:defRPr>
            </a:lvl5pPr>
            <a:lvl6pPr marL="2286000" algn="l" defTabSz="457200" rtl="0" eaLnBrk="1" latinLnBrk="0" hangingPunct="1">
              <a:defRPr sz="2400" kern="1200">
                <a:solidFill>
                  <a:schemeClr val="tx1"/>
                </a:solidFill>
                <a:latin typeface="+mn-lt"/>
                <a:ea typeface="+mn-ea"/>
                <a:cs typeface="+mn-cs"/>
              </a:defRPr>
            </a:lvl6pPr>
            <a:lvl7pPr marL="2743200" algn="l" defTabSz="457200" rtl="0" eaLnBrk="1" latinLnBrk="0" hangingPunct="1">
              <a:defRPr sz="2400" kern="1200">
                <a:solidFill>
                  <a:schemeClr val="tx1"/>
                </a:solidFill>
                <a:latin typeface="+mn-lt"/>
                <a:ea typeface="+mn-ea"/>
                <a:cs typeface="+mn-cs"/>
              </a:defRPr>
            </a:lvl7pPr>
            <a:lvl8pPr marL="3200400" algn="l" defTabSz="457200" rtl="0" eaLnBrk="1" latinLnBrk="0" hangingPunct="1">
              <a:defRPr sz="2400" kern="1200">
                <a:solidFill>
                  <a:schemeClr val="tx1"/>
                </a:solidFill>
                <a:latin typeface="+mn-lt"/>
                <a:ea typeface="+mn-ea"/>
                <a:cs typeface="+mn-cs"/>
              </a:defRPr>
            </a:lvl8pPr>
            <a:lvl9pPr marL="3657600" algn="l" defTabSz="457200" rtl="0" eaLnBrk="1" latinLnBrk="0" hangingPunct="1">
              <a:defRPr sz="2400" kern="1200">
                <a:solidFill>
                  <a:schemeClr val="tx1"/>
                </a:solidFill>
                <a:latin typeface="+mn-lt"/>
                <a:ea typeface="+mn-ea"/>
                <a:cs typeface="+mn-cs"/>
              </a:defRPr>
            </a:lvl9pPr>
          </a:lstStyle>
          <a:p>
            <a:pPr algn="ctr"/>
            <a:endParaRPr lang="en-US"/>
          </a:p>
        </p:txBody>
      </p:sp>
    </p:spTree>
    <p:extLst>
      <p:ext uri="{BB962C8B-B14F-4D97-AF65-F5344CB8AC3E}">
        <p14:creationId xmlns:p14="http://schemas.microsoft.com/office/powerpoint/2010/main" val="2427647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DF42B4-1AB2-4CC3-AC37-1F658DFAF84A}"/>
              </a:ext>
            </a:extLst>
          </p:cNvPr>
          <p:cNvSpPr>
            <a:spLocks noGrp="1"/>
          </p:cNvSpPr>
          <p:nvPr>
            <p:ph type="title"/>
          </p:nvPr>
        </p:nvSpPr>
        <p:spPr>
          <a:xfrm>
            <a:off x="318262" y="2845346"/>
            <a:ext cx="8686800" cy="427877"/>
          </a:xfrm>
        </p:spPr>
        <p:txBody>
          <a:bodyPr/>
          <a:lstStyle/>
          <a:p>
            <a:r>
              <a:rPr lang="en-US" dirty="0" err="1"/>
              <a:t>Fermilab</a:t>
            </a:r>
            <a:r>
              <a:rPr lang="en-US" dirty="0"/>
              <a:t> GARD highlights</a:t>
            </a:r>
            <a:br>
              <a:rPr lang="en-US" dirty="0"/>
            </a:br>
            <a:r>
              <a:rPr lang="en-US" sz="2400" b="0" dirty="0"/>
              <a:t>(for SRF and high-field magnets, see next talk)</a:t>
            </a:r>
            <a:endParaRPr lang="en-US" b="0" dirty="0"/>
          </a:p>
        </p:txBody>
      </p:sp>
      <p:sp>
        <p:nvSpPr>
          <p:cNvPr id="4" name="Date Placeholder 3">
            <a:extLst>
              <a:ext uri="{FF2B5EF4-FFF2-40B4-BE49-F238E27FC236}">
                <a16:creationId xmlns:a16="http://schemas.microsoft.com/office/drawing/2014/main" id="{F5E42C40-DC75-4981-A81B-3216811FB29B}"/>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A3E54FAB-9DBF-418D-90C1-37EBE1011477}"/>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F5E814CA-119A-4DB5-A180-E25D4B2FA732}"/>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Tree>
    <p:extLst>
      <p:ext uri="{BB962C8B-B14F-4D97-AF65-F5344CB8AC3E}">
        <p14:creationId xmlns:p14="http://schemas.microsoft.com/office/powerpoint/2010/main" val="2607713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16BF49-C349-4D7F-A45A-A86277FF8F70}"/>
              </a:ext>
            </a:extLst>
          </p:cNvPr>
          <p:cNvSpPr>
            <a:spLocks noGrp="1"/>
          </p:cNvSpPr>
          <p:nvPr>
            <p:ph idx="1"/>
          </p:nvPr>
        </p:nvSpPr>
        <p:spPr>
          <a:xfrm>
            <a:off x="228600" y="736780"/>
            <a:ext cx="8672513" cy="792856"/>
          </a:xfrm>
        </p:spPr>
        <p:txBody>
          <a:bodyPr/>
          <a:lstStyle/>
          <a:p>
            <a:r>
              <a:rPr lang="en-US" dirty="0" err="1"/>
              <a:t>Fermilab</a:t>
            </a:r>
            <a:r>
              <a:rPr lang="en-US" dirty="0"/>
              <a:t> is a recognized world leader in building and operating accelerators</a:t>
            </a:r>
          </a:p>
          <a:p>
            <a:pPr marL="0" indent="0">
              <a:buNone/>
            </a:pPr>
            <a:endParaRPr lang="en-US" dirty="0"/>
          </a:p>
          <a:p>
            <a:endParaRPr lang="en-US" dirty="0"/>
          </a:p>
        </p:txBody>
      </p:sp>
      <p:sp>
        <p:nvSpPr>
          <p:cNvPr id="3" name="Title 2">
            <a:extLst>
              <a:ext uri="{FF2B5EF4-FFF2-40B4-BE49-F238E27FC236}">
                <a16:creationId xmlns:a16="http://schemas.microsoft.com/office/drawing/2014/main" id="{1682A640-2562-4563-8153-72EBC8B4D219}"/>
              </a:ext>
            </a:extLst>
          </p:cNvPr>
          <p:cNvSpPr>
            <a:spLocks noGrp="1"/>
          </p:cNvSpPr>
          <p:nvPr>
            <p:ph type="title"/>
          </p:nvPr>
        </p:nvSpPr>
        <p:spPr/>
        <p:txBody>
          <a:bodyPr/>
          <a:lstStyle/>
          <a:p>
            <a:r>
              <a:rPr lang="en-US" dirty="0"/>
              <a:t>Accelerator and Beam Physics Thrust</a:t>
            </a:r>
          </a:p>
        </p:txBody>
      </p:sp>
      <p:sp>
        <p:nvSpPr>
          <p:cNvPr id="4" name="Date Placeholder 3">
            <a:extLst>
              <a:ext uri="{FF2B5EF4-FFF2-40B4-BE49-F238E27FC236}">
                <a16:creationId xmlns:a16="http://schemas.microsoft.com/office/drawing/2014/main" id="{B766FDC3-ACAC-4B90-AE07-F2EB8CFD64A1}"/>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CE114231-D136-4A69-BD9B-314582D50AF2}"/>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0682EBB9-38DB-4C74-BECB-F243A0AA2C0F}"/>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pic>
        <p:nvPicPr>
          <p:cNvPr id="7" name="Picture 6">
            <a:extLst>
              <a:ext uri="{FF2B5EF4-FFF2-40B4-BE49-F238E27FC236}">
                <a16:creationId xmlns:a16="http://schemas.microsoft.com/office/drawing/2014/main" id="{E831E079-0D5D-42B4-AB65-DA543E0AAE84}"/>
              </a:ext>
            </a:extLst>
          </p:cNvPr>
          <p:cNvPicPr>
            <a:picLocks noChangeAspect="1"/>
          </p:cNvPicPr>
          <p:nvPr/>
        </p:nvPicPr>
        <p:blipFill>
          <a:blip r:embed="rId2"/>
          <a:stretch>
            <a:fillRect/>
          </a:stretch>
        </p:blipFill>
        <p:spPr>
          <a:xfrm>
            <a:off x="0" y="1498935"/>
            <a:ext cx="4763845" cy="3930172"/>
          </a:xfrm>
          <a:prstGeom prst="rect">
            <a:avLst/>
          </a:prstGeom>
        </p:spPr>
      </p:pic>
      <p:pic>
        <p:nvPicPr>
          <p:cNvPr id="8" name="Picture 7">
            <a:extLst>
              <a:ext uri="{FF2B5EF4-FFF2-40B4-BE49-F238E27FC236}">
                <a16:creationId xmlns:a16="http://schemas.microsoft.com/office/drawing/2014/main" id="{8DAC87DA-D567-485B-B88E-D4C8F878C8AF}"/>
              </a:ext>
            </a:extLst>
          </p:cNvPr>
          <p:cNvPicPr>
            <a:picLocks noChangeAspect="1"/>
          </p:cNvPicPr>
          <p:nvPr/>
        </p:nvPicPr>
        <p:blipFill>
          <a:blip r:embed="rId3"/>
          <a:stretch>
            <a:fillRect/>
          </a:stretch>
        </p:blipFill>
        <p:spPr>
          <a:xfrm>
            <a:off x="4396935" y="3307006"/>
            <a:ext cx="4637337" cy="3334124"/>
          </a:xfrm>
          <a:prstGeom prst="rect">
            <a:avLst/>
          </a:prstGeom>
        </p:spPr>
      </p:pic>
      <p:sp>
        <p:nvSpPr>
          <p:cNvPr id="9" name="TextBox 8">
            <a:extLst>
              <a:ext uri="{FF2B5EF4-FFF2-40B4-BE49-F238E27FC236}">
                <a16:creationId xmlns:a16="http://schemas.microsoft.com/office/drawing/2014/main" id="{0A436950-AF61-4787-BCCB-31F22809809A}"/>
              </a:ext>
            </a:extLst>
          </p:cNvPr>
          <p:cNvSpPr txBox="1"/>
          <p:nvPr/>
        </p:nvSpPr>
        <p:spPr>
          <a:xfrm>
            <a:off x="7927848" y="4573958"/>
            <a:ext cx="721672" cy="400110"/>
          </a:xfrm>
          <a:prstGeom prst="rect">
            <a:avLst/>
          </a:prstGeom>
          <a:solidFill>
            <a:schemeClr val="bg1"/>
          </a:solidFill>
        </p:spPr>
        <p:txBody>
          <a:bodyPr wrap="none" rtlCol="0">
            <a:spAutoFit/>
          </a:bodyPr>
          <a:lstStyle/>
          <a:p>
            <a:r>
              <a:rPr lang="en-US" sz="2000" dirty="0">
                <a:solidFill>
                  <a:srgbClr val="FF0000"/>
                </a:solidFill>
              </a:rPr>
              <a:t>PIP-II</a:t>
            </a:r>
          </a:p>
        </p:txBody>
      </p:sp>
      <p:sp>
        <p:nvSpPr>
          <p:cNvPr id="10" name="TextBox 9">
            <a:extLst>
              <a:ext uri="{FF2B5EF4-FFF2-40B4-BE49-F238E27FC236}">
                <a16:creationId xmlns:a16="http://schemas.microsoft.com/office/drawing/2014/main" id="{A9DBEBA3-4660-42D2-B53A-B69C393A22F7}"/>
              </a:ext>
            </a:extLst>
          </p:cNvPr>
          <p:cNvSpPr txBox="1"/>
          <p:nvPr/>
        </p:nvSpPr>
        <p:spPr>
          <a:xfrm>
            <a:off x="5847354" y="5273928"/>
            <a:ext cx="785793" cy="400110"/>
          </a:xfrm>
          <a:prstGeom prst="rect">
            <a:avLst/>
          </a:prstGeom>
          <a:noFill/>
        </p:spPr>
        <p:txBody>
          <a:bodyPr wrap="none" rtlCol="0">
            <a:spAutoFit/>
          </a:bodyPr>
          <a:lstStyle/>
          <a:p>
            <a:r>
              <a:rPr lang="en-US" sz="2000" dirty="0">
                <a:solidFill>
                  <a:srgbClr val="FF0000"/>
                </a:solidFill>
              </a:rPr>
              <a:t>PIP-III</a:t>
            </a:r>
          </a:p>
        </p:txBody>
      </p:sp>
      <p:sp>
        <p:nvSpPr>
          <p:cNvPr id="11" name="TextBox 10">
            <a:extLst>
              <a:ext uri="{FF2B5EF4-FFF2-40B4-BE49-F238E27FC236}">
                <a16:creationId xmlns:a16="http://schemas.microsoft.com/office/drawing/2014/main" id="{90BD3072-E6FC-41F1-AB42-FFA697E3ABEB}"/>
              </a:ext>
            </a:extLst>
          </p:cNvPr>
          <p:cNvSpPr txBox="1"/>
          <p:nvPr/>
        </p:nvSpPr>
        <p:spPr>
          <a:xfrm>
            <a:off x="4572000" y="2023665"/>
            <a:ext cx="4617611" cy="1200329"/>
          </a:xfrm>
          <a:prstGeom prst="rect">
            <a:avLst/>
          </a:prstGeom>
          <a:noFill/>
        </p:spPr>
        <p:txBody>
          <a:bodyPr wrap="none" rtlCol="0">
            <a:spAutoFit/>
          </a:bodyPr>
          <a:lstStyle/>
          <a:p>
            <a:r>
              <a:rPr lang="en-US" dirty="0"/>
              <a:t>Delivering 8 GeV and 120 GeV </a:t>
            </a:r>
          </a:p>
          <a:p>
            <a:r>
              <a:rPr lang="en-US" dirty="0"/>
              <a:t>protons for neutrino experiments;</a:t>
            </a:r>
          </a:p>
          <a:p>
            <a:r>
              <a:rPr lang="en-US" dirty="0"/>
              <a:t>Muon beams to the g-2 experiment</a:t>
            </a:r>
          </a:p>
        </p:txBody>
      </p:sp>
    </p:spTree>
    <p:extLst>
      <p:ext uri="{BB962C8B-B14F-4D97-AF65-F5344CB8AC3E}">
        <p14:creationId xmlns:p14="http://schemas.microsoft.com/office/powerpoint/2010/main" val="617247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E6FFA1-E642-462A-9318-4117FA68F32D}"/>
              </a:ext>
            </a:extLst>
          </p:cNvPr>
          <p:cNvSpPr>
            <a:spLocks noGrp="1"/>
          </p:cNvSpPr>
          <p:nvPr>
            <p:ph type="title"/>
          </p:nvPr>
        </p:nvSpPr>
        <p:spPr>
          <a:xfrm>
            <a:off x="222250" y="447558"/>
            <a:ext cx="8686800" cy="427877"/>
          </a:xfrm>
        </p:spPr>
        <p:txBody>
          <a:bodyPr/>
          <a:lstStyle/>
          <a:p>
            <a:r>
              <a:rPr lang="en-US" dirty="0"/>
              <a:t>Beam power evolution beyond PIP-II (an example),</a:t>
            </a:r>
            <a:br>
              <a:rPr lang="en-US" dirty="0"/>
            </a:br>
            <a:r>
              <a:rPr lang="en-US" sz="2400" dirty="0"/>
              <a:t>as recommended by P5 </a:t>
            </a:r>
            <a:endParaRPr lang="en-US" dirty="0"/>
          </a:p>
        </p:txBody>
      </p:sp>
      <p:sp>
        <p:nvSpPr>
          <p:cNvPr id="4" name="Date Placeholder 3">
            <a:extLst>
              <a:ext uri="{FF2B5EF4-FFF2-40B4-BE49-F238E27FC236}">
                <a16:creationId xmlns:a16="http://schemas.microsoft.com/office/drawing/2014/main" id="{088DEFD6-236C-4773-A0E4-032E754C42E0}"/>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2788C808-1568-4423-9C9F-913833B400B3}"/>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8C70C6B4-E3E6-4E38-B527-699266870E2F}"/>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graphicFrame>
        <p:nvGraphicFramePr>
          <p:cNvPr id="7" name="Content Placeholder 6">
            <a:extLst>
              <a:ext uri="{FF2B5EF4-FFF2-40B4-BE49-F238E27FC236}">
                <a16:creationId xmlns:a16="http://schemas.microsoft.com/office/drawing/2014/main" id="{7E57E79C-A5A2-4C59-BB04-3279CCF457FA}"/>
              </a:ext>
            </a:extLst>
          </p:cNvPr>
          <p:cNvGraphicFramePr>
            <a:graphicFrameLocks/>
          </p:cNvGraphicFramePr>
          <p:nvPr>
            <p:extLst/>
          </p:nvPr>
        </p:nvGraphicFramePr>
        <p:xfrm>
          <a:off x="736827" y="1016099"/>
          <a:ext cx="7588542" cy="4825802"/>
        </p:xfrm>
        <a:graphic>
          <a:graphicData uri="http://schemas.openxmlformats.org/drawingml/2006/table">
            <a:tbl>
              <a:tblPr firstRow="1" firstCol="1" bandRow="1">
                <a:tableStyleId>{5C22544A-7EE6-4342-B048-85BDC9FD1C3A}</a:tableStyleId>
              </a:tblPr>
              <a:tblGrid>
                <a:gridCol w="4091354">
                  <a:extLst>
                    <a:ext uri="{9D8B030D-6E8A-4147-A177-3AD203B41FA5}">
                      <a16:colId xmlns:a16="http://schemas.microsoft.com/office/drawing/2014/main" val="20000"/>
                    </a:ext>
                  </a:extLst>
                </a:gridCol>
                <a:gridCol w="1019908">
                  <a:extLst>
                    <a:ext uri="{9D8B030D-6E8A-4147-A177-3AD203B41FA5}">
                      <a16:colId xmlns:a16="http://schemas.microsoft.com/office/drawing/2014/main" val="20001"/>
                    </a:ext>
                  </a:extLst>
                </a:gridCol>
                <a:gridCol w="1008184">
                  <a:extLst>
                    <a:ext uri="{9D8B030D-6E8A-4147-A177-3AD203B41FA5}">
                      <a16:colId xmlns:a16="http://schemas.microsoft.com/office/drawing/2014/main" val="20002"/>
                    </a:ext>
                  </a:extLst>
                </a:gridCol>
                <a:gridCol w="1469096">
                  <a:extLst>
                    <a:ext uri="{9D8B030D-6E8A-4147-A177-3AD203B41FA5}">
                      <a16:colId xmlns:a16="http://schemas.microsoft.com/office/drawing/2014/main" val="20003"/>
                    </a:ext>
                  </a:extLst>
                </a:gridCol>
              </a:tblGrid>
              <a:tr h="914455">
                <a:tc>
                  <a:txBody>
                    <a:bodyPr/>
                    <a:lstStyle/>
                    <a:p>
                      <a:pPr marL="0" marR="0">
                        <a:lnSpc>
                          <a:spcPct val="107000"/>
                        </a:lnSpc>
                        <a:spcBef>
                          <a:spcPts val="0"/>
                        </a:spcBef>
                        <a:spcAft>
                          <a:spcPts val="0"/>
                        </a:spcAft>
                      </a:pPr>
                      <a:r>
                        <a:rPr lang="en-US" sz="2800" dirty="0">
                          <a:solidFill>
                            <a:srgbClr val="404040"/>
                          </a:solidFill>
                          <a:effectLst/>
                        </a:rPr>
                        <a:t> </a:t>
                      </a:r>
                      <a:endParaRPr lang="en-US" sz="36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rgbClr val="404040"/>
                          </a:solidFill>
                          <a:effectLst/>
                        </a:rPr>
                        <a:t>Present</a:t>
                      </a:r>
                      <a:endParaRPr lang="en-US" sz="2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solidFill>
                            <a:srgbClr val="404040"/>
                          </a:solidFill>
                          <a:effectLst/>
                        </a:rPr>
                        <a:t>PIP-II</a:t>
                      </a:r>
                      <a:endParaRPr lang="en-US" sz="28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solidFill>
                            <a:srgbClr val="404040"/>
                          </a:solidFill>
                          <a:effectLst/>
                        </a:rPr>
                        <a:t>PIP-III </a:t>
                      </a:r>
                    </a:p>
                    <a:p>
                      <a:pPr marL="0" marR="0" algn="ctr">
                        <a:lnSpc>
                          <a:spcPct val="107000"/>
                        </a:lnSpc>
                        <a:spcBef>
                          <a:spcPts val="0"/>
                        </a:spcBef>
                        <a:spcAft>
                          <a:spcPts val="0"/>
                        </a:spcAft>
                      </a:pPr>
                      <a:r>
                        <a:rPr lang="en-US" sz="2000" dirty="0">
                          <a:solidFill>
                            <a:srgbClr val="404040"/>
                          </a:solidFill>
                          <a:effectLst/>
                        </a:rPr>
                        <a:t>(New RCS)</a:t>
                      </a:r>
                      <a:endParaRPr lang="en-US" sz="2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31170">
                <a:tc>
                  <a:txBody>
                    <a:bodyPr/>
                    <a:lstStyle/>
                    <a:p>
                      <a:pPr marL="0" marR="0" algn="just">
                        <a:lnSpc>
                          <a:spcPct val="107000"/>
                        </a:lnSpc>
                        <a:spcBef>
                          <a:spcPts val="0"/>
                        </a:spcBef>
                        <a:spcAft>
                          <a:spcPts val="0"/>
                        </a:spcAft>
                      </a:pPr>
                      <a:r>
                        <a:rPr lang="en-US" sz="2000" dirty="0">
                          <a:solidFill>
                            <a:srgbClr val="404040"/>
                          </a:solidFill>
                          <a:effectLst/>
                        </a:rPr>
                        <a:t>MI</a:t>
                      </a:r>
                      <a:endParaRPr lang="en-US" sz="2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solidFill>
                            <a:srgbClr val="404040"/>
                          </a:solidFill>
                          <a:effectLst/>
                        </a:rPr>
                        <a:t> </a:t>
                      </a:r>
                      <a:endParaRPr lang="en-US" sz="20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solidFill>
                            <a:srgbClr val="404040"/>
                          </a:solidFill>
                          <a:effectLst/>
                        </a:rPr>
                        <a:t> </a:t>
                      </a:r>
                      <a:endParaRPr lang="en-US" sz="20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solidFill>
                            <a:srgbClr val="404040"/>
                          </a:solidFill>
                          <a:effectLst/>
                        </a:rPr>
                        <a:t> </a:t>
                      </a:r>
                      <a:endParaRPr lang="en-US" sz="20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31170">
                <a:tc>
                  <a:txBody>
                    <a:bodyPr/>
                    <a:lstStyle/>
                    <a:p>
                      <a:pPr marL="0" marR="0">
                        <a:lnSpc>
                          <a:spcPct val="107000"/>
                        </a:lnSpc>
                        <a:spcBef>
                          <a:spcPts val="0"/>
                        </a:spcBef>
                        <a:spcAft>
                          <a:spcPts val="0"/>
                        </a:spcAft>
                      </a:pPr>
                      <a:r>
                        <a:rPr lang="en-US" sz="2000" dirty="0">
                          <a:solidFill>
                            <a:srgbClr val="404040"/>
                          </a:solidFill>
                          <a:effectLst/>
                        </a:rPr>
                        <a:t>   Beam Energy[GeV]</a:t>
                      </a:r>
                      <a:endParaRPr lang="en-US" sz="2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120</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120</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solidFill>
                            <a:srgbClr val="404040"/>
                          </a:solidFill>
                          <a:effectLst/>
                        </a:rPr>
                        <a:t>120</a:t>
                      </a:r>
                      <a:endParaRPr lang="en-US" sz="32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12177">
                <a:tc>
                  <a:txBody>
                    <a:bodyPr/>
                    <a:lstStyle/>
                    <a:p>
                      <a:pPr marL="0" marR="0">
                        <a:lnSpc>
                          <a:spcPct val="107000"/>
                        </a:lnSpc>
                        <a:spcBef>
                          <a:spcPts val="0"/>
                        </a:spcBef>
                        <a:spcAft>
                          <a:spcPts val="0"/>
                        </a:spcAft>
                      </a:pPr>
                      <a:r>
                        <a:rPr lang="en-US" sz="2000" dirty="0">
                          <a:solidFill>
                            <a:srgbClr val="404040"/>
                          </a:solidFill>
                          <a:effectLst/>
                        </a:rPr>
                        <a:t>   Cycle Time[s]</a:t>
                      </a:r>
                      <a:endParaRPr lang="en-US" sz="2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1.33</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1.2</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solidFill>
                            <a:srgbClr val="404040"/>
                          </a:solidFill>
                          <a:effectLst/>
                        </a:rPr>
                        <a:t>1.45</a:t>
                      </a:r>
                      <a:endParaRPr lang="en-US" sz="32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31170">
                <a:tc>
                  <a:txBody>
                    <a:bodyPr/>
                    <a:lstStyle/>
                    <a:p>
                      <a:pPr marL="0" marR="0">
                        <a:lnSpc>
                          <a:spcPct val="107000"/>
                        </a:lnSpc>
                        <a:spcBef>
                          <a:spcPts val="0"/>
                        </a:spcBef>
                        <a:spcAft>
                          <a:spcPts val="0"/>
                        </a:spcAft>
                      </a:pPr>
                      <a:r>
                        <a:rPr lang="en-US" sz="2000" dirty="0">
                          <a:solidFill>
                            <a:srgbClr val="404040"/>
                          </a:solidFill>
                          <a:effectLst/>
                        </a:rPr>
                        <a:t>   Protons per pulse[1e12]</a:t>
                      </a:r>
                      <a:endParaRPr lang="en-US" sz="2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49</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75</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190</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12177">
                <a:tc>
                  <a:txBody>
                    <a:bodyPr/>
                    <a:lstStyle/>
                    <a:p>
                      <a:pPr marL="0" marR="0">
                        <a:lnSpc>
                          <a:spcPct val="107000"/>
                        </a:lnSpc>
                        <a:spcBef>
                          <a:spcPts val="0"/>
                        </a:spcBef>
                        <a:spcAft>
                          <a:spcPts val="0"/>
                        </a:spcAft>
                      </a:pPr>
                      <a:r>
                        <a:rPr lang="en-US" sz="2000" dirty="0">
                          <a:solidFill>
                            <a:srgbClr val="FF0000"/>
                          </a:solidFill>
                          <a:effectLst/>
                        </a:rPr>
                        <a:t>   Power[MW]</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FF0000"/>
                          </a:solidFill>
                          <a:effectLst/>
                        </a:rPr>
                        <a:t>0.7</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FF0000"/>
                          </a:solidFill>
                          <a:effectLst/>
                        </a:rPr>
                        <a:t>1.2</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FF0000"/>
                          </a:solidFill>
                          <a:effectLst/>
                        </a:rPr>
                        <a:t>2.5</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31170">
                <a:tc>
                  <a:txBody>
                    <a:bodyPr/>
                    <a:lstStyle/>
                    <a:p>
                      <a:pPr marL="0" marR="0">
                        <a:lnSpc>
                          <a:spcPct val="107000"/>
                        </a:lnSpc>
                        <a:spcBef>
                          <a:spcPts val="0"/>
                        </a:spcBef>
                        <a:spcAft>
                          <a:spcPts val="0"/>
                        </a:spcAft>
                      </a:pPr>
                      <a:r>
                        <a:rPr lang="en-US" sz="2000" dirty="0">
                          <a:solidFill>
                            <a:srgbClr val="404040"/>
                          </a:solidFill>
                          <a:effectLst/>
                        </a:rPr>
                        <a:t>Proton Source</a:t>
                      </a:r>
                      <a:endParaRPr lang="en-US" sz="2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solidFill>
                            <a:srgbClr val="404040"/>
                          </a:solidFill>
                          <a:effectLst/>
                        </a:rPr>
                        <a:t> </a:t>
                      </a:r>
                      <a:endParaRPr lang="en-US" sz="32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solidFill>
                            <a:srgbClr val="404040"/>
                          </a:solidFill>
                          <a:effectLst/>
                        </a:rPr>
                        <a:t> </a:t>
                      </a:r>
                      <a:endParaRPr lang="en-US" sz="32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 </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12177">
                <a:tc>
                  <a:txBody>
                    <a:bodyPr/>
                    <a:lstStyle/>
                    <a:p>
                      <a:pPr marL="0" marR="0">
                        <a:lnSpc>
                          <a:spcPct val="107000"/>
                        </a:lnSpc>
                        <a:spcBef>
                          <a:spcPts val="0"/>
                        </a:spcBef>
                        <a:spcAft>
                          <a:spcPts val="0"/>
                        </a:spcAft>
                      </a:pPr>
                      <a:r>
                        <a:rPr lang="en-US" sz="2000" dirty="0">
                          <a:solidFill>
                            <a:srgbClr val="404040"/>
                          </a:solidFill>
                          <a:effectLst/>
                        </a:rPr>
                        <a:t>   Injection Energy[GeV]</a:t>
                      </a:r>
                      <a:endParaRPr lang="en-US" sz="2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solidFill>
                            <a:srgbClr val="404040"/>
                          </a:solidFill>
                          <a:effectLst/>
                        </a:rPr>
                        <a:t>0.4</a:t>
                      </a:r>
                      <a:endParaRPr lang="en-US" sz="32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0.8</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0.8-2.0</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31170">
                <a:tc>
                  <a:txBody>
                    <a:bodyPr/>
                    <a:lstStyle/>
                    <a:p>
                      <a:pPr marL="0" marR="0">
                        <a:lnSpc>
                          <a:spcPct val="107000"/>
                        </a:lnSpc>
                        <a:spcBef>
                          <a:spcPts val="0"/>
                        </a:spcBef>
                        <a:spcAft>
                          <a:spcPts val="0"/>
                        </a:spcAft>
                      </a:pPr>
                      <a:r>
                        <a:rPr lang="en-US" sz="2000" dirty="0">
                          <a:solidFill>
                            <a:srgbClr val="404040"/>
                          </a:solidFill>
                          <a:effectLst/>
                        </a:rPr>
                        <a:t>   Extraction Energy[GeV]</a:t>
                      </a:r>
                      <a:endParaRPr lang="en-US" sz="2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8</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solidFill>
                            <a:srgbClr val="404040"/>
                          </a:solidFill>
                          <a:effectLst/>
                        </a:rPr>
                        <a:t>8</a:t>
                      </a:r>
                      <a:endParaRPr lang="en-US" sz="32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8</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31170">
                <a:tc>
                  <a:txBody>
                    <a:bodyPr/>
                    <a:lstStyle/>
                    <a:p>
                      <a:pPr marL="0" marR="0">
                        <a:lnSpc>
                          <a:spcPct val="107000"/>
                        </a:lnSpc>
                        <a:spcBef>
                          <a:spcPts val="0"/>
                        </a:spcBef>
                        <a:spcAft>
                          <a:spcPts val="0"/>
                        </a:spcAft>
                      </a:pPr>
                      <a:r>
                        <a:rPr lang="en-US" sz="2000" dirty="0">
                          <a:solidFill>
                            <a:srgbClr val="404040"/>
                          </a:solidFill>
                          <a:effectLst/>
                        </a:rPr>
                        <a:t>   Protons per Pulse[1e12]</a:t>
                      </a:r>
                      <a:endParaRPr lang="en-US" sz="2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highlight>
                            <a:srgbClr val="FFFF00"/>
                          </a:highlight>
                        </a:rPr>
                        <a:t>4.3</a:t>
                      </a:r>
                      <a:endParaRPr lang="en-US" sz="3200" dirty="0">
                        <a:solidFill>
                          <a:srgbClr val="40404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6.4</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b="1" dirty="0">
                          <a:solidFill>
                            <a:srgbClr val="404040"/>
                          </a:solidFill>
                          <a:effectLst/>
                          <a:highlight>
                            <a:srgbClr val="FFFF00"/>
                          </a:highlight>
                        </a:rPr>
                        <a:t>32</a:t>
                      </a:r>
                      <a:endParaRPr lang="en-US" sz="3200" b="1" dirty="0">
                        <a:solidFill>
                          <a:srgbClr val="40404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588057">
                <a:tc>
                  <a:txBody>
                    <a:bodyPr/>
                    <a:lstStyle/>
                    <a:p>
                      <a:pPr marL="0" marR="0">
                        <a:lnSpc>
                          <a:spcPct val="107000"/>
                        </a:lnSpc>
                        <a:spcBef>
                          <a:spcPts val="0"/>
                        </a:spcBef>
                        <a:spcAft>
                          <a:spcPts val="0"/>
                        </a:spcAft>
                      </a:pPr>
                      <a:r>
                        <a:rPr lang="en-US" sz="2000" dirty="0">
                          <a:solidFill>
                            <a:srgbClr val="404040"/>
                          </a:solidFill>
                          <a:effectLst/>
                        </a:rPr>
                        <a:t>   Beam Power to MI [kW]</a:t>
                      </a:r>
                      <a:endParaRPr lang="en-US" sz="2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solidFill>
                            <a:srgbClr val="404040"/>
                          </a:solidFill>
                          <a:effectLst/>
                        </a:rPr>
                        <a:t>38</a:t>
                      </a:r>
                      <a:endParaRPr lang="en-US" sz="320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82</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404040"/>
                          </a:solidFill>
                          <a:effectLst/>
                        </a:rPr>
                        <a:t>168</a:t>
                      </a:r>
                      <a:endParaRPr lang="en-US" sz="32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bl>
          </a:graphicData>
        </a:graphic>
      </p:graphicFrame>
      <p:sp>
        <p:nvSpPr>
          <p:cNvPr id="2" name="TextBox 1">
            <a:extLst>
              <a:ext uri="{FF2B5EF4-FFF2-40B4-BE49-F238E27FC236}">
                <a16:creationId xmlns:a16="http://schemas.microsoft.com/office/drawing/2014/main" id="{861FEB2B-E1DB-4C54-9E64-6A7B13FCF0C3}"/>
              </a:ext>
            </a:extLst>
          </p:cNvPr>
          <p:cNvSpPr txBox="1"/>
          <p:nvPr/>
        </p:nvSpPr>
        <p:spPr>
          <a:xfrm>
            <a:off x="429419" y="5796393"/>
            <a:ext cx="8164799" cy="400110"/>
          </a:xfrm>
          <a:prstGeom prst="rect">
            <a:avLst/>
          </a:prstGeom>
          <a:noFill/>
        </p:spPr>
        <p:txBody>
          <a:bodyPr wrap="none" rtlCol="0">
            <a:spAutoFit/>
          </a:bodyPr>
          <a:lstStyle/>
          <a:p>
            <a:r>
              <a:rPr lang="en-US" sz="2000" dirty="0"/>
              <a:t>Increase the number of particles by a factor of ~8 compared to Booster now!</a:t>
            </a:r>
          </a:p>
        </p:txBody>
      </p:sp>
    </p:spTree>
    <p:extLst>
      <p:ext uri="{BB962C8B-B14F-4D97-AF65-F5344CB8AC3E}">
        <p14:creationId xmlns:p14="http://schemas.microsoft.com/office/powerpoint/2010/main" val="3834969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D861DB-A72D-41C5-BB2B-2FDE2D9D794B}"/>
              </a:ext>
            </a:extLst>
          </p:cNvPr>
          <p:cNvSpPr>
            <a:spLocks noGrp="1"/>
          </p:cNvSpPr>
          <p:nvPr>
            <p:ph idx="1"/>
          </p:nvPr>
        </p:nvSpPr>
        <p:spPr>
          <a:xfrm>
            <a:off x="25639" y="6034326"/>
            <a:ext cx="8672513" cy="295438"/>
          </a:xfrm>
        </p:spPr>
        <p:txBody>
          <a:bodyPr/>
          <a:lstStyle/>
          <a:p>
            <a:pPr marL="0" indent="0">
              <a:buNone/>
            </a:pPr>
            <a:r>
              <a:rPr lang="en-US" sz="2000" dirty="0"/>
              <a:t>Courtesy of S. </a:t>
            </a:r>
            <a:r>
              <a:rPr lang="en-US" sz="2000" dirty="0" err="1"/>
              <a:t>Cousineau</a:t>
            </a:r>
            <a:r>
              <a:rPr lang="en-US" sz="2000" dirty="0"/>
              <a:t> (SNS)</a:t>
            </a:r>
          </a:p>
        </p:txBody>
      </p:sp>
      <p:sp>
        <p:nvSpPr>
          <p:cNvPr id="3" name="Title 2">
            <a:extLst>
              <a:ext uri="{FF2B5EF4-FFF2-40B4-BE49-F238E27FC236}">
                <a16:creationId xmlns:a16="http://schemas.microsoft.com/office/drawing/2014/main" id="{41BB0CDD-A9C1-4526-83AD-FC7ED7F959B1}"/>
              </a:ext>
            </a:extLst>
          </p:cNvPr>
          <p:cNvSpPr>
            <a:spLocks noGrp="1"/>
          </p:cNvSpPr>
          <p:nvPr>
            <p:ph type="title"/>
          </p:nvPr>
        </p:nvSpPr>
        <p:spPr/>
        <p:txBody>
          <a:bodyPr/>
          <a:lstStyle/>
          <a:p>
            <a:r>
              <a:rPr lang="en-US" dirty="0"/>
              <a:t>SNS ring experience </a:t>
            </a:r>
          </a:p>
        </p:txBody>
      </p:sp>
      <p:sp>
        <p:nvSpPr>
          <p:cNvPr id="4" name="Date Placeholder 3">
            <a:extLst>
              <a:ext uri="{FF2B5EF4-FFF2-40B4-BE49-F238E27FC236}">
                <a16:creationId xmlns:a16="http://schemas.microsoft.com/office/drawing/2014/main" id="{409AE349-14DC-402B-83ED-2EA00D463171}"/>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6632DA8D-9B9B-4630-BA75-5E04E774DD66}"/>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84267B1B-3A89-449E-A87C-38606308EED1}"/>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7" name="Picture 6">
            <a:extLst>
              <a:ext uri="{FF2B5EF4-FFF2-40B4-BE49-F238E27FC236}">
                <a16:creationId xmlns:a16="http://schemas.microsoft.com/office/drawing/2014/main" id="{9A81AB7F-162C-4E97-B46D-61641E57C5CD}"/>
              </a:ext>
            </a:extLst>
          </p:cNvPr>
          <p:cNvPicPr>
            <a:picLocks noChangeAspect="1"/>
          </p:cNvPicPr>
          <p:nvPr/>
        </p:nvPicPr>
        <p:blipFill>
          <a:blip r:embed="rId2"/>
          <a:stretch>
            <a:fillRect/>
          </a:stretch>
        </p:blipFill>
        <p:spPr>
          <a:xfrm>
            <a:off x="2314" y="937521"/>
            <a:ext cx="3457575" cy="2562225"/>
          </a:xfrm>
          <a:prstGeom prst="rect">
            <a:avLst/>
          </a:prstGeom>
        </p:spPr>
      </p:pic>
      <p:sp>
        <p:nvSpPr>
          <p:cNvPr id="8" name="TextBox 7">
            <a:extLst>
              <a:ext uri="{FF2B5EF4-FFF2-40B4-BE49-F238E27FC236}">
                <a16:creationId xmlns:a16="http://schemas.microsoft.com/office/drawing/2014/main" id="{BC607282-B53A-48D2-A2CB-22BE43C63D64}"/>
              </a:ext>
            </a:extLst>
          </p:cNvPr>
          <p:cNvSpPr txBox="1"/>
          <p:nvPr/>
        </p:nvSpPr>
        <p:spPr>
          <a:xfrm>
            <a:off x="51882" y="4007168"/>
            <a:ext cx="3434250" cy="1938992"/>
          </a:xfrm>
          <a:prstGeom prst="rect">
            <a:avLst/>
          </a:prstGeom>
          <a:noFill/>
        </p:spPr>
        <p:txBody>
          <a:bodyPr wrap="square" rtlCol="0">
            <a:spAutoFit/>
          </a:bodyPr>
          <a:lstStyle/>
          <a:p>
            <a:r>
              <a:rPr lang="en-US" dirty="0"/>
              <a:t>SNS ring: 1 GeV, </a:t>
            </a:r>
            <a:r>
              <a:rPr lang="en-US" dirty="0">
                <a:solidFill>
                  <a:srgbClr val="FF0000"/>
                </a:solidFill>
              </a:rPr>
              <a:t>1.4e14</a:t>
            </a:r>
          </a:p>
          <a:p>
            <a:r>
              <a:rPr lang="en-US" dirty="0"/>
              <a:t>fixed energy, storage for</a:t>
            </a:r>
          </a:p>
          <a:p>
            <a:r>
              <a:rPr lang="en-US" dirty="0"/>
              <a:t>~1000 turns, 1.4 MW</a:t>
            </a:r>
          </a:p>
          <a:p>
            <a:r>
              <a:rPr lang="en-US" dirty="0"/>
              <a:t>Beam losses are all </a:t>
            </a:r>
          </a:p>
          <a:p>
            <a:r>
              <a:rPr lang="en-US" dirty="0"/>
              <a:t>controlled by collimators </a:t>
            </a:r>
          </a:p>
        </p:txBody>
      </p:sp>
      <p:pic>
        <p:nvPicPr>
          <p:cNvPr id="9" name="Picture 8">
            <a:extLst>
              <a:ext uri="{FF2B5EF4-FFF2-40B4-BE49-F238E27FC236}">
                <a16:creationId xmlns:a16="http://schemas.microsoft.com/office/drawing/2014/main" id="{8B43DECB-AD57-4257-B6DB-2D9897977A03}"/>
              </a:ext>
            </a:extLst>
          </p:cNvPr>
          <p:cNvPicPr>
            <a:picLocks noChangeAspect="1"/>
          </p:cNvPicPr>
          <p:nvPr/>
        </p:nvPicPr>
        <p:blipFill>
          <a:blip r:embed="rId3"/>
          <a:stretch>
            <a:fillRect/>
          </a:stretch>
        </p:blipFill>
        <p:spPr>
          <a:xfrm>
            <a:off x="3486132" y="727065"/>
            <a:ext cx="5632228" cy="3970804"/>
          </a:xfrm>
          <a:prstGeom prst="rect">
            <a:avLst/>
          </a:prstGeom>
        </p:spPr>
      </p:pic>
      <p:cxnSp>
        <p:nvCxnSpPr>
          <p:cNvPr id="11" name="Straight Arrow Connector 10">
            <a:extLst>
              <a:ext uri="{FF2B5EF4-FFF2-40B4-BE49-F238E27FC236}">
                <a16:creationId xmlns:a16="http://schemas.microsoft.com/office/drawing/2014/main" id="{A6A0F42A-BF90-49A9-BC73-E3748975B88F}"/>
              </a:ext>
            </a:extLst>
          </p:cNvPr>
          <p:cNvCxnSpPr/>
          <p:nvPr/>
        </p:nvCxnSpPr>
        <p:spPr>
          <a:xfrm flipH="1">
            <a:off x="8027894" y="1282167"/>
            <a:ext cx="806823"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67997AAE-EB07-47AB-B12F-19C996CDDC77}"/>
              </a:ext>
            </a:extLst>
          </p:cNvPr>
          <p:cNvSpPr txBox="1"/>
          <p:nvPr/>
        </p:nvSpPr>
        <p:spPr>
          <a:xfrm>
            <a:off x="3283814" y="4657665"/>
            <a:ext cx="5834546" cy="1200329"/>
          </a:xfrm>
          <a:prstGeom prst="rect">
            <a:avLst/>
          </a:prstGeom>
          <a:noFill/>
          <a:ln>
            <a:solidFill>
              <a:srgbClr val="0070C0"/>
            </a:solidFill>
          </a:ln>
        </p:spPr>
        <p:txBody>
          <a:bodyPr wrap="none" rtlCol="0">
            <a:spAutoFit/>
          </a:bodyPr>
          <a:lstStyle/>
          <a:p>
            <a:r>
              <a:rPr lang="en-US" dirty="0"/>
              <a:t>Vacuum chamber: stainless steel, 20 cm </a:t>
            </a:r>
            <a:r>
              <a:rPr lang="en-US" dirty="0" err="1"/>
              <a:t>diam</a:t>
            </a:r>
            <a:endParaRPr lang="en-US" dirty="0"/>
          </a:p>
          <a:p>
            <a:r>
              <a:rPr lang="en-US" dirty="0"/>
              <a:t>Large aperture </a:t>
            </a:r>
            <a:r>
              <a:rPr lang="en-US" dirty="0">
                <a:sym typeface="Wingdings" panose="05000000000000000000" pitchFamily="2" charset="2"/>
              </a:rPr>
              <a:t> high cost of magnets and </a:t>
            </a:r>
          </a:p>
          <a:p>
            <a:r>
              <a:rPr lang="en-US" dirty="0">
                <a:sym typeface="Wingdings" panose="05000000000000000000" pitchFamily="2" charset="2"/>
              </a:rPr>
              <a:t>other devices.</a:t>
            </a:r>
            <a:endParaRPr lang="en-US" dirty="0"/>
          </a:p>
        </p:txBody>
      </p:sp>
      <p:cxnSp>
        <p:nvCxnSpPr>
          <p:cNvPr id="13" name="Straight Arrow Connector 12">
            <a:extLst>
              <a:ext uri="{FF2B5EF4-FFF2-40B4-BE49-F238E27FC236}">
                <a16:creationId xmlns:a16="http://schemas.microsoft.com/office/drawing/2014/main" id="{955EAF1A-8E70-4142-A3AE-835DDB27451D}"/>
              </a:ext>
            </a:extLst>
          </p:cNvPr>
          <p:cNvCxnSpPr/>
          <p:nvPr/>
        </p:nvCxnSpPr>
        <p:spPr>
          <a:xfrm flipH="1">
            <a:off x="8027894" y="1864873"/>
            <a:ext cx="806823"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4058F631-8C91-4FC0-BFF6-212811A34B41}"/>
              </a:ext>
            </a:extLst>
          </p:cNvPr>
          <p:cNvCxnSpPr/>
          <p:nvPr/>
        </p:nvCxnSpPr>
        <p:spPr>
          <a:xfrm flipH="1">
            <a:off x="8027894" y="1569038"/>
            <a:ext cx="806823"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pic>
        <p:nvPicPr>
          <p:cNvPr id="15" name="Picture 14">
            <a:extLst>
              <a:ext uri="{FF2B5EF4-FFF2-40B4-BE49-F238E27FC236}">
                <a16:creationId xmlns:a16="http://schemas.microsoft.com/office/drawing/2014/main" id="{7DCF4070-761C-4ACE-9106-724C721EBD16}"/>
              </a:ext>
            </a:extLst>
          </p:cNvPr>
          <p:cNvPicPr>
            <a:picLocks noChangeAspect="1"/>
          </p:cNvPicPr>
          <p:nvPr/>
        </p:nvPicPr>
        <p:blipFill>
          <a:blip r:embed="rId4"/>
          <a:stretch>
            <a:fillRect/>
          </a:stretch>
        </p:blipFill>
        <p:spPr>
          <a:xfrm>
            <a:off x="25639" y="3422563"/>
            <a:ext cx="1476297" cy="661788"/>
          </a:xfrm>
          <a:prstGeom prst="rect">
            <a:avLst/>
          </a:prstGeom>
        </p:spPr>
      </p:pic>
    </p:spTree>
    <p:extLst>
      <p:ext uri="{BB962C8B-B14F-4D97-AF65-F5344CB8AC3E}">
        <p14:creationId xmlns:p14="http://schemas.microsoft.com/office/powerpoint/2010/main" val="343223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FC21808-AABB-4896-BDD7-1642434054CF}"/>
              </a:ext>
            </a:extLst>
          </p:cNvPr>
          <p:cNvPicPr>
            <a:picLocks noGrp="1" noChangeAspect="1"/>
          </p:cNvPicPr>
          <p:nvPr>
            <p:ph idx="1"/>
          </p:nvPr>
        </p:nvPicPr>
        <p:blipFill>
          <a:blip r:embed="rId2"/>
          <a:stretch>
            <a:fillRect/>
          </a:stretch>
        </p:blipFill>
        <p:spPr>
          <a:xfrm>
            <a:off x="0" y="707128"/>
            <a:ext cx="3141721" cy="2916618"/>
          </a:xfrm>
          <a:prstGeom prst="rect">
            <a:avLst/>
          </a:prstGeom>
        </p:spPr>
      </p:pic>
      <p:sp>
        <p:nvSpPr>
          <p:cNvPr id="3" name="Title 2">
            <a:extLst>
              <a:ext uri="{FF2B5EF4-FFF2-40B4-BE49-F238E27FC236}">
                <a16:creationId xmlns:a16="http://schemas.microsoft.com/office/drawing/2014/main" id="{8E2B58B2-7176-4E08-9BA1-0AE7BFC5E642}"/>
              </a:ext>
            </a:extLst>
          </p:cNvPr>
          <p:cNvSpPr>
            <a:spLocks noGrp="1"/>
          </p:cNvSpPr>
          <p:nvPr>
            <p:ph type="title"/>
          </p:nvPr>
        </p:nvSpPr>
        <p:spPr/>
        <p:txBody>
          <a:bodyPr/>
          <a:lstStyle/>
          <a:p>
            <a:r>
              <a:rPr lang="en-US" dirty="0"/>
              <a:t>J-PARC RCS experience</a:t>
            </a:r>
          </a:p>
        </p:txBody>
      </p:sp>
      <p:sp>
        <p:nvSpPr>
          <p:cNvPr id="4" name="Date Placeholder 3">
            <a:extLst>
              <a:ext uri="{FF2B5EF4-FFF2-40B4-BE49-F238E27FC236}">
                <a16:creationId xmlns:a16="http://schemas.microsoft.com/office/drawing/2014/main" id="{623C5E8C-FCAA-4DA2-B2F4-6C9F7D8967D3}"/>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41328523-BEAE-4E39-A801-0FD100BE6708}"/>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1D50ACE3-33F3-48FC-87DD-B5D1CF64C94C}"/>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8" name="TextBox 7">
            <a:extLst>
              <a:ext uri="{FF2B5EF4-FFF2-40B4-BE49-F238E27FC236}">
                <a16:creationId xmlns:a16="http://schemas.microsoft.com/office/drawing/2014/main" id="{D721E73C-0163-4EA5-9BC3-4623835DD9F7}"/>
              </a:ext>
            </a:extLst>
          </p:cNvPr>
          <p:cNvSpPr txBox="1"/>
          <p:nvPr/>
        </p:nvSpPr>
        <p:spPr>
          <a:xfrm>
            <a:off x="-1" y="3754295"/>
            <a:ext cx="4572001" cy="1200329"/>
          </a:xfrm>
          <a:prstGeom prst="rect">
            <a:avLst/>
          </a:prstGeom>
          <a:noFill/>
        </p:spPr>
        <p:txBody>
          <a:bodyPr wrap="square" rtlCol="0">
            <a:spAutoFit/>
          </a:bodyPr>
          <a:lstStyle/>
          <a:p>
            <a:r>
              <a:rPr lang="en-US" dirty="0"/>
              <a:t>RCS ring: 0.4 </a:t>
            </a:r>
            <a:r>
              <a:rPr lang="en-US" dirty="0">
                <a:sym typeface="Wingdings" panose="05000000000000000000" pitchFamily="2" charset="2"/>
              </a:rPr>
              <a:t> </a:t>
            </a:r>
            <a:r>
              <a:rPr lang="en-US" dirty="0"/>
              <a:t>3 GeV, </a:t>
            </a:r>
            <a:r>
              <a:rPr lang="en-US" dirty="0">
                <a:solidFill>
                  <a:srgbClr val="FF0000"/>
                </a:solidFill>
              </a:rPr>
              <a:t>8.3e13</a:t>
            </a:r>
          </a:p>
          <a:p>
            <a:r>
              <a:rPr lang="en-US" dirty="0"/>
              <a:t>25 Hz, ~14000 turns, 1 MW</a:t>
            </a:r>
          </a:p>
          <a:p>
            <a:r>
              <a:rPr lang="en-US" dirty="0"/>
              <a:t>Beam losses are ~300 W (&lt; 1W/m) </a:t>
            </a:r>
          </a:p>
        </p:txBody>
      </p:sp>
      <p:pic>
        <p:nvPicPr>
          <p:cNvPr id="9" name="Picture 8">
            <a:extLst>
              <a:ext uri="{FF2B5EF4-FFF2-40B4-BE49-F238E27FC236}">
                <a16:creationId xmlns:a16="http://schemas.microsoft.com/office/drawing/2014/main" id="{25D3BA51-2661-4309-BF28-B4086CDFE100}"/>
              </a:ext>
            </a:extLst>
          </p:cNvPr>
          <p:cNvPicPr>
            <a:picLocks noChangeAspect="1"/>
          </p:cNvPicPr>
          <p:nvPr/>
        </p:nvPicPr>
        <p:blipFill>
          <a:blip r:embed="rId3"/>
          <a:stretch>
            <a:fillRect/>
          </a:stretch>
        </p:blipFill>
        <p:spPr>
          <a:xfrm>
            <a:off x="3240230" y="728581"/>
            <a:ext cx="3958326" cy="2017025"/>
          </a:xfrm>
          <a:prstGeom prst="rect">
            <a:avLst/>
          </a:prstGeom>
        </p:spPr>
      </p:pic>
      <p:pic>
        <p:nvPicPr>
          <p:cNvPr id="10" name="Picture 9">
            <a:extLst>
              <a:ext uri="{FF2B5EF4-FFF2-40B4-BE49-F238E27FC236}">
                <a16:creationId xmlns:a16="http://schemas.microsoft.com/office/drawing/2014/main" id="{4BDEF8C4-28F9-43CD-87BF-28603399D871}"/>
              </a:ext>
            </a:extLst>
          </p:cNvPr>
          <p:cNvPicPr>
            <a:picLocks noChangeAspect="1"/>
          </p:cNvPicPr>
          <p:nvPr/>
        </p:nvPicPr>
        <p:blipFill>
          <a:blip r:embed="rId4"/>
          <a:stretch>
            <a:fillRect/>
          </a:stretch>
        </p:blipFill>
        <p:spPr>
          <a:xfrm>
            <a:off x="4101352" y="2719663"/>
            <a:ext cx="2352675" cy="1876425"/>
          </a:xfrm>
          <a:prstGeom prst="rect">
            <a:avLst/>
          </a:prstGeom>
        </p:spPr>
      </p:pic>
      <p:pic>
        <p:nvPicPr>
          <p:cNvPr id="11" name="Picture 10">
            <a:extLst>
              <a:ext uri="{FF2B5EF4-FFF2-40B4-BE49-F238E27FC236}">
                <a16:creationId xmlns:a16="http://schemas.microsoft.com/office/drawing/2014/main" id="{D83FC9E6-918B-4095-A2FB-E10496A92B80}"/>
              </a:ext>
            </a:extLst>
          </p:cNvPr>
          <p:cNvPicPr>
            <a:picLocks noChangeAspect="1"/>
          </p:cNvPicPr>
          <p:nvPr/>
        </p:nvPicPr>
        <p:blipFill>
          <a:blip r:embed="rId5"/>
          <a:stretch>
            <a:fillRect/>
          </a:stretch>
        </p:blipFill>
        <p:spPr>
          <a:xfrm>
            <a:off x="6488969" y="2750869"/>
            <a:ext cx="2607504" cy="3115005"/>
          </a:xfrm>
          <a:prstGeom prst="rect">
            <a:avLst/>
          </a:prstGeom>
        </p:spPr>
      </p:pic>
      <p:sp>
        <p:nvSpPr>
          <p:cNvPr id="12" name="Content Placeholder 1">
            <a:extLst>
              <a:ext uri="{FF2B5EF4-FFF2-40B4-BE49-F238E27FC236}">
                <a16:creationId xmlns:a16="http://schemas.microsoft.com/office/drawing/2014/main" id="{592949AC-26F3-455F-ADFE-1C70A1DBF9B3}"/>
              </a:ext>
            </a:extLst>
          </p:cNvPr>
          <p:cNvSpPr txBox="1">
            <a:spLocks/>
          </p:cNvSpPr>
          <p:nvPr/>
        </p:nvSpPr>
        <p:spPr>
          <a:xfrm>
            <a:off x="214313" y="5920479"/>
            <a:ext cx="8672513" cy="295438"/>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000" dirty="0"/>
              <a:t>Courtesy of J-PARC colleagues</a:t>
            </a:r>
          </a:p>
        </p:txBody>
      </p:sp>
      <p:pic>
        <p:nvPicPr>
          <p:cNvPr id="13" name="Picture 12">
            <a:extLst>
              <a:ext uri="{FF2B5EF4-FFF2-40B4-BE49-F238E27FC236}">
                <a16:creationId xmlns:a16="http://schemas.microsoft.com/office/drawing/2014/main" id="{B1612BCB-0B8F-4C94-98C2-31919138C125}"/>
              </a:ext>
            </a:extLst>
          </p:cNvPr>
          <p:cNvPicPr>
            <a:picLocks noChangeAspect="1"/>
          </p:cNvPicPr>
          <p:nvPr/>
        </p:nvPicPr>
        <p:blipFill>
          <a:blip r:embed="rId6"/>
          <a:stretch>
            <a:fillRect/>
          </a:stretch>
        </p:blipFill>
        <p:spPr>
          <a:xfrm>
            <a:off x="7350855" y="707128"/>
            <a:ext cx="1417645" cy="2043388"/>
          </a:xfrm>
          <a:prstGeom prst="rect">
            <a:avLst/>
          </a:prstGeom>
        </p:spPr>
      </p:pic>
      <p:sp>
        <p:nvSpPr>
          <p:cNvPr id="14" name="TextBox 13">
            <a:extLst>
              <a:ext uri="{FF2B5EF4-FFF2-40B4-BE49-F238E27FC236}">
                <a16:creationId xmlns:a16="http://schemas.microsoft.com/office/drawing/2014/main" id="{8DD4186B-9DC5-4822-A5BB-51CC10355971}"/>
              </a:ext>
            </a:extLst>
          </p:cNvPr>
          <p:cNvSpPr txBox="1"/>
          <p:nvPr/>
        </p:nvSpPr>
        <p:spPr>
          <a:xfrm>
            <a:off x="11621" y="5083834"/>
            <a:ext cx="6457217" cy="830997"/>
          </a:xfrm>
          <a:prstGeom prst="rect">
            <a:avLst/>
          </a:prstGeom>
          <a:noFill/>
        </p:spPr>
        <p:txBody>
          <a:bodyPr wrap="none" rtlCol="0">
            <a:spAutoFit/>
          </a:bodyPr>
          <a:lstStyle/>
          <a:p>
            <a:r>
              <a:rPr lang="en-US" dirty="0"/>
              <a:t>Vacuum chamber: ceramic + </a:t>
            </a:r>
            <a:r>
              <a:rPr lang="en-US" dirty="0" err="1"/>
              <a:t>TiN</a:t>
            </a:r>
            <a:r>
              <a:rPr lang="en-US" dirty="0"/>
              <a:t> coating + </a:t>
            </a:r>
            <a:r>
              <a:rPr lang="en-US" dirty="0" err="1"/>
              <a:t>rf</a:t>
            </a:r>
            <a:r>
              <a:rPr lang="en-US" dirty="0"/>
              <a:t> shield</a:t>
            </a:r>
          </a:p>
          <a:p>
            <a:r>
              <a:rPr lang="en-US" dirty="0"/>
              <a:t>High cost of both vacuum chambers and magnets</a:t>
            </a:r>
          </a:p>
        </p:txBody>
      </p:sp>
    </p:spTree>
    <p:extLst>
      <p:ext uri="{BB962C8B-B14F-4D97-AF65-F5344CB8AC3E}">
        <p14:creationId xmlns:p14="http://schemas.microsoft.com/office/powerpoint/2010/main" val="3744896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CF00E3-385F-47F4-B5AD-66C1FCFD639D}"/>
              </a:ext>
            </a:extLst>
          </p:cNvPr>
          <p:cNvSpPr>
            <a:spLocks noGrp="1"/>
          </p:cNvSpPr>
          <p:nvPr>
            <p:ph idx="1"/>
          </p:nvPr>
        </p:nvSpPr>
        <p:spPr>
          <a:xfrm>
            <a:off x="71390" y="5134198"/>
            <a:ext cx="8672513" cy="1245741"/>
          </a:xfrm>
        </p:spPr>
        <p:txBody>
          <a:bodyPr/>
          <a:lstStyle/>
          <a:p>
            <a:r>
              <a:rPr lang="en-US" dirty="0"/>
              <a:t>An RCS for PIP-III would require to accelerate 32e12 protons</a:t>
            </a:r>
          </a:p>
          <a:p>
            <a:r>
              <a:rPr lang="en-US" dirty="0"/>
              <a:t>The physics of space charge and instabilities is fundamental to </a:t>
            </a:r>
            <a:r>
              <a:rPr lang="en-US" u="sng" dirty="0"/>
              <a:t>all </a:t>
            </a:r>
            <a:r>
              <a:rPr lang="en-US" dirty="0"/>
              <a:t>future multi-MW rings!</a:t>
            </a:r>
          </a:p>
        </p:txBody>
      </p:sp>
      <p:sp>
        <p:nvSpPr>
          <p:cNvPr id="3" name="Title 2">
            <a:extLst>
              <a:ext uri="{FF2B5EF4-FFF2-40B4-BE49-F238E27FC236}">
                <a16:creationId xmlns:a16="http://schemas.microsoft.com/office/drawing/2014/main" id="{B8949CAF-BC13-443A-848C-C3ED1C331842}"/>
              </a:ext>
            </a:extLst>
          </p:cNvPr>
          <p:cNvSpPr>
            <a:spLocks noGrp="1"/>
          </p:cNvSpPr>
          <p:nvPr>
            <p:ph type="title"/>
          </p:nvPr>
        </p:nvSpPr>
        <p:spPr/>
        <p:txBody>
          <a:bodyPr/>
          <a:lstStyle/>
          <a:p>
            <a:r>
              <a:rPr lang="en-US" dirty="0" err="1"/>
              <a:t>Fermilab</a:t>
            </a:r>
            <a:r>
              <a:rPr lang="en-US" dirty="0"/>
              <a:t> Booster experience</a:t>
            </a:r>
          </a:p>
        </p:txBody>
      </p:sp>
      <p:sp>
        <p:nvSpPr>
          <p:cNvPr id="4" name="Date Placeholder 3">
            <a:extLst>
              <a:ext uri="{FF2B5EF4-FFF2-40B4-BE49-F238E27FC236}">
                <a16:creationId xmlns:a16="http://schemas.microsoft.com/office/drawing/2014/main" id="{6AC71944-9C6B-43F7-A7DD-502272A07E07}"/>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56B8C8A2-62FA-481D-977F-98D459A20DEE}"/>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54BE782B-58D6-4612-BEB0-D1A17D296149}"/>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7" name="Picture 6">
            <a:extLst>
              <a:ext uri="{FF2B5EF4-FFF2-40B4-BE49-F238E27FC236}">
                <a16:creationId xmlns:a16="http://schemas.microsoft.com/office/drawing/2014/main" id="{5C6648EB-8979-4B80-AF84-88909D50ECBB}"/>
              </a:ext>
            </a:extLst>
          </p:cNvPr>
          <p:cNvPicPr>
            <a:picLocks noChangeAspect="1"/>
          </p:cNvPicPr>
          <p:nvPr/>
        </p:nvPicPr>
        <p:blipFill>
          <a:blip r:embed="rId2"/>
          <a:stretch>
            <a:fillRect/>
          </a:stretch>
        </p:blipFill>
        <p:spPr>
          <a:xfrm>
            <a:off x="71390" y="881197"/>
            <a:ext cx="2805113" cy="2576513"/>
          </a:xfrm>
          <a:prstGeom prst="rect">
            <a:avLst/>
          </a:prstGeom>
        </p:spPr>
      </p:pic>
      <p:sp>
        <p:nvSpPr>
          <p:cNvPr id="8" name="TextBox 7">
            <a:extLst>
              <a:ext uri="{FF2B5EF4-FFF2-40B4-BE49-F238E27FC236}">
                <a16:creationId xmlns:a16="http://schemas.microsoft.com/office/drawing/2014/main" id="{7D8CE131-5628-46F6-83CE-684481504A06}"/>
              </a:ext>
            </a:extLst>
          </p:cNvPr>
          <p:cNvSpPr txBox="1"/>
          <p:nvPr/>
        </p:nvSpPr>
        <p:spPr>
          <a:xfrm>
            <a:off x="-21432" y="3601858"/>
            <a:ext cx="4572001" cy="1200329"/>
          </a:xfrm>
          <a:prstGeom prst="rect">
            <a:avLst/>
          </a:prstGeom>
          <a:noFill/>
        </p:spPr>
        <p:txBody>
          <a:bodyPr wrap="square" rtlCol="0">
            <a:spAutoFit/>
          </a:bodyPr>
          <a:lstStyle/>
          <a:p>
            <a:r>
              <a:rPr lang="en-US" dirty="0"/>
              <a:t>Booster: 0.4 </a:t>
            </a:r>
            <a:r>
              <a:rPr lang="en-US" dirty="0">
                <a:sym typeface="Wingdings" panose="05000000000000000000" pitchFamily="2" charset="2"/>
              </a:rPr>
              <a:t> 8</a:t>
            </a:r>
            <a:r>
              <a:rPr lang="en-US" dirty="0"/>
              <a:t> GeV, </a:t>
            </a:r>
            <a:r>
              <a:rPr lang="en-US" dirty="0">
                <a:solidFill>
                  <a:srgbClr val="FF0000"/>
                </a:solidFill>
              </a:rPr>
              <a:t>4.5e12</a:t>
            </a:r>
          </a:p>
          <a:p>
            <a:r>
              <a:rPr lang="en-US" dirty="0"/>
              <a:t>~15000 turns</a:t>
            </a:r>
          </a:p>
          <a:p>
            <a:r>
              <a:rPr lang="en-US" dirty="0"/>
              <a:t>Beam losses are ~400 W (&lt; 1W/m) </a:t>
            </a:r>
          </a:p>
        </p:txBody>
      </p:sp>
      <p:pic>
        <p:nvPicPr>
          <p:cNvPr id="33" name="Picture 32">
            <a:extLst>
              <a:ext uri="{FF2B5EF4-FFF2-40B4-BE49-F238E27FC236}">
                <a16:creationId xmlns:a16="http://schemas.microsoft.com/office/drawing/2014/main" id="{06E68DC8-A28F-4C30-9711-AF5E24C85DE7}"/>
              </a:ext>
            </a:extLst>
          </p:cNvPr>
          <p:cNvPicPr>
            <a:picLocks noChangeAspect="1"/>
          </p:cNvPicPr>
          <p:nvPr/>
        </p:nvPicPr>
        <p:blipFill>
          <a:blip r:embed="rId3"/>
          <a:stretch>
            <a:fillRect/>
          </a:stretch>
        </p:blipFill>
        <p:spPr>
          <a:xfrm>
            <a:off x="5368315" y="852487"/>
            <a:ext cx="3775685" cy="2936644"/>
          </a:xfrm>
          <a:prstGeom prst="rect">
            <a:avLst/>
          </a:prstGeom>
        </p:spPr>
      </p:pic>
      <p:sp>
        <p:nvSpPr>
          <p:cNvPr id="34" name="TextBox 33">
            <a:extLst>
              <a:ext uri="{FF2B5EF4-FFF2-40B4-BE49-F238E27FC236}">
                <a16:creationId xmlns:a16="http://schemas.microsoft.com/office/drawing/2014/main" id="{3A37E217-8E17-4D87-8C4C-04463099709C}"/>
              </a:ext>
            </a:extLst>
          </p:cNvPr>
          <p:cNvSpPr txBox="1"/>
          <p:nvPr/>
        </p:nvSpPr>
        <p:spPr>
          <a:xfrm>
            <a:off x="4593433" y="3802570"/>
            <a:ext cx="4590809" cy="830997"/>
          </a:xfrm>
          <a:prstGeom prst="rect">
            <a:avLst/>
          </a:prstGeom>
          <a:noFill/>
        </p:spPr>
        <p:txBody>
          <a:bodyPr wrap="none" rtlCol="0">
            <a:spAutoFit/>
          </a:bodyPr>
          <a:lstStyle/>
          <a:p>
            <a:r>
              <a:rPr lang="en-US" dirty="0"/>
              <a:t>Small aperture, low-cost magnets,</a:t>
            </a:r>
          </a:p>
          <a:p>
            <a:r>
              <a:rPr lang="en-US" dirty="0"/>
              <a:t>no vacuum chamber </a:t>
            </a:r>
            <a:r>
              <a:rPr lang="en-US" dirty="0">
                <a:sym typeface="Wingdings" panose="05000000000000000000" pitchFamily="2" charset="2"/>
              </a:rPr>
              <a:t> instabilities</a:t>
            </a:r>
          </a:p>
        </p:txBody>
      </p:sp>
      <p:sp>
        <p:nvSpPr>
          <p:cNvPr id="35" name="TextBox 34">
            <a:extLst>
              <a:ext uri="{FF2B5EF4-FFF2-40B4-BE49-F238E27FC236}">
                <a16:creationId xmlns:a16="http://schemas.microsoft.com/office/drawing/2014/main" id="{29599E7F-DF81-4B8E-8C6C-5B5F64BA85DD}"/>
              </a:ext>
            </a:extLst>
          </p:cNvPr>
          <p:cNvSpPr txBox="1"/>
          <p:nvPr/>
        </p:nvSpPr>
        <p:spPr>
          <a:xfrm>
            <a:off x="346661" y="4672533"/>
            <a:ext cx="8493544" cy="461665"/>
          </a:xfrm>
          <a:prstGeom prst="rect">
            <a:avLst/>
          </a:prstGeom>
          <a:noFill/>
        </p:spPr>
        <p:txBody>
          <a:bodyPr wrap="none" rtlCol="0">
            <a:spAutoFit/>
          </a:bodyPr>
          <a:lstStyle/>
          <a:p>
            <a:r>
              <a:rPr lang="en-US" dirty="0">
                <a:solidFill>
                  <a:srgbClr val="FF0000"/>
                </a:solidFill>
              </a:rPr>
              <a:t>The Main Injector vacuum chamber is also small: 120 mm x 50 mm</a:t>
            </a:r>
          </a:p>
        </p:txBody>
      </p:sp>
      <p:pic>
        <p:nvPicPr>
          <p:cNvPr id="36" name="Picture 35">
            <a:extLst>
              <a:ext uri="{FF2B5EF4-FFF2-40B4-BE49-F238E27FC236}">
                <a16:creationId xmlns:a16="http://schemas.microsoft.com/office/drawing/2014/main" id="{E5F12F8C-7B9C-4F87-A8BE-CA6BD4AFC8FD}"/>
              </a:ext>
            </a:extLst>
          </p:cNvPr>
          <p:cNvPicPr>
            <a:picLocks noChangeAspect="1"/>
          </p:cNvPicPr>
          <p:nvPr/>
        </p:nvPicPr>
        <p:blipFill>
          <a:blip r:embed="rId4"/>
          <a:stretch>
            <a:fillRect/>
          </a:stretch>
        </p:blipFill>
        <p:spPr>
          <a:xfrm>
            <a:off x="2871114" y="1559993"/>
            <a:ext cx="2489735" cy="1116088"/>
          </a:xfrm>
          <a:prstGeom prst="rect">
            <a:avLst/>
          </a:prstGeom>
        </p:spPr>
      </p:pic>
    </p:spTree>
    <p:extLst>
      <p:ext uri="{BB962C8B-B14F-4D97-AF65-F5344CB8AC3E}">
        <p14:creationId xmlns:p14="http://schemas.microsoft.com/office/powerpoint/2010/main" val="759689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9DDA3-9EA5-4153-ADC0-91BC795B681A}"/>
              </a:ext>
            </a:extLst>
          </p:cNvPr>
          <p:cNvSpPr>
            <a:spLocks noGrp="1"/>
          </p:cNvSpPr>
          <p:nvPr>
            <p:ph idx="1"/>
          </p:nvPr>
        </p:nvSpPr>
        <p:spPr>
          <a:xfrm>
            <a:off x="222250" y="795704"/>
            <a:ext cx="8792961" cy="5323742"/>
          </a:xfrm>
        </p:spPr>
        <p:txBody>
          <a:bodyPr/>
          <a:lstStyle/>
          <a:p>
            <a:r>
              <a:rPr lang="en-US" dirty="0"/>
              <a:t>Uncontrolled beam losses</a:t>
            </a:r>
          </a:p>
          <a:p>
            <a:pPr lvl="1"/>
            <a:r>
              <a:rPr lang="en-US" dirty="0"/>
              <a:t>Keep losses at &lt; 1 W/m</a:t>
            </a:r>
          </a:p>
          <a:p>
            <a:pPr lvl="2"/>
            <a:r>
              <a:rPr lang="en-US" dirty="0" err="1"/>
              <a:t>Fermilab</a:t>
            </a:r>
            <a:r>
              <a:rPr lang="en-US" dirty="0"/>
              <a:t> Booster is presently running at the limit of losses (~400 W)</a:t>
            </a:r>
          </a:p>
          <a:p>
            <a:pPr lvl="1"/>
            <a:r>
              <a:rPr lang="en-US" dirty="0"/>
              <a:t>Space-charge causes beam halo!</a:t>
            </a:r>
          </a:p>
          <a:p>
            <a:r>
              <a:rPr lang="en-US" dirty="0"/>
              <a:t>Beam instabilities (loss of entire beam, emittance degradation)</a:t>
            </a:r>
          </a:p>
          <a:p>
            <a:pPr lvl="1"/>
            <a:r>
              <a:rPr lang="en-US" dirty="0"/>
              <a:t>Common resistive-wall instabilities can be mitigated by external dampers</a:t>
            </a:r>
          </a:p>
          <a:p>
            <a:pPr lvl="1"/>
            <a:r>
              <a:rPr lang="en-US" dirty="0"/>
              <a:t>As beam space-charge increases, there are more severe types of instabilities appear, e.g. an “electron cloud” instability (observed in the Recycler) can be very fast and can not be damped by dampers</a:t>
            </a:r>
          </a:p>
          <a:p>
            <a:pPr lvl="1"/>
            <a:r>
              <a:rPr lang="en-US" dirty="0"/>
              <a:t>Connection to linear accelerators (only BNS damping at present to suppress the BBU instability)</a:t>
            </a:r>
          </a:p>
          <a:p>
            <a:pPr marL="0" indent="0">
              <a:buNone/>
            </a:pPr>
            <a:endParaRPr lang="en-US" dirty="0"/>
          </a:p>
        </p:txBody>
      </p:sp>
      <p:sp>
        <p:nvSpPr>
          <p:cNvPr id="3" name="Title 2">
            <a:extLst>
              <a:ext uri="{FF2B5EF4-FFF2-40B4-BE49-F238E27FC236}">
                <a16:creationId xmlns:a16="http://schemas.microsoft.com/office/drawing/2014/main" id="{F92560D0-2FE8-47EB-B1EA-5FC659D81648}"/>
              </a:ext>
            </a:extLst>
          </p:cNvPr>
          <p:cNvSpPr>
            <a:spLocks noGrp="1"/>
          </p:cNvSpPr>
          <p:nvPr>
            <p:ph type="title"/>
          </p:nvPr>
        </p:nvSpPr>
        <p:spPr/>
        <p:txBody>
          <a:bodyPr/>
          <a:lstStyle/>
          <a:p>
            <a:r>
              <a:rPr lang="en-US" dirty="0"/>
              <a:t>Challenges of high-power beams</a:t>
            </a:r>
          </a:p>
        </p:txBody>
      </p:sp>
      <p:sp>
        <p:nvSpPr>
          <p:cNvPr id="4" name="Date Placeholder 3">
            <a:extLst>
              <a:ext uri="{FF2B5EF4-FFF2-40B4-BE49-F238E27FC236}">
                <a16:creationId xmlns:a16="http://schemas.microsoft.com/office/drawing/2014/main" id="{ABCE2254-D3FC-40D6-9E7D-211D2526420F}"/>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C132B898-B322-4866-BF7C-C3F009E9673D}"/>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26C31333-E606-415E-ADEB-C21377634A83}"/>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1640788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2B7C6-282E-42FB-A900-5E3CE466F576}"/>
              </a:ext>
            </a:extLst>
          </p:cNvPr>
          <p:cNvSpPr>
            <a:spLocks noGrp="1"/>
          </p:cNvSpPr>
          <p:nvPr>
            <p:ph idx="1"/>
          </p:nvPr>
        </p:nvSpPr>
        <p:spPr>
          <a:xfrm>
            <a:off x="228600" y="1116106"/>
            <a:ext cx="8672513" cy="5190945"/>
          </a:xfrm>
        </p:spPr>
        <p:txBody>
          <a:bodyPr/>
          <a:lstStyle/>
          <a:p>
            <a:r>
              <a:rPr lang="en-US" dirty="0"/>
              <a:t>Beam Instabilities and mitigation</a:t>
            </a:r>
          </a:p>
          <a:p>
            <a:pPr lvl="1"/>
            <a:r>
              <a:rPr lang="en-US" dirty="0"/>
              <a:t>Multi-MW facilities, future colliders</a:t>
            </a:r>
          </a:p>
          <a:p>
            <a:r>
              <a:rPr lang="en-US" dirty="0"/>
              <a:t>Space-charge and mitigation</a:t>
            </a:r>
          </a:p>
          <a:p>
            <a:pPr lvl="1"/>
            <a:r>
              <a:rPr lang="en-US" dirty="0"/>
              <a:t>Multi-MW facilities</a:t>
            </a:r>
          </a:p>
          <a:p>
            <a:r>
              <a:rPr lang="en-US" dirty="0"/>
              <a:t>Beam cooling</a:t>
            </a:r>
          </a:p>
          <a:p>
            <a:pPr lvl="1"/>
            <a:r>
              <a:rPr lang="en-US" dirty="0"/>
              <a:t>Future colliders</a:t>
            </a:r>
          </a:p>
          <a:p>
            <a:r>
              <a:rPr lang="en-US" dirty="0"/>
              <a:t>Modeling tools and theory development in support of the above</a:t>
            </a:r>
          </a:p>
          <a:p>
            <a:endParaRPr lang="en-US" dirty="0"/>
          </a:p>
          <a:p>
            <a:r>
              <a:rPr lang="en-US" dirty="0" err="1"/>
              <a:t>Fermilab</a:t>
            </a:r>
            <a:r>
              <a:rPr lang="en-US" dirty="0"/>
              <a:t> and collaborating labs have many common interests and are looking for a common Roadmap strategy for the "Accelerator and Beam Physics" GARD thrust </a:t>
            </a:r>
          </a:p>
        </p:txBody>
      </p:sp>
      <p:sp>
        <p:nvSpPr>
          <p:cNvPr id="3" name="Title 2">
            <a:extLst>
              <a:ext uri="{FF2B5EF4-FFF2-40B4-BE49-F238E27FC236}">
                <a16:creationId xmlns:a16="http://schemas.microsoft.com/office/drawing/2014/main" id="{D137CDE2-C470-4497-86EC-AC9D0F79B4E1}"/>
              </a:ext>
            </a:extLst>
          </p:cNvPr>
          <p:cNvSpPr>
            <a:spLocks noGrp="1"/>
          </p:cNvSpPr>
          <p:nvPr>
            <p:ph type="title"/>
          </p:nvPr>
        </p:nvSpPr>
        <p:spPr>
          <a:xfrm>
            <a:off x="228600" y="550949"/>
            <a:ext cx="8686800" cy="427877"/>
          </a:xfrm>
        </p:spPr>
        <p:txBody>
          <a:bodyPr/>
          <a:lstStyle/>
          <a:p>
            <a:r>
              <a:rPr lang="en-US" dirty="0" err="1"/>
              <a:t>Fermilab</a:t>
            </a:r>
            <a:r>
              <a:rPr lang="en-US" dirty="0"/>
              <a:t> Accelerator and Beam Physics components </a:t>
            </a:r>
            <a:r>
              <a:rPr lang="en-US" sz="2000" b="0" dirty="0"/>
              <a:t>(see V. </a:t>
            </a:r>
            <a:r>
              <a:rPr lang="en-US" sz="2000" b="0" dirty="0" err="1"/>
              <a:t>Shiltsev’s</a:t>
            </a:r>
            <a:r>
              <a:rPr lang="en-US" sz="2000" b="0" dirty="0"/>
              <a:t> talk)</a:t>
            </a:r>
            <a:endParaRPr lang="en-US" b="0" dirty="0"/>
          </a:p>
        </p:txBody>
      </p:sp>
      <p:sp>
        <p:nvSpPr>
          <p:cNvPr id="4" name="Date Placeholder 3">
            <a:extLst>
              <a:ext uri="{FF2B5EF4-FFF2-40B4-BE49-F238E27FC236}">
                <a16:creationId xmlns:a16="http://schemas.microsoft.com/office/drawing/2014/main" id="{FE0EDE4D-450D-4FFA-AAFA-B3419E7507E1}"/>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15712556-A044-4486-AC87-4BECE353BF11}"/>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AEC9DF6F-2383-4F89-AD91-49A8CCFF8760}"/>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4160258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4833ABD-17AE-4F34-90DA-88F40A779D4E}"/>
              </a:ext>
            </a:extLst>
          </p:cNvPr>
          <p:cNvPicPr>
            <a:picLocks noGrp="1" noChangeAspect="1"/>
          </p:cNvPicPr>
          <p:nvPr>
            <p:ph idx="1"/>
          </p:nvPr>
        </p:nvPicPr>
        <p:blipFill>
          <a:blip r:embed="rId2"/>
          <a:stretch>
            <a:fillRect/>
          </a:stretch>
        </p:blipFill>
        <p:spPr>
          <a:xfrm>
            <a:off x="2986740" y="1039554"/>
            <a:ext cx="6025645" cy="1961838"/>
          </a:xfrm>
          <a:prstGeom prst="rect">
            <a:avLst/>
          </a:prstGeom>
          <a:effectLst/>
        </p:spPr>
      </p:pic>
      <p:sp>
        <p:nvSpPr>
          <p:cNvPr id="3" name="Title 2">
            <a:extLst>
              <a:ext uri="{FF2B5EF4-FFF2-40B4-BE49-F238E27FC236}">
                <a16:creationId xmlns:a16="http://schemas.microsoft.com/office/drawing/2014/main" id="{7FBC95C1-5939-445F-B1BD-36B95F67C924}"/>
              </a:ext>
            </a:extLst>
          </p:cNvPr>
          <p:cNvSpPr>
            <a:spLocks noGrp="1"/>
          </p:cNvSpPr>
          <p:nvPr>
            <p:ph type="title"/>
          </p:nvPr>
        </p:nvSpPr>
        <p:spPr>
          <a:xfrm>
            <a:off x="-74136" y="120788"/>
            <a:ext cx="9199605" cy="784763"/>
          </a:xfrm>
        </p:spPr>
        <p:txBody>
          <a:bodyPr/>
          <a:lstStyle/>
          <a:p>
            <a:pPr algn="ctr"/>
            <a:br>
              <a:rPr lang="en-US" sz="2400" dirty="0"/>
            </a:br>
            <a:br>
              <a:rPr lang="en-US" sz="2400" dirty="0"/>
            </a:br>
            <a:r>
              <a:rPr lang="en-US" sz="2400" dirty="0"/>
              <a:t> Example: Fast Transverse Beam Instability </a:t>
            </a:r>
            <a:br>
              <a:rPr lang="en-US" sz="2400" dirty="0"/>
            </a:br>
            <a:r>
              <a:rPr lang="en-US" sz="2400" dirty="0"/>
              <a:t>Caused by Electron Cloud</a:t>
            </a:r>
          </a:p>
        </p:txBody>
      </p:sp>
      <p:sp>
        <p:nvSpPr>
          <p:cNvPr id="4" name="Date Placeholder 3">
            <a:extLst>
              <a:ext uri="{FF2B5EF4-FFF2-40B4-BE49-F238E27FC236}">
                <a16:creationId xmlns:a16="http://schemas.microsoft.com/office/drawing/2014/main" id="{B64C680E-5E31-44DA-8357-954827668DCC}"/>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2E6A19C5-9543-4AE5-B72D-4646DC960332}"/>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352EF682-CFCC-4419-BB72-855F9056EEEF}"/>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pic>
        <p:nvPicPr>
          <p:cNvPr id="8" name="Picture 7">
            <a:extLst>
              <a:ext uri="{FF2B5EF4-FFF2-40B4-BE49-F238E27FC236}">
                <a16:creationId xmlns:a16="http://schemas.microsoft.com/office/drawing/2014/main" id="{E7F63104-919A-4F01-9CC8-3DB174EA0BE7}"/>
              </a:ext>
            </a:extLst>
          </p:cNvPr>
          <p:cNvPicPr>
            <a:picLocks noChangeAspect="1"/>
          </p:cNvPicPr>
          <p:nvPr/>
        </p:nvPicPr>
        <p:blipFill>
          <a:blip r:embed="rId3"/>
          <a:stretch>
            <a:fillRect/>
          </a:stretch>
        </p:blipFill>
        <p:spPr>
          <a:xfrm>
            <a:off x="49571" y="3310960"/>
            <a:ext cx="5569527" cy="3407639"/>
          </a:xfrm>
          <a:prstGeom prst="rect">
            <a:avLst/>
          </a:prstGeom>
        </p:spPr>
      </p:pic>
      <p:sp>
        <p:nvSpPr>
          <p:cNvPr id="9" name="TextBox 8">
            <a:extLst>
              <a:ext uri="{FF2B5EF4-FFF2-40B4-BE49-F238E27FC236}">
                <a16:creationId xmlns:a16="http://schemas.microsoft.com/office/drawing/2014/main" id="{8701C09E-BD77-4153-899A-C9816CFF98DB}"/>
              </a:ext>
            </a:extLst>
          </p:cNvPr>
          <p:cNvSpPr txBox="1"/>
          <p:nvPr/>
        </p:nvSpPr>
        <p:spPr>
          <a:xfrm>
            <a:off x="104991" y="1343971"/>
            <a:ext cx="3699924" cy="1877437"/>
          </a:xfrm>
          <a:prstGeom prst="rect">
            <a:avLst/>
          </a:prstGeom>
          <a:noFill/>
        </p:spPr>
        <p:txBody>
          <a:bodyPr wrap="none" rtlCol="0">
            <a:spAutoFit/>
          </a:bodyPr>
          <a:lstStyle/>
          <a:p>
            <a:r>
              <a:rPr lang="en-US" sz="3200" dirty="0">
                <a:solidFill>
                  <a:srgbClr val="C00000"/>
                </a:solidFill>
                <a:effectLst>
                  <a:outerShdw blurRad="38100" dist="38100" dir="2700000" algn="tl">
                    <a:srgbClr val="000000">
                      <a:alpha val="43137"/>
                    </a:srgbClr>
                  </a:outerShdw>
                </a:effectLst>
              </a:rPr>
              <a:t>Recycler Ring : </a:t>
            </a:r>
          </a:p>
          <a:p>
            <a:r>
              <a:rPr lang="en-US" sz="2800" dirty="0">
                <a:solidFill>
                  <a:srgbClr val="C00000"/>
                </a:solidFill>
              </a:rPr>
              <a:t>proton </a:t>
            </a:r>
            <a:r>
              <a:rPr lang="en-US" sz="2800" dirty="0" err="1">
                <a:solidFill>
                  <a:srgbClr val="C00000"/>
                </a:solidFill>
              </a:rPr>
              <a:t>multibunch</a:t>
            </a:r>
            <a:r>
              <a:rPr lang="en-US" sz="2800" dirty="0">
                <a:solidFill>
                  <a:srgbClr val="C00000"/>
                </a:solidFill>
              </a:rPr>
              <a:t> </a:t>
            </a:r>
          </a:p>
          <a:p>
            <a:r>
              <a:rPr lang="en-US" sz="2800" dirty="0">
                <a:solidFill>
                  <a:srgbClr val="C00000"/>
                </a:solidFill>
              </a:rPr>
              <a:t>instability due to </a:t>
            </a:r>
          </a:p>
          <a:p>
            <a:r>
              <a:rPr lang="en-US" sz="2800" dirty="0">
                <a:solidFill>
                  <a:srgbClr val="C00000"/>
                </a:solidFill>
              </a:rPr>
              <a:t>“magnetic bottle” effect</a:t>
            </a:r>
          </a:p>
        </p:txBody>
      </p:sp>
      <p:pic>
        <p:nvPicPr>
          <p:cNvPr id="10" name="Picture 9">
            <a:extLst>
              <a:ext uri="{FF2B5EF4-FFF2-40B4-BE49-F238E27FC236}">
                <a16:creationId xmlns:a16="http://schemas.microsoft.com/office/drawing/2014/main" id="{7E42B15B-70DA-4938-BEFE-744A5D43C8D0}"/>
              </a:ext>
            </a:extLst>
          </p:cNvPr>
          <p:cNvPicPr>
            <a:picLocks noChangeAspect="1"/>
          </p:cNvPicPr>
          <p:nvPr/>
        </p:nvPicPr>
        <p:blipFill>
          <a:blip r:embed="rId4"/>
          <a:stretch>
            <a:fillRect/>
          </a:stretch>
        </p:blipFill>
        <p:spPr>
          <a:xfrm>
            <a:off x="5671110" y="4017816"/>
            <a:ext cx="3386418" cy="2719396"/>
          </a:xfrm>
          <a:prstGeom prst="rect">
            <a:avLst/>
          </a:prstGeom>
        </p:spPr>
      </p:pic>
      <p:sp>
        <p:nvSpPr>
          <p:cNvPr id="11" name="TextBox 10">
            <a:extLst>
              <a:ext uri="{FF2B5EF4-FFF2-40B4-BE49-F238E27FC236}">
                <a16:creationId xmlns:a16="http://schemas.microsoft.com/office/drawing/2014/main" id="{E2C265D6-12E2-4585-A7BA-5AF17E70D06F}"/>
              </a:ext>
            </a:extLst>
          </p:cNvPr>
          <p:cNvSpPr txBox="1"/>
          <p:nvPr/>
        </p:nvSpPr>
        <p:spPr>
          <a:xfrm>
            <a:off x="5619098" y="3191677"/>
            <a:ext cx="3564245" cy="830997"/>
          </a:xfrm>
          <a:prstGeom prst="rect">
            <a:avLst/>
          </a:prstGeom>
          <a:noFill/>
        </p:spPr>
        <p:txBody>
          <a:bodyPr wrap="none" rtlCol="0">
            <a:spAutoFit/>
          </a:bodyPr>
          <a:lstStyle/>
          <a:p>
            <a:r>
              <a:rPr lang="en-US" dirty="0"/>
              <a:t> Exp. studied, simulated </a:t>
            </a:r>
          </a:p>
          <a:p>
            <a:r>
              <a:rPr lang="en-US" dirty="0"/>
              <a:t>and cleared by extra bunch</a:t>
            </a:r>
          </a:p>
        </p:txBody>
      </p:sp>
      <p:pic>
        <p:nvPicPr>
          <p:cNvPr id="12" name="Picture 11">
            <a:extLst>
              <a:ext uri="{FF2B5EF4-FFF2-40B4-BE49-F238E27FC236}">
                <a16:creationId xmlns:a16="http://schemas.microsoft.com/office/drawing/2014/main" id="{B4E5F529-EF9F-46FA-93AF-5B4AE098AA4A}"/>
              </a:ext>
            </a:extLst>
          </p:cNvPr>
          <p:cNvPicPr>
            <a:picLocks noChangeAspect="1"/>
          </p:cNvPicPr>
          <p:nvPr/>
        </p:nvPicPr>
        <p:blipFill>
          <a:blip r:embed="rId5"/>
          <a:stretch>
            <a:fillRect/>
          </a:stretch>
        </p:blipFill>
        <p:spPr>
          <a:xfrm>
            <a:off x="4883104" y="3380012"/>
            <a:ext cx="762000" cy="445311"/>
          </a:xfrm>
          <a:prstGeom prst="rect">
            <a:avLst/>
          </a:prstGeom>
        </p:spPr>
      </p:pic>
      <p:pic>
        <p:nvPicPr>
          <p:cNvPr id="14" name="Picture 13">
            <a:extLst>
              <a:ext uri="{FF2B5EF4-FFF2-40B4-BE49-F238E27FC236}">
                <a16:creationId xmlns:a16="http://schemas.microsoft.com/office/drawing/2014/main" id="{F7319149-32A5-4796-8706-CCFB1C65D530}"/>
              </a:ext>
            </a:extLst>
          </p:cNvPr>
          <p:cNvPicPr>
            <a:picLocks noChangeAspect="1"/>
          </p:cNvPicPr>
          <p:nvPr/>
        </p:nvPicPr>
        <p:blipFill>
          <a:blip r:embed="rId6"/>
          <a:stretch>
            <a:fillRect/>
          </a:stretch>
        </p:blipFill>
        <p:spPr>
          <a:xfrm>
            <a:off x="5011399" y="2861289"/>
            <a:ext cx="4046129" cy="378878"/>
          </a:xfrm>
          <a:prstGeom prst="rect">
            <a:avLst/>
          </a:prstGeom>
          <a:effectLst>
            <a:glow rad="63500">
              <a:schemeClr val="accent6">
                <a:satMod val="175000"/>
                <a:alpha val="40000"/>
              </a:schemeClr>
            </a:glow>
          </a:effectLst>
        </p:spPr>
      </p:pic>
      <p:sp>
        <p:nvSpPr>
          <p:cNvPr id="15" name="TextBox 14">
            <a:extLst>
              <a:ext uri="{FF2B5EF4-FFF2-40B4-BE49-F238E27FC236}">
                <a16:creationId xmlns:a16="http://schemas.microsoft.com/office/drawing/2014/main" id="{AAD75A53-F07A-4727-B8B7-A9C51F20FF49}"/>
              </a:ext>
            </a:extLst>
          </p:cNvPr>
          <p:cNvSpPr txBox="1"/>
          <p:nvPr/>
        </p:nvSpPr>
        <p:spPr>
          <a:xfrm>
            <a:off x="7034463" y="4496942"/>
            <a:ext cx="1794294" cy="338554"/>
          </a:xfrm>
          <a:prstGeom prst="rect">
            <a:avLst/>
          </a:prstGeom>
          <a:noFill/>
        </p:spPr>
        <p:txBody>
          <a:bodyPr wrap="square" rtlCol="0">
            <a:spAutoFit/>
          </a:bodyPr>
          <a:lstStyle/>
          <a:p>
            <a:r>
              <a:rPr lang="en-US" sz="1600" dirty="0"/>
              <a:t>PEI code (</a:t>
            </a:r>
            <a:r>
              <a:rPr lang="en-US" sz="1600" dirty="0" err="1"/>
              <a:t>K.Ohmi</a:t>
            </a:r>
            <a:r>
              <a:rPr lang="en-US" sz="1600" dirty="0"/>
              <a:t>)</a:t>
            </a:r>
          </a:p>
        </p:txBody>
      </p:sp>
    </p:spTree>
    <p:extLst>
      <p:ext uri="{BB962C8B-B14F-4D97-AF65-F5344CB8AC3E}">
        <p14:creationId xmlns:p14="http://schemas.microsoft.com/office/powerpoint/2010/main" val="1179550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9290BF-EE3E-43F9-9ED6-07A02F0306EB}"/>
              </a:ext>
            </a:extLst>
          </p:cNvPr>
          <p:cNvSpPr>
            <a:spLocks noGrp="1"/>
          </p:cNvSpPr>
          <p:nvPr>
            <p:ph idx="1"/>
          </p:nvPr>
        </p:nvSpPr>
        <p:spPr>
          <a:xfrm>
            <a:off x="214313" y="684456"/>
            <a:ext cx="8672513" cy="5634282"/>
          </a:xfrm>
        </p:spPr>
        <p:txBody>
          <a:bodyPr/>
          <a:lstStyle/>
          <a:p>
            <a:r>
              <a:rPr lang="en-US" dirty="0"/>
              <a:t>Head of Accelerator Science Programs, </a:t>
            </a:r>
            <a:r>
              <a:rPr lang="en-US" dirty="0" err="1"/>
              <a:t>Fermilab</a:t>
            </a:r>
            <a:r>
              <a:rPr lang="en-US" dirty="0"/>
              <a:t> (since March 1, 2018)</a:t>
            </a:r>
          </a:p>
          <a:p>
            <a:r>
              <a:rPr lang="en-US" dirty="0"/>
              <a:t>Professor (Part Time), Department of Physics and Enrico Fermi Institute, The University of Chicago</a:t>
            </a:r>
          </a:p>
          <a:p>
            <a:r>
              <a:rPr lang="en-US" dirty="0"/>
              <a:t>APS Fellow, DPB Vice Chair</a:t>
            </a:r>
          </a:p>
          <a:p>
            <a:r>
              <a:rPr lang="en-US" dirty="0"/>
              <a:t>Chief Accelerator Officer and Accelerator Division Head (2013-2018)</a:t>
            </a:r>
          </a:p>
          <a:p>
            <a:pPr lvl="1"/>
            <a:r>
              <a:rPr lang="en-US" dirty="0"/>
              <a:t>700 kW beam to </a:t>
            </a:r>
            <a:r>
              <a:rPr lang="en-US" dirty="0" err="1"/>
              <a:t>NOvA</a:t>
            </a:r>
            <a:r>
              <a:rPr lang="en-US" dirty="0"/>
              <a:t>, 15 Hz Booster operation, Muon g-2 commissioned</a:t>
            </a:r>
          </a:p>
          <a:p>
            <a:pPr lvl="1"/>
            <a:r>
              <a:rPr lang="en-US" dirty="0"/>
              <a:t>Record-high beam energy in ILC cryomodule; IOTA ring construction complete</a:t>
            </a:r>
          </a:p>
          <a:p>
            <a:pPr lvl="1"/>
            <a:r>
              <a:rPr lang="en-US" dirty="0"/>
              <a:t>Successful PIP-II R&amp;D</a:t>
            </a:r>
          </a:p>
          <a:p>
            <a:r>
              <a:rPr lang="en-US" sz="2000" dirty="0"/>
              <a:t>PhD in Accelerator Physics (Indiana, 1995)</a:t>
            </a:r>
          </a:p>
          <a:p>
            <a:r>
              <a:rPr lang="en-US" sz="2000" dirty="0" err="1"/>
              <a:t>Fermilab</a:t>
            </a:r>
            <a:r>
              <a:rPr lang="en-US" sz="2000" dirty="0"/>
              <a:t> Wilson Fellow, USPAS Prize (2007), Dieter </a:t>
            </a:r>
            <a:r>
              <a:rPr lang="en-US" sz="2000" dirty="0" err="1"/>
              <a:t>Möhl</a:t>
            </a:r>
            <a:r>
              <a:rPr lang="en-US" sz="2000" dirty="0"/>
              <a:t> Medal (2015)</a:t>
            </a:r>
          </a:p>
        </p:txBody>
      </p:sp>
      <p:sp>
        <p:nvSpPr>
          <p:cNvPr id="3" name="Title 2">
            <a:extLst>
              <a:ext uri="{FF2B5EF4-FFF2-40B4-BE49-F238E27FC236}">
                <a16:creationId xmlns:a16="http://schemas.microsoft.com/office/drawing/2014/main" id="{40535285-2FD2-4C72-B993-8B2567A76941}"/>
              </a:ext>
            </a:extLst>
          </p:cNvPr>
          <p:cNvSpPr>
            <a:spLocks noGrp="1"/>
          </p:cNvSpPr>
          <p:nvPr>
            <p:ph type="title"/>
          </p:nvPr>
        </p:nvSpPr>
        <p:spPr/>
        <p:txBody>
          <a:bodyPr/>
          <a:lstStyle/>
          <a:p>
            <a:r>
              <a:rPr lang="en-US" dirty="0"/>
              <a:t>Biographical Sketch</a:t>
            </a:r>
          </a:p>
        </p:txBody>
      </p:sp>
      <p:sp>
        <p:nvSpPr>
          <p:cNvPr id="4" name="Date Placeholder 3">
            <a:extLst>
              <a:ext uri="{FF2B5EF4-FFF2-40B4-BE49-F238E27FC236}">
                <a16:creationId xmlns:a16="http://schemas.microsoft.com/office/drawing/2014/main" id="{4D5C5931-9F90-4595-B762-AB35DEF106A6}"/>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BD531F30-D0D2-46C2-ACF8-7EF9C17F0D2E}"/>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D1F56BFB-BD9C-4A9C-BDEE-B30094351BEE}"/>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914664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CE375-B82E-4722-91C0-06CD0C9FC91B}"/>
              </a:ext>
            </a:extLst>
          </p:cNvPr>
          <p:cNvSpPr>
            <a:spLocks noGrp="1"/>
          </p:cNvSpPr>
          <p:nvPr>
            <p:ph type="title"/>
          </p:nvPr>
        </p:nvSpPr>
        <p:spPr>
          <a:xfrm>
            <a:off x="242887" y="465690"/>
            <a:ext cx="8686800" cy="427877"/>
          </a:xfrm>
        </p:spPr>
        <p:txBody>
          <a:bodyPr/>
          <a:lstStyle/>
          <a:p>
            <a:r>
              <a:rPr lang="en-US" dirty="0"/>
              <a:t>Instability mitigation – Landau damping with nonlinear magnets</a:t>
            </a:r>
          </a:p>
        </p:txBody>
      </p:sp>
      <p:sp>
        <p:nvSpPr>
          <p:cNvPr id="4" name="Date Placeholder 3">
            <a:extLst>
              <a:ext uri="{FF2B5EF4-FFF2-40B4-BE49-F238E27FC236}">
                <a16:creationId xmlns:a16="http://schemas.microsoft.com/office/drawing/2014/main" id="{7A51869D-DD39-46EF-9AD0-1D76E8746BF2}"/>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BD5653FE-0AA4-421C-8B38-047AC1ACC8A3}"/>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1E788CCE-EDEB-4D9D-AA30-4B19DD62C323}"/>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pic>
        <p:nvPicPr>
          <p:cNvPr id="7" name="Picture 2">
            <a:extLst>
              <a:ext uri="{FF2B5EF4-FFF2-40B4-BE49-F238E27FC236}">
                <a16:creationId xmlns:a16="http://schemas.microsoft.com/office/drawing/2014/main" id="{6F521482-0660-4ADA-AD3A-3003423492D1}"/>
              </a:ext>
            </a:extLst>
          </p:cNvPr>
          <p:cNvPicPr>
            <a:picLocks noChangeAspect="1" noChangeArrowheads="1"/>
          </p:cNvPicPr>
          <p:nvPr/>
        </p:nvPicPr>
        <p:blipFill>
          <a:blip r:embed="rId2" cstate="print"/>
          <a:srcRect/>
          <a:stretch>
            <a:fillRect/>
          </a:stretch>
        </p:blipFill>
        <p:spPr bwMode="auto">
          <a:xfrm>
            <a:off x="0" y="893567"/>
            <a:ext cx="7942263" cy="1643062"/>
          </a:xfrm>
          <a:prstGeom prst="rect">
            <a:avLst/>
          </a:prstGeom>
          <a:noFill/>
          <a:ln w="9525">
            <a:noFill/>
            <a:miter lim="800000"/>
            <a:headEnd/>
            <a:tailEnd/>
          </a:ln>
        </p:spPr>
      </p:pic>
      <p:pic>
        <p:nvPicPr>
          <p:cNvPr id="8" name="Picture 3">
            <a:extLst>
              <a:ext uri="{FF2B5EF4-FFF2-40B4-BE49-F238E27FC236}">
                <a16:creationId xmlns:a16="http://schemas.microsoft.com/office/drawing/2014/main" id="{54D79BF7-5EF5-4B96-8A92-D151C61316F9}"/>
              </a:ext>
            </a:extLst>
          </p:cNvPr>
          <p:cNvPicPr>
            <a:picLocks noChangeAspect="1" noChangeArrowheads="1"/>
          </p:cNvPicPr>
          <p:nvPr/>
        </p:nvPicPr>
        <p:blipFill>
          <a:blip r:embed="rId3" cstate="print"/>
          <a:srcRect/>
          <a:stretch>
            <a:fillRect/>
          </a:stretch>
        </p:blipFill>
        <p:spPr bwMode="auto">
          <a:xfrm>
            <a:off x="0" y="2252874"/>
            <a:ext cx="7118350" cy="1857375"/>
          </a:xfrm>
          <a:prstGeom prst="rect">
            <a:avLst/>
          </a:prstGeom>
          <a:noFill/>
          <a:ln w="9525">
            <a:noFill/>
            <a:miter lim="800000"/>
            <a:headEnd/>
            <a:tailEnd/>
          </a:ln>
        </p:spPr>
      </p:pic>
      <p:sp>
        <p:nvSpPr>
          <p:cNvPr id="9" name="Content Placeholder 2">
            <a:extLst>
              <a:ext uri="{FF2B5EF4-FFF2-40B4-BE49-F238E27FC236}">
                <a16:creationId xmlns:a16="http://schemas.microsoft.com/office/drawing/2014/main" id="{1FD0F5A7-47EC-4152-9E66-1B37F1AB8EA0}"/>
              </a:ext>
            </a:extLst>
          </p:cNvPr>
          <p:cNvSpPr>
            <a:spLocks noGrp="1"/>
          </p:cNvSpPr>
          <p:nvPr>
            <p:ph idx="1"/>
          </p:nvPr>
        </p:nvSpPr>
        <p:spPr>
          <a:xfrm>
            <a:off x="0" y="4246367"/>
            <a:ext cx="9144000" cy="2514600"/>
          </a:xfrm>
        </p:spPr>
        <p:txBody>
          <a:bodyPr/>
          <a:lstStyle/>
          <a:p>
            <a:r>
              <a:rPr lang="en-US" sz="2000" dirty="0">
                <a:solidFill>
                  <a:srgbClr val="FF0000"/>
                </a:solidFill>
              </a:rPr>
              <a:t>Landau damping </a:t>
            </a:r>
            <a:r>
              <a:rPr lang="en-US" sz="2000" dirty="0"/>
              <a:t>– the beam’s “immune system”.  It is related to the spread of </a:t>
            </a:r>
            <a:r>
              <a:rPr lang="en-US" sz="2000" dirty="0" err="1"/>
              <a:t>betatron</a:t>
            </a:r>
            <a:r>
              <a:rPr lang="en-US" sz="2000" dirty="0"/>
              <a:t> oscillation frequencies.  The larger the spread, the more stable the beam is against collective instabilities.</a:t>
            </a:r>
          </a:p>
          <a:p>
            <a:pPr lvl="1"/>
            <a:r>
              <a:rPr lang="en-US" sz="1800" dirty="0"/>
              <a:t>The spread is </a:t>
            </a:r>
            <a:r>
              <a:rPr lang="en-US" sz="1800" u="sng" dirty="0"/>
              <a:t>presently</a:t>
            </a:r>
            <a:r>
              <a:rPr lang="en-US" sz="1800" dirty="0"/>
              <a:t> achieved by adding special magnets -- octupoles</a:t>
            </a:r>
          </a:p>
          <a:p>
            <a:r>
              <a:rPr lang="en-US" sz="2000" dirty="0">
                <a:solidFill>
                  <a:srgbClr val="FF0000"/>
                </a:solidFill>
              </a:rPr>
              <a:t>External damping (feed-back) system</a:t>
            </a:r>
            <a:r>
              <a:rPr lang="en-US" sz="2000" dirty="0"/>
              <a:t> – presently the most commonly used mechanism to keep the beam stable.</a:t>
            </a:r>
          </a:p>
        </p:txBody>
      </p:sp>
      <p:pic>
        <p:nvPicPr>
          <p:cNvPr id="10" name="Picture 3" descr="P:\dt\harding\Presentations\MagnetsForEveryone\LL-Oct-89-225-1.jpg">
            <a:extLst>
              <a:ext uri="{FF2B5EF4-FFF2-40B4-BE49-F238E27FC236}">
                <a16:creationId xmlns:a16="http://schemas.microsoft.com/office/drawing/2014/main" id="{F1BA07B5-FBD0-4499-9FF2-A6C41DFAD3AE}"/>
              </a:ext>
            </a:extLst>
          </p:cNvPr>
          <p:cNvPicPr>
            <a:picLocks noChangeAspect="1" noChangeArrowheads="1"/>
          </p:cNvPicPr>
          <p:nvPr/>
        </p:nvPicPr>
        <p:blipFill>
          <a:blip r:embed="rId4" cstate="print"/>
          <a:srcRect/>
          <a:stretch>
            <a:fillRect/>
          </a:stretch>
        </p:blipFill>
        <p:spPr bwMode="auto">
          <a:xfrm>
            <a:off x="7118350" y="2467187"/>
            <a:ext cx="2055969" cy="1643062"/>
          </a:xfrm>
          <a:prstGeom prst="rect">
            <a:avLst/>
          </a:prstGeom>
          <a:noFill/>
        </p:spPr>
      </p:pic>
      <p:cxnSp>
        <p:nvCxnSpPr>
          <p:cNvPr id="11" name="Straight Connector 10">
            <a:extLst>
              <a:ext uri="{FF2B5EF4-FFF2-40B4-BE49-F238E27FC236}">
                <a16:creationId xmlns:a16="http://schemas.microsoft.com/office/drawing/2014/main" id="{9FA564E2-B6D5-4681-89EC-07D4A1D343B5}"/>
              </a:ext>
            </a:extLst>
          </p:cNvPr>
          <p:cNvCxnSpPr/>
          <p:nvPr/>
        </p:nvCxnSpPr>
        <p:spPr>
          <a:xfrm>
            <a:off x="1530603" y="3894348"/>
            <a:ext cx="1857375"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490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0F8AD6-5FA1-4D2C-AFE9-1EF83D189DCE}"/>
              </a:ext>
            </a:extLst>
          </p:cNvPr>
          <p:cNvSpPr>
            <a:spLocks noGrp="1"/>
          </p:cNvSpPr>
          <p:nvPr>
            <p:ph type="title"/>
          </p:nvPr>
        </p:nvSpPr>
        <p:spPr>
          <a:xfrm>
            <a:off x="0" y="270345"/>
            <a:ext cx="8686800" cy="427877"/>
          </a:xfrm>
        </p:spPr>
        <p:txBody>
          <a:bodyPr/>
          <a:lstStyle/>
          <a:p>
            <a:r>
              <a:rPr lang="en-US" dirty="0"/>
              <a:t>Octupoles introduce tune spread</a:t>
            </a:r>
          </a:p>
        </p:txBody>
      </p:sp>
      <p:sp>
        <p:nvSpPr>
          <p:cNvPr id="4" name="Date Placeholder 3">
            <a:extLst>
              <a:ext uri="{FF2B5EF4-FFF2-40B4-BE49-F238E27FC236}">
                <a16:creationId xmlns:a16="http://schemas.microsoft.com/office/drawing/2014/main" id="{68AA0836-1865-4F75-971E-820F07DD26C1}"/>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D29FD791-0A99-43A9-B652-CF928ACD8C87}"/>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EFF3B675-98E0-4E0E-9859-8FB9F3B63160}"/>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cxnSp>
        <p:nvCxnSpPr>
          <p:cNvPr id="7" name="Straight Arrow Connector 6">
            <a:extLst>
              <a:ext uri="{FF2B5EF4-FFF2-40B4-BE49-F238E27FC236}">
                <a16:creationId xmlns:a16="http://schemas.microsoft.com/office/drawing/2014/main" id="{D1D3EC60-DDB8-4928-9BFE-39B184FACB8D}"/>
              </a:ext>
            </a:extLst>
          </p:cNvPr>
          <p:cNvCxnSpPr/>
          <p:nvPr/>
        </p:nvCxnSpPr>
        <p:spPr bwMode="auto">
          <a:xfrm>
            <a:off x="3797091" y="4648199"/>
            <a:ext cx="1676400" cy="0"/>
          </a:xfrm>
          <a:prstGeom prst="straightConnector1">
            <a:avLst/>
          </a:prstGeom>
          <a:noFill/>
          <a:ln w="38100" cap="flat" cmpd="sng" algn="ctr">
            <a:solidFill>
              <a:srgbClr val="FF0000"/>
            </a:solidFill>
            <a:prstDash val="solid"/>
            <a:round/>
            <a:headEnd type="none" w="med" len="med"/>
            <a:tailEnd type="arrow"/>
          </a:ln>
          <a:effectLst/>
        </p:spPr>
      </p:cxnSp>
      <p:pic>
        <p:nvPicPr>
          <p:cNvPr id="8" name="Picture 4">
            <a:extLst>
              <a:ext uri="{FF2B5EF4-FFF2-40B4-BE49-F238E27FC236}">
                <a16:creationId xmlns:a16="http://schemas.microsoft.com/office/drawing/2014/main" id="{B5372EEE-7E6F-4B63-9F38-9D3E9E4A197C}"/>
              </a:ext>
            </a:extLst>
          </p:cNvPr>
          <p:cNvPicPr>
            <a:picLocks noChangeAspect="1" noChangeArrowheads="1"/>
          </p:cNvPicPr>
          <p:nvPr/>
        </p:nvPicPr>
        <p:blipFill>
          <a:blip r:embed="rId2" cstate="print"/>
          <a:srcRect/>
          <a:stretch>
            <a:fillRect/>
          </a:stretch>
        </p:blipFill>
        <p:spPr bwMode="auto">
          <a:xfrm>
            <a:off x="63291" y="3276599"/>
            <a:ext cx="3629025" cy="2981325"/>
          </a:xfrm>
          <a:prstGeom prst="rect">
            <a:avLst/>
          </a:prstGeom>
          <a:noFill/>
          <a:ln w="9525">
            <a:noFill/>
            <a:miter lim="800000"/>
            <a:headEnd/>
            <a:tailEnd/>
          </a:ln>
        </p:spPr>
      </p:pic>
      <p:pic>
        <p:nvPicPr>
          <p:cNvPr id="9" name="Picture 5">
            <a:extLst>
              <a:ext uri="{FF2B5EF4-FFF2-40B4-BE49-F238E27FC236}">
                <a16:creationId xmlns:a16="http://schemas.microsoft.com/office/drawing/2014/main" id="{1DAC7CD8-A460-48F0-8C6F-9D361FFF69C8}"/>
              </a:ext>
            </a:extLst>
          </p:cNvPr>
          <p:cNvPicPr>
            <a:picLocks noChangeAspect="1" noChangeArrowheads="1"/>
          </p:cNvPicPr>
          <p:nvPr/>
        </p:nvPicPr>
        <p:blipFill>
          <a:blip r:embed="rId3" cstate="print"/>
          <a:srcRect/>
          <a:stretch>
            <a:fillRect/>
          </a:stretch>
        </p:blipFill>
        <p:spPr bwMode="auto">
          <a:xfrm>
            <a:off x="5578266" y="3276599"/>
            <a:ext cx="3629025" cy="2981325"/>
          </a:xfrm>
          <a:prstGeom prst="rect">
            <a:avLst/>
          </a:prstGeom>
          <a:noFill/>
          <a:ln w="9525">
            <a:noFill/>
            <a:miter lim="800000"/>
            <a:headEnd/>
            <a:tailEnd/>
          </a:ln>
        </p:spPr>
      </p:pic>
      <p:pic>
        <p:nvPicPr>
          <p:cNvPr id="10" name="Picture 9">
            <a:extLst>
              <a:ext uri="{FF2B5EF4-FFF2-40B4-BE49-F238E27FC236}">
                <a16:creationId xmlns:a16="http://schemas.microsoft.com/office/drawing/2014/main" id="{2488AE71-CA92-4ED3-9C71-C42F339AEEDB}"/>
              </a:ext>
            </a:extLst>
          </p:cNvPr>
          <p:cNvPicPr>
            <a:picLocks noChangeAspect="1"/>
          </p:cNvPicPr>
          <p:nvPr/>
        </p:nvPicPr>
        <p:blipFill>
          <a:blip r:embed="rId4"/>
          <a:stretch>
            <a:fillRect/>
          </a:stretch>
        </p:blipFill>
        <p:spPr>
          <a:xfrm>
            <a:off x="5641559" y="236243"/>
            <a:ext cx="3502441" cy="496080"/>
          </a:xfrm>
          <a:prstGeom prst="rect">
            <a:avLst/>
          </a:prstGeom>
        </p:spPr>
      </p:pic>
      <p:pic>
        <p:nvPicPr>
          <p:cNvPr id="11" name="Picture 10">
            <a:extLst>
              <a:ext uri="{FF2B5EF4-FFF2-40B4-BE49-F238E27FC236}">
                <a16:creationId xmlns:a16="http://schemas.microsoft.com/office/drawing/2014/main" id="{62D16D82-8E1B-46C5-A8AE-4117E2B30147}"/>
              </a:ext>
            </a:extLst>
          </p:cNvPr>
          <p:cNvPicPr>
            <a:picLocks noChangeAspect="1"/>
          </p:cNvPicPr>
          <p:nvPr/>
        </p:nvPicPr>
        <p:blipFill>
          <a:blip r:embed="rId5"/>
          <a:stretch>
            <a:fillRect/>
          </a:stretch>
        </p:blipFill>
        <p:spPr>
          <a:xfrm>
            <a:off x="3545331" y="2554235"/>
            <a:ext cx="2276526" cy="1363974"/>
          </a:xfrm>
          <a:prstGeom prst="rect">
            <a:avLst/>
          </a:prstGeom>
        </p:spPr>
      </p:pic>
      <p:pic>
        <p:nvPicPr>
          <p:cNvPr id="12" name="Picture 11">
            <a:extLst>
              <a:ext uri="{FF2B5EF4-FFF2-40B4-BE49-F238E27FC236}">
                <a16:creationId xmlns:a16="http://schemas.microsoft.com/office/drawing/2014/main" id="{870420D2-4A84-4820-84C9-65BB179D3F6C}"/>
              </a:ext>
            </a:extLst>
          </p:cNvPr>
          <p:cNvPicPr>
            <a:picLocks noChangeAspect="1"/>
          </p:cNvPicPr>
          <p:nvPr/>
        </p:nvPicPr>
        <p:blipFill>
          <a:blip r:embed="rId6"/>
          <a:stretch>
            <a:fillRect/>
          </a:stretch>
        </p:blipFill>
        <p:spPr>
          <a:xfrm>
            <a:off x="1130179" y="709465"/>
            <a:ext cx="2666912" cy="2659504"/>
          </a:xfrm>
          <a:prstGeom prst="rect">
            <a:avLst/>
          </a:prstGeom>
        </p:spPr>
      </p:pic>
      <p:sp>
        <p:nvSpPr>
          <p:cNvPr id="13" name="Oval 12">
            <a:extLst>
              <a:ext uri="{FF2B5EF4-FFF2-40B4-BE49-F238E27FC236}">
                <a16:creationId xmlns:a16="http://schemas.microsoft.com/office/drawing/2014/main" id="{EA2026DD-000C-4F3C-BD2D-4FC2C87B58E3}"/>
              </a:ext>
            </a:extLst>
          </p:cNvPr>
          <p:cNvSpPr/>
          <p:nvPr/>
        </p:nvSpPr>
        <p:spPr>
          <a:xfrm>
            <a:off x="3247106" y="1051784"/>
            <a:ext cx="96985" cy="1008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E264CBD-D61A-44C4-ADBD-D83190FEE78B}"/>
              </a:ext>
            </a:extLst>
          </p:cNvPr>
          <p:cNvPicPr>
            <a:picLocks noChangeAspect="1"/>
          </p:cNvPicPr>
          <p:nvPr/>
        </p:nvPicPr>
        <p:blipFill>
          <a:blip r:embed="rId6"/>
          <a:stretch>
            <a:fillRect/>
          </a:stretch>
        </p:blipFill>
        <p:spPr>
          <a:xfrm>
            <a:off x="5779647" y="691760"/>
            <a:ext cx="2666912" cy="2659504"/>
          </a:xfrm>
          <a:prstGeom prst="rect">
            <a:avLst/>
          </a:prstGeom>
        </p:spPr>
      </p:pic>
      <p:cxnSp>
        <p:nvCxnSpPr>
          <p:cNvPr id="18" name="Straight Connector 17">
            <a:extLst>
              <a:ext uri="{FF2B5EF4-FFF2-40B4-BE49-F238E27FC236}">
                <a16:creationId xmlns:a16="http://schemas.microsoft.com/office/drawing/2014/main" id="{933CBC27-BF1F-4CC4-BD45-7E116FC2B3EA}"/>
              </a:ext>
            </a:extLst>
          </p:cNvPr>
          <p:cNvCxnSpPr>
            <a:cxnSpLocks/>
          </p:cNvCxnSpPr>
          <p:nvPr/>
        </p:nvCxnSpPr>
        <p:spPr>
          <a:xfrm flipV="1">
            <a:off x="5914018" y="732324"/>
            <a:ext cx="2463628" cy="1227105"/>
          </a:xfrm>
          <a:prstGeom prst="line">
            <a:avLst/>
          </a:prstGeom>
          <a:ln w="1143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719B15D-01DC-45EB-AC07-FA64DDEE1707}"/>
              </a:ext>
            </a:extLst>
          </p:cNvPr>
          <p:cNvCxnSpPr>
            <a:cxnSpLocks/>
          </p:cNvCxnSpPr>
          <p:nvPr/>
        </p:nvCxnSpPr>
        <p:spPr>
          <a:xfrm flipV="1">
            <a:off x="7145832" y="732322"/>
            <a:ext cx="1231814" cy="2510176"/>
          </a:xfrm>
          <a:prstGeom prst="line">
            <a:avLst/>
          </a:prstGeom>
          <a:ln w="1143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631FA32-61C2-498F-9848-BEF8284B6E7E}"/>
              </a:ext>
            </a:extLst>
          </p:cNvPr>
          <p:cNvCxnSpPr>
            <a:cxnSpLocks/>
          </p:cNvCxnSpPr>
          <p:nvPr/>
        </p:nvCxnSpPr>
        <p:spPr>
          <a:xfrm flipH="1" flipV="1">
            <a:off x="7595111" y="743255"/>
            <a:ext cx="782535" cy="2499243"/>
          </a:xfrm>
          <a:prstGeom prst="line">
            <a:avLst/>
          </a:prstGeom>
          <a:ln w="1143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CE212D9-B3ED-49D8-B9B5-424E42770E4A}"/>
              </a:ext>
            </a:extLst>
          </p:cNvPr>
          <p:cNvCxnSpPr>
            <a:cxnSpLocks/>
          </p:cNvCxnSpPr>
          <p:nvPr/>
        </p:nvCxnSpPr>
        <p:spPr>
          <a:xfrm flipV="1">
            <a:off x="7761739" y="743256"/>
            <a:ext cx="48800" cy="2499242"/>
          </a:xfrm>
          <a:prstGeom prst="line">
            <a:avLst/>
          </a:prstGeom>
          <a:ln w="114300">
            <a:solidFill>
              <a:srgbClr val="0070C0"/>
            </a:solidFill>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4A45E53-7BE2-48EA-B528-74FADEAFC0DE}"/>
              </a:ext>
            </a:extLst>
          </p:cNvPr>
          <p:cNvSpPr/>
          <p:nvPr/>
        </p:nvSpPr>
        <p:spPr>
          <a:xfrm rot="2533985">
            <a:off x="7820296" y="932683"/>
            <a:ext cx="86177" cy="57700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E8A767E2-A622-47FC-809B-3E5004AE228A}"/>
              </a:ext>
            </a:extLst>
          </p:cNvPr>
          <p:cNvCxnSpPr/>
          <p:nvPr/>
        </p:nvCxnSpPr>
        <p:spPr bwMode="auto">
          <a:xfrm>
            <a:off x="3901866" y="1959429"/>
            <a:ext cx="1676400" cy="0"/>
          </a:xfrm>
          <a:prstGeom prst="straightConnector1">
            <a:avLst/>
          </a:prstGeom>
          <a:no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710928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9676ED-4C59-47E3-B0A9-F83F591681E0}"/>
              </a:ext>
            </a:extLst>
          </p:cNvPr>
          <p:cNvSpPr>
            <a:spLocks noGrp="1"/>
          </p:cNvSpPr>
          <p:nvPr>
            <p:ph idx="1"/>
          </p:nvPr>
        </p:nvSpPr>
        <p:spPr>
          <a:xfrm>
            <a:off x="3927144" y="664379"/>
            <a:ext cx="4466230" cy="423081"/>
          </a:xfrm>
        </p:spPr>
        <p:txBody>
          <a:bodyPr/>
          <a:lstStyle/>
          <a:p>
            <a:r>
              <a:rPr lang="en-US" dirty="0"/>
              <a:t>Yes, we call them “integrable”</a:t>
            </a:r>
          </a:p>
        </p:txBody>
      </p:sp>
      <p:sp>
        <p:nvSpPr>
          <p:cNvPr id="3" name="Title 2">
            <a:extLst>
              <a:ext uri="{FF2B5EF4-FFF2-40B4-BE49-F238E27FC236}">
                <a16:creationId xmlns:a16="http://schemas.microsoft.com/office/drawing/2014/main" id="{B8912506-8EAF-42B9-B4ED-D5BCD4FF6CE6}"/>
              </a:ext>
            </a:extLst>
          </p:cNvPr>
          <p:cNvSpPr>
            <a:spLocks noGrp="1"/>
          </p:cNvSpPr>
          <p:nvPr>
            <p:ph type="title"/>
          </p:nvPr>
        </p:nvSpPr>
        <p:spPr>
          <a:xfrm>
            <a:off x="214313" y="110914"/>
            <a:ext cx="8686800" cy="935603"/>
          </a:xfrm>
        </p:spPr>
        <p:txBody>
          <a:bodyPr/>
          <a:lstStyle/>
          <a:p>
            <a:r>
              <a:rPr lang="en-US" dirty="0">
                <a:solidFill>
                  <a:srgbClr val="0070C0"/>
                </a:solidFill>
              </a:rPr>
              <a:t>Are there “magic” nonlinearities with zero resonance strength?</a:t>
            </a:r>
            <a:endParaRPr lang="en-US" dirty="0"/>
          </a:p>
        </p:txBody>
      </p:sp>
      <p:sp>
        <p:nvSpPr>
          <p:cNvPr id="4" name="Date Placeholder 3">
            <a:extLst>
              <a:ext uri="{FF2B5EF4-FFF2-40B4-BE49-F238E27FC236}">
                <a16:creationId xmlns:a16="http://schemas.microsoft.com/office/drawing/2014/main" id="{2A50FD62-3E7D-40C9-BF4B-8B7E7881A129}"/>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569AB697-1FCF-4D8B-8F55-EBDF8CC5B2AF}"/>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533AEB8B-9012-473D-BF76-3E00613B7135}"/>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21" name="Content Placeholder 7">
            <a:extLst>
              <a:ext uri="{FF2B5EF4-FFF2-40B4-BE49-F238E27FC236}">
                <a16:creationId xmlns:a16="http://schemas.microsoft.com/office/drawing/2014/main" id="{B633600E-E567-439E-82E5-3BA65D9C453F}"/>
              </a:ext>
            </a:extLst>
          </p:cNvPr>
          <p:cNvSpPr txBox="1">
            <a:spLocks/>
          </p:cNvSpPr>
          <p:nvPr/>
        </p:nvSpPr>
        <p:spPr>
          <a:xfrm>
            <a:off x="220431" y="3225043"/>
            <a:ext cx="4613564" cy="730336"/>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solidFill>
                  <a:srgbClr val="C00000"/>
                </a:solidFill>
                <a:effectLst>
                  <a:outerShdw blurRad="38100" dist="38100" dir="2700000" algn="tl">
                    <a:srgbClr val="000000">
                      <a:alpha val="43137"/>
                    </a:srgbClr>
                  </a:outerShdw>
                </a:effectLst>
              </a:rPr>
              <a:t>Two integrals of motion :</a:t>
            </a:r>
          </a:p>
        </p:txBody>
      </p:sp>
      <p:pic>
        <p:nvPicPr>
          <p:cNvPr id="22" name="Picture 21">
            <a:extLst>
              <a:ext uri="{FF2B5EF4-FFF2-40B4-BE49-F238E27FC236}">
                <a16:creationId xmlns:a16="http://schemas.microsoft.com/office/drawing/2014/main" id="{E307C538-10E0-465E-BBC2-964F0882EFE8}"/>
              </a:ext>
            </a:extLst>
          </p:cNvPr>
          <p:cNvPicPr>
            <a:picLocks noChangeAspect="1"/>
          </p:cNvPicPr>
          <p:nvPr/>
        </p:nvPicPr>
        <p:blipFill>
          <a:blip r:embed="rId2"/>
          <a:stretch>
            <a:fillRect/>
          </a:stretch>
        </p:blipFill>
        <p:spPr>
          <a:xfrm>
            <a:off x="172948" y="3540215"/>
            <a:ext cx="4632914" cy="788172"/>
          </a:xfrm>
          <a:prstGeom prst="rect">
            <a:avLst/>
          </a:prstGeom>
        </p:spPr>
      </p:pic>
      <p:pic>
        <p:nvPicPr>
          <p:cNvPr id="25" name="Picture 24">
            <a:extLst>
              <a:ext uri="{FF2B5EF4-FFF2-40B4-BE49-F238E27FC236}">
                <a16:creationId xmlns:a16="http://schemas.microsoft.com/office/drawing/2014/main" id="{69477143-7E66-4942-9F4B-D521FE433C49}"/>
              </a:ext>
            </a:extLst>
          </p:cNvPr>
          <p:cNvPicPr>
            <a:picLocks noChangeAspect="1"/>
          </p:cNvPicPr>
          <p:nvPr/>
        </p:nvPicPr>
        <p:blipFill>
          <a:blip r:embed="rId3"/>
          <a:stretch>
            <a:fillRect/>
          </a:stretch>
        </p:blipFill>
        <p:spPr>
          <a:xfrm rot="16200000">
            <a:off x="7098567" y="4368240"/>
            <a:ext cx="3290159" cy="257609"/>
          </a:xfrm>
          <a:prstGeom prst="rect">
            <a:avLst/>
          </a:prstGeom>
        </p:spPr>
      </p:pic>
      <p:pic>
        <p:nvPicPr>
          <p:cNvPr id="26" name="Picture 25">
            <a:extLst>
              <a:ext uri="{FF2B5EF4-FFF2-40B4-BE49-F238E27FC236}">
                <a16:creationId xmlns:a16="http://schemas.microsoft.com/office/drawing/2014/main" id="{DDDE9194-58FA-44AB-AE21-C922193FB834}"/>
              </a:ext>
            </a:extLst>
          </p:cNvPr>
          <p:cNvPicPr>
            <a:picLocks noChangeAspect="1"/>
          </p:cNvPicPr>
          <p:nvPr/>
        </p:nvPicPr>
        <p:blipFill>
          <a:blip r:embed="rId4"/>
          <a:stretch>
            <a:fillRect/>
          </a:stretch>
        </p:blipFill>
        <p:spPr>
          <a:xfrm>
            <a:off x="172948" y="4372287"/>
            <a:ext cx="3206461" cy="791114"/>
          </a:xfrm>
          <a:prstGeom prst="rect">
            <a:avLst/>
          </a:prstGeom>
        </p:spPr>
      </p:pic>
      <p:pic>
        <p:nvPicPr>
          <p:cNvPr id="27" name="Picture 26">
            <a:extLst>
              <a:ext uri="{FF2B5EF4-FFF2-40B4-BE49-F238E27FC236}">
                <a16:creationId xmlns:a16="http://schemas.microsoft.com/office/drawing/2014/main" id="{2E08C715-C9AE-4742-B236-61584F867469}"/>
              </a:ext>
            </a:extLst>
          </p:cNvPr>
          <p:cNvPicPr>
            <a:picLocks noChangeAspect="1"/>
          </p:cNvPicPr>
          <p:nvPr/>
        </p:nvPicPr>
        <p:blipFill>
          <a:blip r:embed="rId5"/>
          <a:stretch>
            <a:fillRect/>
          </a:stretch>
        </p:blipFill>
        <p:spPr>
          <a:xfrm>
            <a:off x="173261" y="5214436"/>
            <a:ext cx="4315810" cy="628579"/>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2D4AB02-FA9E-4930-ACCF-D48EF21CE0E5}"/>
                  </a:ext>
                </a:extLst>
              </p:cNvPr>
              <p:cNvSpPr txBox="1"/>
              <p:nvPr/>
            </p:nvSpPr>
            <p:spPr>
              <a:xfrm>
                <a:off x="3385087" y="4569323"/>
                <a:ext cx="28854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ea typeface="Cambria Math" panose="02040503050406030204" pitchFamily="18" charset="0"/>
                        </a:rPr>
                        <m:t>×</m:t>
                      </m:r>
                    </m:oMath>
                  </m:oMathPara>
                </a14:m>
                <a:endParaRPr lang="en-US" dirty="0">
                  <a:solidFill>
                    <a:srgbClr val="000000"/>
                  </a:solidFill>
                </a:endParaRPr>
              </a:p>
            </p:txBody>
          </p:sp>
        </mc:Choice>
        <mc:Fallback xmlns="">
          <p:sp>
            <p:nvSpPr>
              <p:cNvPr id="28" name="TextBox 27">
                <a:extLst>
                  <a:ext uri="{FF2B5EF4-FFF2-40B4-BE49-F238E27FC236}">
                    <a16:creationId xmlns:a16="http://schemas.microsoft.com/office/drawing/2014/main" id="{02D4AB02-FA9E-4930-ACCF-D48EF21CE0E5}"/>
                  </a:ext>
                </a:extLst>
              </p:cNvPr>
              <p:cNvSpPr txBox="1">
                <a:spLocks noRot="1" noChangeAspect="1" noMove="1" noResize="1" noEditPoints="1" noAdjustHandles="1" noChangeArrowheads="1" noChangeShapeType="1" noTextEdit="1"/>
              </p:cNvSpPr>
              <p:nvPr/>
            </p:nvSpPr>
            <p:spPr>
              <a:xfrm>
                <a:off x="3385087" y="4569323"/>
                <a:ext cx="288541" cy="369332"/>
              </a:xfrm>
              <a:prstGeom prst="rect">
                <a:avLst/>
              </a:prstGeom>
              <a:blipFill>
                <a:blip r:embed="rId6"/>
                <a:stretch>
                  <a:fillRect l="-16667" r="-18750" b="-1667"/>
                </a:stretch>
              </a:blipFill>
            </p:spPr>
            <p:txBody>
              <a:bodyPr/>
              <a:lstStyle/>
              <a:p>
                <a:r>
                  <a:rPr lang="en-US">
                    <a:noFill/>
                  </a:rPr>
                  <a:t> </a:t>
                </a:r>
              </a:p>
            </p:txBody>
          </p:sp>
        </mc:Fallback>
      </mc:AlternateContent>
      <p:pic>
        <p:nvPicPr>
          <p:cNvPr id="31" name="Picture 5">
            <a:extLst>
              <a:ext uri="{FF2B5EF4-FFF2-40B4-BE49-F238E27FC236}">
                <a16:creationId xmlns:a16="http://schemas.microsoft.com/office/drawing/2014/main" id="{33637DC3-592A-41A4-9591-1A43D73F129D}"/>
              </a:ext>
            </a:extLst>
          </p:cNvPr>
          <p:cNvPicPr>
            <a:picLocks noChangeAspect="1" noChangeArrowheads="1"/>
          </p:cNvPicPr>
          <p:nvPr/>
        </p:nvPicPr>
        <p:blipFill>
          <a:blip r:embed="rId7" cstate="print"/>
          <a:srcRect/>
          <a:stretch>
            <a:fillRect/>
          </a:stretch>
        </p:blipFill>
        <p:spPr bwMode="auto">
          <a:xfrm>
            <a:off x="248564" y="1153149"/>
            <a:ext cx="2522018" cy="2071894"/>
          </a:xfrm>
          <a:prstGeom prst="rect">
            <a:avLst/>
          </a:prstGeom>
          <a:noFill/>
          <a:ln w="9525">
            <a:noFill/>
            <a:miter lim="800000"/>
            <a:headEnd/>
            <a:tailEnd/>
          </a:ln>
        </p:spPr>
      </p:pic>
      <p:pic>
        <p:nvPicPr>
          <p:cNvPr id="32" name="Picture 31">
            <a:extLst>
              <a:ext uri="{FF2B5EF4-FFF2-40B4-BE49-F238E27FC236}">
                <a16:creationId xmlns:a16="http://schemas.microsoft.com/office/drawing/2014/main" id="{A749F4F0-409E-4E53-9E2F-A141B59580B8}"/>
              </a:ext>
            </a:extLst>
          </p:cNvPr>
          <p:cNvPicPr>
            <a:picLocks noChangeAspect="1" noChangeArrowheads="1"/>
          </p:cNvPicPr>
          <p:nvPr/>
        </p:nvPicPr>
        <p:blipFill>
          <a:blip r:embed="rId8" cstate="print"/>
          <a:srcRect/>
          <a:stretch>
            <a:fillRect/>
          </a:stretch>
        </p:blipFill>
        <p:spPr bwMode="auto">
          <a:xfrm>
            <a:off x="5914593" y="1132944"/>
            <a:ext cx="2361982" cy="1955678"/>
          </a:xfrm>
          <a:prstGeom prst="rect">
            <a:avLst/>
          </a:prstGeom>
          <a:solidFill>
            <a:schemeClr val="bg1"/>
          </a:solidFill>
          <a:ln w="9525">
            <a:noFill/>
            <a:miter lim="800000"/>
            <a:headEnd/>
            <a:tailEnd/>
          </a:ln>
          <a:effectLst/>
        </p:spPr>
      </p:pic>
      <p:sp>
        <p:nvSpPr>
          <p:cNvPr id="33" name="TextBox 32">
            <a:extLst>
              <a:ext uri="{FF2B5EF4-FFF2-40B4-BE49-F238E27FC236}">
                <a16:creationId xmlns:a16="http://schemas.microsoft.com/office/drawing/2014/main" id="{E6759204-FB02-487D-91CA-E61A5E0CC7E0}"/>
              </a:ext>
            </a:extLst>
          </p:cNvPr>
          <p:cNvSpPr txBox="1"/>
          <p:nvPr/>
        </p:nvSpPr>
        <p:spPr>
          <a:xfrm>
            <a:off x="835561" y="963667"/>
            <a:ext cx="1487908" cy="338554"/>
          </a:xfrm>
          <a:prstGeom prst="rect">
            <a:avLst/>
          </a:prstGeom>
          <a:noFill/>
        </p:spPr>
        <p:txBody>
          <a:bodyPr wrap="none" rtlCol="0">
            <a:spAutoFit/>
          </a:bodyPr>
          <a:lstStyle/>
          <a:p>
            <a:r>
              <a:rPr lang="en-US" sz="1600" b="1" dirty="0"/>
              <a:t>Chaotic motion</a:t>
            </a:r>
          </a:p>
        </p:txBody>
      </p:sp>
      <p:sp>
        <p:nvSpPr>
          <p:cNvPr id="34" name="TextBox 33">
            <a:extLst>
              <a:ext uri="{FF2B5EF4-FFF2-40B4-BE49-F238E27FC236}">
                <a16:creationId xmlns:a16="http://schemas.microsoft.com/office/drawing/2014/main" id="{69F1DB13-5209-4FCB-BF82-BA455B4E1370}"/>
              </a:ext>
            </a:extLst>
          </p:cNvPr>
          <p:cNvSpPr txBox="1"/>
          <p:nvPr/>
        </p:nvSpPr>
        <p:spPr>
          <a:xfrm>
            <a:off x="6238265" y="909091"/>
            <a:ext cx="1714637" cy="338554"/>
          </a:xfrm>
          <a:prstGeom prst="rect">
            <a:avLst/>
          </a:prstGeom>
          <a:noFill/>
        </p:spPr>
        <p:txBody>
          <a:bodyPr wrap="none" rtlCol="0">
            <a:spAutoFit/>
          </a:bodyPr>
          <a:lstStyle/>
          <a:p>
            <a:r>
              <a:rPr lang="en-US" sz="1600" b="1" dirty="0" err="1"/>
              <a:t>Integrable</a:t>
            </a:r>
            <a:r>
              <a:rPr lang="en-US" sz="1600" b="1" dirty="0"/>
              <a:t> motion</a:t>
            </a:r>
          </a:p>
        </p:txBody>
      </p:sp>
      <p:sp>
        <p:nvSpPr>
          <p:cNvPr id="35" name="TextBox 34">
            <a:extLst>
              <a:ext uri="{FF2B5EF4-FFF2-40B4-BE49-F238E27FC236}">
                <a16:creationId xmlns:a16="http://schemas.microsoft.com/office/drawing/2014/main" id="{F4B55EAA-785F-4287-821B-D32405769F36}"/>
              </a:ext>
            </a:extLst>
          </p:cNvPr>
          <p:cNvSpPr txBox="1"/>
          <p:nvPr/>
        </p:nvSpPr>
        <p:spPr>
          <a:xfrm>
            <a:off x="2589602" y="1411503"/>
            <a:ext cx="3801810" cy="1200329"/>
          </a:xfrm>
          <a:prstGeom prst="rect">
            <a:avLst/>
          </a:prstGeom>
          <a:noFill/>
        </p:spPr>
        <p:txBody>
          <a:bodyPr wrap="none" rtlCol="0">
            <a:spAutoFit/>
          </a:bodyPr>
          <a:lstStyle/>
          <a:p>
            <a:r>
              <a:rPr lang="en-US" b="1" dirty="0">
                <a:solidFill>
                  <a:schemeClr val="accent6">
                    <a:lumMod val="50000"/>
                  </a:schemeClr>
                </a:solidFill>
              </a:rPr>
              <a:t>Nonlinear beam dynamics:</a:t>
            </a:r>
          </a:p>
          <a:p>
            <a:r>
              <a:rPr lang="en-US" b="1" dirty="0">
                <a:solidFill>
                  <a:schemeClr val="accent6">
                    <a:lumMod val="50000"/>
                  </a:schemeClr>
                </a:solidFill>
              </a:rPr>
              <a:t>A new concept for nonlinear</a:t>
            </a:r>
          </a:p>
          <a:p>
            <a:r>
              <a:rPr lang="en-US" b="1" dirty="0">
                <a:solidFill>
                  <a:schemeClr val="accent6">
                    <a:lumMod val="50000"/>
                  </a:schemeClr>
                </a:solidFill>
              </a:rPr>
              <a:t>focusing in rings</a:t>
            </a:r>
          </a:p>
        </p:txBody>
      </p:sp>
      <p:cxnSp>
        <p:nvCxnSpPr>
          <p:cNvPr id="36" name="Straight Arrow Connector 35">
            <a:extLst>
              <a:ext uri="{FF2B5EF4-FFF2-40B4-BE49-F238E27FC236}">
                <a16:creationId xmlns:a16="http://schemas.microsoft.com/office/drawing/2014/main" id="{9DEB5D1E-A8F5-4669-8603-487AB38EEF20}"/>
              </a:ext>
            </a:extLst>
          </p:cNvPr>
          <p:cNvCxnSpPr/>
          <p:nvPr/>
        </p:nvCxnSpPr>
        <p:spPr>
          <a:xfrm flipV="1">
            <a:off x="2770582" y="2623204"/>
            <a:ext cx="3144011" cy="39189"/>
          </a:xfrm>
          <a:prstGeom prst="straightConnector1">
            <a:avLst/>
          </a:prstGeom>
          <a:ln w="698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6AD1A57F-4E32-431C-ACAD-186F2BA6059F}"/>
              </a:ext>
            </a:extLst>
          </p:cNvPr>
          <p:cNvPicPr>
            <a:picLocks noChangeAspect="1"/>
          </p:cNvPicPr>
          <p:nvPr/>
        </p:nvPicPr>
        <p:blipFill>
          <a:blip r:embed="rId9"/>
          <a:stretch>
            <a:fillRect/>
          </a:stretch>
        </p:blipFill>
        <p:spPr>
          <a:xfrm>
            <a:off x="5562749" y="3120427"/>
            <a:ext cx="2907290" cy="3021697"/>
          </a:xfrm>
          <a:prstGeom prst="rect">
            <a:avLst/>
          </a:prstGeom>
        </p:spPr>
      </p:pic>
      <p:sp>
        <p:nvSpPr>
          <p:cNvPr id="8" name="TextBox 7">
            <a:extLst>
              <a:ext uri="{FF2B5EF4-FFF2-40B4-BE49-F238E27FC236}">
                <a16:creationId xmlns:a16="http://schemas.microsoft.com/office/drawing/2014/main" id="{F01F8C89-74E4-47B9-B6B7-6B99A6F5DBE6}"/>
              </a:ext>
            </a:extLst>
          </p:cNvPr>
          <p:cNvSpPr txBox="1"/>
          <p:nvPr/>
        </p:nvSpPr>
        <p:spPr>
          <a:xfrm>
            <a:off x="-62866" y="5933242"/>
            <a:ext cx="6818341" cy="461665"/>
          </a:xfrm>
          <a:prstGeom prst="rect">
            <a:avLst/>
          </a:prstGeom>
          <a:noFill/>
        </p:spPr>
        <p:txBody>
          <a:bodyPr wrap="none" rtlCol="0">
            <a:spAutoFit/>
          </a:bodyPr>
          <a:lstStyle/>
          <a:p>
            <a:r>
              <a:rPr lang="en-US" b="1" dirty="0"/>
              <a:t>We found several examples suitable for accelerators</a:t>
            </a:r>
          </a:p>
        </p:txBody>
      </p:sp>
    </p:spTree>
    <p:extLst>
      <p:ext uri="{BB962C8B-B14F-4D97-AF65-F5344CB8AC3E}">
        <p14:creationId xmlns:p14="http://schemas.microsoft.com/office/powerpoint/2010/main" val="3669355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BCC3D5-1854-479F-A3B9-11561CFEC31C}"/>
              </a:ext>
            </a:extLst>
          </p:cNvPr>
          <p:cNvSpPr>
            <a:spLocks noGrp="1"/>
          </p:cNvSpPr>
          <p:nvPr>
            <p:ph idx="1"/>
          </p:nvPr>
        </p:nvSpPr>
        <p:spPr>
          <a:xfrm>
            <a:off x="222250" y="1282890"/>
            <a:ext cx="8672513" cy="4556955"/>
          </a:xfrm>
        </p:spPr>
        <p:txBody>
          <a:bodyPr/>
          <a:lstStyle/>
          <a:p>
            <a:r>
              <a:rPr lang="en-US" dirty="0"/>
              <a:t>P5 GARD subpanel recommendation: “</a:t>
            </a:r>
            <a:r>
              <a:rPr lang="en-US" b="1" dirty="0"/>
              <a:t>Construct the IOTA ring, and conduct experimental studies of high-current beam dynamics in integrable non-linear focusing systems.”</a:t>
            </a:r>
          </a:p>
          <a:p>
            <a:r>
              <a:rPr lang="en-US" b="1" dirty="0"/>
              <a:t>We will test:</a:t>
            </a:r>
          </a:p>
          <a:p>
            <a:pPr lvl="1"/>
            <a:r>
              <a:rPr lang="en-US" dirty="0"/>
              <a:t>Nonlinear focusing systems for Landau damping</a:t>
            </a:r>
          </a:p>
          <a:p>
            <a:pPr lvl="1"/>
            <a:r>
              <a:rPr lang="en-US" dirty="0"/>
              <a:t>Space-charge compensation</a:t>
            </a:r>
          </a:p>
          <a:p>
            <a:pPr lvl="1"/>
            <a:r>
              <a:rPr lang="en-US" dirty="0"/>
              <a:t>Optical stochastic cooling</a:t>
            </a:r>
          </a:p>
        </p:txBody>
      </p:sp>
      <p:sp>
        <p:nvSpPr>
          <p:cNvPr id="3" name="Title 2">
            <a:extLst>
              <a:ext uri="{FF2B5EF4-FFF2-40B4-BE49-F238E27FC236}">
                <a16:creationId xmlns:a16="http://schemas.microsoft.com/office/drawing/2014/main" id="{0ED35A85-2DC8-4721-A5A9-5099DD3D1307}"/>
              </a:ext>
            </a:extLst>
          </p:cNvPr>
          <p:cNvSpPr>
            <a:spLocks noGrp="1"/>
          </p:cNvSpPr>
          <p:nvPr>
            <p:ph type="title"/>
          </p:nvPr>
        </p:nvSpPr>
        <p:spPr>
          <a:xfrm>
            <a:off x="242887" y="679629"/>
            <a:ext cx="8686800" cy="427877"/>
          </a:xfrm>
        </p:spPr>
        <p:txBody>
          <a:bodyPr/>
          <a:lstStyle/>
          <a:p>
            <a:r>
              <a:rPr lang="en-US" dirty="0"/>
              <a:t>IOTA is our facility to test advanced concepts for </a:t>
            </a:r>
            <a:br>
              <a:rPr lang="en-US" dirty="0"/>
            </a:br>
            <a:r>
              <a:rPr lang="en-US" dirty="0"/>
              <a:t>high-intensity accelerators</a:t>
            </a:r>
          </a:p>
        </p:txBody>
      </p:sp>
      <p:sp>
        <p:nvSpPr>
          <p:cNvPr id="4" name="Date Placeholder 3">
            <a:extLst>
              <a:ext uri="{FF2B5EF4-FFF2-40B4-BE49-F238E27FC236}">
                <a16:creationId xmlns:a16="http://schemas.microsoft.com/office/drawing/2014/main" id="{E8F40A30-3C80-4125-BA00-77BC25C4593F}"/>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0ABFE515-7814-4503-B94B-203996B650EB}"/>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D4CF64EC-37A9-4C7C-94C7-C03611142433}"/>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pic>
        <p:nvPicPr>
          <p:cNvPr id="7" name="Picture 6">
            <a:extLst>
              <a:ext uri="{FF2B5EF4-FFF2-40B4-BE49-F238E27FC236}">
                <a16:creationId xmlns:a16="http://schemas.microsoft.com/office/drawing/2014/main" id="{BC8AF78B-829A-4873-822A-D41448D16A30}"/>
              </a:ext>
            </a:extLst>
          </p:cNvPr>
          <p:cNvPicPr>
            <a:picLocks noChangeAspect="1"/>
          </p:cNvPicPr>
          <p:nvPr/>
        </p:nvPicPr>
        <p:blipFill>
          <a:blip r:embed="rId2"/>
          <a:stretch>
            <a:fillRect/>
          </a:stretch>
        </p:blipFill>
        <p:spPr>
          <a:xfrm>
            <a:off x="222250" y="4408572"/>
            <a:ext cx="8650370" cy="1606657"/>
          </a:xfrm>
          <a:prstGeom prst="rect">
            <a:avLst/>
          </a:prstGeom>
        </p:spPr>
      </p:pic>
      <p:sp>
        <p:nvSpPr>
          <p:cNvPr id="8" name="TextBox 7">
            <a:extLst>
              <a:ext uri="{FF2B5EF4-FFF2-40B4-BE49-F238E27FC236}">
                <a16:creationId xmlns:a16="http://schemas.microsoft.com/office/drawing/2014/main" id="{1C28D4EE-B12C-4618-80BA-C0611E2110D2}"/>
              </a:ext>
            </a:extLst>
          </p:cNvPr>
          <p:cNvSpPr txBox="1"/>
          <p:nvPr/>
        </p:nvSpPr>
        <p:spPr>
          <a:xfrm>
            <a:off x="3367849" y="5290912"/>
            <a:ext cx="1827616" cy="461665"/>
          </a:xfrm>
          <a:prstGeom prst="rect">
            <a:avLst/>
          </a:prstGeom>
          <a:noFill/>
        </p:spPr>
        <p:txBody>
          <a:bodyPr wrap="none" rtlCol="0">
            <a:spAutoFit/>
          </a:bodyPr>
          <a:lstStyle/>
          <a:p>
            <a:r>
              <a:rPr lang="en-US" dirty="0"/>
              <a:t>ILC –type CM</a:t>
            </a:r>
          </a:p>
        </p:txBody>
      </p:sp>
      <p:sp>
        <p:nvSpPr>
          <p:cNvPr id="9" name="TextBox 8">
            <a:extLst>
              <a:ext uri="{FF2B5EF4-FFF2-40B4-BE49-F238E27FC236}">
                <a16:creationId xmlns:a16="http://schemas.microsoft.com/office/drawing/2014/main" id="{B50FC134-8CA6-4ADD-B5F1-63E005847381}"/>
              </a:ext>
            </a:extLst>
          </p:cNvPr>
          <p:cNvSpPr txBox="1"/>
          <p:nvPr/>
        </p:nvSpPr>
        <p:spPr>
          <a:xfrm>
            <a:off x="222250" y="5305425"/>
            <a:ext cx="898003" cy="461665"/>
          </a:xfrm>
          <a:prstGeom prst="rect">
            <a:avLst/>
          </a:prstGeom>
          <a:noFill/>
        </p:spPr>
        <p:txBody>
          <a:bodyPr wrap="none" rtlCol="0">
            <a:spAutoFit/>
          </a:bodyPr>
          <a:lstStyle/>
          <a:p>
            <a:r>
              <a:rPr lang="en-US" dirty="0"/>
              <a:t>E-gun</a:t>
            </a:r>
          </a:p>
        </p:txBody>
      </p:sp>
      <p:sp>
        <p:nvSpPr>
          <p:cNvPr id="10" name="TextBox 9">
            <a:extLst>
              <a:ext uri="{FF2B5EF4-FFF2-40B4-BE49-F238E27FC236}">
                <a16:creationId xmlns:a16="http://schemas.microsoft.com/office/drawing/2014/main" id="{C7ED191E-C575-4C8A-8ED4-22032A549A66}"/>
              </a:ext>
            </a:extLst>
          </p:cNvPr>
          <p:cNvSpPr txBox="1"/>
          <p:nvPr/>
        </p:nvSpPr>
        <p:spPr>
          <a:xfrm>
            <a:off x="7271008" y="5536257"/>
            <a:ext cx="761491" cy="461665"/>
          </a:xfrm>
          <a:prstGeom prst="rect">
            <a:avLst/>
          </a:prstGeom>
          <a:noFill/>
        </p:spPr>
        <p:txBody>
          <a:bodyPr wrap="none" rtlCol="0">
            <a:spAutoFit/>
          </a:bodyPr>
          <a:lstStyle/>
          <a:p>
            <a:r>
              <a:rPr lang="en-US" dirty="0"/>
              <a:t>IOTA</a:t>
            </a:r>
          </a:p>
        </p:txBody>
      </p:sp>
      <p:sp>
        <p:nvSpPr>
          <p:cNvPr id="11" name="TextBox 10">
            <a:extLst>
              <a:ext uri="{FF2B5EF4-FFF2-40B4-BE49-F238E27FC236}">
                <a16:creationId xmlns:a16="http://schemas.microsoft.com/office/drawing/2014/main" id="{DC2ACCB9-FD9C-4E9D-82E6-FE376AD34C43}"/>
              </a:ext>
            </a:extLst>
          </p:cNvPr>
          <p:cNvSpPr txBox="1"/>
          <p:nvPr/>
        </p:nvSpPr>
        <p:spPr>
          <a:xfrm>
            <a:off x="5427278" y="5344277"/>
            <a:ext cx="1611916" cy="461665"/>
          </a:xfrm>
          <a:prstGeom prst="rect">
            <a:avLst/>
          </a:prstGeom>
          <a:noFill/>
        </p:spPr>
        <p:txBody>
          <a:bodyPr wrap="none" rtlCol="0">
            <a:spAutoFit/>
          </a:bodyPr>
          <a:lstStyle/>
          <a:p>
            <a:r>
              <a:rPr lang="en-US" dirty="0"/>
              <a:t>Proton RFQ</a:t>
            </a:r>
          </a:p>
        </p:txBody>
      </p:sp>
    </p:spTree>
    <p:extLst>
      <p:ext uri="{BB962C8B-B14F-4D97-AF65-F5344CB8AC3E}">
        <p14:creationId xmlns:p14="http://schemas.microsoft.com/office/powerpoint/2010/main" val="1237521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9BB97D-19A6-4C6A-BE87-D7894008D773}"/>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12FA9261-A4F7-475A-9B85-7B01967C0321}"/>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98C32E9D-06B6-44F7-97D3-ACE9F50F9838}"/>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20" name="Content Placeholder 7" descr="CM1_1.jpg">
            <a:extLst>
              <a:ext uri="{FF2B5EF4-FFF2-40B4-BE49-F238E27FC236}">
                <a16:creationId xmlns:a16="http://schemas.microsoft.com/office/drawing/2014/main" id="{BF53D607-B36D-41E0-B071-693C03F9252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9847"/>
            <a:ext cx="3267995" cy="2469153"/>
          </a:xfrm>
          <a:prstGeom prst="rect">
            <a:avLst/>
          </a:prstGeom>
          <a:noFill/>
          <a:ln w="9525">
            <a:noFill/>
            <a:miter lim="800000"/>
            <a:headEnd/>
            <a:tailEnd/>
          </a:ln>
        </p:spPr>
      </p:pic>
      <p:sp>
        <p:nvSpPr>
          <p:cNvPr id="26" name="Content Placeholder 2">
            <a:extLst>
              <a:ext uri="{FF2B5EF4-FFF2-40B4-BE49-F238E27FC236}">
                <a16:creationId xmlns:a16="http://schemas.microsoft.com/office/drawing/2014/main" id="{6A459007-5B44-4933-9CB2-BD3098BD304F}"/>
              </a:ext>
            </a:extLst>
          </p:cNvPr>
          <p:cNvSpPr>
            <a:spLocks noGrp="1"/>
          </p:cNvSpPr>
          <p:nvPr>
            <p:ph idx="1"/>
          </p:nvPr>
        </p:nvSpPr>
        <p:spPr>
          <a:xfrm>
            <a:off x="222250" y="4520789"/>
            <a:ext cx="8672513" cy="1805430"/>
          </a:xfrm>
        </p:spPr>
        <p:txBody>
          <a:bodyPr/>
          <a:lstStyle/>
          <a:p>
            <a:pPr marL="0" indent="0">
              <a:buNone/>
            </a:pPr>
            <a:r>
              <a:rPr lang="en-US" sz="2200" dirty="0"/>
              <a:t>Dec. 2017 – achieved the ILC design goal for a CM, 255 MeV</a:t>
            </a:r>
          </a:p>
          <a:p>
            <a:r>
              <a:rPr lang="en-US" sz="2200" dirty="0"/>
              <a:t>Highest-energy ILC cryomodule</a:t>
            </a:r>
          </a:p>
          <a:p>
            <a:r>
              <a:rPr lang="en-US" sz="2200" dirty="0"/>
              <a:t>While commissioning the FAST </a:t>
            </a:r>
            <a:r>
              <a:rPr lang="en-US" sz="2200" dirty="0" err="1"/>
              <a:t>linac</a:t>
            </a:r>
            <a:r>
              <a:rPr lang="en-US" sz="2200" dirty="0"/>
              <a:t>, also conducted several experiments: (1) Flat beam transformations (NIU PhD thesis) and (2) HOM effects on beam quality (with LANL, CEA-</a:t>
            </a:r>
            <a:r>
              <a:rPr lang="en-US" sz="2200" dirty="0" err="1"/>
              <a:t>Saclay</a:t>
            </a:r>
            <a:r>
              <a:rPr lang="en-US" sz="2200" dirty="0"/>
              <a:t>)</a:t>
            </a:r>
          </a:p>
        </p:txBody>
      </p:sp>
      <p:sp>
        <p:nvSpPr>
          <p:cNvPr id="27" name="TextBox 26">
            <a:extLst>
              <a:ext uri="{FF2B5EF4-FFF2-40B4-BE49-F238E27FC236}">
                <a16:creationId xmlns:a16="http://schemas.microsoft.com/office/drawing/2014/main" id="{E8F178B6-0BD7-4824-9F38-92E16BF4C1B3}"/>
              </a:ext>
            </a:extLst>
          </p:cNvPr>
          <p:cNvSpPr txBox="1"/>
          <p:nvPr/>
        </p:nvSpPr>
        <p:spPr>
          <a:xfrm>
            <a:off x="1412195" y="381100"/>
            <a:ext cx="6446508" cy="523220"/>
          </a:xfrm>
          <a:prstGeom prst="rect">
            <a:avLst/>
          </a:prstGeom>
          <a:noFill/>
        </p:spPr>
        <p:txBody>
          <a:bodyPr wrap="none" rtlCol="0">
            <a:spAutoFit/>
          </a:bodyPr>
          <a:lstStyle/>
          <a:p>
            <a:r>
              <a:rPr lang="en-US" sz="2800" b="1" dirty="0">
                <a:solidFill>
                  <a:srgbClr val="FF0000"/>
                </a:solidFill>
              </a:rPr>
              <a:t>FAST Electron </a:t>
            </a:r>
            <a:r>
              <a:rPr lang="en-US" sz="2800" b="1" dirty="0" err="1">
                <a:solidFill>
                  <a:srgbClr val="FF0000"/>
                </a:solidFill>
              </a:rPr>
              <a:t>Linac</a:t>
            </a:r>
            <a:r>
              <a:rPr lang="en-US" sz="2800" b="1" dirty="0">
                <a:solidFill>
                  <a:srgbClr val="FF0000"/>
                </a:solidFill>
              </a:rPr>
              <a:t> commissioned in 2017</a:t>
            </a:r>
          </a:p>
        </p:txBody>
      </p:sp>
      <p:sp>
        <p:nvSpPr>
          <p:cNvPr id="28" name="Title 5">
            <a:extLst>
              <a:ext uri="{FF2B5EF4-FFF2-40B4-BE49-F238E27FC236}">
                <a16:creationId xmlns:a16="http://schemas.microsoft.com/office/drawing/2014/main" id="{E5744DC3-B9D7-4613-B84D-4344FFD72B50}"/>
              </a:ext>
            </a:extLst>
          </p:cNvPr>
          <p:cNvSpPr>
            <a:spLocks noGrp="1"/>
          </p:cNvSpPr>
          <p:nvPr>
            <p:ph type="title"/>
          </p:nvPr>
        </p:nvSpPr>
        <p:spPr>
          <a:xfrm>
            <a:off x="222250" y="136128"/>
            <a:ext cx="8542421" cy="389003"/>
          </a:xfrm>
        </p:spPr>
        <p:txBody>
          <a:bodyPr/>
          <a:lstStyle/>
          <a:p>
            <a:r>
              <a:rPr lang="en-US" sz="2400" dirty="0" err="1"/>
              <a:t>Fermilab</a:t>
            </a:r>
            <a:r>
              <a:rPr lang="en-US" sz="2400" dirty="0"/>
              <a:t> Accelerator Science &amp; Technology (FAST) Facility</a:t>
            </a:r>
          </a:p>
        </p:txBody>
      </p:sp>
      <p:sp>
        <p:nvSpPr>
          <p:cNvPr id="2" name="TextBox 1">
            <a:extLst>
              <a:ext uri="{FF2B5EF4-FFF2-40B4-BE49-F238E27FC236}">
                <a16:creationId xmlns:a16="http://schemas.microsoft.com/office/drawing/2014/main" id="{9CABA8BE-B813-4671-8882-EA5C9F5EC2D4}"/>
              </a:ext>
            </a:extLst>
          </p:cNvPr>
          <p:cNvSpPr txBox="1"/>
          <p:nvPr/>
        </p:nvSpPr>
        <p:spPr>
          <a:xfrm>
            <a:off x="429419" y="3376162"/>
            <a:ext cx="2146100" cy="461665"/>
          </a:xfrm>
          <a:prstGeom prst="rect">
            <a:avLst/>
          </a:prstGeom>
          <a:noFill/>
        </p:spPr>
        <p:txBody>
          <a:bodyPr wrap="none" rtlCol="0">
            <a:spAutoFit/>
          </a:bodyPr>
          <a:lstStyle/>
          <a:p>
            <a:r>
              <a:rPr lang="en-US" dirty="0"/>
              <a:t>ILC Cryomodule</a:t>
            </a:r>
          </a:p>
        </p:txBody>
      </p:sp>
      <p:sp>
        <p:nvSpPr>
          <p:cNvPr id="17" name="TextBox 16">
            <a:extLst>
              <a:ext uri="{FF2B5EF4-FFF2-40B4-BE49-F238E27FC236}">
                <a16:creationId xmlns:a16="http://schemas.microsoft.com/office/drawing/2014/main" id="{85E68007-DD74-4937-96A4-EE176B17FE72}"/>
              </a:ext>
            </a:extLst>
          </p:cNvPr>
          <p:cNvSpPr txBox="1"/>
          <p:nvPr/>
        </p:nvSpPr>
        <p:spPr>
          <a:xfrm>
            <a:off x="3987948" y="4059123"/>
            <a:ext cx="4541371" cy="461665"/>
          </a:xfrm>
          <a:prstGeom prst="rect">
            <a:avLst/>
          </a:prstGeom>
          <a:noFill/>
        </p:spPr>
        <p:txBody>
          <a:bodyPr wrap="none" rtlCol="0">
            <a:spAutoFit/>
          </a:bodyPr>
          <a:lstStyle/>
          <a:p>
            <a:r>
              <a:rPr lang="en-US" dirty="0"/>
              <a:t>IOTA Ring (beam expected in 2018)</a:t>
            </a:r>
          </a:p>
        </p:txBody>
      </p:sp>
      <p:pic>
        <p:nvPicPr>
          <p:cNvPr id="7" name="Picture 6">
            <a:extLst>
              <a:ext uri="{FF2B5EF4-FFF2-40B4-BE49-F238E27FC236}">
                <a16:creationId xmlns:a16="http://schemas.microsoft.com/office/drawing/2014/main" id="{C3E78CA5-7917-4A5B-BC55-72890A9F1FFF}"/>
              </a:ext>
            </a:extLst>
          </p:cNvPr>
          <p:cNvPicPr>
            <a:picLocks noChangeAspect="1"/>
          </p:cNvPicPr>
          <p:nvPr/>
        </p:nvPicPr>
        <p:blipFill>
          <a:blip r:embed="rId3"/>
          <a:stretch>
            <a:fillRect/>
          </a:stretch>
        </p:blipFill>
        <p:spPr>
          <a:xfrm>
            <a:off x="3267995" y="917691"/>
            <a:ext cx="5852160" cy="2926080"/>
          </a:xfrm>
          <a:prstGeom prst="rect">
            <a:avLst/>
          </a:prstGeom>
        </p:spPr>
      </p:pic>
    </p:spTree>
    <p:extLst>
      <p:ext uri="{BB962C8B-B14F-4D97-AF65-F5344CB8AC3E}">
        <p14:creationId xmlns:p14="http://schemas.microsoft.com/office/powerpoint/2010/main" val="4201798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C32FE8-6AE4-4BEE-8674-DF78275F79BD}"/>
              </a:ext>
            </a:extLst>
          </p:cNvPr>
          <p:cNvSpPr>
            <a:spLocks noGrp="1"/>
          </p:cNvSpPr>
          <p:nvPr>
            <p:ph idx="1"/>
          </p:nvPr>
        </p:nvSpPr>
        <p:spPr>
          <a:xfrm>
            <a:off x="228600" y="971551"/>
            <a:ext cx="8672513" cy="427878"/>
          </a:xfrm>
        </p:spPr>
        <p:txBody>
          <a:bodyPr/>
          <a:lstStyle/>
          <a:p>
            <a:r>
              <a:rPr lang="en-US" dirty="0"/>
              <a:t>This new focusing system will be tested in IOTA in 2018</a:t>
            </a:r>
          </a:p>
        </p:txBody>
      </p:sp>
      <p:sp>
        <p:nvSpPr>
          <p:cNvPr id="3" name="Title 2">
            <a:extLst>
              <a:ext uri="{FF2B5EF4-FFF2-40B4-BE49-F238E27FC236}">
                <a16:creationId xmlns:a16="http://schemas.microsoft.com/office/drawing/2014/main" id="{8E66E7D3-0E61-479D-9396-1BD785F8CBD3}"/>
              </a:ext>
            </a:extLst>
          </p:cNvPr>
          <p:cNvSpPr>
            <a:spLocks noGrp="1"/>
          </p:cNvSpPr>
          <p:nvPr>
            <p:ph type="title"/>
          </p:nvPr>
        </p:nvSpPr>
        <p:spPr/>
        <p:txBody>
          <a:bodyPr/>
          <a:lstStyle/>
          <a:p>
            <a:r>
              <a:rPr lang="en-US" sz="2400" dirty="0"/>
              <a:t>Improved Landau damping and reduced resonances</a:t>
            </a:r>
          </a:p>
        </p:txBody>
      </p:sp>
      <p:sp>
        <p:nvSpPr>
          <p:cNvPr id="4" name="Date Placeholder 3">
            <a:extLst>
              <a:ext uri="{FF2B5EF4-FFF2-40B4-BE49-F238E27FC236}">
                <a16:creationId xmlns:a16="http://schemas.microsoft.com/office/drawing/2014/main" id="{FAD6BA9D-DCB3-406C-9497-2DE990218E20}"/>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95652B28-9C00-4021-B154-3BF4FAA5493B}"/>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5B50E39A-57F6-4D5E-AC6A-FF4487F31635}"/>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pic>
        <p:nvPicPr>
          <p:cNvPr id="7" name="Picture 6">
            <a:extLst>
              <a:ext uri="{FF2B5EF4-FFF2-40B4-BE49-F238E27FC236}">
                <a16:creationId xmlns:a16="http://schemas.microsoft.com/office/drawing/2014/main" id="{869F0F5F-3176-43FE-BB08-7A01E71470AB}"/>
              </a:ext>
            </a:extLst>
          </p:cNvPr>
          <p:cNvPicPr>
            <a:picLocks noChangeAspect="1"/>
          </p:cNvPicPr>
          <p:nvPr/>
        </p:nvPicPr>
        <p:blipFill>
          <a:blip r:embed="rId2"/>
          <a:stretch>
            <a:fillRect/>
          </a:stretch>
        </p:blipFill>
        <p:spPr>
          <a:xfrm>
            <a:off x="203377" y="1418794"/>
            <a:ext cx="2417635" cy="3626453"/>
          </a:xfrm>
          <a:prstGeom prst="rect">
            <a:avLst/>
          </a:prstGeom>
          <a:effectLst>
            <a:glow rad="63500">
              <a:schemeClr val="accent6">
                <a:satMod val="175000"/>
                <a:alpha val="40000"/>
              </a:schemeClr>
            </a:glow>
          </a:effectLst>
        </p:spPr>
      </p:pic>
      <p:pic>
        <p:nvPicPr>
          <p:cNvPr id="8" name="Picture 7">
            <a:extLst>
              <a:ext uri="{FF2B5EF4-FFF2-40B4-BE49-F238E27FC236}">
                <a16:creationId xmlns:a16="http://schemas.microsoft.com/office/drawing/2014/main" id="{31D8FE2A-3576-4952-916D-8EB873D4A1AC}"/>
              </a:ext>
            </a:extLst>
          </p:cNvPr>
          <p:cNvPicPr>
            <a:picLocks noChangeAspect="1"/>
          </p:cNvPicPr>
          <p:nvPr/>
        </p:nvPicPr>
        <p:blipFill>
          <a:blip r:embed="rId3"/>
          <a:stretch>
            <a:fillRect/>
          </a:stretch>
        </p:blipFill>
        <p:spPr>
          <a:xfrm>
            <a:off x="2647666" y="1407944"/>
            <a:ext cx="6496334" cy="4478505"/>
          </a:xfrm>
          <a:prstGeom prst="rect">
            <a:avLst/>
          </a:prstGeom>
        </p:spPr>
      </p:pic>
      <p:pic>
        <p:nvPicPr>
          <p:cNvPr id="9" name="Picture 8" descr="Screen shot 2011-03-22 at 5">
            <a:extLst>
              <a:ext uri="{FF2B5EF4-FFF2-40B4-BE49-F238E27FC236}">
                <a16:creationId xmlns:a16="http://schemas.microsoft.com/office/drawing/2014/main" id="{6121AEF9-7F60-4097-842F-AB5FAE4462FD}"/>
              </a:ext>
            </a:extLst>
          </p:cNvPr>
          <p:cNvPicPr>
            <a:picLocks noChangeAspect="1" noChangeArrowheads="1"/>
          </p:cNvPicPr>
          <p:nvPr/>
        </p:nvPicPr>
        <p:blipFill>
          <a:blip r:embed="rId4" cstate="print"/>
          <a:srcRect/>
          <a:stretch>
            <a:fillRect/>
          </a:stretch>
        </p:blipFill>
        <p:spPr bwMode="auto">
          <a:xfrm>
            <a:off x="351911" y="5045247"/>
            <a:ext cx="2120565" cy="1884947"/>
          </a:xfrm>
          <a:prstGeom prst="rect">
            <a:avLst/>
          </a:prstGeom>
          <a:noFill/>
          <a:ln w="9525">
            <a:noFill/>
            <a:miter lim="800000"/>
            <a:headEnd/>
            <a:tailEnd/>
          </a:ln>
        </p:spPr>
      </p:pic>
    </p:spTree>
    <p:extLst>
      <p:ext uri="{BB962C8B-B14F-4D97-AF65-F5344CB8AC3E}">
        <p14:creationId xmlns:p14="http://schemas.microsoft.com/office/powerpoint/2010/main" val="858314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1091CA-17DE-4F70-BA3F-594A2314A5CC}"/>
              </a:ext>
            </a:extLst>
          </p:cNvPr>
          <p:cNvSpPr>
            <a:spLocks noGrp="1"/>
          </p:cNvSpPr>
          <p:nvPr>
            <p:ph type="title"/>
          </p:nvPr>
        </p:nvSpPr>
        <p:spPr/>
        <p:txBody>
          <a:bodyPr/>
          <a:lstStyle/>
          <a:p>
            <a:r>
              <a:rPr lang="en-US" dirty="0"/>
              <a:t>Landau Damping with Electron lenses</a:t>
            </a:r>
          </a:p>
        </p:txBody>
      </p:sp>
      <p:sp>
        <p:nvSpPr>
          <p:cNvPr id="4" name="Date Placeholder 3">
            <a:extLst>
              <a:ext uri="{FF2B5EF4-FFF2-40B4-BE49-F238E27FC236}">
                <a16:creationId xmlns:a16="http://schemas.microsoft.com/office/drawing/2014/main" id="{63A83F0F-FF6B-41E8-AC64-3C8EAD76235D}"/>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D5C0EDDB-8BD8-42E5-8A62-84534B0AC8E4}"/>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18A9B172-7CB8-450A-B51F-E2A1F2AAAC73}"/>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pic>
        <p:nvPicPr>
          <p:cNvPr id="7" name="Picture 6">
            <a:extLst>
              <a:ext uri="{FF2B5EF4-FFF2-40B4-BE49-F238E27FC236}">
                <a16:creationId xmlns:a16="http://schemas.microsoft.com/office/drawing/2014/main" id="{561C2A02-9F59-4C25-9B52-4DD091DDCA64}"/>
              </a:ext>
            </a:extLst>
          </p:cNvPr>
          <p:cNvPicPr>
            <a:picLocks noChangeAspect="1"/>
          </p:cNvPicPr>
          <p:nvPr/>
        </p:nvPicPr>
        <p:blipFill>
          <a:blip r:embed="rId2"/>
          <a:stretch>
            <a:fillRect/>
          </a:stretch>
        </p:blipFill>
        <p:spPr>
          <a:xfrm>
            <a:off x="59497" y="990600"/>
            <a:ext cx="4700051" cy="2506362"/>
          </a:xfrm>
          <a:prstGeom prst="rect">
            <a:avLst/>
          </a:prstGeom>
          <a:effectLst>
            <a:glow rad="63500">
              <a:schemeClr val="accent4">
                <a:satMod val="175000"/>
                <a:alpha val="40000"/>
              </a:schemeClr>
            </a:glow>
          </a:effectLst>
        </p:spPr>
      </p:pic>
      <p:sp>
        <p:nvSpPr>
          <p:cNvPr id="8" name="Rectangle 7">
            <a:extLst>
              <a:ext uri="{FF2B5EF4-FFF2-40B4-BE49-F238E27FC236}">
                <a16:creationId xmlns:a16="http://schemas.microsoft.com/office/drawing/2014/main" id="{9FE9BDD3-C3E9-4A38-B9EF-33C78B8C972F}"/>
              </a:ext>
            </a:extLst>
          </p:cNvPr>
          <p:cNvSpPr/>
          <p:nvPr/>
        </p:nvSpPr>
        <p:spPr>
          <a:xfrm>
            <a:off x="30016" y="5267598"/>
            <a:ext cx="4453003" cy="1477328"/>
          </a:xfrm>
          <a:prstGeom prst="rect">
            <a:avLst/>
          </a:prstGeom>
          <a:solidFill>
            <a:srgbClr val="F8F8F8"/>
          </a:solidFill>
        </p:spPr>
        <p:txBody>
          <a:bodyPr wrap="square">
            <a:spAutoFit/>
          </a:bodyPr>
          <a:lstStyle/>
          <a:p>
            <a:pPr algn="just"/>
            <a:r>
              <a:rPr lang="en-US" sz="1800" dirty="0"/>
              <a:t>“</a:t>
            </a:r>
            <a:r>
              <a:rPr lang="ru-RU" sz="1800" dirty="0"/>
              <a:t>…</a:t>
            </a:r>
            <a:r>
              <a:rPr lang="en-US" sz="1800" dirty="0"/>
              <a:t>For the parameters of the</a:t>
            </a:r>
            <a:r>
              <a:rPr lang="ru-RU" sz="1800" dirty="0"/>
              <a:t> </a:t>
            </a:r>
            <a:r>
              <a:rPr lang="en-US" sz="1800" dirty="0"/>
              <a:t>Future Circular Collider, a single conventional electron lens a few meters long would provide stabilization</a:t>
            </a:r>
            <a:r>
              <a:rPr lang="ru-RU" sz="1800" dirty="0"/>
              <a:t> </a:t>
            </a:r>
            <a:r>
              <a:rPr lang="en-US" sz="1800" dirty="0"/>
              <a:t>superior to </a:t>
            </a:r>
            <a:r>
              <a:rPr lang="en-US" sz="1800" i="1" dirty="0">
                <a:solidFill>
                  <a:srgbClr val="FF0000"/>
                </a:solidFill>
              </a:rPr>
              <a:t>tens of thousands of superconducting octupole </a:t>
            </a:r>
            <a:r>
              <a:rPr lang="en-US" sz="1800" dirty="0"/>
              <a:t>magnets.”</a:t>
            </a:r>
          </a:p>
        </p:txBody>
      </p:sp>
      <p:pic>
        <p:nvPicPr>
          <p:cNvPr id="9" name="Picture 8">
            <a:extLst>
              <a:ext uri="{FF2B5EF4-FFF2-40B4-BE49-F238E27FC236}">
                <a16:creationId xmlns:a16="http://schemas.microsoft.com/office/drawing/2014/main" id="{3A9A219B-E1D1-457B-BB79-16E18CBCD571}"/>
              </a:ext>
            </a:extLst>
          </p:cNvPr>
          <p:cNvPicPr>
            <a:picLocks noChangeAspect="1"/>
          </p:cNvPicPr>
          <p:nvPr/>
        </p:nvPicPr>
        <p:blipFill>
          <a:blip r:embed="rId3"/>
          <a:stretch>
            <a:fillRect/>
          </a:stretch>
        </p:blipFill>
        <p:spPr>
          <a:xfrm>
            <a:off x="864393" y="3393386"/>
            <a:ext cx="2723673" cy="1851577"/>
          </a:xfrm>
          <a:prstGeom prst="rect">
            <a:avLst/>
          </a:prstGeom>
        </p:spPr>
      </p:pic>
      <p:pic>
        <p:nvPicPr>
          <p:cNvPr id="11" name="Picture 10">
            <a:extLst>
              <a:ext uri="{FF2B5EF4-FFF2-40B4-BE49-F238E27FC236}">
                <a16:creationId xmlns:a16="http://schemas.microsoft.com/office/drawing/2014/main" id="{E9B8ED8A-0F3E-4C1E-8326-CB28F75E6502}"/>
              </a:ext>
            </a:extLst>
          </p:cNvPr>
          <p:cNvPicPr>
            <a:picLocks noChangeAspect="1"/>
          </p:cNvPicPr>
          <p:nvPr/>
        </p:nvPicPr>
        <p:blipFill>
          <a:blip r:embed="rId4"/>
          <a:stretch>
            <a:fillRect/>
          </a:stretch>
        </p:blipFill>
        <p:spPr>
          <a:xfrm>
            <a:off x="4572001" y="1333500"/>
            <a:ext cx="4309996" cy="1973669"/>
          </a:xfrm>
          <a:prstGeom prst="rect">
            <a:avLst/>
          </a:prstGeom>
        </p:spPr>
      </p:pic>
      <p:pic>
        <p:nvPicPr>
          <p:cNvPr id="12" name="Picture 11">
            <a:extLst>
              <a:ext uri="{FF2B5EF4-FFF2-40B4-BE49-F238E27FC236}">
                <a16:creationId xmlns:a16="http://schemas.microsoft.com/office/drawing/2014/main" id="{574808E8-79B4-47D6-BF7D-285C4BB05C9C}"/>
              </a:ext>
            </a:extLst>
          </p:cNvPr>
          <p:cNvPicPr>
            <a:picLocks noChangeAspect="1"/>
          </p:cNvPicPr>
          <p:nvPr/>
        </p:nvPicPr>
        <p:blipFill>
          <a:blip r:embed="rId5"/>
          <a:stretch>
            <a:fillRect/>
          </a:stretch>
        </p:blipFill>
        <p:spPr>
          <a:xfrm>
            <a:off x="4572000" y="3224000"/>
            <a:ext cx="4174299" cy="1796662"/>
          </a:xfrm>
          <a:prstGeom prst="rect">
            <a:avLst/>
          </a:prstGeom>
        </p:spPr>
      </p:pic>
      <p:pic>
        <p:nvPicPr>
          <p:cNvPr id="13" name="Picture 12">
            <a:extLst>
              <a:ext uri="{FF2B5EF4-FFF2-40B4-BE49-F238E27FC236}">
                <a16:creationId xmlns:a16="http://schemas.microsoft.com/office/drawing/2014/main" id="{4B2587C6-1E9E-4457-8C34-088CCEFE6A41}"/>
              </a:ext>
            </a:extLst>
          </p:cNvPr>
          <p:cNvPicPr>
            <a:picLocks noChangeAspect="1"/>
          </p:cNvPicPr>
          <p:nvPr/>
        </p:nvPicPr>
        <p:blipFill>
          <a:blip r:embed="rId6"/>
          <a:stretch>
            <a:fillRect/>
          </a:stretch>
        </p:blipFill>
        <p:spPr>
          <a:xfrm>
            <a:off x="4529203" y="5039430"/>
            <a:ext cx="4450126" cy="1818570"/>
          </a:xfrm>
          <a:prstGeom prst="rect">
            <a:avLst/>
          </a:prstGeom>
        </p:spPr>
      </p:pic>
      <p:sp>
        <p:nvSpPr>
          <p:cNvPr id="10" name="TextBox 9">
            <a:extLst>
              <a:ext uri="{FF2B5EF4-FFF2-40B4-BE49-F238E27FC236}">
                <a16:creationId xmlns:a16="http://schemas.microsoft.com/office/drawing/2014/main" id="{2F1693EC-8D74-4EB3-B849-E47272D93AFD}"/>
              </a:ext>
            </a:extLst>
          </p:cNvPr>
          <p:cNvSpPr txBox="1"/>
          <p:nvPr/>
        </p:nvSpPr>
        <p:spPr>
          <a:xfrm rot="16200000">
            <a:off x="6741762" y="4253000"/>
            <a:ext cx="4475136" cy="400110"/>
          </a:xfrm>
          <a:prstGeom prst="rect">
            <a:avLst/>
          </a:prstGeom>
          <a:noFill/>
        </p:spPr>
        <p:txBody>
          <a:bodyPr wrap="none" rtlCol="0">
            <a:spAutoFit/>
          </a:bodyPr>
          <a:lstStyle/>
          <a:p>
            <a:r>
              <a:rPr lang="en-US" sz="2000" dirty="0" err="1">
                <a:solidFill>
                  <a:srgbClr val="C00000"/>
                </a:solidFill>
                <a:effectLst>
                  <a:outerShdw blurRad="38100" dist="38100" dir="2700000" algn="tl">
                    <a:srgbClr val="000000">
                      <a:alpha val="43137"/>
                    </a:srgbClr>
                  </a:outerShdw>
                </a:effectLst>
              </a:rPr>
              <a:t>A.Burov</a:t>
            </a:r>
            <a:r>
              <a:rPr lang="en-US" sz="2000" dirty="0">
                <a:solidFill>
                  <a:srgbClr val="C00000"/>
                </a:solidFill>
                <a:effectLst>
                  <a:outerShdw blurRad="38100" dist="38100" dir="2700000" algn="tl">
                    <a:srgbClr val="000000">
                      <a:alpha val="43137"/>
                    </a:srgbClr>
                  </a:outerShdw>
                </a:effectLst>
              </a:rPr>
              <a:t>, Y. </a:t>
            </a:r>
            <a:r>
              <a:rPr lang="en-US" sz="2000" dirty="0" err="1">
                <a:solidFill>
                  <a:srgbClr val="C00000"/>
                </a:solidFill>
                <a:effectLst>
                  <a:outerShdw blurRad="38100" dist="38100" dir="2700000" algn="tl">
                    <a:srgbClr val="000000">
                      <a:alpha val="43137"/>
                    </a:srgbClr>
                  </a:outerShdw>
                </a:effectLst>
              </a:rPr>
              <a:t>Alexahin</a:t>
            </a:r>
            <a:r>
              <a:rPr lang="en-US" sz="2000" dirty="0">
                <a:solidFill>
                  <a:srgbClr val="C00000"/>
                </a:solidFill>
                <a:effectLst>
                  <a:outerShdw blurRad="38100" dist="38100" dir="2700000" algn="tl">
                    <a:srgbClr val="000000">
                      <a:alpha val="43137"/>
                    </a:srgbClr>
                  </a:outerShdw>
                </a:effectLst>
              </a:rPr>
              <a:t>, </a:t>
            </a:r>
            <a:r>
              <a:rPr lang="en-US" sz="2000" dirty="0" err="1">
                <a:solidFill>
                  <a:srgbClr val="C00000"/>
                </a:solidFill>
                <a:effectLst>
                  <a:outerShdw blurRad="38100" dist="38100" dir="2700000" algn="tl">
                    <a:srgbClr val="000000">
                      <a:alpha val="43137"/>
                    </a:srgbClr>
                  </a:outerShdw>
                </a:effectLst>
              </a:rPr>
              <a:t>V.Shiltsev</a:t>
            </a:r>
            <a:r>
              <a:rPr lang="en-US" sz="2000" dirty="0">
                <a:solidFill>
                  <a:srgbClr val="C00000"/>
                </a:solidFill>
                <a:effectLst>
                  <a:outerShdw blurRad="38100" dist="38100" dir="2700000" algn="tl">
                    <a:srgbClr val="000000">
                      <a:alpha val="43137"/>
                    </a:srgbClr>
                  </a:outerShdw>
                </a:effectLst>
              </a:rPr>
              <a:t>, </a:t>
            </a:r>
            <a:r>
              <a:rPr lang="en-US" sz="2000" dirty="0" err="1">
                <a:solidFill>
                  <a:srgbClr val="C00000"/>
                </a:solidFill>
                <a:effectLst>
                  <a:outerShdw blurRad="38100" dist="38100" dir="2700000" algn="tl">
                    <a:srgbClr val="000000">
                      <a:alpha val="43137"/>
                    </a:srgbClr>
                  </a:outerShdw>
                </a:effectLst>
              </a:rPr>
              <a:t>A.Valishev</a:t>
            </a:r>
            <a:endParaRPr lang="en-US" sz="20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11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A362BA9-232A-46F6-B7A0-C6818C41D006}"/>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8237A337-A3E8-4825-B207-62B9C81AB0F2}"/>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C3ECA6BF-FAF1-4C04-8BBE-DE237AC67FAD}"/>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9" name="Title 1">
            <a:extLst>
              <a:ext uri="{FF2B5EF4-FFF2-40B4-BE49-F238E27FC236}">
                <a16:creationId xmlns:a16="http://schemas.microsoft.com/office/drawing/2014/main" id="{2D07E2D3-0EB4-4222-ACAB-0DD1154C1F69}"/>
              </a:ext>
            </a:extLst>
          </p:cNvPr>
          <p:cNvSpPr>
            <a:spLocks noGrp="1"/>
          </p:cNvSpPr>
          <p:nvPr>
            <p:ph type="title"/>
          </p:nvPr>
        </p:nvSpPr>
        <p:spPr>
          <a:xfrm>
            <a:off x="88801" y="120262"/>
            <a:ext cx="9144000" cy="435324"/>
          </a:xfrm>
        </p:spPr>
        <p:txBody>
          <a:bodyPr/>
          <a:lstStyle/>
          <a:p>
            <a:r>
              <a:rPr lang="en-US" dirty="0"/>
              <a:t>Proton Space-Charge compensation by electrons</a:t>
            </a:r>
          </a:p>
        </p:txBody>
      </p:sp>
      <p:pic>
        <p:nvPicPr>
          <p:cNvPr id="10" name="Content Placeholder 6">
            <a:extLst>
              <a:ext uri="{FF2B5EF4-FFF2-40B4-BE49-F238E27FC236}">
                <a16:creationId xmlns:a16="http://schemas.microsoft.com/office/drawing/2014/main" id="{643635A9-8E16-46E1-8789-5E56D461F327}"/>
              </a:ext>
            </a:extLst>
          </p:cNvPr>
          <p:cNvPicPr>
            <a:picLocks noGrp="1" noChangeAspect="1"/>
          </p:cNvPicPr>
          <p:nvPr>
            <p:ph idx="1"/>
          </p:nvPr>
        </p:nvPicPr>
        <p:blipFill>
          <a:blip r:embed="rId2"/>
          <a:stretch>
            <a:fillRect/>
          </a:stretch>
        </p:blipFill>
        <p:spPr>
          <a:xfrm>
            <a:off x="88801" y="703202"/>
            <a:ext cx="3800293" cy="2520572"/>
          </a:xfrm>
          <a:prstGeom prst="rect">
            <a:avLst/>
          </a:prstGeom>
          <a:effectLst>
            <a:glow rad="101600">
              <a:schemeClr val="accent6">
                <a:satMod val="175000"/>
                <a:alpha val="40000"/>
              </a:schemeClr>
            </a:glow>
          </a:effectLst>
        </p:spPr>
      </p:pic>
      <p:pic>
        <p:nvPicPr>
          <p:cNvPr id="14" name="Picture 12">
            <a:extLst>
              <a:ext uri="{FF2B5EF4-FFF2-40B4-BE49-F238E27FC236}">
                <a16:creationId xmlns:a16="http://schemas.microsoft.com/office/drawing/2014/main" id="{CF6D6182-6BF2-402B-A893-81704C2E6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23295" y="1867050"/>
            <a:ext cx="2812464" cy="29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8CBC8CE6-3EE9-4789-A2C8-B97A919A27F7}"/>
              </a:ext>
            </a:extLst>
          </p:cNvPr>
          <p:cNvPicPr>
            <a:picLocks noChangeAspect="1"/>
          </p:cNvPicPr>
          <p:nvPr/>
        </p:nvPicPr>
        <p:blipFill>
          <a:blip r:embed="rId4"/>
          <a:stretch>
            <a:fillRect/>
          </a:stretch>
        </p:blipFill>
        <p:spPr>
          <a:xfrm>
            <a:off x="3936748" y="703202"/>
            <a:ext cx="5158838" cy="2121021"/>
          </a:xfrm>
          <a:prstGeom prst="rect">
            <a:avLst/>
          </a:prstGeom>
          <a:effectLst>
            <a:glow rad="63500">
              <a:schemeClr val="accent6">
                <a:satMod val="175000"/>
                <a:alpha val="40000"/>
              </a:schemeClr>
            </a:glow>
          </a:effectLst>
        </p:spPr>
      </p:pic>
      <p:pic>
        <p:nvPicPr>
          <p:cNvPr id="18" name="Picture 17">
            <a:extLst>
              <a:ext uri="{FF2B5EF4-FFF2-40B4-BE49-F238E27FC236}">
                <a16:creationId xmlns:a16="http://schemas.microsoft.com/office/drawing/2014/main" id="{930624FC-C6D9-4D52-9C48-3A19AE380293}"/>
              </a:ext>
            </a:extLst>
          </p:cNvPr>
          <p:cNvPicPr>
            <a:picLocks noChangeAspect="1"/>
          </p:cNvPicPr>
          <p:nvPr/>
        </p:nvPicPr>
        <p:blipFill>
          <a:blip r:embed="rId5"/>
          <a:stretch>
            <a:fillRect/>
          </a:stretch>
        </p:blipFill>
        <p:spPr>
          <a:xfrm>
            <a:off x="7533031" y="2216636"/>
            <a:ext cx="1562555" cy="1619389"/>
          </a:xfrm>
          <a:prstGeom prst="rect">
            <a:avLst/>
          </a:prstGeom>
          <a:effectLst>
            <a:glow rad="63500">
              <a:schemeClr val="accent6">
                <a:satMod val="175000"/>
                <a:alpha val="40000"/>
              </a:schemeClr>
            </a:glow>
          </a:effectLst>
        </p:spPr>
      </p:pic>
      <p:sp>
        <p:nvSpPr>
          <p:cNvPr id="2" name="TextBox 1">
            <a:extLst>
              <a:ext uri="{FF2B5EF4-FFF2-40B4-BE49-F238E27FC236}">
                <a16:creationId xmlns:a16="http://schemas.microsoft.com/office/drawing/2014/main" id="{8C804A2B-A2A0-469D-941D-B6032C64C551}"/>
              </a:ext>
            </a:extLst>
          </p:cNvPr>
          <p:cNvSpPr txBox="1"/>
          <p:nvPr/>
        </p:nvSpPr>
        <p:spPr>
          <a:xfrm>
            <a:off x="405093" y="3284834"/>
            <a:ext cx="2697405" cy="461665"/>
          </a:xfrm>
          <a:prstGeom prst="rect">
            <a:avLst/>
          </a:prstGeom>
          <a:noFill/>
        </p:spPr>
        <p:txBody>
          <a:bodyPr wrap="none" rtlCol="0">
            <a:spAutoFit/>
          </a:bodyPr>
          <a:lstStyle/>
          <a:p>
            <a:r>
              <a:rPr lang="en-US" dirty="0"/>
              <a:t>Qualitative concept:</a:t>
            </a:r>
          </a:p>
        </p:txBody>
      </p:sp>
      <p:pic>
        <p:nvPicPr>
          <p:cNvPr id="3" name="Picture 2">
            <a:extLst>
              <a:ext uri="{FF2B5EF4-FFF2-40B4-BE49-F238E27FC236}">
                <a16:creationId xmlns:a16="http://schemas.microsoft.com/office/drawing/2014/main" id="{D166B997-CB9C-435A-A04A-80D8F22A257D}"/>
              </a:ext>
            </a:extLst>
          </p:cNvPr>
          <p:cNvPicPr>
            <a:picLocks noChangeAspect="1"/>
          </p:cNvPicPr>
          <p:nvPr/>
        </p:nvPicPr>
        <p:blipFill>
          <a:blip r:embed="rId6"/>
          <a:stretch>
            <a:fillRect/>
          </a:stretch>
        </p:blipFill>
        <p:spPr>
          <a:xfrm>
            <a:off x="76985" y="3678461"/>
            <a:ext cx="3812109" cy="2021843"/>
          </a:xfrm>
          <a:prstGeom prst="rect">
            <a:avLst/>
          </a:prstGeom>
        </p:spPr>
      </p:pic>
      <p:pic>
        <p:nvPicPr>
          <p:cNvPr id="7" name="Picture 6">
            <a:extLst>
              <a:ext uri="{FF2B5EF4-FFF2-40B4-BE49-F238E27FC236}">
                <a16:creationId xmlns:a16="http://schemas.microsoft.com/office/drawing/2014/main" id="{A77B42E2-4B8D-41DE-8601-9BE2AB003AD1}"/>
              </a:ext>
            </a:extLst>
          </p:cNvPr>
          <p:cNvPicPr>
            <a:picLocks noChangeAspect="1"/>
          </p:cNvPicPr>
          <p:nvPr/>
        </p:nvPicPr>
        <p:blipFill>
          <a:blip r:embed="rId7"/>
          <a:stretch>
            <a:fillRect/>
          </a:stretch>
        </p:blipFill>
        <p:spPr>
          <a:xfrm>
            <a:off x="471796" y="4949663"/>
            <a:ext cx="1562555" cy="508524"/>
          </a:xfrm>
          <a:prstGeom prst="rect">
            <a:avLst/>
          </a:prstGeom>
        </p:spPr>
      </p:pic>
      <p:sp>
        <p:nvSpPr>
          <p:cNvPr id="8" name="TextBox 7">
            <a:extLst>
              <a:ext uri="{FF2B5EF4-FFF2-40B4-BE49-F238E27FC236}">
                <a16:creationId xmlns:a16="http://schemas.microsoft.com/office/drawing/2014/main" id="{F3A2E70F-BE17-49C3-A8F6-CA34EF66796A}"/>
              </a:ext>
            </a:extLst>
          </p:cNvPr>
          <p:cNvSpPr txBox="1"/>
          <p:nvPr/>
        </p:nvSpPr>
        <p:spPr>
          <a:xfrm>
            <a:off x="222250" y="5738876"/>
            <a:ext cx="3468835" cy="523220"/>
          </a:xfrm>
          <a:prstGeom prst="rect">
            <a:avLst/>
          </a:prstGeom>
          <a:noFill/>
        </p:spPr>
        <p:txBody>
          <a:bodyPr wrap="none" rtlCol="0">
            <a:spAutoFit/>
          </a:bodyPr>
          <a:lstStyle/>
          <a:p>
            <a:r>
              <a:rPr lang="en-US" sz="1400" dirty="0"/>
              <a:t>I. Lobach, S. Nagaitsev, E. Stern, and T. </a:t>
            </a:r>
            <a:r>
              <a:rPr lang="en-US" sz="1400" dirty="0" err="1"/>
              <a:t>Zolkin</a:t>
            </a:r>
            <a:r>
              <a:rPr lang="en-US" sz="1400" dirty="0"/>
              <a:t>,</a:t>
            </a:r>
          </a:p>
          <a:p>
            <a:r>
              <a:rPr lang="en-US" sz="1400" dirty="0"/>
              <a:t>IPAC 2018, THPAF071</a:t>
            </a:r>
          </a:p>
        </p:txBody>
      </p:sp>
      <p:pic>
        <p:nvPicPr>
          <p:cNvPr id="11" name="Picture 10">
            <a:extLst>
              <a:ext uri="{FF2B5EF4-FFF2-40B4-BE49-F238E27FC236}">
                <a16:creationId xmlns:a16="http://schemas.microsoft.com/office/drawing/2014/main" id="{2BA7B6BE-250E-4991-B565-4966CA9D6C62}"/>
              </a:ext>
            </a:extLst>
          </p:cNvPr>
          <p:cNvPicPr>
            <a:picLocks noChangeAspect="1"/>
          </p:cNvPicPr>
          <p:nvPr/>
        </p:nvPicPr>
        <p:blipFill>
          <a:blip r:embed="rId8"/>
          <a:stretch>
            <a:fillRect/>
          </a:stretch>
        </p:blipFill>
        <p:spPr>
          <a:xfrm>
            <a:off x="3342486" y="3158837"/>
            <a:ext cx="2336783" cy="1207864"/>
          </a:xfrm>
          <a:prstGeom prst="rect">
            <a:avLst/>
          </a:prstGeom>
        </p:spPr>
      </p:pic>
      <p:sp>
        <p:nvSpPr>
          <p:cNvPr id="12" name="TextBox 11">
            <a:extLst>
              <a:ext uri="{FF2B5EF4-FFF2-40B4-BE49-F238E27FC236}">
                <a16:creationId xmlns:a16="http://schemas.microsoft.com/office/drawing/2014/main" id="{F0F6D21D-F425-481D-BDC6-0EAF2B881039}"/>
              </a:ext>
            </a:extLst>
          </p:cNvPr>
          <p:cNvSpPr txBox="1"/>
          <p:nvPr/>
        </p:nvSpPr>
        <p:spPr>
          <a:xfrm>
            <a:off x="3410483" y="2851060"/>
            <a:ext cx="1850507" cy="307777"/>
          </a:xfrm>
          <a:prstGeom prst="rect">
            <a:avLst/>
          </a:prstGeom>
          <a:noFill/>
        </p:spPr>
        <p:txBody>
          <a:bodyPr wrap="none" rtlCol="0">
            <a:spAutoFit/>
          </a:bodyPr>
          <a:lstStyle/>
          <a:p>
            <a:r>
              <a:rPr lang="en-US" sz="1400" dirty="0"/>
              <a:t>Special e-beam profile</a:t>
            </a:r>
          </a:p>
        </p:txBody>
      </p:sp>
      <p:pic>
        <p:nvPicPr>
          <p:cNvPr id="13" name="Picture 12">
            <a:extLst>
              <a:ext uri="{FF2B5EF4-FFF2-40B4-BE49-F238E27FC236}">
                <a16:creationId xmlns:a16="http://schemas.microsoft.com/office/drawing/2014/main" id="{236B8D26-3889-436A-AEAE-3459C37679B9}"/>
              </a:ext>
            </a:extLst>
          </p:cNvPr>
          <p:cNvPicPr>
            <a:picLocks noChangeAspect="1"/>
          </p:cNvPicPr>
          <p:nvPr/>
        </p:nvPicPr>
        <p:blipFill>
          <a:blip r:embed="rId9"/>
          <a:stretch>
            <a:fillRect/>
          </a:stretch>
        </p:blipFill>
        <p:spPr>
          <a:xfrm>
            <a:off x="3557535" y="4366701"/>
            <a:ext cx="1850507" cy="730017"/>
          </a:xfrm>
          <a:prstGeom prst="rect">
            <a:avLst/>
          </a:prstGeom>
        </p:spPr>
      </p:pic>
      <p:pic>
        <p:nvPicPr>
          <p:cNvPr id="22" name="Picture 21">
            <a:extLst>
              <a:ext uri="{FF2B5EF4-FFF2-40B4-BE49-F238E27FC236}">
                <a16:creationId xmlns:a16="http://schemas.microsoft.com/office/drawing/2014/main" id="{27AC3E5F-91E6-4300-9A0E-E4EBEEDBA6BB}"/>
              </a:ext>
            </a:extLst>
          </p:cNvPr>
          <p:cNvPicPr>
            <a:picLocks noChangeAspect="1"/>
          </p:cNvPicPr>
          <p:nvPr/>
        </p:nvPicPr>
        <p:blipFill>
          <a:blip r:embed="rId10"/>
          <a:stretch>
            <a:fillRect/>
          </a:stretch>
        </p:blipFill>
        <p:spPr>
          <a:xfrm>
            <a:off x="5685524" y="3678461"/>
            <a:ext cx="1850507" cy="1452937"/>
          </a:xfrm>
          <a:prstGeom prst="rect">
            <a:avLst/>
          </a:prstGeom>
        </p:spPr>
      </p:pic>
      <p:pic>
        <p:nvPicPr>
          <p:cNvPr id="23" name="Picture 22">
            <a:extLst>
              <a:ext uri="{FF2B5EF4-FFF2-40B4-BE49-F238E27FC236}">
                <a16:creationId xmlns:a16="http://schemas.microsoft.com/office/drawing/2014/main" id="{A2A3D4BA-6E59-4A99-A3B8-1E53A10DB5A7}"/>
              </a:ext>
            </a:extLst>
          </p:cNvPr>
          <p:cNvPicPr>
            <a:picLocks noChangeAspect="1"/>
          </p:cNvPicPr>
          <p:nvPr/>
        </p:nvPicPr>
        <p:blipFill>
          <a:blip r:embed="rId11"/>
          <a:stretch>
            <a:fillRect/>
          </a:stretch>
        </p:blipFill>
        <p:spPr>
          <a:xfrm>
            <a:off x="7116410" y="5088882"/>
            <a:ext cx="1856762" cy="1457848"/>
          </a:xfrm>
          <a:prstGeom prst="rect">
            <a:avLst/>
          </a:prstGeom>
        </p:spPr>
      </p:pic>
      <p:sp>
        <p:nvSpPr>
          <p:cNvPr id="24" name="Arrow: Bent 23">
            <a:extLst>
              <a:ext uri="{FF2B5EF4-FFF2-40B4-BE49-F238E27FC236}">
                <a16:creationId xmlns:a16="http://schemas.microsoft.com/office/drawing/2014/main" id="{BA1D2135-25FA-438A-9B5B-D338294EBC63}"/>
              </a:ext>
            </a:extLst>
          </p:cNvPr>
          <p:cNvSpPr/>
          <p:nvPr/>
        </p:nvSpPr>
        <p:spPr>
          <a:xfrm rot="10800000" flipH="1">
            <a:off x="6372779" y="5203925"/>
            <a:ext cx="743631" cy="781711"/>
          </a:xfrm>
          <a:prstGeom prst="bentArrow">
            <a:avLst/>
          </a:prstGeom>
          <a:solidFill>
            <a:srgbClr val="004C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434F1D1C-AA89-4BAB-8C1E-213A11930BA3}"/>
              </a:ext>
            </a:extLst>
          </p:cNvPr>
          <p:cNvSpPr txBox="1"/>
          <p:nvPr/>
        </p:nvSpPr>
        <p:spPr>
          <a:xfrm>
            <a:off x="4425995" y="5473642"/>
            <a:ext cx="3022751" cy="923330"/>
          </a:xfrm>
          <a:prstGeom prst="rect">
            <a:avLst/>
          </a:prstGeom>
          <a:noFill/>
        </p:spPr>
        <p:txBody>
          <a:bodyPr wrap="square" rtlCol="0">
            <a:spAutoFit/>
          </a:bodyPr>
          <a:lstStyle/>
          <a:p>
            <a:r>
              <a:rPr lang="en-US" sz="1800" dirty="0">
                <a:solidFill>
                  <a:srgbClr val="FF0000"/>
                </a:solidFill>
              </a:rPr>
              <a:t>~50% tune spread</a:t>
            </a:r>
          </a:p>
          <a:p>
            <a:r>
              <a:rPr lang="en-US" sz="1800" dirty="0">
                <a:solidFill>
                  <a:srgbClr val="FF0000"/>
                </a:solidFill>
              </a:rPr>
              <a:t>reduction with a single</a:t>
            </a:r>
          </a:p>
          <a:p>
            <a:r>
              <a:rPr lang="en-US" sz="1800" dirty="0">
                <a:solidFill>
                  <a:srgbClr val="FF0000"/>
                </a:solidFill>
              </a:rPr>
              <a:t>electron lens</a:t>
            </a:r>
          </a:p>
        </p:txBody>
      </p:sp>
    </p:spTree>
    <p:extLst>
      <p:ext uri="{BB962C8B-B14F-4D97-AF65-F5344CB8AC3E}">
        <p14:creationId xmlns:p14="http://schemas.microsoft.com/office/powerpoint/2010/main" val="2884618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209BD-C97D-43B2-957D-0C1BBFCE1A9A}"/>
              </a:ext>
            </a:extLst>
          </p:cNvPr>
          <p:cNvSpPr>
            <a:spLocks noGrp="1"/>
          </p:cNvSpPr>
          <p:nvPr>
            <p:ph type="title"/>
          </p:nvPr>
        </p:nvSpPr>
        <p:spPr/>
        <p:txBody>
          <a:bodyPr/>
          <a:lstStyle/>
          <a:p>
            <a:r>
              <a:rPr lang="en-US" dirty="0"/>
              <a:t>Electron lens experiment in IOTA</a:t>
            </a:r>
          </a:p>
        </p:txBody>
      </p:sp>
      <p:sp>
        <p:nvSpPr>
          <p:cNvPr id="4" name="Date Placeholder 3">
            <a:extLst>
              <a:ext uri="{FF2B5EF4-FFF2-40B4-BE49-F238E27FC236}">
                <a16:creationId xmlns:a16="http://schemas.microsoft.com/office/drawing/2014/main" id="{7A383CFC-2029-4A28-B03A-2A6A6A806E36}"/>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75EC7FBA-CACC-43A2-81E3-B35F37D1B5BC}"/>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EA44C81E-2B9E-48CE-AF60-6B254E45F099}"/>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pic>
        <p:nvPicPr>
          <p:cNvPr id="7" name="Content Placeholder 6">
            <a:extLst>
              <a:ext uri="{FF2B5EF4-FFF2-40B4-BE49-F238E27FC236}">
                <a16:creationId xmlns:a16="http://schemas.microsoft.com/office/drawing/2014/main" id="{040A8321-A8E6-4E8C-875D-6268E0D2E353}"/>
              </a:ext>
            </a:extLst>
          </p:cNvPr>
          <p:cNvPicPr>
            <a:picLocks noGrp="1" noChangeAspect="1"/>
          </p:cNvPicPr>
          <p:nvPr>
            <p:ph idx="1"/>
          </p:nvPr>
        </p:nvPicPr>
        <p:blipFill>
          <a:blip r:embed="rId2"/>
          <a:stretch>
            <a:fillRect/>
          </a:stretch>
        </p:blipFill>
        <p:spPr>
          <a:xfrm>
            <a:off x="429419" y="814280"/>
            <a:ext cx="7985376" cy="5457632"/>
          </a:xfrm>
          <a:prstGeom prst="rect">
            <a:avLst/>
          </a:prstGeom>
        </p:spPr>
      </p:pic>
      <p:sp>
        <p:nvSpPr>
          <p:cNvPr id="8" name="Rectangle 7">
            <a:extLst>
              <a:ext uri="{FF2B5EF4-FFF2-40B4-BE49-F238E27FC236}">
                <a16:creationId xmlns:a16="http://schemas.microsoft.com/office/drawing/2014/main" id="{42F6410D-8CDC-49E9-AD8D-756BB729A0C3}"/>
              </a:ext>
            </a:extLst>
          </p:cNvPr>
          <p:cNvSpPr/>
          <p:nvPr/>
        </p:nvSpPr>
        <p:spPr>
          <a:xfrm>
            <a:off x="360144" y="840154"/>
            <a:ext cx="4572000" cy="461665"/>
          </a:xfrm>
          <a:prstGeom prst="rect">
            <a:avLst/>
          </a:prstGeom>
        </p:spPr>
        <p:txBody>
          <a:bodyPr>
            <a:spAutoFit/>
          </a:bodyPr>
          <a:lstStyle/>
          <a:p>
            <a:r>
              <a:rPr lang="en-US" dirty="0">
                <a:solidFill>
                  <a:srgbClr val="FFFF00"/>
                </a:solidFill>
                <a:effectLst>
                  <a:outerShdw blurRad="38100" dist="38100" dir="2700000" algn="tl">
                    <a:srgbClr val="000000">
                      <a:alpha val="43137"/>
                    </a:srgbClr>
                  </a:outerShdw>
                </a:effectLst>
              </a:rPr>
              <a:t>see Giulio </a:t>
            </a:r>
            <a:r>
              <a:rPr lang="en-US" dirty="0" err="1">
                <a:solidFill>
                  <a:srgbClr val="FFFF00"/>
                </a:solidFill>
                <a:effectLst>
                  <a:outerShdw blurRad="38100" dist="38100" dir="2700000" algn="tl">
                    <a:srgbClr val="000000">
                      <a:alpha val="43137"/>
                    </a:srgbClr>
                  </a:outerShdw>
                </a:effectLst>
              </a:rPr>
              <a:t>Stancari</a:t>
            </a:r>
            <a:r>
              <a:rPr lang="en-US" dirty="0">
                <a:solidFill>
                  <a:srgbClr val="FFFF00"/>
                </a:solidFill>
                <a:effectLst>
                  <a:outerShdw blurRad="38100" dist="38100" dir="2700000" algn="tl">
                    <a:srgbClr val="000000">
                      <a:alpha val="43137"/>
                    </a:srgbClr>
                  </a:outerShdw>
                </a:effectLst>
              </a:rPr>
              <a:t> ’s talk</a:t>
            </a:r>
          </a:p>
        </p:txBody>
      </p:sp>
    </p:spTree>
    <p:extLst>
      <p:ext uri="{BB962C8B-B14F-4D97-AF65-F5344CB8AC3E}">
        <p14:creationId xmlns:p14="http://schemas.microsoft.com/office/powerpoint/2010/main" val="234571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5E21B3B-C4AF-4BF8-AFB0-207029FF36B8}"/>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3A8AC81C-EFFE-4EED-89AF-B57C230848AF}"/>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871F74C5-FF5D-4B05-AFD1-F6EB29CB48D4}"/>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7" name="Content Placeholder 1">
            <a:extLst>
              <a:ext uri="{FF2B5EF4-FFF2-40B4-BE49-F238E27FC236}">
                <a16:creationId xmlns:a16="http://schemas.microsoft.com/office/drawing/2014/main" id="{A4C3D06F-C9C0-4077-B62F-EDF7B44C67AA}"/>
              </a:ext>
            </a:extLst>
          </p:cNvPr>
          <p:cNvSpPr>
            <a:spLocks noGrp="1"/>
          </p:cNvSpPr>
          <p:nvPr>
            <p:ph idx="1"/>
          </p:nvPr>
        </p:nvSpPr>
        <p:spPr>
          <a:xfrm>
            <a:off x="325405" y="971558"/>
            <a:ext cx="8672513" cy="5059363"/>
          </a:xfrm>
        </p:spPr>
        <p:txBody>
          <a:bodyPr/>
          <a:lstStyle/>
          <a:p>
            <a:r>
              <a:rPr lang="en-US" dirty="0" err="1"/>
              <a:t>Fermilab</a:t>
            </a:r>
            <a:r>
              <a:rPr lang="en-US" dirty="0"/>
              <a:t> is a world-recognized leader in beam cooling:</a:t>
            </a:r>
          </a:p>
          <a:p>
            <a:pPr lvl="1" indent="-342900"/>
            <a:r>
              <a:rPr lang="en-US" dirty="0"/>
              <a:t>Both stochastic and electron cooling systems in the past</a:t>
            </a:r>
          </a:p>
          <a:p>
            <a:pPr lvl="1" indent="-342900"/>
            <a:r>
              <a:rPr lang="en-US" dirty="0"/>
              <a:t>World’s highest energy electron cooler in operation, 2005-2011</a:t>
            </a:r>
          </a:p>
          <a:p>
            <a:pPr lvl="1" indent="-342900"/>
            <a:r>
              <a:rPr lang="en-US" dirty="0"/>
              <a:t>IOTA: optical stochastic cooling experiments</a:t>
            </a:r>
          </a:p>
          <a:p>
            <a:endParaRPr lang="en-US" dirty="0"/>
          </a:p>
          <a:p>
            <a:endParaRPr lang="en-US" dirty="0"/>
          </a:p>
          <a:p>
            <a:r>
              <a:rPr lang="en-US" dirty="0"/>
              <a:t>Two EIC R&amp;D projects (FY18-19), </a:t>
            </a:r>
          </a:p>
          <a:p>
            <a:pPr marL="0" indent="0">
              <a:buNone/>
            </a:pPr>
            <a:r>
              <a:rPr lang="en-US" dirty="0"/>
              <a:t>	supported by DOE/NP:</a:t>
            </a:r>
          </a:p>
          <a:p>
            <a:pPr lvl="1"/>
            <a:r>
              <a:rPr lang="en-US" dirty="0"/>
              <a:t>P. Piot (PI): a collaboration with </a:t>
            </a:r>
            <a:r>
              <a:rPr lang="en-US" dirty="0" err="1"/>
              <a:t>Jlab</a:t>
            </a:r>
            <a:r>
              <a:rPr lang="en-US" dirty="0"/>
              <a:t> and BNL</a:t>
            </a:r>
          </a:p>
          <a:p>
            <a:pPr lvl="2"/>
            <a:r>
              <a:rPr lang="en-US" dirty="0"/>
              <a:t>Development of Innovative, High-energy, Magnetized Electron Cooling for an EIC</a:t>
            </a:r>
          </a:p>
          <a:p>
            <a:pPr lvl="1"/>
            <a:r>
              <a:rPr lang="en-US" dirty="0"/>
              <a:t>S. Nagaitsev (PI): Ring-based high-energy electron cooler</a:t>
            </a:r>
          </a:p>
          <a:p>
            <a:pPr marL="457200" indent="-457200">
              <a:buFont typeface="+mj-lt"/>
              <a:buAutoNum type="arabicPeriod"/>
            </a:pPr>
            <a:endParaRPr lang="en-US" dirty="0"/>
          </a:p>
        </p:txBody>
      </p:sp>
      <p:sp>
        <p:nvSpPr>
          <p:cNvPr id="8" name="Title 2">
            <a:extLst>
              <a:ext uri="{FF2B5EF4-FFF2-40B4-BE49-F238E27FC236}">
                <a16:creationId xmlns:a16="http://schemas.microsoft.com/office/drawing/2014/main" id="{E8FC8935-5335-4148-89B7-8454A5910C25}"/>
              </a:ext>
            </a:extLst>
          </p:cNvPr>
          <p:cNvSpPr>
            <a:spLocks noGrp="1"/>
          </p:cNvSpPr>
          <p:nvPr>
            <p:ph type="title"/>
          </p:nvPr>
        </p:nvSpPr>
        <p:spPr>
          <a:xfrm>
            <a:off x="228600" y="251752"/>
            <a:ext cx="8686800" cy="427877"/>
          </a:xfrm>
        </p:spPr>
        <p:txBody>
          <a:bodyPr/>
          <a:lstStyle/>
          <a:p>
            <a:r>
              <a:rPr lang="en-US" dirty="0"/>
              <a:t>Beam-cooling</a:t>
            </a:r>
          </a:p>
        </p:txBody>
      </p:sp>
      <p:pic>
        <p:nvPicPr>
          <p:cNvPr id="9" name="Picture 8">
            <a:extLst>
              <a:ext uri="{FF2B5EF4-FFF2-40B4-BE49-F238E27FC236}">
                <a16:creationId xmlns:a16="http://schemas.microsoft.com/office/drawing/2014/main" id="{49DCFFD3-1087-432B-84B5-8EB6278B42A1}"/>
              </a:ext>
            </a:extLst>
          </p:cNvPr>
          <p:cNvPicPr>
            <a:picLocks noChangeAspect="1"/>
          </p:cNvPicPr>
          <p:nvPr/>
        </p:nvPicPr>
        <p:blipFill>
          <a:blip r:embed="rId2"/>
          <a:stretch>
            <a:fillRect/>
          </a:stretch>
        </p:blipFill>
        <p:spPr>
          <a:xfrm>
            <a:off x="5556287" y="2379123"/>
            <a:ext cx="3587713" cy="1853061"/>
          </a:xfrm>
          <a:prstGeom prst="rect">
            <a:avLst/>
          </a:prstGeom>
        </p:spPr>
      </p:pic>
      <p:sp>
        <p:nvSpPr>
          <p:cNvPr id="10" name="TextBox 9">
            <a:extLst>
              <a:ext uri="{FF2B5EF4-FFF2-40B4-BE49-F238E27FC236}">
                <a16:creationId xmlns:a16="http://schemas.microsoft.com/office/drawing/2014/main" id="{8EB6025C-5380-4B16-B3EE-C0F93577E2C1}"/>
              </a:ext>
            </a:extLst>
          </p:cNvPr>
          <p:cNvSpPr txBox="1"/>
          <p:nvPr/>
        </p:nvSpPr>
        <p:spPr>
          <a:xfrm>
            <a:off x="7162367" y="3917637"/>
            <a:ext cx="1981633" cy="338554"/>
          </a:xfrm>
          <a:prstGeom prst="rect">
            <a:avLst/>
          </a:prstGeom>
          <a:noFill/>
        </p:spPr>
        <p:txBody>
          <a:bodyPr wrap="none" rtlCol="0">
            <a:spAutoFit/>
          </a:bodyPr>
          <a:lstStyle/>
          <a:p>
            <a:r>
              <a:rPr lang="en-US" sz="1600" dirty="0"/>
              <a:t>PRL 96, 044801, 2006</a:t>
            </a:r>
          </a:p>
        </p:txBody>
      </p:sp>
    </p:spTree>
    <p:extLst>
      <p:ext uri="{BB962C8B-B14F-4D97-AF65-F5344CB8AC3E}">
        <p14:creationId xmlns:p14="http://schemas.microsoft.com/office/powerpoint/2010/main" val="4028345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5C80A-1E2A-4DE9-A600-F028D04F2FFA}"/>
              </a:ext>
            </a:extLst>
          </p:cNvPr>
          <p:cNvSpPr>
            <a:spLocks noGrp="1"/>
          </p:cNvSpPr>
          <p:nvPr>
            <p:ph type="title"/>
          </p:nvPr>
        </p:nvSpPr>
        <p:spPr>
          <a:xfrm>
            <a:off x="228600" y="102364"/>
            <a:ext cx="8686800" cy="427877"/>
          </a:xfrm>
        </p:spPr>
        <p:txBody>
          <a:bodyPr/>
          <a:lstStyle/>
          <a:p>
            <a:r>
              <a:rPr lang="en-US" dirty="0" err="1"/>
              <a:t>Fermilab</a:t>
            </a:r>
            <a:r>
              <a:rPr lang="en-US" dirty="0"/>
              <a:t> core capabilities</a:t>
            </a:r>
          </a:p>
        </p:txBody>
      </p:sp>
      <p:sp>
        <p:nvSpPr>
          <p:cNvPr id="4" name="Date Placeholder 3">
            <a:extLst>
              <a:ext uri="{FF2B5EF4-FFF2-40B4-BE49-F238E27FC236}">
                <a16:creationId xmlns:a16="http://schemas.microsoft.com/office/drawing/2014/main" id="{E1C00CDC-A796-4676-A2E1-F2F0FFC7D20A}"/>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E7BE4873-EBC3-4438-BB31-15C149DD7055}"/>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F617EB7D-EC20-44E1-BC05-0F4B21C14E08}"/>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9" name="Picture 8">
            <a:extLst>
              <a:ext uri="{FF2B5EF4-FFF2-40B4-BE49-F238E27FC236}">
                <a16:creationId xmlns:a16="http://schemas.microsoft.com/office/drawing/2014/main" id="{4A1A7640-A617-4E9A-B068-906608E08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718" y="530241"/>
            <a:ext cx="7479887" cy="4899818"/>
          </a:xfrm>
          <a:prstGeom prst="rect">
            <a:avLst/>
          </a:prstGeom>
        </p:spPr>
      </p:pic>
      <p:sp>
        <p:nvSpPr>
          <p:cNvPr id="10" name="TextBox 9">
            <a:extLst>
              <a:ext uri="{FF2B5EF4-FFF2-40B4-BE49-F238E27FC236}">
                <a16:creationId xmlns:a16="http://schemas.microsoft.com/office/drawing/2014/main" id="{7906F456-7EC4-4A13-8189-6BE905AA4E51}"/>
              </a:ext>
            </a:extLst>
          </p:cNvPr>
          <p:cNvSpPr txBox="1"/>
          <p:nvPr/>
        </p:nvSpPr>
        <p:spPr>
          <a:xfrm>
            <a:off x="222250" y="5503993"/>
            <a:ext cx="8767892" cy="707886"/>
          </a:xfrm>
          <a:prstGeom prst="rect">
            <a:avLst/>
          </a:prstGeom>
          <a:noFill/>
        </p:spPr>
        <p:txBody>
          <a:bodyPr wrap="square" rtlCol="0">
            <a:spAutoFit/>
          </a:bodyPr>
          <a:lstStyle/>
          <a:p>
            <a:r>
              <a:rPr lang="en-US" sz="2000" dirty="0" err="1">
                <a:solidFill>
                  <a:srgbClr val="505050"/>
                </a:solidFill>
                <a:latin typeface="Helvetica" charset="0"/>
                <a:ea typeface="Helvetica" charset="0"/>
                <a:cs typeface="Helvetica" charset="0"/>
              </a:rPr>
              <a:t>Fermilab</a:t>
            </a:r>
            <a:r>
              <a:rPr lang="en-US" sz="2000" dirty="0">
                <a:solidFill>
                  <a:srgbClr val="505050"/>
                </a:solidFill>
                <a:latin typeface="Helvetica" charset="0"/>
                <a:ea typeface="Helvetica" charset="0"/>
                <a:cs typeface="Helvetica" charset="0"/>
              </a:rPr>
              <a:t> has four core capabilities that depend on people and infrastructure. These are the elements that define the scope of what we do.</a:t>
            </a: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2118211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72B6F7F-BA70-409D-8EA4-A09D4F45B8A2}"/>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6C99EE6C-E489-4FB5-A794-0EE41D064BE5}"/>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D238F91B-8855-477F-AB1E-4A1EBE7A3765}"/>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7" name="Title 1">
            <a:extLst>
              <a:ext uri="{FF2B5EF4-FFF2-40B4-BE49-F238E27FC236}">
                <a16:creationId xmlns:a16="http://schemas.microsoft.com/office/drawing/2014/main" id="{C7D49255-3A5D-46A6-90F8-709A46647137}"/>
              </a:ext>
            </a:extLst>
          </p:cNvPr>
          <p:cNvSpPr>
            <a:spLocks noGrp="1"/>
          </p:cNvSpPr>
          <p:nvPr>
            <p:ph type="title"/>
          </p:nvPr>
        </p:nvSpPr>
        <p:spPr>
          <a:xfrm>
            <a:off x="219159" y="359442"/>
            <a:ext cx="8686800" cy="641739"/>
          </a:xfrm>
        </p:spPr>
        <p:txBody>
          <a:bodyPr/>
          <a:lstStyle/>
          <a:p>
            <a:pPr algn="ctr"/>
            <a:r>
              <a:rPr lang="en-US" dirty="0"/>
              <a:t>Optical Stochastic Cooling</a:t>
            </a:r>
            <a:br>
              <a:rPr lang="en-US" dirty="0"/>
            </a:br>
            <a:r>
              <a:rPr lang="en-US" dirty="0"/>
              <a:t>from ~10 cm to 1 um wavelength</a:t>
            </a:r>
          </a:p>
        </p:txBody>
      </p:sp>
      <p:sp>
        <p:nvSpPr>
          <p:cNvPr id="8" name="Arrow: Right 7">
            <a:extLst>
              <a:ext uri="{FF2B5EF4-FFF2-40B4-BE49-F238E27FC236}">
                <a16:creationId xmlns:a16="http://schemas.microsoft.com/office/drawing/2014/main" id="{C9C12AAD-FCC1-4DFB-8DF8-476106D1816E}"/>
              </a:ext>
            </a:extLst>
          </p:cNvPr>
          <p:cNvSpPr/>
          <p:nvPr/>
        </p:nvSpPr>
        <p:spPr>
          <a:xfrm>
            <a:off x="2920234" y="3082705"/>
            <a:ext cx="355463" cy="117763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B23F816-3BFF-4A7D-840D-624372A8EC6F}"/>
              </a:ext>
            </a:extLst>
          </p:cNvPr>
          <p:cNvPicPr>
            <a:picLocks noChangeAspect="1"/>
          </p:cNvPicPr>
          <p:nvPr/>
        </p:nvPicPr>
        <p:blipFill>
          <a:blip r:embed="rId2"/>
          <a:stretch>
            <a:fillRect/>
          </a:stretch>
        </p:blipFill>
        <p:spPr>
          <a:xfrm>
            <a:off x="0" y="1692078"/>
            <a:ext cx="2888113" cy="3602182"/>
          </a:xfrm>
          <a:prstGeom prst="rect">
            <a:avLst/>
          </a:prstGeom>
        </p:spPr>
      </p:pic>
      <p:sp>
        <p:nvSpPr>
          <p:cNvPr id="10" name="Content Placeholder 9">
            <a:extLst>
              <a:ext uri="{FF2B5EF4-FFF2-40B4-BE49-F238E27FC236}">
                <a16:creationId xmlns:a16="http://schemas.microsoft.com/office/drawing/2014/main" id="{58C4BD7A-4346-4F82-BA4D-DD1EDD4DD309}"/>
              </a:ext>
            </a:extLst>
          </p:cNvPr>
          <p:cNvSpPr>
            <a:spLocks noGrp="1"/>
          </p:cNvSpPr>
          <p:nvPr>
            <p:ph idx="1"/>
          </p:nvPr>
        </p:nvSpPr>
        <p:spPr>
          <a:xfrm>
            <a:off x="28469" y="1287976"/>
            <a:ext cx="2934992" cy="4987867"/>
          </a:xfrm>
        </p:spPr>
        <p:txBody>
          <a:bodyPr/>
          <a:lstStyle/>
          <a:p>
            <a:pPr marL="0" indent="0">
              <a:buNone/>
            </a:pPr>
            <a:r>
              <a:rPr lang="en-US" sz="1800" dirty="0"/>
              <a:t>Simon van der Meer, </a:t>
            </a:r>
          </a:p>
          <a:p>
            <a:pPr marL="0" indent="0">
              <a:buNone/>
            </a:pPr>
            <a:r>
              <a:rPr lang="en-US" sz="1800" dirty="0"/>
              <a:t>1984 Nobel Prize</a:t>
            </a:r>
          </a:p>
        </p:txBody>
      </p:sp>
      <p:pic>
        <p:nvPicPr>
          <p:cNvPr id="11" name="Picture 10">
            <a:extLst>
              <a:ext uri="{FF2B5EF4-FFF2-40B4-BE49-F238E27FC236}">
                <a16:creationId xmlns:a16="http://schemas.microsoft.com/office/drawing/2014/main" id="{12C0688D-1EB0-465F-A65F-B05A2FC46534}"/>
              </a:ext>
            </a:extLst>
          </p:cNvPr>
          <p:cNvPicPr>
            <a:picLocks noChangeAspect="1"/>
          </p:cNvPicPr>
          <p:nvPr/>
        </p:nvPicPr>
        <p:blipFill>
          <a:blip r:embed="rId3"/>
          <a:stretch>
            <a:fillRect/>
          </a:stretch>
        </p:blipFill>
        <p:spPr>
          <a:xfrm>
            <a:off x="3298568" y="1198471"/>
            <a:ext cx="5624945" cy="1927939"/>
          </a:xfrm>
          <a:prstGeom prst="rect">
            <a:avLst/>
          </a:prstGeom>
        </p:spPr>
      </p:pic>
      <p:sp>
        <p:nvSpPr>
          <p:cNvPr id="13" name="Content Placeholder 2">
            <a:extLst>
              <a:ext uri="{FF2B5EF4-FFF2-40B4-BE49-F238E27FC236}">
                <a16:creationId xmlns:a16="http://schemas.microsoft.com/office/drawing/2014/main" id="{8CB906E6-3CDE-41DE-887E-04ABCA17E92D}"/>
              </a:ext>
            </a:extLst>
          </p:cNvPr>
          <p:cNvSpPr txBox="1">
            <a:spLocks/>
          </p:cNvSpPr>
          <p:nvPr/>
        </p:nvSpPr>
        <p:spPr>
          <a:xfrm>
            <a:off x="3322576" y="3217762"/>
            <a:ext cx="5792955" cy="168990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buFont typeface="+mj-lt"/>
              <a:buAutoNum type="arabicPeriod"/>
            </a:pPr>
            <a:r>
              <a:rPr lang="en-US" sz="1500" dirty="0"/>
              <a:t>Each particle generates EM </a:t>
            </a:r>
            <a:r>
              <a:rPr lang="en-US" sz="1500" dirty="0" err="1"/>
              <a:t>wavepacket</a:t>
            </a:r>
            <a:r>
              <a:rPr lang="en-US" sz="1500" dirty="0"/>
              <a:t> in pickup undulator</a:t>
            </a:r>
          </a:p>
          <a:p>
            <a:pPr marL="231775" indent="-231775">
              <a:buFont typeface="+mj-lt"/>
              <a:buAutoNum type="arabicPeriod"/>
            </a:pPr>
            <a:r>
              <a:rPr lang="en-US" sz="1500" dirty="0"/>
              <a:t>Particle’s coordinates are “encoded” by transit through a bypass</a:t>
            </a:r>
          </a:p>
          <a:p>
            <a:pPr marL="231775" indent="-231775">
              <a:buFont typeface="+mj-lt"/>
              <a:buAutoNum type="arabicPeriod"/>
            </a:pPr>
            <a:r>
              <a:rPr lang="en-US" sz="1500" dirty="0"/>
              <a:t>EM </a:t>
            </a:r>
            <a:r>
              <a:rPr lang="en-US" sz="1500" dirty="0" err="1"/>
              <a:t>wavepacket</a:t>
            </a:r>
            <a:r>
              <a:rPr lang="en-US" sz="1500" dirty="0"/>
              <a:t> is amplified (or not) and focused into kicker </a:t>
            </a:r>
            <a:r>
              <a:rPr lang="en-US" sz="1500" dirty="0" err="1"/>
              <a:t>undularor</a:t>
            </a:r>
            <a:endParaRPr lang="en-US" sz="1500" dirty="0"/>
          </a:p>
          <a:p>
            <a:pPr marL="231775" indent="-231775">
              <a:buFont typeface="+mj-lt"/>
              <a:buAutoNum type="arabicPeriod"/>
            </a:pPr>
            <a:r>
              <a:rPr lang="en-US" sz="1500" dirty="0"/>
              <a:t>Induced delay relative to </a:t>
            </a:r>
            <a:r>
              <a:rPr lang="en-US" sz="1500" dirty="0" err="1"/>
              <a:t>wavepacket</a:t>
            </a:r>
            <a:r>
              <a:rPr lang="en-US" sz="1500" dirty="0"/>
              <a:t> results in corrective kick</a:t>
            </a:r>
          </a:p>
          <a:p>
            <a:pPr marL="231775" indent="-231775">
              <a:buFont typeface="+mj-lt"/>
              <a:buAutoNum type="arabicPeriod"/>
            </a:pPr>
            <a:r>
              <a:rPr lang="en-US" sz="1500" dirty="0"/>
              <a:t>Coherent contribution (cooling) accumulates over many turns</a:t>
            </a:r>
          </a:p>
        </p:txBody>
      </p:sp>
      <p:sp>
        <p:nvSpPr>
          <p:cNvPr id="14" name="Content Placeholder 2">
            <a:extLst>
              <a:ext uri="{FF2B5EF4-FFF2-40B4-BE49-F238E27FC236}">
                <a16:creationId xmlns:a16="http://schemas.microsoft.com/office/drawing/2014/main" id="{87E2122B-87CD-4CB3-8C5C-554561A5EA40}"/>
              </a:ext>
            </a:extLst>
          </p:cNvPr>
          <p:cNvSpPr txBox="1">
            <a:spLocks/>
          </p:cNvSpPr>
          <p:nvPr/>
        </p:nvSpPr>
        <p:spPr>
          <a:xfrm>
            <a:off x="516904" y="5412151"/>
            <a:ext cx="8406609" cy="1267794"/>
          </a:xfrm>
          <a:prstGeom prst="rect">
            <a:avLst/>
          </a:prstGeom>
          <a:solidFill>
            <a:schemeClr val="bg2"/>
          </a:solidFill>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OSC promises a new cooling scheme of relevance to high-energy, high brightness proton storage rings and colliders</a:t>
            </a:r>
          </a:p>
          <a:p>
            <a:r>
              <a:rPr lang="en-US" sz="1800" dirty="0"/>
              <a:t>The IOTA ring is designed to accommodate an OSC insert and a proof-of-principle experiment with electrons </a:t>
            </a:r>
            <a:r>
              <a:rPr lang="en-US" sz="1800" dirty="0">
                <a:solidFill>
                  <a:srgbClr val="C00000"/>
                </a:solidFill>
              </a:rPr>
              <a:t>(see Johnathan Jarvis’s talk)</a:t>
            </a:r>
          </a:p>
        </p:txBody>
      </p:sp>
      <p:pic>
        <p:nvPicPr>
          <p:cNvPr id="15" name="Picture 14">
            <a:extLst>
              <a:ext uri="{FF2B5EF4-FFF2-40B4-BE49-F238E27FC236}">
                <a16:creationId xmlns:a16="http://schemas.microsoft.com/office/drawing/2014/main" id="{40D7E1BD-D473-4594-A6CC-1A695E070B24}"/>
              </a:ext>
            </a:extLst>
          </p:cNvPr>
          <p:cNvPicPr>
            <a:picLocks noChangeAspect="1"/>
          </p:cNvPicPr>
          <p:nvPr/>
        </p:nvPicPr>
        <p:blipFill>
          <a:blip r:embed="rId4"/>
          <a:stretch>
            <a:fillRect/>
          </a:stretch>
        </p:blipFill>
        <p:spPr>
          <a:xfrm rot="16200000">
            <a:off x="6996545" y="3215013"/>
            <a:ext cx="4017818" cy="220154"/>
          </a:xfrm>
          <a:prstGeom prst="rect">
            <a:avLst/>
          </a:prstGeom>
          <a:effectLst>
            <a:glow rad="63500">
              <a:schemeClr val="accent4">
                <a:satMod val="175000"/>
                <a:alpha val="40000"/>
              </a:schemeClr>
            </a:glow>
          </a:effectLst>
        </p:spPr>
      </p:pic>
    </p:spTree>
    <p:extLst>
      <p:ext uri="{BB962C8B-B14F-4D97-AF65-F5344CB8AC3E}">
        <p14:creationId xmlns:p14="http://schemas.microsoft.com/office/powerpoint/2010/main" val="942815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62994-25AD-4A84-94F1-DE299F6A80B6}"/>
              </a:ext>
            </a:extLst>
          </p:cNvPr>
          <p:cNvSpPr>
            <a:spLocks noGrp="1"/>
          </p:cNvSpPr>
          <p:nvPr>
            <p:ph type="title"/>
          </p:nvPr>
        </p:nvSpPr>
        <p:spPr>
          <a:xfrm>
            <a:off x="228600" y="144302"/>
            <a:ext cx="8686800" cy="427877"/>
          </a:xfrm>
        </p:spPr>
        <p:txBody>
          <a:bodyPr/>
          <a:lstStyle/>
          <a:p>
            <a:r>
              <a:rPr lang="en-US" dirty="0"/>
              <a:t>The OSC experiment and an application example</a:t>
            </a:r>
          </a:p>
        </p:txBody>
      </p:sp>
      <p:sp>
        <p:nvSpPr>
          <p:cNvPr id="4" name="Date Placeholder 3">
            <a:extLst>
              <a:ext uri="{FF2B5EF4-FFF2-40B4-BE49-F238E27FC236}">
                <a16:creationId xmlns:a16="http://schemas.microsoft.com/office/drawing/2014/main" id="{D6911C84-7155-4200-A96C-A5DACCCC0B23}"/>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6CC27C64-6DFF-41AC-86C2-536ED349FA59}"/>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9845D747-1F1B-4367-BAFA-D76D89E8EFC1}"/>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pic>
        <p:nvPicPr>
          <p:cNvPr id="8" name="Picture 7">
            <a:extLst>
              <a:ext uri="{FF2B5EF4-FFF2-40B4-BE49-F238E27FC236}">
                <a16:creationId xmlns:a16="http://schemas.microsoft.com/office/drawing/2014/main" id="{DCC15F2E-C166-472A-8A0C-39FD401F2F2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691460" y="5272425"/>
            <a:ext cx="5402916" cy="1585575"/>
          </a:xfrm>
          <a:prstGeom prst="rect">
            <a:avLst/>
          </a:prstGeom>
          <a:solidFill>
            <a:schemeClr val="bg1"/>
          </a:solidFill>
        </p:spPr>
      </p:pic>
      <p:pic>
        <p:nvPicPr>
          <p:cNvPr id="10" name="Picture 9">
            <a:extLst>
              <a:ext uri="{FF2B5EF4-FFF2-40B4-BE49-F238E27FC236}">
                <a16:creationId xmlns:a16="http://schemas.microsoft.com/office/drawing/2014/main" id="{DC48BCC8-9418-4581-B22E-FC1930C47B78}"/>
              </a:ext>
            </a:extLst>
          </p:cNvPr>
          <p:cNvPicPr>
            <a:picLocks noChangeAspect="1"/>
          </p:cNvPicPr>
          <p:nvPr/>
        </p:nvPicPr>
        <p:blipFill>
          <a:blip r:embed="rId3"/>
          <a:stretch>
            <a:fillRect/>
          </a:stretch>
        </p:blipFill>
        <p:spPr>
          <a:xfrm>
            <a:off x="1506811" y="699681"/>
            <a:ext cx="6299200" cy="4844592"/>
          </a:xfrm>
          <a:prstGeom prst="rect">
            <a:avLst/>
          </a:prstGeom>
        </p:spPr>
      </p:pic>
    </p:spTree>
    <p:extLst>
      <p:ext uri="{BB962C8B-B14F-4D97-AF65-F5344CB8AC3E}">
        <p14:creationId xmlns:p14="http://schemas.microsoft.com/office/powerpoint/2010/main" val="13410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447D30-E907-4078-AD2D-C181A8AA4803}"/>
              </a:ext>
            </a:extLst>
          </p:cNvPr>
          <p:cNvSpPr>
            <a:spLocks noGrp="1"/>
          </p:cNvSpPr>
          <p:nvPr>
            <p:ph idx="1"/>
          </p:nvPr>
        </p:nvSpPr>
        <p:spPr>
          <a:xfrm>
            <a:off x="222250" y="807427"/>
            <a:ext cx="8672513" cy="5059363"/>
          </a:xfrm>
        </p:spPr>
        <p:txBody>
          <a:bodyPr/>
          <a:lstStyle/>
          <a:p>
            <a:r>
              <a:rPr lang="en-US" dirty="0"/>
              <a:t>Two experiments in nonlinear beam dynamics are planned for the 2018 run</a:t>
            </a:r>
          </a:p>
          <a:p>
            <a:pPr lvl="1"/>
            <a:r>
              <a:rPr lang="en-US" dirty="0"/>
              <a:t>See a PhD student (N. </a:t>
            </a:r>
            <a:r>
              <a:rPr lang="en-US" dirty="0" err="1"/>
              <a:t>Kuklin</a:t>
            </a:r>
            <a:r>
              <a:rPr lang="en-US" dirty="0"/>
              <a:t>) talk in breakout </a:t>
            </a:r>
          </a:p>
          <a:p>
            <a:r>
              <a:rPr lang="en-US" dirty="0"/>
              <a:t>Phase I with electron beam will concentrate on the science aspects of single-particle motion stability using e- (pencil) beams</a:t>
            </a:r>
          </a:p>
          <a:p>
            <a:pPr lvl="1"/>
            <a:r>
              <a:rPr lang="en-US" dirty="0"/>
              <a:t>Demonstrate large amplitude-dependent detuning</a:t>
            </a:r>
          </a:p>
          <a:p>
            <a:pPr lvl="1"/>
            <a:r>
              <a:rPr lang="en-US" dirty="0"/>
              <a:t>Machine tuning must be at the state-of-the-art level to satisfy </a:t>
            </a:r>
            <a:r>
              <a:rPr lang="en-US" dirty="0" err="1"/>
              <a:t>integrable</a:t>
            </a:r>
            <a:r>
              <a:rPr lang="en-US" dirty="0"/>
              <a:t> optics requirements</a:t>
            </a:r>
          </a:p>
          <a:p>
            <a:pPr lvl="1"/>
            <a:r>
              <a:rPr lang="en-US" dirty="0"/>
              <a:t>e- beams best for the purpose</a:t>
            </a:r>
          </a:p>
          <a:p>
            <a:r>
              <a:rPr lang="en-US" dirty="0"/>
              <a:t>Phase II – After commissioning with e-, we will move the existing 2.5 MeV (HINS) proton/H- RFQ to FAST to inject protons into the IOTA ring</a:t>
            </a:r>
          </a:p>
          <a:p>
            <a:pPr lvl="1"/>
            <a:r>
              <a:rPr lang="en-US" dirty="0"/>
              <a:t>Opens a path to intense-beam and space-charge studies</a:t>
            </a:r>
          </a:p>
        </p:txBody>
      </p:sp>
      <p:sp>
        <p:nvSpPr>
          <p:cNvPr id="3" name="Title 2">
            <a:extLst>
              <a:ext uri="{FF2B5EF4-FFF2-40B4-BE49-F238E27FC236}">
                <a16:creationId xmlns:a16="http://schemas.microsoft.com/office/drawing/2014/main" id="{9AE30631-6E11-4501-A6F2-EDF02E049998}"/>
              </a:ext>
            </a:extLst>
          </p:cNvPr>
          <p:cNvSpPr>
            <a:spLocks noGrp="1"/>
          </p:cNvSpPr>
          <p:nvPr>
            <p:ph type="title"/>
          </p:nvPr>
        </p:nvSpPr>
        <p:spPr/>
        <p:txBody>
          <a:bodyPr/>
          <a:lstStyle/>
          <a:p>
            <a:r>
              <a:rPr lang="en-US" dirty="0"/>
              <a:t>IOTA plans and staging</a:t>
            </a:r>
          </a:p>
        </p:txBody>
      </p:sp>
      <p:sp>
        <p:nvSpPr>
          <p:cNvPr id="4" name="Date Placeholder 3">
            <a:extLst>
              <a:ext uri="{FF2B5EF4-FFF2-40B4-BE49-F238E27FC236}">
                <a16:creationId xmlns:a16="http://schemas.microsoft.com/office/drawing/2014/main" id="{C3A8DA7F-2FED-4F0F-AC47-87BDA74B49D9}"/>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3CB6030C-0C52-443E-8249-3DA6A5B21FF6}"/>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8BDD2DD1-6ECE-4BD1-B87D-0A2D2635CAEF}"/>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Tree>
    <p:extLst>
      <p:ext uri="{BB962C8B-B14F-4D97-AF65-F5344CB8AC3E}">
        <p14:creationId xmlns:p14="http://schemas.microsoft.com/office/powerpoint/2010/main" val="1860677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70D4DA-F7C2-468B-AD96-C328458992A1}"/>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0E1FA2BD-7762-4656-AC0A-46F0D825528B}"/>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B2FD90D5-5364-4435-AFA3-CCAD7A654D64}"/>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
        <p:nvSpPr>
          <p:cNvPr id="7" name="Title 1">
            <a:extLst>
              <a:ext uri="{FF2B5EF4-FFF2-40B4-BE49-F238E27FC236}">
                <a16:creationId xmlns:a16="http://schemas.microsoft.com/office/drawing/2014/main" id="{125C8E15-6777-45C3-AB6B-D30AFAB6D1E2}"/>
              </a:ext>
            </a:extLst>
          </p:cNvPr>
          <p:cNvSpPr>
            <a:spLocks noGrp="1"/>
          </p:cNvSpPr>
          <p:nvPr>
            <p:ph type="title"/>
          </p:nvPr>
        </p:nvSpPr>
        <p:spPr>
          <a:xfrm>
            <a:off x="228600" y="126268"/>
            <a:ext cx="6532039" cy="641739"/>
          </a:xfrm>
        </p:spPr>
        <p:txBody>
          <a:bodyPr/>
          <a:lstStyle/>
          <a:p>
            <a:r>
              <a:rPr lang="en-US" dirty="0"/>
              <a:t>Accelerator science at FAST</a:t>
            </a:r>
          </a:p>
        </p:txBody>
      </p:sp>
      <p:sp>
        <p:nvSpPr>
          <p:cNvPr id="8" name="Content Placeholder 2">
            <a:extLst>
              <a:ext uri="{FF2B5EF4-FFF2-40B4-BE49-F238E27FC236}">
                <a16:creationId xmlns:a16="http://schemas.microsoft.com/office/drawing/2014/main" id="{27A9A684-E5A8-41A1-B2E5-307AA7B67636}"/>
              </a:ext>
            </a:extLst>
          </p:cNvPr>
          <p:cNvSpPr>
            <a:spLocks noGrp="1"/>
          </p:cNvSpPr>
          <p:nvPr>
            <p:ph idx="1"/>
          </p:nvPr>
        </p:nvSpPr>
        <p:spPr>
          <a:xfrm>
            <a:off x="228600" y="914400"/>
            <a:ext cx="8672513" cy="5329989"/>
          </a:xfrm>
        </p:spPr>
        <p:txBody>
          <a:bodyPr/>
          <a:lstStyle/>
          <a:p>
            <a:r>
              <a:rPr lang="en-US" dirty="0"/>
              <a:t>We are mostly interested in the IOTA science</a:t>
            </a:r>
          </a:p>
          <a:p>
            <a:pPr lvl="1"/>
            <a:r>
              <a:rPr lang="en-US" dirty="0"/>
              <a:t>IOTA is capable of circulating both protons and electrons</a:t>
            </a:r>
          </a:p>
          <a:p>
            <a:pPr lvl="1"/>
            <a:r>
              <a:rPr lang="en-US" dirty="0"/>
              <a:t>Research focused on high-intensity proton rings: space-charge effects, instability mitigation, beam loss control, beam cooling</a:t>
            </a:r>
          </a:p>
          <a:p>
            <a:r>
              <a:rPr lang="en-US" dirty="0"/>
              <a:t>However, there are excellent science opportunities with the FAST electron </a:t>
            </a:r>
            <a:r>
              <a:rPr lang="en-US" dirty="0" err="1"/>
              <a:t>linac</a:t>
            </a:r>
            <a:r>
              <a:rPr lang="en-US" dirty="0"/>
              <a:t> and with IOTA (electrons)</a:t>
            </a:r>
          </a:p>
          <a:p>
            <a:pPr lvl="1"/>
            <a:r>
              <a:rPr lang="en-US" dirty="0"/>
              <a:t>Radiation generation (P. Piot’s talk)</a:t>
            </a:r>
          </a:p>
          <a:p>
            <a:pPr lvl="1"/>
            <a:r>
              <a:rPr lang="en-US" dirty="0"/>
              <a:t>High average current experiments</a:t>
            </a:r>
          </a:p>
          <a:p>
            <a:pPr lvl="1"/>
            <a:r>
              <a:rPr lang="en-US" dirty="0"/>
              <a:t>Complementary to FACET-II (see breakout talks)</a:t>
            </a:r>
          </a:p>
          <a:p>
            <a:pPr lvl="1"/>
            <a:r>
              <a:rPr lang="en-US" dirty="0"/>
              <a:t>Suitable for LCLS-II commissioning studies, MARIE and EIC R&amp;D</a:t>
            </a:r>
          </a:p>
          <a:p>
            <a:pPr lvl="1"/>
            <a:endParaRPr lang="en-US" dirty="0">
              <a:solidFill>
                <a:srgbClr val="FF0000"/>
              </a:solidFill>
            </a:endParaRPr>
          </a:p>
        </p:txBody>
      </p:sp>
    </p:spTree>
    <p:extLst>
      <p:ext uri="{BB962C8B-B14F-4D97-AF65-F5344CB8AC3E}">
        <p14:creationId xmlns:p14="http://schemas.microsoft.com/office/powerpoint/2010/main" val="2066859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A0388A-F086-4551-A1F7-B4BDDE13CB46}"/>
              </a:ext>
            </a:extLst>
          </p:cNvPr>
          <p:cNvPicPr>
            <a:picLocks noChangeAspect="1"/>
          </p:cNvPicPr>
          <p:nvPr/>
        </p:nvPicPr>
        <p:blipFill>
          <a:blip r:embed="rId3"/>
          <a:stretch>
            <a:fillRect/>
          </a:stretch>
        </p:blipFill>
        <p:spPr>
          <a:xfrm>
            <a:off x="1167114" y="2882606"/>
            <a:ext cx="5800846" cy="3262976"/>
          </a:xfrm>
          <a:prstGeom prst="rect">
            <a:avLst/>
          </a:prstGeom>
        </p:spPr>
      </p:pic>
      <p:sp>
        <p:nvSpPr>
          <p:cNvPr id="2" name="Content Placeholder 1">
            <a:extLst>
              <a:ext uri="{FF2B5EF4-FFF2-40B4-BE49-F238E27FC236}">
                <a16:creationId xmlns:a16="http://schemas.microsoft.com/office/drawing/2014/main" id="{625F9BB7-DA05-4F9C-ADEA-F6BCA71075E8}"/>
              </a:ext>
            </a:extLst>
          </p:cNvPr>
          <p:cNvSpPr>
            <a:spLocks noGrp="1"/>
          </p:cNvSpPr>
          <p:nvPr>
            <p:ph idx="1"/>
          </p:nvPr>
        </p:nvSpPr>
        <p:spPr>
          <a:xfrm>
            <a:off x="228600" y="808892"/>
            <a:ext cx="8672513" cy="5222021"/>
          </a:xfrm>
        </p:spPr>
        <p:txBody>
          <a:bodyPr/>
          <a:lstStyle/>
          <a:p>
            <a:r>
              <a:rPr lang="en-US" dirty="0"/>
              <a:t>Our goal is to establish a new </a:t>
            </a:r>
            <a:r>
              <a:rPr lang="en-US" dirty="0" err="1"/>
              <a:t>Fermilab</a:t>
            </a:r>
            <a:r>
              <a:rPr lang="en-US" dirty="0"/>
              <a:t> user facility, FAST, on the time scale of ~2022</a:t>
            </a:r>
          </a:p>
          <a:p>
            <a:pPr lvl="1"/>
            <a:r>
              <a:rPr lang="en-US" dirty="0"/>
              <a:t>Establish a science advisory committee first, evolve into the FAST PAC</a:t>
            </a:r>
          </a:p>
          <a:p>
            <a:pPr lvl="1"/>
            <a:r>
              <a:rPr lang="en-US" dirty="0"/>
              <a:t>Double the number of collaborators, 30 </a:t>
            </a:r>
            <a:r>
              <a:rPr lang="en-US" dirty="0">
                <a:sym typeface="Wingdings" panose="05000000000000000000" pitchFamily="2" charset="2"/>
              </a:rPr>
              <a:t> 60</a:t>
            </a:r>
            <a:endParaRPr lang="en-US" dirty="0"/>
          </a:p>
        </p:txBody>
      </p:sp>
      <p:sp>
        <p:nvSpPr>
          <p:cNvPr id="3" name="Title 2">
            <a:extLst>
              <a:ext uri="{FF2B5EF4-FFF2-40B4-BE49-F238E27FC236}">
                <a16:creationId xmlns:a16="http://schemas.microsoft.com/office/drawing/2014/main" id="{761BA4E1-1045-451B-BF66-3218444D8351}"/>
              </a:ext>
            </a:extLst>
          </p:cNvPr>
          <p:cNvSpPr>
            <a:spLocks noGrp="1"/>
          </p:cNvSpPr>
          <p:nvPr>
            <p:ph type="title"/>
          </p:nvPr>
        </p:nvSpPr>
        <p:spPr/>
        <p:txBody>
          <a:bodyPr/>
          <a:lstStyle/>
          <a:p>
            <a:r>
              <a:rPr lang="en-US" dirty="0"/>
              <a:t>FAST User Facility</a:t>
            </a:r>
          </a:p>
        </p:txBody>
      </p:sp>
      <p:sp>
        <p:nvSpPr>
          <p:cNvPr id="4" name="Date Placeholder 3">
            <a:extLst>
              <a:ext uri="{FF2B5EF4-FFF2-40B4-BE49-F238E27FC236}">
                <a16:creationId xmlns:a16="http://schemas.microsoft.com/office/drawing/2014/main" id="{DCA7A8E4-AC8E-4FEF-8CA2-5B899F18783D}"/>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36CEDF03-B57C-4ECF-8D2F-9ACD018A7467}"/>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07FE53FA-0369-4EF6-A432-4C6EBE0F5BFC}"/>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8" name="TextBox 7">
            <a:extLst>
              <a:ext uri="{FF2B5EF4-FFF2-40B4-BE49-F238E27FC236}">
                <a16:creationId xmlns:a16="http://schemas.microsoft.com/office/drawing/2014/main" id="{D4B1E702-54B6-48F8-BF02-FCBFDF871F7A}"/>
              </a:ext>
            </a:extLst>
          </p:cNvPr>
          <p:cNvSpPr txBox="1"/>
          <p:nvPr/>
        </p:nvSpPr>
        <p:spPr>
          <a:xfrm>
            <a:off x="2176040" y="5748563"/>
            <a:ext cx="4095929" cy="461665"/>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rPr>
              <a:t>6</a:t>
            </a:r>
            <a:r>
              <a:rPr lang="en-US" b="1" baseline="30000" dirty="0">
                <a:solidFill>
                  <a:srgbClr val="FFFF00"/>
                </a:solidFill>
                <a:effectLst>
                  <a:outerShdw blurRad="38100" dist="38100" dir="2700000" algn="tl">
                    <a:srgbClr val="000000">
                      <a:alpha val="43137"/>
                    </a:srgbClr>
                  </a:outerShdw>
                </a:effectLst>
              </a:rPr>
              <a:t>th</a:t>
            </a:r>
            <a:r>
              <a:rPr lang="en-US" b="1" dirty="0">
                <a:solidFill>
                  <a:srgbClr val="FFFF00"/>
                </a:solidFill>
                <a:effectLst>
                  <a:outerShdw blurRad="38100" dist="38100" dir="2700000" algn="tl">
                    <a:srgbClr val="000000">
                      <a:alpha val="43137"/>
                    </a:srgbClr>
                  </a:outerShdw>
                </a:effectLst>
              </a:rPr>
              <a:t> Annual IOTA/FAST CM 2018</a:t>
            </a:r>
          </a:p>
        </p:txBody>
      </p:sp>
    </p:spTree>
    <p:extLst>
      <p:ext uri="{BB962C8B-B14F-4D97-AF65-F5344CB8AC3E}">
        <p14:creationId xmlns:p14="http://schemas.microsoft.com/office/powerpoint/2010/main" val="1046744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D3B8E0-91A3-4961-B22E-CCF0C3980A45}"/>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3CCBDC8E-25DD-48C4-9E3D-D6D8D51AA071}"/>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56D2E2AF-B026-4277-894F-BB0251D2CA15}"/>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
        <p:nvSpPr>
          <p:cNvPr id="38" name="Title 1">
            <a:extLst>
              <a:ext uri="{FF2B5EF4-FFF2-40B4-BE49-F238E27FC236}">
                <a16:creationId xmlns:a16="http://schemas.microsoft.com/office/drawing/2014/main" id="{989C55CC-6A10-438F-80CA-F929E1ED60C4}"/>
              </a:ext>
            </a:extLst>
          </p:cNvPr>
          <p:cNvSpPr>
            <a:spLocks noGrp="1"/>
          </p:cNvSpPr>
          <p:nvPr>
            <p:ph type="title"/>
          </p:nvPr>
        </p:nvSpPr>
        <p:spPr>
          <a:xfrm>
            <a:off x="228600" y="103664"/>
            <a:ext cx="8686800" cy="641739"/>
          </a:xfrm>
        </p:spPr>
        <p:txBody>
          <a:bodyPr/>
          <a:lstStyle/>
          <a:p>
            <a:r>
              <a:rPr lang="en-US" sz="2400" dirty="0"/>
              <a:t>High-power Targets: Accomplishments &amp; Impacts</a:t>
            </a:r>
            <a:br>
              <a:rPr lang="en-US" sz="2400" dirty="0"/>
            </a:br>
            <a:r>
              <a:rPr lang="en-US" sz="1800" b="0" dirty="0"/>
              <a:t>(see P. Hurh talk in the breakout)</a:t>
            </a:r>
            <a:endParaRPr lang="en-US" sz="2400" b="0" dirty="0"/>
          </a:p>
        </p:txBody>
      </p:sp>
      <p:sp>
        <p:nvSpPr>
          <p:cNvPr id="39" name="Content Placeholder 2">
            <a:extLst>
              <a:ext uri="{FF2B5EF4-FFF2-40B4-BE49-F238E27FC236}">
                <a16:creationId xmlns:a16="http://schemas.microsoft.com/office/drawing/2014/main" id="{D2CA5973-3EC8-42FB-957B-953B85B100FF}"/>
              </a:ext>
            </a:extLst>
          </p:cNvPr>
          <p:cNvSpPr>
            <a:spLocks noGrp="1"/>
          </p:cNvSpPr>
          <p:nvPr>
            <p:ph idx="1"/>
          </p:nvPr>
        </p:nvSpPr>
        <p:spPr>
          <a:xfrm>
            <a:off x="228600" y="1043046"/>
            <a:ext cx="5636941" cy="4987867"/>
          </a:xfrm>
        </p:spPr>
        <p:txBody>
          <a:bodyPr/>
          <a:lstStyle/>
          <a:p>
            <a:pPr>
              <a:spcBef>
                <a:spcPts val="1800"/>
              </a:spcBef>
            </a:pPr>
            <a:r>
              <a:rPr lang="en-US" sz="1600" dirty="0" err="1"/>
              <a:t>RaDIATE</a:t>
            </a:r>
            <a:r>
              <a:rPr lang="en-US" sz="1600" dirty="0"/>
              <a:t> collaboration grew from 5 institutions (2013) to 14 institutions (2017) on the MOU and 70 participants</a:t>
            </a:r>
          </a:p>
          <a:p>
            <a:pPr>
              <a:spcBef>
                <a:spcPts val="1800"/>
              </a:spcBef>
            </a:pPr>
            <a:r>
              <a:rPr lang="en-US" sz="1600" dirty="0"/>
              <a:t>Completed Proton Irradiation Studies on Graphite</a:t>
            </a:r>
          </a:p>
          <a:p>
            <a:pPr>
              <a:spcBef>
                <a:spcPts val="1800"/>
              </a:spcBef>
            </a:pPr>
            <a:r>
              <a:rPr lang="en-US" sz="1600" dirty="0"/>
              <a:t>Completed Proton and Ion Beam Studies on Beryllium</a:t>
            </a:r>
          </a:p>
          <a:p>
            <a:pPr>
              <a:spcBef>
                <a:spcPts val="1800"/>
              </a:spcBef>
            </a:pPr>
            <a:r>
              <a:rPr lang="en-US" sz="1600" dirty="0"/>
              <a:t>Completed In-beam Thermal Shock Test on Beryllium at CERN’s </a:t>
            </a:r>
            <a:r>
              <a:rPr lang="en-US" sz="1600" dirty="0" err="1"/>
              <a:t>HiRadMat</a:t>
            </a:r>
            <a:r>
              <a:rPr lang="en-US" sz="1600" dirty="0"/>
              <a:t> </a:t>
            </a:r>
          </a:p>
          <a:p>
            <a:pPr>
              <a:spcBef>
                <a:spcPts val="1800"/>
              </a:spcBef>
            </a:pPr>
            <a:r>
              <a:rPr lang="en-US" sz="1600" dirty="0"/>
              <a:t>Completed </a:t>
            </a:r>
            <a:r>
              <a:rPr lang="en-US" sz="1600" dirty="0" err="1"/>
              <a:t>RaDIATE</a:t>
            </a:r>
            <a:r>
              <a:rPr lang="en-US" sz="1600" dirty="0"/>
              <a:t> organized proton irradiation at BNL’s Isotope Production (BLIP) facility</a:t>
            </a:r>
          </a:p>
          <a:p>
            <a:pPr>
              <a:spcBef>
                <a:spcPts val="1800"/>
              </a:spcBef>
            </a:pPr>
            <a:r>
              <a:rPr lang="en-US" sz="1600" dirty="0"/>
              <a:t>Preparations for In-beam Thermal Shock Test on previously irradiated material at CERN’s </a:t>
            </a:r>
            <a:r>
              <a:rPr lang="en-US" sz="1600" dirty="0" err="1"/>
              <a:t>HiRadMat</a:t>
            </a:r>
            <a:endParaRPr lang="en-US" sz="1100" dirty="0"/>
          </a:p>
          <a:p>
            <a:pPr>
              <a:spcBef>
                <a:spcPts val="1800"/>
              </a:spcBef>
            </a:pPr>
            <a:endParaRPr lang="en-US" sz="1600" dirty="0"/>
          </a:p>
        </p:txBody>
      </p:sp>
      <p:sp>
        <p:nvSpPr>
          <p:cNvPr id="40" name="Rounded Rectangle 7">
            <a:extLst>
              <a:ext uri="{FF2B5EF4-FFF2-40B4-BE49-F238E27FC236}">
                <a16:creationId xmlns:a16="http://schemas.microsoft.com/office/drawing/2014/main" id="{6B4A981C-160C-484E-A082-A5E1D61536C2}"/>
              </a:ext>
            </a:extLst>
          </p:cNvPr>
          <p:cNvSpPr/>
          <p:nvPr/>
        </p:nvSpPr>
        <p:spPr>
          <a:xfrm>
            <a:off x="6227805" y="1043046"/>
            <a:ext cx="2687595" cy="693790"/>
          </a:xfrm>
          <a:prstGeom prst="roundRect">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400" dirty="0"/>
              <a:t>Informed design of LBNF target cooling system and choice of graphite grade</a:t>
            </a:r>
          </a:p>
        </p:txBody>
      </p:sp>
      <p:cxnSp>
        <p:nvCxnSpPr>
          <p:cNvPr id="41" name="Straight Arrow Connector 40">
            <a:extLst>
              <a:ext uri="{FF2B5EF4-FFF2-40B4-BE49-F238E27FC236}">
                <a16:creationId xmlns:a16="http://schemas.microsoft.com/office/drawing/2014/main" id="{FD1833D5-8B18-4225-AE87-2E2006A9CD11}"/>
              </a:ext>
            </a:extLst>
          </p:cNvPr>
          <p:cNvCxnSpPr>
            <a:stCxn id="40" idx="1"/>
          </p:cNvCxnSpPr>
          <p:nvPr/>
        </p:nvCxnSpPr>
        <p:spPr>
          <a:xfrm flipH="1">
            <a:off x="5090985" y="1389941"/>
            <a:ext cx="1136820" cy="488286"/>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sp>
        <p:nvSpPr>
          <p:cNvPr id="42" name="Rounded Rectangle 15">
            <a:extLst>
              <a:ext uri="{FF2B5EF4-FFF2-40B4-BE49-F238E27FC236}">
                <a16:creationId xmlns:a16="http://schemas.microsoft.com/office/drawing/2014/main" id="{51BFD8E6-8376-489B-8661-F65ECCB50D79}"/>
              </a:ext>
            </a:extLst>
          </p:cNvPr>
          <p:cNvSpPr/>
          <p:nvPr/>
        </p:nvSpPr>
        <p:spPr>
          <a:xfrm>
            <a:off x="6227805" y="1869254"/>
            <a:ext cx="2687595" cy="462821"/>
          </a:xfrm>
          <a:prstGeom prst="roundRect">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400" dirty="0"/>
              <a:t>Will inform design of Be beam windows </a:t>
            </a:r>
            <a:r>
              <a:rPr lang="en-US" sz="1400"/>
              <a:t>for LBNF</a:t>
            </a:r>
            <a:endParaRPr lang="en-US" sz="1400" dirty="0"/>
          </a:p>
        </p:txBody>
      </p:sp>
      <p:cxnSp>
        <p:nvCxnSpPr>
          <p:cNvPr id="43" name="Straight Arrow Connector 42">
            <a:extLst>
              <a:ext uri="{FF2B5EF4-FFF2-40B4-BE49-F238E27FC236}">
                <a16:creationId xmlns:a16="http://schemas.microsoft.com/office/drawing/2014/main" id="{71E93A3C-26B2-46DB-B5D8-A9571BE2F363}"/>
              </a:ext>
            </a:extLst>
          </p:cNvPr>
          <p:cNvCxnSpPr>
            <a:stCxn id="42" idx="1"/>
          </p:cNvCxnSpPr>
          <p:nvPr/>
        </p:nvCxnSpPr>
        <p:spPr>
          <a:xfrm flipH="1">
            <a:off x="5511115" y="2100665"/>
            <a:ext cx="716690" cy="222405"/>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sp>
        <p:nvSpPr>
          <p:cNvPr id="44" name="Rounded Rectangle 17">
            <a:extLst>
              <a:ext uri="{FF2B5EF4-FFF2-40B4-BE49-F238E27FC236}">
                <a16:creationId xmlns:a16="http://schemas.microsoft.com/office/drawing/2014/main" id="{46BD7756-398D-4FE4-B477-4BAF7622FFF4}"/>
              </a:ext>
            </a:extLst>
          </p:cNvPr>
          <p:cNvSpPr/>
          <p:nvPr/>
        </p:nvSpPr>
        <p:spPr>
          <a:xfrm>
            <a:off x="6227805" y="2464493"/>
            <a:ext cx="2687595" cy="940027"/>
          </a:xfrm>
          <a:prstGeom prst="roundRect">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400" dirty="0"/>
              <a:t>Enabled prediction of stress and deformation of Be beam windows or targets (alternate target material for LBNF)</a:t>
            </a:r>
          </a:p>
        </p:txBody>
      </p:sp>
      <p:cxnSp>
        <p:nvCxnSpPr>
          <p:cNvPr id="45" name="Straight Arrow Connector 44">
            <a:extLst>
              <a:ext uri="{FF2B5EF4-FFF2-40B4-BE49-F238E27FC236}">
                <a16:creationId xmlns:a16="http://schemas.microsoft.com/office/drawing/2014/main" id="{06A78312-F8B3-4DA4-B337-CEF583CF25D1}"/>
              </a:ext>
            </a:extLst>
          </p:cNvPr>
          <p:cNvCxnSpPr>
            <a:stCxn id="44" idx="1"/>
          </p:cNvCxnSpPr>
          <p:nvPr/>
        </p:nvCxnSpPr>
        <p:spPr>
          <a:xfrm flipH="1" flipV="1">
            <a:off x="5758249" y="2891481"/>
            <a:ext cx="469556" cy="43026"/>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sp>
        <p:nvSpPr>
          <p:cNvPr id="46" name="Rounded Rectangle 20">
            <a:extLst>
              <a:ext uri="{FF2B5EF4-FFF2-40B4-BE49-F238E27FC236}">
                <a16:creationId xmlns:a16="http://schemas.microsoft.com/office/drawing/2014/main" id="{21E3AB47-181C-46B5-8544-09689005A469}"/>
              </a:ext>
            </a:extLst>
          </p:cNvPr>
          <p:cNvSpPr/>
          <p:nvPr/>
        </p:nvSpPr>
        <p:spPr>
          <a:xfrm>
            <a:off x="6227804" y="3536938"/>
            <a:ext cx="2687595" cy="819302"/>
          </a:xfrm>
          <a:prstGeom prst="roundRect">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400" dirty="0"/>
              <a:t>Benefits many facilities including LBNF, T2K, BDF at CERN, FRIB, and even LHC-</a:t>
            </a:r>
            <a:r>
              <a:rPr lang="en-US" sz="1400" dirty="0" err="1"/>
              <a:t>HiLumi</a:t>
            </a:r>
            <a:endParaRPr lang="en-US" sz="1400" dirty="0"/>
          </a:p>
        </p:txBody>
      </p:sp>
      <p:cxnSp>
        <p:nvCxnSpPr>
          <p:cNvPr id="47" name="Straight Arrow Connector 46">
            <a:extLst>
              <a:ext uri="{FF2B5EF4-FFF2-40B4-BE49-F238E27FC236}">
                <a16:creationId xmlns:a16="http://schemas.microsoft.com/office/drawing/2014/main" id="{2E217374-3536-4F02-85CE-2E139DEF9A5C}"/>
              </a:ext>
            </a:extLst>
          </p:cNvPr>
          <p:cNvCxnSpPr/>
          <p:nvPr/>
        </p:nvCxnSpPr>
        <p:spPr>
          <a:xfrm flipH="1" flipV="1">
            <a:off x="5474043" y="3793524"/>
            <a:ext cx="753762" cy="164586"/>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pic>
        <p:nvPicPr>
          <p:cNvPr id="48" name="Picture 47" descr="RaDIATE Red Transparent BG.png">
            <a:extLst>
              <a:ext uri="{FF2B5EF4-FFF2-40B4-BE49-F238E27FC236}">
                <a16:creationId xmlns:a16="http://schemas.microsoft.com/office/drawing/2014/main" id="{077DC0CE-4497-41E6-89C1-1E7848417A7A}"/>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a:ext>
            </a:extLst>
          </a:blip>
          <a:stretch>
            <a:fillRect/>
          </a:stretch>
        </p:blipFill>
        <p:spPr>
          <a:xfrm>
            <a:off x="8295692" y="5424616"/>
            <a:ext cx="489159" cy="607566"/>
          </a:xfrm>
          <a:prstGeom prst="rect">
            <a:avLst/>
          </a:prstGeom>
        </p:spPr>
      </p:pic>
      <p:pic>
        <p:nvPicPr>
          <p:cNvPr id="49" name="Picture 48">
            <a:extLst>
              <a:ext uri="{FF2B5EF4-FFF2-40B4-BE49-F238E27FC236}">
                <a16:creationId xmlns:a16="http://schemas.microsoft.com/office/drawing/2014/main" id="{7F28F7A8-0A10-48C6-9ADC-B8F5534C4D2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28598" y="4798004"/>
            <a:ext cx="1896763" cy="1443324"/>
          </a:xfrm>
          <a:prstGeom prst="rect">
            <a:avLst/>
          </a:prstGeom>
        </p:spPr>
      </p:pic>
      <p:pic>
        <p:nvPicPr>
          <p:cNvPr id="50" name="Picture 49">
            <a:extLst>
              <a:ext uri="{FF2B5EF4-FFF2-40B4-BE49-F238E27FC236}">
                <a16:creationId xmlns:a16="http://schemas.microsoft.com/office/drawing/2014/main" id="{A65DB388-2D43-49C0-A050-3F91E5363E2D}"/>
              </a:ext>
            </a:extLst>
          </p:cNvPr>
          <p:cNvPicPr>
            <a:picLocks noChangeAspect="1"/>
          </p:cNvPicPr>
          <p:nvPr/>
        </p:nvPicPr>
        <p:blipFill rotWithShape="1">
          <a:blip r:embed="rId5"/>
          <a:srcRect l="30301"/>
          <a:stretch/>
        </p:blipFill>
        <p:spPr>
          <a:xfrm>
            <a:off x="2125361" y="4797461"/>
            <a:ext cx="1908060" cy="1443867"/>
          </a:xfrm>
          <a:prstGeom prst="rect">
            <a:avLst/>
          </a:prstGeom>
        </p:spPr>
      </p:pic>
      <p:pic>
        <p:nvPicPr>
          <p:cNvPr id="51" name="Picture 50">
            <a:extLst>
              <a:ext uri="{FF2B5EF4-FFF2-40B4-BE49-F238E27FC236}">
                <a16:creationId xmlns:a16="http://schemas.microsoft.com/office/drawing/2014/main" id="{FA83B6C0-3ECE-40B6-B297-8FE94054B34B}"/>
              </a:ext>
            </a:extLst>
          </p:cNvPr>
          <p:cNvPicPr>
            <a:picLocks noChangeAspect="1"/>
          </p:cNvPicPr>
          <p:nvPr/>
        </p:nvPicPr>
        <p:blipFill>
          <a:blip r:embed="rId6"/>
          <a:stretch>
            <a:fillRect/>
          </a:stretch>
        </p:blipFill>
        <p:spPr>
          <a:xfrm>
            <a:off x="4027388" y="4797461"/>
            <a:ext cx="2027423" cy="1455890"/>
          </a:xfrm>
          <a:prstGeom prst="rect">
            <a:avLst/>
          </a:prstGeom>
        </p:spPr>
      </p:pic>
      <p:sp>
        <p:nvSpPr>
          <p:cNvPr id="52" name="Rounded Rectangle 22">
            <a:extLst>
              <a:ext uri="{FF2B5EF4-FFF2-40B4-BE49-F238E27FC236}">
                <a16:creationId xmlns:a16="http://schemas.microsoft.com/office/drawing/2014/main" id="{17481BB2-15E5-441B-BB10-3E45BCE24613}"/>
              </a:ext>
            </a:extLst>
          </p:cNvPr>
          <p:cNvSpPr/>
          <p:nvPr/>
        </p:nvSpPr>
        <p:spPr>
          <a:xfrm>
            <a:off x="6227804" y="4464651"/>
            <a:ext cx="2687594" cy="855166"/>
          </a:xfrm>
          <a:prstGeom prst="roundRect">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400" dirty="0"/>
              <a:t>Brings together radiation damage and thermal shock on Be, Graphite, and </a:t>
            </a:r>
            <a:r>
              <a:rPr lang="en-US" sz="1400" dirty="0" err="1"/>
              <a:t>Ti</a:t>
            </a:r>
            <a:r>
              <a:rPr lang="en-US" sz="1400" dirty="0"/>
              <a:t> alloys for the first time</a:t>
            </a:r>
          </a:p>
        </p:txBody>
      </p:sp>
      <p:cxnSp>
        <p:nvCxnSpPr>
          <p:cNvPr id="53" name="Straight Arrow Connector 52">
            <a:extLst>
              <a:ext uri="{FF2B5EF4-FFF2-40B4-BE49-F238E27FC236}">
                <a16:creationId xmlns:a16="http://schemas.microsoft.com/office/drawing/2014/main" id="{615A15C8-A295-4098-BBB2-5DC1BE1EB185}"/>
              </a:ext>
            </a:extLst>
          </p:cNvPr>
          <p:cNvCxnSpPr/>
          <p:nvPr/>
        </p:nvCxnSpPr>
        <p:spPr>
          <a:xfrm flipH="1" flipV="1">
            <a:off x="5301050" y="4621428"/>
            <a:ext cx="926754" cy="61783"/>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25777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3D0488F-C85A-4AE4-B0B5-3F305A25AF19}"/>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81BADCB9-9D14-42E7-9AB5-23DC1BFC0631}"/>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0D9F59F2-A3D1-4564-B226-061B763E52EA}"/>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21" name="Title 1">
            <a:extLst>
              <a:ext uri="{FF2B5EF4-FFF2-40B4-BE49-F238E27FC236}">
                <a16:creationId xmlns:a16="http://schemas.microsoft.com/office/drawing/2014/main" id="{95EE1E1D-9540-4963-ACFF-458FB8E178E3}"/>
              </a:ext>
            </a:extLst>
          </p:cNvPr>
          <p:cNvSpPr>
            <a:spLocks noGrp="1"/>
          </p:cNvSpPr>
          <p:nvPr>
            <p:ph type="title"/>
          </p:nvPr>
        </p:nvSpPr>
        <p:spPr>
          <a:xfrm>
            <a:off x="228600" y="103664"/>
            <a:ext cx="8686800" cy="641739"/>
          </a:xfrm>
        </p:spPr>
        <p:txBody>
          <a:bodyPr/>
          <a:lstStyle/>
          <a:p>
            <a:r>
              <a:rPr lang="en-US" dirty="0"/>
              <a:t>Simplified HPT R&amp;D Plan</a:t>
            </a:r>
            <a:endParaRPr lang="en-US" sz="2000" dirty="0"/>
          </a:p>
        </p:txBody>
      </p:sp>
      <p:sp>
        <p:nvSpPr>
          <p:cNvPr id="22" name="Content Placeholder 2">
            <a:extLst>
              <a:ext uri="{FF2B5EF4-FFF2-40B4-BE49-F238E27FC236}">
                <a16:creationId xmlns:a16="http://schemas.microsoft.com/office/drawing/2014/main" id="{070409B2-F43D-4695-889D-8AF040FA0A27}"/>
              </a:ext>
            </a:extLst>
          </p:cNvPr>
          <p:cNvSpPr>
            <a:spLocks noGrp="1"/>
          </p:cNvSpPr>
          <p:nvPr>
            <p:ph idx="1"/>
          </p:nvPr>
        </p:nvSpPr>
        <p:spPr>
          <a:xfrm>
            <a:off x="228599" y="1043046"/>
            <a:ext cx="4923263" cy="5335452"/>
          </a:xfrm>
        </p:spPr>
        <p:txBody>
          <a:bodyPr/>
          <a:lstStyle/>
          <a:p>
            <a:pPr>
              <a:spcBef>
                <a:spcPts val="800"/>
              </a:spcBef>
            </a:pPr>
            <a:r>
              <a:rPr lang="en-US" sz="1800" dirty="0"/>
              <a:t>FY18 - 24</a:t>
            </a:r>
          </a:p>
          <a:p>
            <a:pPr lvl="1">
              <a:spcBef>
                <a:spcPts val="800"/>
              </a:spcBef>
            </a:pPr>
            <a:r>
              <a:rPr lang="en-US" sz="1600" dirty="0"/>
              <a:t>Complete Post-Irradiation Examinations (PIE) on all currently irradiated materials </a:t>
            </a:r>
          </a:p>
          <a:p>
            <a:pPr lvl="1">
              <a:spcBef>
                <a:spcPts val="800"/>
              </a:spcBef>
            </a:pPr>
            <a:r>
              <a:rPr lang="en-US" sz="1600" dirty="0"/>
              <a:t>Complete in-beam thermal shock experiment on previously irradiated materials</a:t>
            </a:r>
          </a:p>
          <a:p>
            <a:pPr lvl="1">
              <a:spcBef>
                <a:spcPts val="800"/>
              </a:spcBef>
            </a:pPr>
            <a:r>
              <a:rPr lang="en-US" sz="1600" dirty="0"/>
              <a:t>Perform low energy ion irradiations on graphite, beryllium, and titanium</a:t>
            </a:r>
          </a:p>
          <a:p>
            <a:pPr lvl="1">
              <a:spcBef>
                <a:spcPts val="800"/>
              </a:spcBef>
            </a:pPr>
            <a:r>
              <a:rPr lang="en-US" sz="1600" dirty="0"/>
              <a:t>HE and LE irradiations on promising materials to benefit next-gen HPT facilities</a:t>
            </a:r>
          </a:p>
          <a:p>
            <a:pPr>
              <a:spcBef>
                <a:spcPts val="800"/>
              </a:spcBef>
            </a:pPr>
            <a:r>
              <a:rPr lang="en-US" sz="1800" dirty="0"/>
              <a:t>With extra funds, expand R&amp;D plan to</a:t>
            </a:r>
          </a:p>
          <a:p>
            <a:pPr lvl="1">
              <a:spcBef>
                <a:spcPts val="800"/>
              </a:spcBef>
            </a:pPr>
            <a:r>
              <a:rPr lang="en-US" sz="1600" dirty="0"/>
              <a:t>Increase scope of Materials R&amp;D</a:t>
            </a:r>
          </a:p>
          <a:p>
            <a:pPr lvl="1">
              <a:spcBef>
                <a:spcPts val="800"/>
              </a:spcBef>
            </a:pPr>
            <a:r>
              <a:rPr lang="en-US" sz="1600" dirty="0"/>
              <a:t>Increase size of team to perform experiments in parallel</a:t>
            </a:r>
          </a:p>
          <a:p>
            <a:pPr lvl="1">
              <a:spcBef>
                <a:spcPts val="800"/>
              </a:spcBef>
            </a:pPr>
            <a:r>
              <a:rPr lang="en-US" sz="1600" dirty="0"/>
              <a:t>Initiate Advanced </a:t>
            </a:r>
            <a:r>
              <a:rPr lang="en-US" sz="1600" dirty="0" err="1"/>
              <a:t>Targetry</a:t>
            </a:r>
            <a:r>
              <a:rPr lang="en-US" sz="1600" dirty="0"/>
              <a:t> Technologies R&amp;D starting with Advanced Robotics for Remote Handling Applications</a:t>
            </a:r>
          </a:p>
          <a:p>
            <a:pPr lvl="1">
              <a:spcBef>
                <a:spcPts val="800"/>
              </a:spcBef>
            </a:pPr>
            <a:endParaRPr lang="en-US" sz="1600" dirty="0"/>
          </a:p>
          <a:p>
            <a:pPr lvl="1">
              <a:spcBef>
                <a:spcPts val="800"/>
              </a:spcBef>
            </a:pPr>
            <a:endParaRPr lang="en-US" sz="1600" dirty="0"/>
          </a:p>
          <a:p>
            <a:pPr lvl="1">
              <a:spcBef>
                <a:spcPts val="800"/>
              </a:spcBef>
            </a:pPr>
            <a:endParaRPr lang="en-US" sz="1600" dirty="0"/>
          </a:p>
        </p:txBody>
      </p:sp>
      <p:sp>
        <p:nvSpPr>
          <p:cNvPr id="23" name="Rounded Rectangle 3">
            <a:extLst>
              <a:ext uri="{FF2B5EF4-FFF2-40B4-BE49-F238E27FC236}">
                <a16:creationId xmlns:a16="http://schemas.microsoft.com/office/drawing/2014/main" id="{397E7912-0338-4D82-97C1-C8C243BED519}"/>
              </a:ext>
            </a:extLst>
          </p:cNvPr>
          <p:cNvSpPr/>
          <p:nvPr/>
        </p:nvSpPr>
        <p:spPr>
          <a:xfrm>
            <a:off x="5497551" y="1037877"/>
            <a:ext cx="3501484" cy="809728"/>
          </a:xfrm>
          <a:prstGeom prst="roundRect">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400" dirty="0"/>
              <a:t>Confirm material choices, operating parameters, and lifetimes for 1 - 2 MW </a:t>
            </a:r>
            <a:r>
              <a:rPr lang="en-US" sz="1400"/>
              <a:t>operation (benefits </a:t>
            </a:r>
            <a:r>
              <a:rPr lang="en-US" sz="1400" dirty="0"/>
              <a:t>LBNF at PIP-II) by 2020</a:t>
            </a:r>
          </a:p>
        </p:txBody>
      </p:sp>
      <p:cxnSp>
        <p:nvCxnSpPr>
          <p:cNvPr id="24" name="Straight Arrow Connector 23">
            <a:extLst>
              <a:ext uri="{FF2B5EF4-FFF2-40B4-BE49-F238E27FC236}">
                <a16:creationId xmlns:a16="http://schemas.microsoft.com/office/drawing/2014/main" id="{ECED9BCC-5A62-49AB-9830-5769359DCD82}"/>
              </a:ext>
            </a:extLst>
          </p:cNvPr>
          <p:cNvCxnSpPr/>
          <p:nvPr/>
        </p:nvCxnSpPr>
        <p:spPr>
          <a:xfrm flipH="1">
            <a:off x="4955059" y="1695392"/>
            <a:ext cx="542493" cy="273300"/>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E9FECD7C-7349-4E2F-AEAA-2FD5323A7E18}"/>
              </a:ext>
            </a:extLst>
          </p:cNvPr>
          <p:cNvCxnSpPr/>
          <p:nvPr/>
        </p:nvCxnSpPr>
        <p:spPr>
          <a:xfrm flipH="1">
            <a:off x="5073805" y="1695392"/>
            <a:ext cx="423746" cy="1"/>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sp>
        <p:nvSpPr>
          <p:cNvPr id="26" name="Rounded Rectangle 9">
            <a:extLst>
              <a:ext uri="{FF2B5EF4-FFF2-40B4-BE49-F238E27FC236}">
                <a16:creationId xmlns:a16="http://schemas.microsoft.com/office/drawing/2014/main" id="{410700B5-19AF-4BBE-BDC5-9D3EF8D3FC6E}"/>
              </a:ext>
            </a:extLst>
          </p:cNvPr>
          <p:cNvSpPr/>
          <p:nvPr/>
        </p:nvSpPr>
        <p:spPr>
          <a:xfrm>
            <a:off x="5497551" y="1991812"/>
            <a:ext cx="3501484" cy="840114"/>
          </a:xfrm>
          <a:prstGeom prst="roundRect">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400"/>
              <a:t>Inform </a:t>
            </a:r>
            <a:r>
              <a:rPr lang="en-US" sz="1400" dirty="0"/>
              <a:t>designs for 2 - 4 MW operation of graphite, beryllium and titanium beam intercepting components by 2021</a:t>
            </a:r>
          </a:p>
        </p:txBody>
      </p:sp>
      <p:cxnSp>
        <p:nvCxnSpPr>
          <p:cNvPr id="27" name="Straight Arrow Connector 26">
            <a:extLst>
              <a:ext uri="{FF2B5EF4-FFF2-40B4-BE49-F238E27FC236}">
                <a16:creationId xmlns:a16="http://schemas.microsoft.com/office/drawing/2014/main" id="{DADC728D-21A3-473F-BEAE-F5F842EA1FAC}"/>
              </a:ext>
            </a:extLst>
          </p:cNvPr>
          <p:cNvCxnSpPr>
            <a:stCxn id="26" idx="1"/>
          </p:cNvCxnSpPr>
          <p:nvPr/>
        </p:nvCxnSpPr>
        <p:spPr>
          <a:xfrm flipH="1">
            <a:off x="4510217" y="2411869"/>
            <a:ext cx="987334" cy="303221"/>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sp>
        <p:nvSpPr>
          <p:cNvPr id="28" name="Rounded Rectangle 16">
            <a:extLst>
              <a:ext uri="{FF2B5EF4-FFF2-40B4-BE49-F238E27FC236}">
                <a16:creationId xmlns:a16="http://schemas.microsoft.com/office/drawing/2014/main" id="{FD3BD981-7999-4551-9AAD-5876D1553F30}"/>
              </a:ext>
            </a:extLst>
          </p:cNvPr>
          <p:cNvSpPr/>
          <p:nvPr/>
        </p:nvSpPr>
        <p:spPr>
          <a:xfrm>
            <a:off x="5497551" y="3043459"/>
            <a:ext cx="3501484" cy="748353"/>
          </a:xfrm>
          <a:prstGeom prst="roundRect">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400" dirty="0"/>
              <a:t>Target concepts must be developed to identify materials of interest. Expected to start in 2021 time frame.</a:t>
            </a:r>
          </a:p>
        </p:txBody>
      </p:sp>
      <p:cxnSp>
        <p:nvCxnSpPr>
          <p:cNvPr id="29" name="Straight Arrow Connector 28">
            <a:extLst>
              <a:ext uri="{FF2B5EF4-FFF2-40B4-BE49-F238E27FC236}">
                <a16:creationId xmlns:a16="http://schemas.microsoft.com/office/drawing/2014/main" id="{1716552C-EFBB-4C6C-8105-F25F131D5DDA}"/>
              </a:ext>
            </a:extLst>
          </p:cNvPr>
          <p:cNvCxnSpPr>
            <a:stCxn id="28" idx="1"/>
          </p:cNvCxnSpPr>
          <p:nvPr/>
        </p:nvCxnSpPr>
        <p:spPr>
          <a:xfrm flipH="1" flipV="1">
            <a:off x="5151862" y="3403756"/>
            <a:ext cx="345689" cy="13880"/>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sp>
        <p:nvSpPr>
          <p:cNvPr id="30" name="Rounded Rectangle 25">
            <a:extLst>
              <a:ext uri="{FF2B5EF4-FFF2-40B4-BE49-F238E27FC236}">
                <a16:creationId xmlns:a16="http://schemas.microsoft.com/office/drawing/2014/main" id="{40C66A58-1A08-42FB-9F89-354AD788FC99}"/>
              </a:ext>
            </a:extLst>
          </p:cNvPr>
          <p:cNvSpPr/>
          <p:nvPr/>
        </p:nvSpPr>
        <p:spPr>
          <a:xfrm>
            <a:off x="5497551" y="3947467"/>
            <a:ext cx="3501484" cy="692262"/>
          </a:xfrm>
          <a:prstGeom prst="roundRect">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400" dirty="0"/>
              <a:t>Develop new radiation and thermal shock tolerant materials &amp; innovate to reduce cost and time to discovery</a:t>
            </a:r>
          </a:p>
        </p:txBody>
      </p:sp>
      <p:sp>
        <p:nvSpPr>
          <p:cNvPr id="31" name="Rounded Rectangle 27">
            <a:extLst>
              <a:ext uri="{FF2B5EF4-FFF2-40B4-BE49-F238E27FC236}">
                <a16:creationId xmlns:a16="http://schemas.microsoft.com/office/drawing/2014/main" id="{E72CFC48-6B70-478B-AE1D-D76A1946CEF7}"/>
              </a:ext>
            </a:extLst>
          </p:cNvPr>
          <p:cNvSpPr/>
          <p:nvPr/>
        </p:nvSpPr>
        <p:spPr>
          <a:xfrm>
            <a:off x="5497551" y="4738229"/>
            <a:ext cx="3501484" cy="554856"/>
          </a:xfrm>
          <a:prstGeom prst="roundRect">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400" dirty="0"/>
              <a:t>Needed to keep on pace with future facility designs and develop future experts/leaders</a:t>
            </a:r>
          </a:p>
        </p:txBody>
      </p:sp>
      <p:sp>
        <p:nvSpPr>
          <p:cNvPr id="32" name="Rounded Rectangle 29">
            <a:extLst>
              <a:ext uri="{FF2B5EF4-FFF2-40B4-BE49-F238E27FC236}">
                <a16:creationId xmlns:a16="http://schemas.microsoft.com/office/drawing/2014/main" id="{EB2CE1E7-9168-48F1-8255-E8A28754452C}"/>
              </a:ext>
            </a:extLst>
          </p:cNvPr>
          <p:cNvSpPr/>
          <p:nvPr/>
        </p:nvSpPr>
        <p:spPr>
          <a:xfrm>
            <a:off x="5497551" y="5391585"/>
            <a:ext cx="3501484" cy="725775"/>
          </a:xfrm>
          <a:prstGeom prst="roundRect">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400" dirty="0"/>
              <a:t>Modernize and innovate to enable maintenance on high power accelerator facilities and reduce dose to worker</a:t>
            </a:r>
          </a:p>
        </p:txBody>
      </p:sp>
      <p:cxnSp>
        <p:nvCxnSpPr>
          <p:cNvPr id="33" name="Straight Arrow Connector 32">
            <a:extLst>
              <a:ext uri="{FF2B5EF4-FFF2-40B4-BE49-F238E27FC236}">
                <a16:creationId xmlns:a16="http://schemas.microsoft.com/office/drawing/2014/main" id="{37B3F19D-EB13-482A-8990-9D88BD45BE16}"/>
              </a:ext>
            </a:extLst>
          </p:cNvPr>
          <p:cNvCxnSpPr>
            <a:stCxn id="30" idx="1"/>
          </p:cNvCxnSpPr>
          <p:nvPr/>
        </p:nvCxnSpPr>
        <p:spPr>
          <a:xfrm flipH="1">
            <a:off x="4510217" y="4293598"/>
            <a:ext cx="987334" cy="1752"/>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459C51DF-773C-4417-8C3D-CA2AC9522B16}"/>
              </a:ext>
            </a:extLst>
          </p:cNvPr>
          <p:cNvCxnSpPr>
            <a:stCxn id="31" idx="1"/>
          </p:cNvCxnSpPr>
          <p:nvPr/>
        </p:nvCxnSpPr>
        <p:spPr>
          <a:xfrm flipH="1" flipV="1">
            <a:off x="5073805" y="4791255"/>
            <a:ext cx="423746" cy="224402"/>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D19622DF-8BE4-4EB8-A72A-573FB21BC758}"/>
              </a:ext>
            </a:extLst>
          </p:cNvPr>
          <p:cNvCxnSpPr>
            <a:stCxn id="32" idx="1"/>
          </p:cNvCxnSpPr>
          <p:nvPr/>
        </p:nvCxnSpPr>
        <p:spPr>
          <a:xfrm flipH="1" flipV="1">
            <a:off x="5073805" y="5511562"/>
            <a:ext cx="423746" cy="242911"/>
          </a:xfrm>
          <a:prstGeom prst="straightConnector1">
            <a:avLst/>
          </a:prstGeom>
          <a:ln w="15875">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87309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3943C9-1262-4F6C-9D46-7B5937AF912D}"/>
              </a:ext>
            </a:extLst>
          </p:cNvPr>
          <p:cNvSpPr>
            <a:spLocks noGrp="1"/>
          </p:cNvSpPr>
          <p:nvPr>
            <p:ph idx="1"/>
          </p:nvPr>
        </p:nvSpPr>
        <p:spPr>
          <a:xfrm>
            <a:off x="228600" y="834390"/>
            <a:ext cx="8672513" cy="5383530"/>
          </a:xfrm>
        </p:spPr>
        <p:txBody>
          <a:bodyPr/>
          <a:lstStyle/>
          <a:p>
            <a:r>
              <a:rPr lang="en-US" dirty="0"/>
              <a:t>This is a relatively small area of GARD for us (now), but it is ripe for investments</a:t>
            </a:r>
          </a:p>
          <a:p>
            <a:pPr lvl="1"/>
            <a:r>
              <a:rPr lang="en-US" dirty="0"/>
              <a:t>We are interested in beam physics for collider applications</a:t>
            </a:r>
          </a:p>
          <a:p>
            <a:pPr lvl="1"/>
            <a:r>
              <a:rPr lang="en-US" dirty="0"/>
              <a:t>We are focusing on establishing an AAC program at FAST Facility and on participating in FACET-II experimental program</a:t>
            </a:r>
          </a:p>
          <a:p>
            <a:pPr lvl="1"/>
            <a:r>
              <a:rPr lang="en-US" dirty="0"/>
              <a:t>This research has received interest from our colleagues and we were invited to join a collaboration to propose an experiment  </a:t>
            </a:r>
          </a:p>
        </p:txBody>
      </p:sp>
      <p:sp>
        <p:nvSpPr>
          <p:cNvPr id="3" name="Title 2">
            <a:extLst>
              <a:ext uri="{FF2B5EF4-FFF2-40B4-BE49-F238E27FC236}">
                <a16:creationId xmlns:a16="http://schemas.microsoft.com/office/drawing/2014/main" id="{5BC0013A-082A-4291-B544-DA84022483BC}"/>
              </a:ext>
            </a:extLst>
          </p:cNvPr>
          <p:cNvSpPr>
            <a:spLocks noGrp="1"/>
          </p:cNvSpPr>
          <p:nvPr>
            <p:ph type="title"/>
          </p:nvPr>
        </p:nvSpPr>
        <p:spPr/>
        <p:txBody>
          <a:bodyPr/>
          <a:lstStyle/>
          <a:p>
            <a:r>
              <a:rPr lang="en-US" dirty="0"/>
              <a:t>Advanced Accelerator Concepts</a:t>
            </a:r>
          </a:p>
        </p:txBody>
      </p:sp>
      <p:sp>
        <p:nvSpPr>
          <p:cNvPr id="4" name="Date Placeholder 3">
            <a:extLst>
              <a:ext uri="{FF2B5EF4-FFF2-40B4-BE49-F238E27FC236}">
                <a16:creationId xmlns:a16="http://schemas.microsoft.com/office/drawing/2014/main" id="{AA822467-574F-4CCA-8179-A2F0ACD4D545}"/>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9BFF2092-4F0B-4227-BE62-08FB8E907C55}"/>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8F3092B4-B63E-42C7-BA94-2F7B7491BED4}"/>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pic>
        <p:nvPicPr>
          <p:cNvPr id="7" name="Picture 6">
            <a:extLst>
              <a:ext uri="{FF2B5EF4-FFF2-40B4-BE49-F238E27FC236}">
                <a16:creationId xmlns:a16="http://schemas.microsoft.com/office/drawing/2014/main" id="{A31ECC81-5BD5-4CB6-B4CD-F425A6EBD323}"/>
              </a:ext>
            </a:extLst>
          </p:cNvPr>
          <p:cNvPicPr>
            <a:picLocks noChangeAspect="1"/>
          </p:cNvPicPr>
          <p:nvPr/>
        </p:nvPicPr>
        <p:blipFill>
          <a:blip r:embed="rId2"/>
          <a:stretch>
            <a:fillRect/>
          </a:stretch>
        </p:blipFill>
        <p:spPr>
          <a:xfrm>
            <a:off x="527812" y="3731895"/>
            <a:ext cx="8267700" cy="2486025"/>
          </a:xfrm>
          <a:prstGeom prst="rect">
            <a:avLst/>
          </a:prstGeom>
        </p:spPr>
      </p:pic>
    </p:spTree>
    <p:extLst>
      <p:ext uri="{BB962C8B-B14F-4D97-AF65-F5344CB8AC3E}">
        <p14:creationId xmlns:p14="http://schemas.microsoft.com/office/powerpoint/2010/main" val="1425733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AC23FB-4062-4520-AD36-0C2774A5A394}"/>
              </a:ext>
            </a:extLst>
          </p:cNvPr>
          <p:cNvSpPr>
            <a:spLocks noGrp="1"/>
          </p:cNvSpPr>
          <p:nvPr>
            <p:ph idx="1"/>
          </p:nvPr>
        </p:nvSpPr>
        <p:spPr>
          <a:xfrm>
            <a:off x="242887" y="5172439"/>
            <a:ext cx="8672513" cy="1189282"/>
          </a:xfrm>
        </p:spPr>
        <p:txBody>
          <a:bodyPr/>
          <a:lstStyle/>
          <a:p>
            <a:r>
              <a:rPr lang="en-US" dirty="0"/>
              <a:t>More info. in the AAC breakout session</a:t>
            </a:r>
          </a:p>
        </p:txBody>
      </p:sp>
      <p:sp>
        <p:nvSpPr>
          <p:cNvPr id="3" name="Title 2">
            <a:extLst>
              <a:ext uri="{FF2B5EF4-FFF2-40B4-BE49-F238E27FC236}">
                <a16:creationId xmlns:a16="http://schemas.microsoft.com/office/drawing/2014/main" id="{2FB1B94C-527D-4AE0-A0A3-AC15223B029C}"/>
              </a:ext>
            </a:extLst>
          </p:cNvPr>
          <p:cNvSpPr>
            <a:spLocks noGrp="1"/>
          </p:cNvSpPr>
          <p:nvPr>
            <p:ph type="title"/>
          </p:nvPr>
        </p:nvSpPr>
        <p:spPr/>
        <p:txBody>
          <a:bodyPr/>
          <a:lstStyle/>
          <a:p>
            <a:r>
              <a:rPr lang="en-US" dirty="0"/>
              <a:t>Advanced Accelerator Concepts (continued)</a:t>
            </a:r>
          </a:p>
        </p:txBody>
      </p:sp>
      <p:sp>
        <p:nvSpPr>
          <p:cNvPr id="4" name="Date Placeholder 3">
            <a:extLst>
              <a:ext uri="{FF2B5EF4-FFF2-40B4-BE49-F238E27FC236}">
                <a16:creationId xmlns:a16="http://schemas.microsoft.com/office/drawing/2014/main" id="{D2E44B4D-09D8-4B81-8487-78A025A40AC9}"/>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2EEABF8C-B9E2-431D-B518-97E54071E489}"/>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BDE59B01-FFF2-4AD5-9EAB-9AFF7B23B38B}"/>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pic>
        <p:nvPicPr>
          <p:cNvPr id="9" name="Picture 8">
            <a:extLst>
              <a:ext uri="{FF2B5EF4-FFF2-40B4-BE49-F238E27FC236}">
                <a16:creationId xmlns:a16="http://schemas.microsoft.com/office/drawing/2014/main" id="{FFFBAF21-F1A6-409C-B6B7-0FAD93439CD8}"/>
              </a:ext>
            </a:extLst>
          </p:cNvPr>
          <p:cNvPicPr>
            <a:picLocks noChangeAspect="1"/>
          </p:cNvPicPr>
          <p:nvPr/>
        </p:nvPicPr>
        <p:blipFill>
          <a:blip r:embed="rId2"/>
          <a:stretch>
            <a:fillRect/>
          </a:stretch>
        </p:blipFill>
        <p:spPr>
          <a:xfrm>
            <a:off x="1530603" y="679629"/>
            <a:ext cx="5948172" cy="4256532"/>
          </a:xfrm>
          <a:prstGeom prst="rect">
            <a:avLst/>
          </a:prstGeom>
          <a:ln>
            <a:solidFill>
              <a:schemeClr val="tx1"/>
            </a:solidFill>
          </a:ln>
        </p:spPr>
      </p:pic>
    </p:spTree>
    <p:extLst>
      <p:ext uri="{BB962C8B-B14F-4D97-AF65-F5344CB8AC3E}">
        <p14:creationId xmlns:p14="http://schemas.microsoft.com/office/powerpoint/2010/main" val="2718294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D9DA4A-FDCA-4679-BAE7-B05BEB1D42A3}"/>
              </a:ext>
            </a:extLst>
          </p:cNvPr>
          <p:cNvSpPr>
            <a:spLocks noGrp="1"/>
          </p:cNvSpPr>
          <p:nvPr>
            <p:ph idx="1"/>
          </p:nvPr>
        </p:nvSpPr>
        <p:spPr>
          <a:xfrm>
            <a:off x="228600" y="971550"/>
            <a:ext cx="8672513" cy="5347188"/>
          </a:xfrm>
        </p:spPr>
        <p:txBody>
          <a:bodyPr/>
          <a:lstStyle/>
          <a:p>
            <a:r>
              <a:rPr lang="en-US" dirty="0" err="1"/>
              <a:t>Fermilab</a:t>
            </a:r>
            <a:r>
              <a:rPr lang="en-US" dirty="0"/>
              <a:t> manages and safeguards the USPAS on behalf of the DOE HEP and the entire accelerator community:</a:t>
            </a:r>
          </a:p>
          <a:p>
            <a:pPr lvl="1"/>
            <a:r>
              <a:rPr lang="en-US" dirty="0"/>
              <a:t>Recently appointed new director, Prof. Steve Lund (MSU)</a:t>
            </a:r>
          </a:p>
          <a:p>
            <a:pPr lvl="1"/>
            <a:r>
              <a:rPr lang="en-US" dirty="0"/>
              <a:t>Not part of this review, but part of the </a:t>
            </a:r>
            <a:r>
              <a:rPr lang="en-US" dirty="0" err="1"/>
              <a:t>Fermilab</a:t>
            </a:r>
            <a:r>
              <a:rPr lang="en-US" dirty="0"/>
              <a:t> GARD portfolio</a:t>
            </a:r>
          </a:p>
          <a:p>
            <a:r>
              <a:rPr lang="en-US" dirty="0" err="1"/>
              <a:t>Fermilab</a:t>
            </a:r>
            <a:r>
              <a:rPr lang="en-US" dirty="0"/>
              <a:t> GARD supports two undergraduate summer internship programs in </a:t>
            </a:r>
            <a:r>
              <a:rPr lang="en-US" dirty="0">
                <a:solidFill>
                  <a:srgbClr val="FF0000"/>
                </a:solidFill>
              </a:rPr>
              <a:t>accelerator science and technology</a:t>
            </a:r>
          </a:p>
          <a:p>
            <a:r>
              <a:rPr lang="en-US" dirty="0" err="1"/>
              <a:t>Fermilab</a:t>
            </a:r>
            <a:r>
              <a:rPr lang="en-US" dirty="0"/>
              <a:t> has a well-established Ph.D. program in accelerator science and technology (not funded by GARD)</a:t>
            </a:r>
          </a:p>
          <a:p>
            <a:r>
              <a:rPr lang="en-US" dirty="0"/>
              <a:t>We closely collaborate with several universities on accelerator science and technology (joint appointments, formal agreements):</a:t>
            </a:r>
          </a:p>
          <a:p>
            <a:pPr lvl="1"/>
            <a:r>
              <a:rPr lang="en-US" dirty="0"/>
              <a:t>NIU, Northwestern, </a:t>
            </a:r>
            <a:r>
              <a:rPr lang="en-US" dirty="0" err="1"/>
              <a:t>UChicago</a:t>
            </a:r>
            <a:r>
              <a:rPr lang="en-US" dirty="0"/>
              <a:t>, IIT, MSU, Cornell (CBB)</a:t>
            </a:r>
          </a:p>
          <a:p>
            <a:pPr lvl="2"/>
            <a:r>
              <a:rPr lang="en-US" dirty="0"/>
              <a:t>You will hear more from other speakers</a:t>
            </a:r>
          </a:p>
        </p:txBody>
      </p:sp>
      <p:sp>
        <p:nvSpPr>
          <p:cNvPr id="3" name="Title 2">
            <a:extLst>
              <a:ext uri="{FF2B5EF4-FFF2-40B4-BE49-F238E27FC236}">
                <a16:creationId xmlns:a16="http://schemas.microsoft.com/office/drawing/2014/main" id="{DFBB03E5-E060-46FF-8542-D15456752759}"/>
              </a:ext>
            </a:extLst>
          </p:cNvPr>
          <p:cNvSpPr>
            <a:spLocks noGrp="1"/>
          </p:cNvSpPr>
          <p:nvPr>
            <p:ph type="title"/>
          </p:nvPr>
        </p:nvSpPr>
        <p:spPr/>
        <p:txBody>
          <a:bodyPr/>
          <a:lstStyle/>
          <a:p>
            <a:r>
              <a:rPr lang="en-US" dirty="0" err="1"/>
              <a:t>Fermilab</a:t>
            </a:r>
            <a:r>
              <a:rPr lang="en-US" dirty="0"/>
              <a:t> GARD: education</a:t>
            </a:r>
          </a:p>
        </p:txBody>
      </p:sp>
      <p:sp>
        <p:nvSpPr>
          <p:cNvPr id="4" name="Date Placeholder 3">
            <a:extLst>
              <a:ext uri="{FF2B5EF4-FFF2-40B4-BE49-F238E27FC236}">
                <a16:creationId xmlns:a16="http://schemas.microsoft.com/office/drawing/2014/main" id="{95DD676A-E080-4A65-ACD9-3E75AB91699A}"/>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8C4BD0C3-A389-4D5C-922A-E5CFF75C0196}"/>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460CAA63-1564-4AAE-B6BB-DA88F550F645}"/>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Tree>
    <p:extLst>
      <p:ext uri="{BB962C8B-B14F-4D97-AF65-F5344CB8AC3E}">
        <p14:creationId xmlns:p14="http://schemas.microsoft.com/office/powerpoint/2010/main" val="2240686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14876CD-7C3F-483C-A64A-C548A9C227D4}"/>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8B291701-B96E-4027-9D7D-218CD6A1CE0C}"/>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5E49B67C-54BF-4877-B5C9-1E0E3BD28A60}"/>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7" name="Content Placeholder 1">
            <a:extLst>
              <a:ext uri="{FF2B5EF4-FFF2-40B4-BE49-F238E27FC236}">
                <a16:creationId xmlns:a16="http://schemas.microsoft.com/office/drawing/2014/main" id="{FF92BD51-29AF-4BD7-AC3D-ECDF23184C84}"/>
              </a:ext>
            </a:extLst>
          </p:cNvPr>
          <p:cNvSpPr>
            <a:spLocks noGrp="1"/>
          </p:cNvSpPr>
          <p:nvPr>
            <p:ph idx="1"/>
          </p:nvPr>
        </p:nvSpPr>
        <p:spPr>
          <a:xfrm>
            <a:off x="228600" y="686870"/>
            <a:ext cx="8672513" cy="5509845"/>
          </a:xfrm>
        </p:spPr>
        <p:txBody>
          <a:bodyPr/>
          <a:lstStyle/>
          <a:p>
            <a:r>
              <a:rPr lang="en-US" sz="2000" dirty="0" err="1"/>
              <a:t>Fermilab</a:t>
            </a:r>
            <a:r>
              <a:rPr lang="en-US" sz="2000" dirty="0"/>
              <a:t> GARD is an integral part of lab strategy</a:t>
            </a:r>
            <a:endParaRPr lang="en-US" sz="1800" dirty="0"/>
          </a:p>
          <a:p>
            <a:r>
              <a:rPr lang="en-US" sz="2000" dirty="0"/>
              <a:t>Our overall strategy: exploit core capabilities to strengthen the field of particle physics in the U.S.</a:t>
            </a:r>
          </a:p>
          <a:p>
            <a:pPr lvl="1"/>
            <a:r>
              <a:rPr lang="en-US" sz="2000" dirty="0"/>
              <a:t>Aggressively pursue US HEP priorities, based on P5 report</a:t>
            </a:r>
          </a:p>
          <a:p>
            <a:pPr lvl="1"/>
            <a:r>
              <a:rPr lang="en-US" sz="2000" dirty="0"/>
              <a:t>Expand connections by exploring opportunities to address other priority issues (e.g. DOE initiatives requiring accelerator science and technology, QIS, industrial connections) and to smooth out resource/funding profiles.</a:t>
            </a:r>
            <a:endParaRPr lang="en-US" sz="2000" b="1" dirty="0"/>
          </a:p>
          <a:p>
            <a:r>
              <a:rPr lang="en-US" sz="2000" dirty="0"/>
              <a:t>Implications of this strategy</a:t>
            </a:r>
          </a:p>
          <a:p>
            <a:pPr lvl="1"/>
            <a:r>
              <a:rPr lang="en-US" sz="2000" dirty="0"/>
              <a:t>If HEP community does not succeed, lab does not succeed &amp; vice versa</a:t>
            </a:r>
          </a:p>
          <a:p>
            <a:pPr lvl="1"/>
            <a:r>
              <a:rPr lang="en-US" sz="2000" dirty="0"/>
              <a:t>International engagements are viewed primarily through lenses of advancing the P5 priorities, keeping U.S. engaged, respecting key partners</a:t>
            </a:r>
          </a:p>
          <a:p>
            <a:endParaRPr lang="en-US" sz="2000" dirty="0"/>
          </a:p>
        </p:txBody>
      </p:sp>
      <p:sp>
        <p:nvSpPr>
          <p:cNvPr id="8" name="Title 2">
            <a:extLst>
              <a:ext uri="{FF2B5EF4-FFF2-40B4-BE49-F238E27FC236}">
                <a16:creationId xmlns:a16="http://schemas.microsoft.com/office/drawing/2014/main" id="{19A2D481-C954-4BA1-B778-6E2028CB0AB1}"/>
              </a:ext>
            </a:extLst>
          </p:cNvPr>
          <p:cNvSpPr>
            <a:spLocks noGrp="1"/>
          </p:cNvSpPr>
          <p:nvPr>
            <p:ph type="title"/>
          </p:nvPr>
        </p:nvSpPr>
        <p:spPr>
          <a:xfrm>
            <a:off x="228600" y="120619"/>
            <a:ext cx="8686800" cy="427877"/>
          </a:xfrm>
        </p:spPr>
        <p:txBody>
          <a:bodyPr/>
          <a:lstStyle/>
          <a:p>
            <a:r>
              <a:rPr lang="en-US" dirty="0" err="1"/>
              <a:t>Fermilab</a:t>
            </a:r>
            <a:r>
              <a:rPr lang="en-US" dirty="0"/>
              <a:t> strategy in a nutshell</a:t>
            </a:r>
          </a:p>
        </p:txBody>
      </p:sp>
    </p:spTree>
    <p:extLst>
      <p:ext uri="{BB962C8B-B14F-4D97-AF65-F5344CB8AC3E}">
        <p14:creationId xmlns:p14="http://schemas.microsoft.com/office/powerpoint/2010/main" val="2188541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529801-DBB2-443C-8422-7B2F1A6CCB6E}"/>
              </a:ext>
            </a:extLst>
          </p:cNvPr>
          <p:cNvSpPr>
            <a:spLocks noGrp="1"/>
          </p:cNvSpPr>
          <p:nvPr>
            <p:ph type="dt" sz="half" idx="10"/>
          </p:nvPr>
        </p:nvSpPr>
        <p:spPr/>
        <p:txBody>
          <a:bodyPr/>
          <a:lstStyle/>
          <a:p>
            <a:r>
              <a:rPr lang="en-US" altLang="en-US"/>
              <a:t>07/31/18</a:t>
            </a:r>
          </a:p>
        </p:txBody>
      </p:sp>
      <p:sp>
        <p:nvSpPr>
          <p:cNvPr id="3" name="Footer Placeholder 2">
            <a:extLst>
              <a:ext uri="{FF2B5EF4-FFF2-40B4-BE49-F238E27FC236}">
                <a16:creationId xmlns:a16="http://schemas.microsoft.com/office/drawing/2014/main" id="{61671199-61C3-4E33-B028-F74316A2D439}"/>
              </a:ext>
            </a:extLst>
          </p:cNvPr>
          <p:cNvSpPr>
            <a:spLocks noGrp="1"/>
          </p:cNvSpPr>
          <p:nvPr>
            <p:ph type="ftr" sz="quarter" idx="11"/>
          </p:nvPr>
        </p:nvSpPr>
        <p:spPr/>
        <p:txBody>
          <a:bodyPr/>
          <a:lstStyle/>
          <a:p>
            <a:pPr>
              <a:defRPr/>
            </a:pPr>
            <a:r>
              <a:rPr lang="en-US" b="1"/>
              <a:t>S. Nagaitsev | 2018 DOE Fermilab GARD review</a:t>
            </a:r>
            <a:endParaRPr lang="en-US" b="1" dirty="0"/>
          </a:p>
        </p:txBody>
      </p:sp>
      <p:sp>
        <p:nvSpPr>
          <p:cNvPr id="4" name="Slide Number Placeholder 3">
            <a:extLst>
              <a:ext uri="{FF2B5EF4-FFF2-40B4-BE49-F238E27FC236}">
                <a16:creationId xmlns:a16="http://schemas.microsoft.com/office/drawing/2014/main" id="{91D2A600-04FF-4CEC-82E8-33A8289BC2B5}"/>
              </a:ext>
            </a:extLst>
          </p:cNvPr>
          <p:cNvSpPr>
            <a:spLocks noGrp="1"/>
          </p:cNvSpPr>
          <p:nvPr>
            <p:ph type="sldNum" sz="quarter" idx="12"/>
          </p:nvPr>
        </p:nvSpPr>
        <p:spPr/>
        <p:txBody>
          <a:bodyPr/>
          <a:lstStyle/>
          <a:p>
            <a:fld id="{BBFB9D8C-2882-41F9-92E5-94261C5AF937}" type="slidenum">
              <a:rPr lang="en-US" altLang="en-US" smtClean="0"/>
              <a:pPr/>
              <a:t>40</a:t>
            </a:fld>
            <a:endParaRPr lang="en-US" altLang="en-US"/>
          </a:p>
        </p:txBody>
      </p:sp>
      <p:sp>
        <p:nvSpPr>
          <p:cNvPr id="39939" name="Rectangle 3"/>
          <p:cNvSpPr>
            <a:spLocks noGrp="1" noChangeArrowheads="1"/>
          </p:cNvSpPr>
          <p:nvPr>
            <p:ph idx="1"/>
          </p:nvPr>
        </p:nvSpPr>
        <p:spPr>
          <a:xfrm>
            <a:off x="739716" y="562640"/>
            <a:ext cx="8182034" cy="6233046"/>
          </a:xfrm>
          <a:solidFill>
            <a:schemeClr val="bg2"/>
          </a:solidFill>
        </p:spPr>
        <p:txBody>
          <a:bodyPr/>
          <a:lstStyle/>
          <a:p>
            <a:pPr marL="0" indent="0">
              <a:lnSpc>
                <a:spcPts val="2000"/>
              </a:lnSpc>
              <a:buNone/>
            </a:pPr>
            <a:endParaRPr lang="en-US" sz="1600" dirty="0"/>
          </a:p>
          <a:p>
            <a:pPr marL="0" indent="0">
              <a:lnSpc>
                <a:spcPts val="2000"/>
              </a:lnSpc>
              <a:buNone/>
            </a:pPr>
            <a:r>
              <a:rPr lang="en-US" sz="1600" dirty="0"/>
              <a:t>Sergey </a:t>
            </a:r>
            <a:r>
              <a:rPr lang="en-US" sz="1600" dirty="0" err="1"/>
              <a:t>Koshelev</a:t>
            </a:r>
            <a:r>
              <a:rPr lang="en-US" sz="1600" dirty="0"/>
              <a:t>			2013		Bauman Moscow State Tech. </a:t>
            </a:r>
          </a:p>
          <a:p>
            <a:pPr marL="0" indent="0">
              <a:lnSpc>
                <a:spcPts val="2000"/>
              </a:lnSpc>
              <a:buNone/>
            </a:pPr>
            <a:r>
              <a:rPr lang="en-US" sz="1600" dirty="0"/>
              <a:t>Meghan </a:t>
            </a:r>
            <a:r>
              <a:rPr lang="en-US" sz="1600" dirty="0" err="1"/>
              <a:t>McAtter</a:t>
            </a:r>
            <a:r>
              <a:rPr lang="en-US" sz="1600" dirty="0"/>
              <a:t>			2014		University of Texas – Austin</a:t>
            </a:r>
          </a:p>
          <a:p>
            <a:pPr marL="0" indent="0">
              <a:lnSpc>
                <a:spcPts val="2000"/>
              </a:lnSpc>
              <a:buNone/>
            </a:pPr>
            <a:r>
              <a:rPr lang="en-US" sz="1600" dirty="0"/>
              <a:t>Chris Prokop				2014		Northern Illinois University</a:t>
            </a:r>
          </a:p>
          <a:p>
            <a:pPr marL="0" indent="0">
              <a:lnSpc>
                <a:spcPts val="2000"/>
              </a:lnSpc>
              <a:buNone/>
            </a:pPr>
            <a:r>
              <a:rPr lang="en-US" sz="1600" dirty="0"/>
              <a:t>Timofey </a:t>
            </a:r>
            <a:r>
              <a:rPr lang="en-US" sz="1600" dirty="0" err="1"/>
              <a:t>Zolkin</a:t>
            </a:r>
            <a:r>
              <a:rPr lang="en-US" sz="1600" dirty="0"/>
              <a:t>				2014		University of Chicago</a:t>
            </a:r>
          </a:p>
          <a:p>
            <a:pPr marL="0" indent="0">
              <a:lnSpc>
                <a:spcPts val="2000"/>
              </a:lnSpc>
              <a:buNone/>
            </a:pPr>
            <a:r>
              <a:rPr lang="en-US" sz="1600" dirty="0"/>
              <a:t>Gene Kafka				2014		Illinois Institute of Technology</a:t>
            </a:r>
          </a:p>
          <a:p>
            <a:pPr marL="0" indent="0">
              <a:lnSpc>
                <a:spcPts val="2000"/>
              </a:lnSpc>
              <a:buNone/>
            </a:pPr>
            <a:r>
              <a:rPr lang="en-US" sz="1600" dirty="0" err="1"/>
              <a:t>Yulia</a:t>
            </a:r>
            <a:r>
              <a:rPr lang="en-US" sz="1600" dirty="0"/>
              <a:t> </a:t>
            </a:r>
            <a:r>
              <a:rPr lang="en-US" sz="1600" dirty="0" err="1"/>
              <a:t>Trenikhina</a:t>
            </a:r>
            <a:r>
              <a:rPr lang="en-US" sz="1600" dirty="0"/>
              <a:t>			2014		Illinois Institute of Technology</a:t>
            </a:r>
          </a:p>
          <a:p>
            <a:pPr marL="0" indent="0">
              <a:lnSpc>
                <a:spcPts val="2000"/>
              </a:lnSpc>
              <a:buNone/>
            </a:pPr>
            <a:r>
              <a:rPr lang="en-US" sz="1600" dirty="0" err="1"/>
              <a:t>Ao</a:t>
            </a:r>
            <a:r>
              <a:rPr lang="en-US" sz="1600" dirty="0"/>
              <a:t> Liu					2014		Indiana University</a:t>
            </a:r>
          </a:p>
          <a:p>
            <a:pPr marL="0" indent="0">
              <a:lnSpc>
                <a:spcPts val="2000"/>
              </a:lnSpc>
              <a:buNone/>
            </a:pPr>
            <a:r>
              <a:rPr lang="en-US" sz="1600" dirty="0"/>
              <a:t>Jeffrey Eldred				2015		Indiana University	</a:t>
            </a:r>
          </a:p>
          <a:p>
            <a:pPr marL="0" indent="0">
              <a:lnSpc>
                <a:spcPts val="2000"/>
              </a:lnSpc>
              <a:buNone/>
            </a:pPr>
            <a:r>
              <a:rPr lang="en-US" sz="1600" dirty="0"/>
              <a:t>Francois </a:t>
            </a:r>
            <a:r>
              <a:rPr lang="en-US" sz="1600" dirty="0" err="1"/>
              <a:t>Lemery</a:t>
            </a:r>
            <a:r>
              <a:rPr lang="en-US" sz="1600" dirty="0"/>
              <a:t>			2015		Northern Illinois University</a:t>
            </a:r>
          </a:p>
          <a:p>
            <a:pPr marL="0" indent="0">
              <a:lnSpc>
                <a:spcPts val="2000"/>
              </a:lnSpc>
              <a:buNone/>
            </a:pPr>
            <a:r>
              <a:rPr lang="en-US" sz="1600" dirty="0"/>
              <a:t>Alexander </a:t>
            </a:r>
            <a:r>
              <a:rPr lang="en-US" sz="1600" dirty="0" err="1"/>
              <a:t>Vostrikov</a:t>
            </a:r>
            <a:r>
              <a:rPr lang="en-US" sz="1600" dirty="0"/>
              <a:t>			2015		University of Chicago</a:t>
            </a:r>
          </a:p>
          <a:p>
            <a:pPr marL="0" indent="0">
              <a:lnSpc>
                <a:spcPts val="2000"/>
              </a:lnSpc>
              <a:buNone/>
            </a:pPr>
            <a:r>
              <a:rPr lang="en-US" sz="1600" dirty="0" err="1"/>
              <a:t>Liyang</a:t>
            </a:r>
            <a:r>
              <a:rPr lang="en-US" sz="1600" dirty="0"/>
              <a:t> Ye					2015		North Carolina State University</a:t>
            </a:r>
          </a:p>
          <a:p>
            <a:pPr marL="0" indent="0">
              <a:lnSpc>
                <a:spcPts val="2000"/>
              </a:lnSpc>
              <a:buNone/>
            </a:pPr>
            <a:r>
              <a:rPr lang="en-US" sz="1600" dirty="0" err="1"/>
              <a:t>Sushantra</a:t>
            </a:r>
            <a:r>
              <a:rPr lang="en-US" sz="1600" dirty="0"/>
              <a:t> </a:t>
            </a:r>
            <a:r>
              <a:rPr lang="en-US" sz="1600" dirty="0" err="1"/>
              <a:t>Panuganti</a:t>
            </a:r>
            <a:r>
              <a:rPr lang="en-US" sz="1600" dirty="0"/>
              <a:t>		2015		Northern Illinois University</a:t>
            </a:r>
          </a:p>
          <a:p>
            <a:pPr marL="0" indent="0">
              <a:buNone/>
            </a:pPr>
            <a:r>
              <a:rPr lang="en-US" sz="1600" dirty="0"/>
              <a:t>Donato </a:t>
            </a:r>
            <a:r>
              <a:rPr lang="en-US" sz="1600" dirty="0" err="1"/>
              <a:t>Passarelli</a:t>
            </a:r>
            <a:r>
              <a:rPr lang="en-US" sz="1600" dirty="0"/>
              <a:t>			2015		University of Pisa</a:t>
            </a:r>
          </a:p>
          <a:p>
            <a:pPr marL="0" indent="0">
              <a:buNone/>
            </a:pPr>
            <a:r>
              <a:rPr lang="en-US" sz="1600" dirty="0"/>
              <a:t>Mattia </a:t>
            </a:r>
            <a:r>
              <a:rPr lang="en-US" sz="1600" dirty="0" err="1"/>
              <a:t>Checchin</a:t>
            </a:r>
            <a:r>
              <a:rPr lang="en-US" sz="1600" dirty="0"/>
              <a:t>			2016		Illinois Institute of Technology</a:t>
            </a:r>
          </a:p>
          <a:p>
            <a:pPr marL="0" indent="0">
              <a:buNone/>
            </a:pPr>
            <a:r>
              <a:rPr lang="en-US" sz="1600" dirty="0"/>
              <a:t>Martina </a:t>
            </a:r>
            <a:r>
              <a:rPr lang="en-US" sz="1600" dirty="0" err="1"/>
              <a:t>Martinello</a:t>
            </a:r>
            <a:r>
              <a:rPr lang="en-US" sz="1600" dirty="0"/>
              <a:t>			2016		Illinois Institute of Technology</a:t>
            </a:r>
          </a:p>
          <a:p>
            <a:pPr marL="0" indent="0">
              <a:lnSpc>
                <a:spcPts val="2000"/>
              </a:lnSpc>
              <a:buNone/>
            </a:pPr>
            <a:r>
              <a:rPr lang="en-US" sz="1600" dirty="0"/>
              <a:t>Sergey </a:t>
            </a:r>
            <a:r>
              <a:rPr lang="en-US" sz="1600" dirty="0" err="1"/>
              <a:t>Antipov</a:t>
            </a:r>
            <a:r>
              <a:rPr lang="en-US" sz="1600" dirty="0"/>
              <a:t>				2017		University of Chicago</a:t>
            </a:r>
          </a:p>
          <a:p>
            <a:pPr marL="0" indent="0">
              <a:lnSpc>
                <a:spcPts val="2000"/>
              </a:lnSpc>
              <a:buNone/>
            </a:pPr>
            <a:r>
              <a:rPr lang="en-US" sz="1600" dirty="0"/>
              <a:t>Alexei </a:t>
            </a:r>
            <a:r>
              <a:rPr lang="en-US" sz="1600" dirty="0" err="1"/>
              <a:t>Halavanau</a:t>
            </a:r>
            <a:r>
              <a:rPr lang="en-US" sz="1600" dirty="0"/>
              <a:t>			2018		Northern Illinois University</a:t>
            </a:r>
          </a:p>
          <a:p>
            <a:pPr marL="0" indent="0">
              <a:lnSpc>
                <a:spcPts val="2000"/>
              </a:lnSpc>
              <a:buNone/>
            </a:pPr>
            <a:r>
              <a:rPr lang="en-US" sz="1600" dirty="0"/>
              <a:t>Alexey </a:t>
            </a:r>
            <a:r>
              <a:rPr lang="en-US" sz="1600" dirty="0" err="1"/>
              <a:t>Kochemirovskiy</a:t>
            </a:r>
            <a:r>
              <a:rPr lang="en-US" sz="1600" dirty="0"/>
              <a:t>		2018		University of Chicago</a:t>
            </a:r>
          </a:p>
          <a:p>
            <a:pPr marL="0" indent="0">
              <a:lnSpc>
                <a:spcPts val="2000"/>
              </a:lnSpc>
              <a:buNone/>
            </a:pPr>
            <a:r>
              <a:rPr lang="en-US" sz="1600" dirty="0"/>
              <a:t>Matthew </a:t>
            </a:r>
            <a:r>
              <a:rPr lang="en-US" sz="1600" dirty="0" err="1"/>
              <a:t>Andorf</a:t>
            </a:r>
            <a:r>
              <a:rPr lang="en-US" sz="1600" dirty="0"/>
              <a:t>			2018		Northern Illinois University</a:t>
            </a:r>
          </a:p>
          <a:p>
            <a:pPr marL="0" indent="0">
              <a:lnSpc>
                <a:spcPts val="2000"/>
              </a:lnSpc>
              <a:buNone/>
            </a:pPr>
            <a:r>
              <a:rPr lang="en-US" sz="1600" dirty="0" err="1"/>
              <a:t>Auralee</a:t>
            </a:r>
            <a:r>
              <a:rPr lang="en-US" sz="1600" dirty="0"/>
              <a:t> </a:t>
            </a:r>
            <a:r>
              <a:rPr lang="en-US" sz="1600" dirty="0" err="1"/>
              <a:t>Edelen</a:t>
            </a:r>
            <a:r>
              <a:rPr lang="en-US" sz="1600" dirty="0"/>
              <a:t>			2018		Colorado State University</a:t>
            </a:r>
          </a:p>
          <a:p>
            <a:pPr marL="0" indent="0">
              <a:lnSpc>
                <a:spcPts val="2000"/>
              </a:lnSpc>
              <a:buNone/>
            </a:pPr>
            <a:endParaRPr lang="en-US" sz="1600" dirty="0"/>
          </a:p>
          <a:p>
            <a:pPr marL="457200" lvl="1" indent="0" eaLnBrk="1" hangingPunct="1">
              <a:lnSpc>
                <a:spcPts val="2000"/>
              </a:lnSpc>
              <a:buNone/>
            </a:pPr>
            <a:endParaRPr lang="en-US" sz="1600" dirty="0"/>
          </a:p>
        </p:txBody>
      </p:sp>
      <p:sp>
        <p:nvSpPr>
          <p:cNvPr id="39938" name="Rectangle 2"/>
          <p:cNvSpPr>
            <a:spLocks noGrp="1" noChangeArrowheads="1"/>
          </p:cNvSpPr>
          <p:nvPr>
            <p:ph type="title"/>
          </p:nvPr>
        </p:nvSpPr>
        <p:spPr>
          <a:xfrm>
            <a:off x="457199" y="92112"/>
            <a:ext cx="8368145" cy="762000"/>
          </a:xfrm>
        </p:spPr>
        <p:txBody>
          <a:bodyPr/>
          <a:lstStyle/>
          <a:p>
            <a:pPr algn="ctr" eaLnBrk="1" hangingPunct="1"/>
            <a:r>
              <a:rPr lang="en-US" sz="2400" dirty="0"/>
              <a:t> </a:t>
            </a:r>
            <a:r>
              <a:rPr lang="en-US" sz="3200" dirty="0"/>
              <a:t>PhD Degrees Bases of Research at </a:t>
            </a:r>
            <a:r>
              <a:rPr lang="en-US" sz="2800" dirty="0" err="1"/>
              <a:t>Fermilab</a:t>
            </a:r>
            <a:r>
              <a:rPr lang="en-US" sz="2800" dirty="0"/>
              <a:t> : </a:t>
            </a:r>
            <a:r>
              <a:rPr lang="en-US" sz="2800" dirty="0">
                <a:effectLst>
                  <a:outerShdw blurRad="38100" dist="38100" dir="2700000" algn="tl">
                    <a:srgbClr val="000000">
                      <a:alpha val="43137"/>
                    </a:srgbClr>
                  </a:outerShdw>
                </a:effectLst>
              </a:rPr>
              <a:t>20 over 2013-2018</a:t>
            </a:r>
            <a:endParaRPr lang="en-US" sz="3200" b="0" dirty="0"/>
          </a:p>
        </p:txBody>
      </p:sp>
    </p:spTree>
    <p:extLst>
      <p:ext uri="{BB962C8B-B14F-4D97-AF65-F5344CB8AC3E}">
        <p14:creationId xmlns:p14="http://schemas.microsoft.com/office/powerpoint/2010/main" val="3550665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33530-16DE-4C09-AE9B-0602C1EE848A}"/>
              </a:ext>
            </a:extLst>
          </p:cNvPr>
          <p:cNvSpPr>
            <a:spLocks noGrp="1"/>
          </p:cNvSpPr>
          <p:nvPr>
            <p:ph type="title"/>
          </p:nvPr>
        </p:nvSpPr>
        <p:spPr/>
        <p:txBody>
          <a:bodyPr/>
          <a:lstStyle/>
          <a:p>
            <a:r>
              <a:rPr lang="en-US" sz="2800" dirty="0"/>
              <a:t>Martina </a:t>
            </a:r>
            <a:r>
              <a:rPr lang="en-US" sz="2800" dirty="0" err="1"/>
              <a:t>Martinella</a:t>
            </a:r>
            <a:r>
              <a:rPr lang="en-US" sz="2800" dirty="0"/>
              <a:t> – 2018 IEEE-NPSS award!</a:t>
            </a:r>
          </a:p>
        </p:txBody>
      </p:sp>
      <p:sp>
        <p:nvSpPr>
          <p:cNvPr id="4" name="Date Placeholder 3">
            <a:extLst>
              <a:ext uri="{FF2B5EF4-FFF2-40B4-BE49-F238E27FC236}">
                <a16:creationId xmlns:a16="http://schemas.microsoft.com/office/drawing/2014/main" id="{F5A6E68F-7A24-4455-BC10-6A8DC94C54B6}"/>
              </a:ext>
            </a:extLst>
          </p:cNvPr>
          <p:cNvSpPr>
            <a:spLocks noGrp="1"/>
          </p:cNvSpPr>
          <p:nvPr>
            <p:ph type="dt" sz="half" idx="10"/>
          </p:nvPr>
        </p:nvSpPr>
        <p:spPr/>
        <p:txBody>
          <a:bodyPr/>
          <a:lstStyle/>
          <a:p>
            <a:r>
              <a:rPr lang="en-US" altLang="en-US"/>
              <a:t>07/31/18</a:t>
            </a:r>
            <a:endParaRPr lang="en-US" altLang="en-US" dirty="0"/>
          </a:p>
        </p:txBody>
      </p:sp>
      <p:sp>
        <p:nvSpPr>
          <p:cNvPr id="5" name="Footer Placeholder 4">
            <a:extLst>
              <a:ext uri="{FF2B5EF4-FFF2-40B4-BE49-F238E27FC236}">
                <a16:creationId xmlns:a16="http://schemas.microsoft.com/office/drawing/2014/main" id="{D11C2FF7-58F0-487E-A94D-F9235DCC59F4}"/>
              </a:ext>
            </a:extLst>
          </p:cNvPr>
          <p:cNvSpPr>
            <a:spLocks noGrp="1"/>
          </p:cNvSpPr>
          <p:nvPr>
            <p:ph type="ftr" sz="quarter" idx="11"/>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E3D787F5-19FA-4019-A938-D95CA12D67BD}"/>
              </a:ext>
            </a:extLst>
          </p:cNvPr>
          <p:cNvSpPr>
            <a:spLocks noGrp="1"/>
          </p:cNvSpPr>
          <p:nvPr>
            <p:ph type="sldNum" sz="quarter" idx="12"/>
          </p:nvPr>
        </p:nvSpPr>
        <p:spPr/>
        <p:txBody>
          <a:bodyPr/>
          <a:lstStyle/>
          <a:p>
            <a:fld id="{D4078CA2-75EA-4F42-B0AF-FB0975373545}" type="slidenum">
              <a:rPr lang="en-US" altLang="en-US" smtClean="0"/>
              <a:pPr/>
              <a:t>41</a:t>
            </a:fld>
            <a:endParaRPr lang="en-US" altLang="en-US"/>
          </a:p>
        </p:txBody>
      </p:sp>
      <p:sp>
        <p:nvSpPr>
          <p:cNvPr id="10" name="Content Placeholder 9">
            <a:extLst>
              <a:ext uri="{FF2B5EF4-FFF2-40B4-BE49-F238E27FC236}">
                <a16:creationId xmlns:a16="http://schemas.microsoft.com/office/drawing/2014/main" id="{F449C55F-AA1B-4062-863B-9BC41BCD01C8}"/>
              </a:ext>
            </a:extLst>
          </p:cNvPr>
          <p:cNvSpPr>
            <a:spLocks noGrp="1"/>
          </p:cNvSpPr>
          <p:nvPr>
            <p:ph idx="1"/>
          </p:nvPr>
        </p:nvSpPr>
        <p:spPr/>
        <p:txBody>
          <a:bodyPr/>
          <a:lstStyle/>
          <a:p>
            <a:r>
              <a:rPr lang="en-US" dirty="0"/>
              <a:t>PhD 2016, Illinois Institute of Technology</a:t>
            </a:r>
          </a:p>
          <a:p>
            <a:r>
              <a:rPr lang="en-US" dirty="0"/>
              <a:t>Particle Accelerator Science and Technology (PAST) Doctoral Student Award</a:t>
            </a:r>
          </a:p>
          <a:p>
            <a:r>
              <a:rPr lang="en-US" dirty="0"/>
              <a:t>For contributions to physical understanding of limiting factors in SRF cavities.</a:t>
            </a:r>
          </a:p>
          <a:p>
            <a:r>
              <a:rPr lang="en-US" dirty="0"/>
              <a:t>Now a Peoples Fellow at </a:t>
            </a:r>
            <a:r>
              <a:rPr lang="en-US" dirty="0" err="1"/>
              <a:t>Fermilab</a:t>
            </a:r>
            <a:endParaRPr lang="en-US" dirty="0"/>
          </a:p>
        </p:txBody>
      </p:sp>
      <p:pic>
        <p:nvPicPr>
          <p:cNvPr id="11" name="Content Placeholder 7">
            <a:extLst>
              <a:ext uri="{FF2B5EF4-FFF2-40B4-BE49-F238E27FC236}">
                <a16:creationId xmlns:a16="http://schemas.microsoft.com/office/drawing/2014/main" id="{1C9BA517-C035-4AE6-8197-A3D5F0F54CC2}"/>
              </a:ext>
            </a:extLst>
          </p:cNvPr>
          <p:cNvPicPr>
            <a:picLocks noChangeAspect="1"/>
          </p:cNvPicPr>
          <p:nvPr/>
        </p:nvPicPr>
        <p:blipFill rotWithShape="1">
          <a:blip r:embed="rId2"/>
          <a:srcRect l="20758" t="28155" r="22628" b="2290"/>
          <a:stretch/>
        </p:blipFill>
        <p:spPr>
          <a:xfrm>
            <a:off x="6360459" y="2891984"/>
            <a:ext cx="2554941" cy="3138929"/>
          </a:xfrm>
          <a:prstGeom prst="rect">
            <a:avLst/>
          </a:prstGeom>
        </p:spPr>
      </p:pic>
    </p:spTree>
    <p:extLst>
      <p:ext uri="{BB962C8B-B14F-4D97-AF65-F5344CB8AC3E}">
        <p14:creationId xmlns:p14="http://schemas.microsoft.com/office/powerpoint/2010/main" val="2763291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138048D-BCE2-4CB8-BB95-B96B5E69C93B}"/>
              </a:ext>
            </a:extLst>
          </p:cNvPr>
          <p:cNvPicPr>
            <a:picLocks noGrp="1" noChangeAspect="1"/>
          </p:cNvPicPr>
          <p:nvPr>
            <p:ph idx="1"/>
          </p:nvPr>
        </p:nvPicPr>
        <p:blipFill>
          <a:blip r:embed="rId2"/>
          <a:stretch>
            <a:fillRect/>
          </a:stretch>
        </p:blipFill>
        <p:spPr>
          <a:xfrm>
            <a:off x="5645205" y="2835517"/>
            <a:ext cx="2397184" cy="2796715"/>
          </a:xfrm>
          <a:effectLst>
            <a:glow rad="101600">
              <a:schemeClr val="accent6">
                <a:satMod val="175000"/>
                <a:alpha val="40000"/>
              </a:schemeClr>
            </a:glow>
          </a:effectLst>
        </p:spPr>
      </p:pic>
      <p:sp>
        <p:nvSpPr>
          <p:cNvPr id="3" name="Title 2">
            <a:extLst>
              <a:ext uri="{FF2B5EF4-FFF2-40B4-BE49-F238E27FC236}">
                <a16:creationId xmlns:a16="http://schemas.microsoft.com/office/drawing/2014/main" id="{9FBE4FFB-AC12-4F85-85F3-FAFD578EC270}"/>
              </a:ext>
            </a:extLst>
          </p:cNvPr>
          <p:cNvSpPr>
            <a:spLocks noGrp="1"/>
          </p:cNvSpPr>
          <p:nvPr>
            <p:ph type="title"/>
          </p:nvPr>
        </p:nvSpPr>
        <p:spPr>
          <a:xfrm>
            <a:off x="228600" y="251752"/>
            <a:ext cx="8802278" cy="427877"/>
          </a:xfrm>
        </p:spPr>
        <p:txBody>
          <a:bodyPr/>
          <a:lstStyle/>
          <a:p>
            <a:r>
              <a:rPr lang="en-US" dirty="0"/>
              <a:t>Sergey </a:t>
            </a:r>
            <a:r>
              <a:rPr lang="en-US" dirty="0" err="1"/>
              <a:t>Antipov</a:t>
            </a:r>
            <a:r>
              <a:rPr lang="en-US" dirty="0"/>
              <a:t>  – 2018 APS Award !</a:t>
            </a:r>
          </a:p>
        </p:txBody>
      </p:sp>
      <p:sp>
        <p:nvSpPr>
          <p:cNvPr id="4" name="Date Placeholder 3">
            <a:extLst>
              <a:ext uri="{FF2B5EF4-FFF2-40B4-BE49-F238E27FC236}">
                <a16:creationId xmlns:a16="http://schemas.microsoft.com/office/drawing/2014/main" id="{167F9AA1-3E02-42C1-9D05-2C45E4717C95}"/>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9D370A0C-0870-4840-9D53-6CFDFAD64131}"/>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32BA4925-BC24-4684-89D2-34418B43F649}"/>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9" name="Rectangle 8">
            <a:extLst>
              <a:ext uri="{FF2B5EF4-FFF2-40B4-BE49-F238E27FC236}">
                <a16:creationId xmlns:a16="http://schemas.microsoft.com/office/drawing/2014/main" id="{4F6D7716-C74F-405D-A981-16B8C9685B9A}"/>
              </a:ext>
            </a:extLst>
          </p:cNvPr>
          <p:cNvSpPr/>
          <p:nvPr/>
        </p:nvSpPr>
        <p:spPr>
          <a:xfrm>
            <a:off x="429419" y="2430461"/>
            <a:ext cx="4595568" cy="3416320"/>
          </a:xfrm>
          <a:prstGeom prst="rect">
            <a:avLst/>
          </a:prstGeom>
        </p:spPr>
        <p:txBody>
          <a:bodyPr wrap="square">
            <a:spAutoFit/>
          </a:bodyPr>
          <a:lstStyle/>
          <a:p>
            <a:pPr marL="342900" indent="-342900">
              <a:buFont typeface="Arial" panose="020B0604020202020204" pitchFamily="34" charset="0"/>
              <a:buChar char="•"/>
            </a:pPr>
            <a:r>
              <a:rPr lang="en-US" dirty="0">
                <a:solidFill>
                  <a:srgbClr val="50504E"/>
                </a:solidFill>
              </a:rPr>
              <a:t>Ph.D. in 2017 – </a:t>
            </a:r>
            <a:r>
              <a:rPr lang="en-US" dirty="0" err="1">
                <a:solidFill>
                  <a:srgbClr val="50504E"/>
                </a:solidFill>
              </a:rPr>
              <a:t>U.Chicago</a:t>
            </a:r>
            <a:r>
              <a:rPr lang="en-US" dirty="0">
                <a:solidFill>
                  <a:srgbClr val="50504E"/>
                </a:solidFill>
              </a:rPr>
              <a:t> </a:t>
            </a:r>
          </a:p>
          <a:p>
            <a:pPr marL="342900" indent="-342900">
              <a:buFont typeface="Arial" panose="020B0604020202020204" pitchFamily="34" charset="0"/>
              <a:buChar char="•"/>
            </a:pPr>
            <a:r>
              <a:rPr lang="en-US" dirty="0">
                <a:solidFill>
                  <a:srgbClr val="50504E"/>
                </a:solidFill>
              </a:rPr>
              <a:t>Investigated the fast transverse instability observed in  Recycler</a:t>
            </a:r>
          </a:p>
          <a:p>
            <a:pPr marL="342900" indent="-342900">
              <a:buFont typeface="Arial" panose="020B0604020202020204" pitchFamily="34" charset="0"/>
              <a:buChar char="•"/>
            </a:pPr>
            <a:r>
              <a:rPr lang="en-US" dirty="0">
                <a:solidFill>
                  <a:srgbClr val="50504E"/>
                </a:solidFill>
              </a:rPr>
              <a:t>Participated in the design of IOTA and performed numerical simulations of single-particle dynamics in its nonlinear focusing lattice</a:t>
            </a:r>
          </a:p>
          <a:p>
            <a:pPr marL="342900" indent="-342900">
              <a:buFont typeface="Arial" panose="020B0604020202020204" pitchFamily="34" charset="0"/>
              <a:buChar char="•"/>
            </a:pPr>
            <a:r>
              <a:rPr lang="en-US" dirty="0">
                <a:solidFill>
                  <a:srgbClr val="50504E"/>
                </a:solidFill>
              </a:rPr>
              <a:t>Now a Fellow at CERN.</a:t>
            </a:r>
          </a:p>
        </p:txBody>
      </p:sp>
      <p:sp>
        <p:nvSpPr>
          <p:cNvPr id="10" name="Rectangle 9">
            <a:extLst>
              <a:ext uri="{FF2B5EF4-FFF2-40B4-BE49-F238E27FC236}">
                <a16:creationId xmlns:a16="http://schemas.microsoft.com/office/drawing/2014/main" id="{10FD774F-1607-44FD-8C33-F2F3356D8C5A}"/>
              </a:ext>
            </a:extLst>
          </p:cNvPr>
          <p:cNvSpPr/>
          <p:nvPr/>
        </p:nvSpPr>
        <p:spPr>
          <a:xfrm>
            <a:off x="570321" y="927114"/>
            <a:ext cx="8045778" cy="461665"/>
          </a:xfrm>
          <a:prstGeom prst="rect">
            <a:avLst/>
          </a:prstGeom>
        </p:spPr>
        <p:txBody>
          <a:bodyPr wrap="square">
            <a:spAutoFit/>
          </a:bodyPr>
          <a:lstStyle/>
          <a:p>
            <a:r>
              <a:rPr lang="en-US" b="1" dirty="0">
                <a:solidFill>
                  <a:srgbClr val="C00000"/>
                </a:solidFill>
                <a:effectLst>
                  <a:outerShdw blurRad="38100" dist="38100" dir="2700000" algn="tl">
                    <a:srgbClr val="000000">
                      <a:alpha val="43137"/>
                    </a:srgbClr>
                  </a:outerShdw>
                </a:effectLst>
              </a:rPr>
              <a:t>Outstanding Doctoral Thesis Research in Beam Physics Award</a:t>
            </a:r>
          </a:p>
        </p:txBody>
      </p:sp>
      <p:pic>
        <p:nvPicPr>
          <p:cNvPr id="11" name="Picture 10">
            <a:extLst>
              <a:ext uri="{FF2B5EF4-FFF2-40B4-BE49-F238E27FC236}">
                <a16:creationId xmlns:a16="http://schemas.microsoft.com/office/drawing/2014/main" id="{28BF63F5-BD5A-4142-BA85-CB6393EB2BA6}"/>
              </a:ext>
            </a:extLst>
          </p:cNvPr>
          <p:cNvPicPr>
            <a:picLocks noChangeAspect="1"/>
          </p:cNvPicPr>
          <p:nvPr/>
        </p:nvPicPr>
        <p:blipFill>
          <a:blip r:embed="rId3"/>
          <a:stretch>
            <a:fillRect/>
          </a:stretch>
        </p:blipFill>
        <p:spPr>
          <a:xfrm>
            <a:off x="7572375" y="1465649"/>
            <a:ext cx="940029" cy="720022"/>
          </a:xfrm>
          <a:prstGeom prst="rect">
            <a:avLst/>
          </a:prstGeom>
        </p:spPr>
      </p:pic>
      <p:pic>
        <p:nvPicPr>
          <p:cNvPr id="12" name="Picture 11">
            <a:extLst>
              <a:ext uri="{FF2B5EF4-FFF2-40B4-BE49-F238E27FC236}">
                <a16:creationId xmlns:a16="http://schemas.microsoft.com/office/drawing/2014/main" id="{6E411F21-2586-40C8-9CE5-068D9D11C407}"/>
              </a:ext>
            </a:extLst>
          </p:cNvPr>
          <p:cNvPicPr>
            <a:picLocks noChangeAspect="1"/>
          </p:cNvPicPr>
          <p:nvPr/>
        </p:nvPicPr>
        <p:blipFill>
          <a:blip r:embed="rId4"/>
          <a:stretch>
            <a:fillRect/>
          </a:stretch>
        </p:blipFill>
        <p:spPr>
          <a:xfrm>
            <a:off x="2100262" y="1473235"/>
            <a:ext cx="4943475" cy="704850"/>
          </a:xfrm>
          <a:prstGeom prst="rect">
            <a:avLst/>
          </a:prstGeom>
        </p:spPr>
      </p:pic>
    </p:spTree>
    <p:extLst>
      <p:ext uri="{BB962C8B-B14F-4D97-AF65-F5344CB8AC3E}">
        <p14:creationId xmlns:p14="http://schemas.microsoft.com/office/powerpoint/2010/main" val="3351220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0078-764F-4AAA-AEF8-8CD92502E55D}"/>
              </a:ext>
            </a:extLst>
          </p:cNvPr>
          <p:cNvSpPr>
            <a:spLocks noGrp="1"/>
          </p:cNvSpPr>
          <p:nvPr>
            <p:ph type="title"/>
          </p:nvPr>
        </p:nvSpPr>
        <p:spPr>
          <a:xfrm>
            <a:off x="308697" y="459247"/>
            <a:ext cx="8686800" cy="641739"/>
          </a:xfrm>
        </p:spPr>
        <p:txBody>
          <a:bodyPr/>
          <a:lstStyle/>
          <a:p>
            <a:pPr algn="ctr"/>
            <a:r>
              <a:rPr lang="en-US" b="0" dirty="0"/>
              <a:t>Current PhD Students at </a:t>
            </a:r>
            <a:r>
              <a:rPr lang="en-US" b="0" dirty="0" err="1"/>
              <a:t>Fermilab</a:t>
            </a:r>
            <a:r>
              <a:rPr lang="en-US" b="0" dirty="0"/>
              <a:t> - 15</a:t>
            </a:r>
            <a:br>
              <a:rPr lang="en-US" b="0" dirty="0"/>
            </a:br>
            <a:r>
              <a:rPr lang="en-US" b="0" dirty="0"/>
              <a:t>in Accelerator S&amp;T</a:t>
            </a:r>
          </a:p>
        </p:txBody>
      </p:sp>
      <p:sp>
        <p:nvSpPr>
          <p:cNvPr id="4" name="Date Placeholder 3">
            <a:extLst>
              <a:ext uri="{FF2B5EF4-FFF2-40B4-BE49-F238E27FC236}">
                <a16:creationId xmlns:a16="http://schemas.microsoft.com/office/drawing/2014/main" id="{105538B5-B0D6-4C54-9E45-31CA7276968A}"/>
              </a:ext>
            </a:extLst>
          </p:cNvPr>
          <p:cNvSpPr>
            <a:spLocks noGrp="1"/>
          </p:cNvSpPr>
          <p:nvPr>
            <p:ph type="dt" sz="half" idx="10"/>
          </p:nvPr>
        </p:nvSpPr>
        <p:spPr/>
        <p:txBody>
          <a:bodyPr/>
          <a:lstStyle/>
          <a:p>
            <a:r>
              <a:rPr lang="en-US" altLang="en-US"/>
              <a:t>07/31/18</a:t>
            </a:r>
          </a:p>
        </p:txBody>
      </p:sp>
      <p:sp>
        <p:nvSpPr>
          <p:cNvPr id="5" name="Footer Placeholder 4">
            <a:extLst>
              <a:ext uri="{FF2B5EF4-FFF2-40B4-BE49-F238E27FC236}">
                <a16:creationId xmlns:a16="http://schemas.microsoft.com/office/drawing/2014/main" id="{24508B54-CC90-45E3-9B3D-6FC1C89E52CE}"/>
              </a:ext>
            </a:extLst>
          </p:cNvPr>
          <p:cNvSpPr>
            <a:spLocks noGrp="1"/>
          </p:cNvSpPr>
          <p:nvPr>
            <p:ph type="ftr" sz="quarter" idx="11"/>
          </p:nvPr>
        </p:nvSpPr>
        <p:spPr/>
        <p:txBody>
          <a:bodyPr/>
          <a:lstStyle/>
          <a:p>
            <a:pPr>
              <a:defRPr/>
            </a:pPr>
            <a:r>
              <a:rPr lang="en-US" b="1"/>
              <a:t>S. Nagaitsev | 2018 DOE Fermilab GARD review</a:t>
            </a:r>
            <a:endParaRPr lang="en-US" b="1" dirty="0"/>
          </a:p>
        </p:txBody>
      </p:sp>
      <p:sp>
        <p:nvSpPr>
          <p:cNvPr id="6" name="Slide Number Placeholder 5">
            <a:extLst>
              <a:ext uri="{FF2B5EF4-FFF2-40B4-BE49-F238E27FC236}">
                <a16:creationId xmlns:a16="http://schemas.microsoft.com/office/drawing/2014/main" id="{DE7725C8-EB70-460A-BF44-EB01F497A7D4}"/>
              </a:ext>
            </a:extLst>
          </p:cNvPr>
          <p:cNvSpPr>
            <a:spLocks noGrp="1"/>
          </p:cNvSpPr>
          <p:nvPr>
            <p:ph type="sldNum" sz="quarter" idx="12"/>
          </p:nvPr>
        </p:nvSpPr>
        <p:spPr/>
        <p:txBody>
          <a:bodyPr/>
          <a:lstStyle/>
          <a:p>
            <a:fld id="{BBFB9D8C-2882-41F9-92E5-94261C5AF937}" type="slidenum">
              <a:rPr lang="en-US" altLang="en-US" smtClean="0"/>
              <a:pPr/>
              <a:t>43</a:t>
            </a:fld>
            <a:endParaRPr lang="en-US" altLang="en-US"/>
          </a:p>
        </p:txBody>
      </p:sp>
      <p:sp>
        <p:nvSpPr>
          <p:cNvPr id="7" name="TextBox 6">
            <a:extLst>
              <a:ext uri="{FF2B5EF4-FFF2-40B4-BE49-F238E27FC236}">
                <a16:creationId xmlns:a16="http://schemas.microsoft.com/office/drawing/2014/main" id="{ED1FFA3F-4200-474E-B7F4-60168CCACA70}"/>
              </a:ext>
            </a:extLst>
          </p:cNvPr>
          <p:cNvSpPr txBox="1"/>
          <p:nvPr/>
        </p:nvSpPr>
        <p:spPr>
          <a:xfrm>
            <a:off x="2337461" y="1810063"/>
            <a:ext cx="2055434" cy="400110"/>
          </a:xfrm>
          <a:prstGeom prst="rect">
            <a:avLst/>
          </a:prstGeom>
          <a:noFill/>
        </p:spPr>
        <p:txBody>
          <a:bodyPr wrap="none" rtlCol="0">
            <a:spAutoFit/>
          </a:bodyPr>
          <a:lstStyle/>
          <a:p>
            <a:r>
              <a:rPr lang="en-US" sz="2000" dirty="0">
                <a:solidFill>
                  <a:srgbClr val="C00000"/>
                </a:solidFill>
              </a:rPr>
              <a:t>* see also his talk</a:t>
            </a:r>
          </a:p>
        </p:txBody>
      </p:sp>
      <p:sp>
        <p:nvSpPr>
          <p:cNvPr id="3" name="Content Placeholder 2">
            <a:extLst>
              <a:ext uri="{FF2B5EF4-FFF2-40B4-BE49-F238E27FC236}">
                <a16:creationId xmlns:a16="http://schemas.microsoft.com/office/drawing/2014/main" id="{CBCF942F-68CB-4407-A114-DD11617BF731}"/>
              </a:ext>
            </a:extLst>
          </p:cNvPr>
          <p:cNvSpPr>
            <a:spLocks noGrp="1"/>
          </p:cNvSpPr>
          <p:nvPr>
            <p:ph idx="1"/>
          </p:nvPr>
        </p:nvSpPr>
        <p:spPr>
          <a:xfrm>
            <a:off x="505964" y="1100987"/>
            <a:ext cx="8672513" cy="5529984"/>
          </a:xfrm>
          <a:solidFill>
            <a:schemeClr val="bg1"/>
          </a:solidFill>
        </p:spPr>
        <p:txBody>
          <a:bodyPr/>
          <a:lstStyle/>
          <a:p>
            <a:pPr marL="0" indent="0">
              <a:buNone/>
            </a:pPr>
            <a:r>
              <a:rPr lang="en-US" sz="2000" dirty="0">
                <a:solidFill>
                  <a:srgbClr val="000000"/>
                </a:solidFill>
              </a:rPr>
              <a:t>Darren </a:t>
            </a:r>
            <a:r>
              <a:rPr lang="en-US" sz="2000" dirty="0" err="1">
                <a:solidFill>
                  <a:srgbClr val="000000"/>
                </a:solidFill>
              </a:rPr>
              <a:t>Veit</a:t>
            </a:r>
            <a:r>
              <a:rPr lang="en-US" sz="2000" dirty="0">
                <a:solidFill>
                  <a:srgbClr val="000000"/>
                </a:solidFill>
              </a:rPr>
              <a:t>					  	University of Chicago</a:t>
            </a:r>
          </a:p>
          <a:p>
            <a:pPr marL="0" indent="0">
              <a:buNone/>
            </a:pPr>
            <a:r>
              <a:rPr lang="en-US" sz="2000" dirty="0">
                <a:solidFill>
                  <a:srgbClr val="000000"/>
                </a:solidFill>
              </a:rPr>
              <a:t>Nikita </a:t>
            </a:r>
            <a:r>
              <a:rPr lang="en-US" sz="2000" dirty="0" err="1">
                <a:solidFill>
                  <a:srgbClr val="000000"/>
                </a:solidFill>
              </a:rPr>
              <a:t>Kuklev</a:t>
            </a:r>
            <a:r>
              <a:rPr lang="en-US" sz="2000" dirty="0">
                <a:solidFill>
                  <a:srgbClr val="000000"/>
                </a:solidFill>
              </a:rPr>
              <a:t>					University of Chicago (CBB – funded) </a:t>
            </a:r>
          </a:p>
          <a:p>
            <a:pPr marL="0" indent="0">
              <a:buNone/>
            </a:pPr>
            <a:r>
              <a:rPr lang="en-US" sz="2000" dirty="0" err="1">
                <a:solidFill>
                  <a:srgbClr val="000000"/>
                </a:solidFill>
              </a:rPr>
              <a:t>Ihar</a:t>
            </a:r>
            <a:r>
              <a:rPr lang="en-US" sz="2000" dirty="0">
                <a:solidFill>
                  <a:srgbClr val="000000"/>
                </a:solidFill>
              </a:rPr>
              <a:t> </a:t>
            </a:r>
            <a:r>
              <a:rPr lang="en-US" sz="2000" dirty="0" err="1">
                <a:solidFill>
                  <a:srgbClr val="000000"/>
                </a:solidFill>
              </a:rPr>
              <a:t>Lobach</a:t>
            </a:r>
            <a:r>
              <a:rPr lang="en-US" sz="2000" dirty="0">
                <a:solidFill>
                  <a:srgbClr val="000000"/>
                </a:solidFill>
              </a:rPr>
              <a:t>					  	University of Chicago</a:t>
            </a:r>
          </a:p>
          <a:p>
            <a:pPr marL="0" indent="0">
              <a:buNone/>
            </a:pPr>
            <a:r>
              <a:rPr lang="en-US" sz="2000" dirty="0" err="1">
                <a:solidFill>
                  <a:srgbClr val="000000"/>
                </a:solidFill>
              </a:rPr>
              <a:t>Yichen</a:t>
            </a:r>
            <a:r>
              <a:rPr lang="en-US" sz="2000" dirty="0">
                <a:solidFill>
                  <a:srgbClr val="000000"/>
                </a:solidFill>
              </a:rPr>
              <a:t> Ji						Illinois Institute of Technology</a:t>
            </a:r>
          </a:p>
          <a:p>
            <a:pPr marL="0" indent="0">
              <a:buNone/>
            </a:pPr>
            <a:r>
              <a:rPr lang="en-US" sz="2000" dirty="0">
                <a:solidFill>
                  <a:srgbClr val="000000"/>
                </a:solidFill>
              </a:rPr>
              <a:t>David </a:t>
            </a:r>
            <a:r>
              <a:rPr lang="en-US" sz="2000" dirty="0" err="1">
                <a:solidFill>
                  <a:srgbClr val="000000"/>
                </a:solidFill>
              </a:rPr>
              <a:t>Tarazona</a:t>
            </a:r>
            <a:r>
              <a:rPr lang="en-US" sz="2000" dirty="0">
                <a:solidFill>
                  <a:srgbClr val="000000"/>
                </a:solidFill>
              </a:rPr>
              <a:t>				  	Michigan State University</a:t>
            </a:r>
          </a:p>
          <a:p>
            <a:pPr marL="0" indent="0">
              <a:buNone/>
            </a:pPr>
            <a:r>
              <a:rPr lang="en-US" sz="2000" dirty="0" err="1">
                <a:solidFill>
                  <a:srgbClr val="000000"/>
                </a:solidFill>
              </a:rPr>
              <a:t>Jibong</a:t>
            </a:r>
            <a:r>
              <a:rPr lang="en-US" sz="2000" dirty="0">
                <a:solidFill>
                  <a:srgbClr val="000000"/>
                </a:solidFill>
              </a:rPr>
              <a:t> Hyun					KEK - SOKENDAI</a:t>
            </a:r>
          </a:p>
          <a:p>
            <a:pPr marL="0" indent="0">
              <a:buNone/>
            </a:pPr>
            <a:r>
              <a:rPr lang="en-US" sz="2000" dirty="0" err="1">
                <a:solidFill>
                  <a:srgbClr val="000000"/>
                </a:solidFill>
              </a:rPr>
              <a:t>Tanaz</a:t>
            </a:r>
            <a:r>
              <a:rPr lang="en-US" sz="2000" dirty="0">
                <a:solidFill>
                  <a:srgbClr val="000000"/>
                </a:solidFill>
              </a:rPr>
              <a:t> </a:t>
            </a:r>
            <a:r>
              <a:rPr lang="en-US" sz="2000" dirty="0" err="1">
                <a:solidFill>
                  <a:srgbClr val="000000"/>
                </a:solidFill>
              </a:rPr>
              <a:t>Mohayai</a:t>
            </a:r>
            <a:r>
              <a:rPr lang="en-US" sz="2000" dirty="0">
                <a:solidFill>
                  <a:srgbClr val="000000"/>
                </a:solidFill>
              </a:rPr>
              <a:t>				  	Illinois Institute of Technology</a:t>
            </a:r>
          </a:p>
          <a:p>
            <a:pPr marL="0" indent="0">
              <a:buNone/>
            </a:pPr>
            <a:r>
              <a:rPr lang="en-US" sz="2000" dirty="0">
                <a:solidFill>
                  <a:srgbClr val="000000"/>
                </a:solidFill>
              </a:rPr>
              <a:t>Saba Fatima					Norther Illinois University</a:t>
            </a:r>
          </a:p>
          <a:p>
            <a:pPr marL="0" indent="0">
              <a:buNone/>
            </a:pPr>
            <a:r>
              <a:rPr lang="en-US" sz="2000" dirty="0">
                <a:solidFill>
                  <a:srgbClr val="000000"/>
                </a:solidFill>
              </a:rPr>
              <a:t>Matt </a:t>
            </a:r>
            <a:r>
              <a:rPr lang="en-US" sz="2000" dirty="0" err="1">
                <a:solidFill>
                  <a:srgbClr val="000000"/>
                </a:solidFill>
              </a:rPr>
              <a:t>Urfer</a:t>
            </a:r>
            <a:r>
              <a:rPr lang="en-US" sz="2000" dirty="0">
                <a:solidFill>
                  <a:srgbClr val="000000"/>
                </a:solidFill>
              </a:rPr>
              <a:t>						Norther Illinois University</a:t>
            </a:r>
          </a:p>
          <a:p>
            <a:pPr marL="0" indent="0">
              <a:buNone/>
            </a:pPr>
            <a:r>
              <a:rPr lang="en-US" sz="2000" dirty="0">
                <a:solidFill>
                  <a:srgbClr val="000000"/>
                </a:solidFill>
              </a:rPr>
              <a:t>Asama Mohsen				 	Norther Illinois University</a:t>
            </a:r>
          </a:p>
          <a:p>
            <a:pPr marL="0" indent="0">
              <a:buNone/>
            </a:pPr>
            <a:r>
              <a:rPr lang="en-US" sz="2000" dirty="0">
                <a:solidFill>
                  <a:srgbClr val="000000"/>
                </a:solidFill>
              </a:rPr>
              <a:t>Aaron </a:t>
            </a:r>
            <a:r>
              <a:rPr lang="en-US" sz="2000" dirty="0" err="1">
                <a:solidFill>
                  <a:srgbClr val="000000"/>
                </a:solidFill>
              </a:rPr>
              <a:t>Fewtterman</a:t>
            </a:r>
            <a:r>
              <a:rPr lang="en-US" sz="2000" dirty="0">
                <a:solidFill>
                  <a:srgbClr val="000000"/>
                </a:solidFill>
              </a:rPr>
              <a:t>			 	Norther Illinois University</a:t>
            </a:r>
          </a:p>
          <a:p>
            <a:pPr marL="0" indent="0">
              <a:buNone/>
            </a:pPr>
            <a:r>
              <a:rPr lang="en-US" sz="2000" dirty="0">
                <a:solidFill>
                  <a:srgbClr val="000000"/>
                </a:solidFill>
              </a:rPr>
              <a:t>Sebastian  </a:t>
            </a:r>
            <a:r>
              <a:rPr lang="en-US" sz="2000" dirty="0" err="1">
                <a:solidFill>
                  <a:srgbClr val="000000"/>
                </a:solidFill>
              </a:rPr>
              <a:t>Szustkowski</a:t>
            </a:r>
            <a:r>
              <a:rPr lang="en-US" sz="2000" dirty="0">
                <a:solidFill>
                  <a:srgbClr val="000000"/>
                </a:solidFill>
              </a:rPr>
              <a:t>	  		Norther Illinois University</a:t>
            </a:r>
          </a:p>
          <a:p>
            <a:pPr marL="0" indent="0">
              <a:buNone/>
            </a:pPr>
            <a:r>
              <a:rPr lang="en-US" sz="2000" dirty="0">
                <a:solidFill>
                  <a:srgbClr val="000000"/>
                </a:solidFill>
              </a:rPr>
              <a:t>Daniel </a:t>
            </a:r>
            <a:r>
              <a:rPr lang="en-US" sz="2000" dirty="0" err="1">
                <a:solidFill>
                  <a:srgbClr val="000000"/>
                </a:solidFill>
              </a:rPr>
              <a:t>Bafia</a:t>
            </a:r>
            <a:r>
              <a:rPr lang="en-US" sz="2000" dirty="0">
                <a:solidFill>
                  <a:srgbClr val="000000"/>
                </a:solidFill>
              </a:rPr>
              <a:t>    					Illinois Institute of Technology</a:t>
            </a:r>
          </a:p>
          <a:p>
            <a:pPr marL="0" indent="0">
              <a:buNone/>
            </a:pPr>
            <a:r>
              <a:rPr lang="en-US" sz="2000" dirty="0">
                <a:solidFill>
                  <a:srgbClr val="000000"/>
                </a:solidFill>
              </a:rPr>
              <a:t>Crispin Contreras 				Michigan State University (ASET)</a:t>
            </a:r>
          </a:p>
          <a:p>
            <a:pPr marL="0" indent="0">
              <a:buNone/>
            </a:pPr>
            <a:r>
              <a:rPr lang="en-US" sz="2000" dirty="0">
                <a:solidFill>
                  <a:srgbClr val="000000"/>
                </a:solidFill>
              </a:rPr>
              <a:t>Chris Richard					Michigan State University (ASET)</a:t>
            </a:r>
          </a:p>
          <a:p>
            <a:pPr marL="0" indent="0">
              <a:buNone/>
            </a:pPr>
            <a:endParaRPr lang="en-US" sz="2000" dirty="0">
              <a:solidFill>
                <a:srgbClr val="000000"/>
              </a:solidFill>
            </a:endParaRPr>
          </a:p>
        </p:txBody>
      </p:sp>
    </p:spTree>
    <p:extLst>
      <p:ext uri="{BB962C8B-B14F-4D97-AF65-F5344CB8AC3E}">
        <p14:creationId xmlns:p14="http://schemas.microsoft.com/office/powerpoint/2010/main" val="449445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0B11F-961D-4D1C-AFF7-364A9C0C9377}"/>
              </a:ext>
            </a:extLst>
          </p:cNvPr>
          <p:cNvSpPr>
            <a:spLocks noGrp="1"/>
          </p:cNvSpPr>
          <p:nvPr>
            <p:ph type="title"/>
          </p:nvPr>
        </p:nvSpPr>
        <p:spPr>
          <a:xfrm>
            <a:off x="241298" y="509264"/>
            <a:ext cx="8686800" cy="427877"/>
          </a:xfrm>
        </p:spPr>
        <p:txBody>
          <a:bodyPr/>
          <a:lstStyle/>
          <a:p>
            <a:r>
              <a:rPr lang="en-US" dirty="0" err="1"/>
              <a:t>Fermilab</a:t>
            </a:r>
            <a:r>
              <a:rPr lang="en-US" dirty="0"/>
              <a:t> Accelerator Science and Technology </a:t>
            </a:r>
            <a:br>
              <a:rPr lang="en-US" dirty="0"/>
            </a:br>
            <a:r>
              <a:rPr lang="en-US" dirty="0"/>
              <a:t>PhD cycle (~ 6 years)</a:t>
            </a:r>
          </a:p>
        </p:txBody>
      </p:sp>
      <p:sp>
        <p:nvSpPr>
          <p:cNvPr id="4" name="Date Placeholder 3">
            <a:extLst>
              <a:ext uri="{FF2B5EF4-FFF2-40B4-BE49-F238E27FC236}">
                <a16:creationId xmlns:a16="http://schemas.microsoft.com/office/drawing/2014/main" id="{E292921F-42C4-4E1C-9A9D-E20A199C34D3}"/>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8C535826-6475-4FF9-961A-8037E64411AF}"/>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383CD77D-8977-421D-B0F8-AD087B396A58}"/>
              </a:ext>
            </a:extLst>
          </p:cNvPr>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sp>
        <p:nvSpPr>
          <p:cNvPr id="7" name="Text Box 2">
            <a:extLst>
              <a:ext uri="{FF2B5EF4-FFF2-40B4-BE49-F238E27FC236}">
                <a16:creationId xmlns:a16="http://schemas.microsoft.com/office/drawing/2014/main" id="{CBA41EAD-8324-4477-8C7B-51C9631F147E}"/>
              </a:ext>
            </a:extLst>
          </p:cNvPr>
          <p:cNvSpPr txBox="1">
            <a:spLocks noChangeArrowheads="1"/>
          </p:cNvSpPr>
          <p:nvPr/>
        </p:nvSpPr>
        <p:spPr bwMode="auto">
          <a:xfrm>
            <a:off x="25400" y="1654175"/>
            <a:ext cx="3028950" cy="294127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Undergraduates: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Accelerato</a:t>
            </a:r>
            <a:r>
              <a:rPr lang="en-US" altLang="en-US" sz="1400" b="1" dirty="0">
                <a:latin typeface="Calibri" panose="020F0502020204030204" pitchFamily="34" charset="0"/>
                <a:ea typeface="Calibri" panose="020F0502020204030204" pitchFamily="34" charset="0"/>
                <a:cs typeface="Times New Roman" panose="02020603050405020304" pitchFamily="18" charset="0"/>
              </a:rPr>
              <a:t>r </a:t>
            </a: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classes </a:t>
            </a: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IIT, NIU, </a:t>
            </a:r>
            <a:r>
              <a:rPr kumimoji="0" lang="en-US" altLang="en-US" sz="1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UChicago</a:t>
            </a: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MSU, USPAS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Summer Internships </a:t>
            </a: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(Juniors, some Sophomores):</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Lee Teng Internships</a:t>
            </a: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Fermilab</a:t>
            </a: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Argonne): 	</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 citizens at US institutions                                non-US citizens at US institutions   </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Helen Edwards Internships </a:t>
            </a: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Fermilab</a:t>
            </a: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only):</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non-US citizens at European </a:t>
            </a:r>
            <a:r>
              <a:rPr kumimoji="0" lang="en-US" altLang="en-US" sz="1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Univers</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8" name="Text Box 4">
            <a:extLst>
              <a:ext uri="{FF2B5EF4-FFF2-40B4-BE49-F238E27FC236}">
                <a16:creationId xmlns:a16="http://schemas.microsoft.com/office/drawing/2014/main" id="{CEC4CDD2-CC90-4FE5-B9CD-98FF680AB057}"/>
              </a:ext>
            </a:extLst>
          </p:cNvPr>
          <p:cNvSpPr txBox="1">
            <a:spLocks noChangeArrowheads="1"/>
          </p:cNvSpPr>
          <p:nvPr/>
        </p:nvSpPr>
        <p:spPr bwMode="auto">
          <a:xfrm>
            <a:off x="5942625" y="1651000"/>
            <a:ext cx="3207726" cy="294444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PhD Research in AST at National Laboratories ( 3 years)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latin typeface="Calibri" panose="020F0502020204030204" pitchFamily="34" charset="0"/>
                <a:ea typeface="Calibri" panose="020F0502020204030204" pitchFamily="34" charset="0"/>
                <a:cs typeface="Times New Roman" panose="02020603050405020304" pitchFamily="18" charset="0"/>
              </a:rPr>
              <a:t>Supported by</a:t>
            </a: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Fermilab</a:t>
            </a: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Ph.D. program, GARD, Operations, University Grants, DOE, NSF</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9" name="Text Box 1">
            <a:extLst>
              <a:ext uri="{FF2B5EF4-FFF2-40B4-BE49-F238E27FC236}">
                <a16:creationId xmlns:a16="http://schemas.microsoft.com/office/drawing/2014/main" id="{2F5AD798-0857-41DA-A821-7DF3A1EE42B0}"/>
              </a:ext>
            </a:extLst>
          </p:cNvPr>
          <p:cNvSpPr txBox="1">
            <a:spLocks noChangeArrowheads="1"/>
          </p:cNvSpPr>
          <p:nvPr/>
        </p:nvSpPr>
        <p:spPr bwMode="auto">
          <a:xfrm>
            <a:off x="3054351" y="3387968"/>
            <a:ext cx="2537557" cy="120747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MSU – ASET (DOE)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Cornell University – CBB (NSF)</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10" name="Text Box 2">
            <a:extLst>
              <a:ext uri="{FF2B5EF4-FFF2-40B4-BE49-F238E27FC236}">
                <a16:creationId xmlns:a16="http://schemas.microsoft.com/office/drawing/2014/main" id="{B8F68A0D-1306-4010-A757-166DA5281C12}"/>
              </a:ext>
            </a:extLst>
          </p:cNvPr>
          <p:cNvSpPr txBox="1">
            <a:spLocks noChangeArrowheads="1"/>
          </p:cNvSpPr>
          <p:nvPr/>
        </p:nvSpPr>
        <p:spPr bwMode="auto">
          <a:xfrm>
            <a:off x="3054351" y="1657349"/>
            <a:ext cx="2537557" cy="17306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Graduate School Classes (first 1-2 years): </a:t>
            </a:r>
            <a:endParaRPr kumimoji="0" lang="en-US" altLang="en-US" sz="10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University of Chicago                                                                                   NIU</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latin typeface="Calibri" panose="020F0502020204030204" pitchFamily="34" charset="0"/>
                <a:ea typeface="Calibri" panose="020F0502020204030204" pitchFamily="34" charset="0"/>
                <a:cs typeface="Times New Roman" panose="02020603050405020304" pitchFamily="18" charset="0"/>
              </a:rPr>
              <a:t>IIT</a:t>
            </a:r>
            <a:endPar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latin typeface="Calibri" panose="020F0502020204030204" pitchFamily="34" charset="0"/>
                <a:ea typeface="Calibri" panose="020F0502020204030204" pitchFamily="34" charset="0"/>
                <a:cs typeface="Times New Roman" panose="02020603050405020304" pitchFamily="18" charset="0"/>
              </a:rPr>
              <a:t>Northwestern University</a:t>
            </a:r>
            <a:endPar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11" name="Text Box 3">
            <a:extLst>
              <a:ext uri="{FF2B5EF4-FFF2-40B4-BE49-F238E27FC236}">
                <a16:creationId xmlns:a16="http://schemas.microsoft.com/office/drawing/2014/main" id="{05553CC7-EA23-4D8B-8F35-CD7EDCBD3445}"/>
              </a:ext>
            </a:extLst>
          </p:cNvPr>
          <p:cNvSpPr txBox="1">
            <a:spLocks noChangeArrowheads="1"/>
          </p:cNvSpPr>
          <p:nvPr/>
        </p:nvSpPr>
        <p:spPr bwMode="auto">
          <a:xfrm rot="-5400000">
            <a:off x="4286152" y="2938974"/>
            <a:ext cx="2962227" cy="35071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Ph.D.  Candidacy </a:t>
            </a:r>
            <a:endParaRPr kumimoji="0" lang="en-US" altLang="en-US" sz="3600" b="0" i="0" u="none" strike="noStrike" cap="none" normalizeH="0" baseline="0" dirty="0">
              <a:ln>
                <a:noFill/>
              </a:ln>
              <a:solidFill>
                <a:srgbClr val="FF0000"/>
              </a:solidFill>
              <a:effectLst/>
              <a:latin typeface="Arial" panose="020B0604020202020204" pitchFamily="34" charset="0"/>
            </a:endParaRPr>
          </a:p>
        </p:txBody>
      </p:sp>
      <p:sp>
        <p:nvSpPr>
          <p:cNvPr id="12" name="Text Box 5">
            <a:extLst>
              <a:ext uri="{FF2B5EF4-FFF2-40B4-BE49-F238E27FC236}">
                <a16:creationId xmlns:a16="http://schemas.microsoft.com/office/drawing/2014/main" id="{A3380F18-F479-4746-B5B9-02772B6856B7}"/>
              </a:ext>
            </a:extLst>
          </p:cNvPr>
          <p:cNvSpPr txBox="1">
            <a:spLocks noChangeArrowheads="1"/>
          </p:cNvSpPr>
          <p:nvPr/>
        </p:nvSpPr>
        <p:spPr bwMode="auto">
          <a:xfrm>
            <a:off x="25399" y="1160463"/>
            <a:ext cx="9118601" cy="49212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Accelerator Students – from Undergraduate through Ph.D. Research at a National Laboratory</a:t>
            </a:r>
            <a:endParaRPr kumimoji="0" lang="en-US" altLang="en-US" sz="3200" b="1" i="0" u="none" strike="noStrike" cap="none" normalizeH="0" baseline="0" dirty="0">
              <a:ln>
                <a:noFill/>
              </a:ln>
              <a:solidFill>
                <a:schemeClr val="tx1"/>
              </a:solidFill>
              <a:effectLst/>
              <a:latin typeface="Arial" panose="020B0604020202020204" pitchFamily="34" charset="0"/>
            </a:endParaRPr>
          </a:p>
        </p:txBody>
      </p:sp>
      <p:sp>
        <p:nvSpPr>
          <p:cNvPr id="13" name="Rectangle 7">
            <a:extLst>
              <a:ext uri="{FF2B5EF4-FFF2-40B4-BE49-F238E27FC236}">
                <a16:creationId xmlns:a16="http://schemas.microsoft.com/office/drawing/2014/main" id="{B17B422D-33C6-4DE6-9A87-E8035CE219C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Arrow: Right 1">
            <a:extLst>
              <a:ext uri="{FF2B5EF4-FFF2-40B4-BE49-F238E27FC236}">
                <a16:creationId xmlns:a16="http://schemas.microsoft.com/office/drawing/2014/main" id="{EE252689-F58B-4B8D-9940-ADEB8C9D81EB}"/>
              </a:ext>
            </a:extLst>
          </p:cNvPr>
          <p:cNvSpPr/>
          <p:nvPr/>
        </p:nvSpPr>
        <p:spPr>
          <a:xfrm>
            <a:off x="70554" y="4780121"/>
            <a:ext cx="9028289" cy="6547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USPAS Classes</a:t>
            </a:r>
          </a:p>
        </p:txBody>
      </p:sp>
    </p:spTree>
    <p:extLst>
      <p:ext uri="{BB962C8B-B14F-4D97-AF65-F5344CB8AC3E}">
        <p14:creationId xmlns:p14="http://schemas.microsoft.com/office/powerpoint/2010/main" val="3709372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D725D03-4EC6-48C9-9D01-BF0DCA20FB39}"/>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6C2824C8-EC37-4D77-A166-A595E0533D66}"/>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38163967-2F70-4F9B-9837-840B6CFCBD17}"/>
              </a:ext>
            </a:extLst>
          </p:cNvPr>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sp>
        <p:nvSpPr>
          <p:cNvPr id="7" name="Content Placeholder 5">
            <a:extLst>
              <a:ext uri="{FF2B5EF4-FFF2-40B4-BE49-F238E27FC236}">
                <a16:creationId xmlns:a16="http://schemas.microsoft.com/office/drawing/2014/main" id="{31B83C07-E8D1-4D84-888D-4BFA259028EF}"/>
              </a:ext>
            </a:extLst>
          </p:cNvPr>
          <p:cNvSpPr>
            <a:spLocks noGrp="1"/>
          </p:cNvSpPr>
          <p:nvPr>
            <p:ph idx="1"/>
          </p:nvPr>
        </p:nvSpPr>
        <p:spPr>
          <a:xfrm>
            <a:off x="222250" y="950118"/>
            <a:ext cx="8672513" cy="5325422"/>
          </a:xfrm>
        </p:spPr>
        <p:txBody>
          <a:bodyPr/>
          <a:lstStyle/>
          <a:p>
            <a:r>
              <a:rPr lang="en-US" sz="2000" dirty="0"/>
              <a:t>10-week summer internship program in </a:t>
            </a:r>
            <a:r>
              <a:rPr lang="en-US" sz="2000" i="1" dirty="0"/>
              <a:t>accelerator physics </a:t>
            </a:r>
          </a:p>
          <a:p>
            <a:pPr marL="0" indent="0">
              <a:buNone/>
            </a:pPr>
            <a:r>
              <a:rPr lang="en-US" sz="2000" i="1" dirty="0"/>
              <a:t>and related technologies</a:t>
            </a:r>
            <a:r>
              <a:rPr lang="en-US" sz="2000" dirty="0"/>
              <a:t> for </a:t>
            </a:r>
            <a:r>
              <a:rPr lang="en-US" sz="2000" i="1" dirty="0"/>
              <a:t>international undergraduate </a:t>
            </a:r>
          </a:p>
          <a:p>
            <a:pPr marL="0" indent="0">
              <a:buNone/>
            </a:pPr>
            <a:r>
              <a:rPr lang="en-US" sz="2000" i="1" dirty="0"/>
              <a:t>students</a:t>
            </a:r>
            <a:r>
              <a:rPr lang="en-US" sz="2000" dirty="0"/>
              <a:t> started in 2003. Named in honor of H. Edwards in 2017.</a:t>
            </a:r>
          </a:p>
          <a:p>
            <a:pPr algn="just"/>
            <a:r>
              <a:rPr lang="en-US" sz="2000" dirty="0"/>
              <a:t>Aims to familiarize international students with opportunities at the frontier of scientific research in accelerators.</a:t>
            </a:r>
          </a:p>
          <a:p>
            <a:pPr lvl="1" algn="just"/>
            <a:r>
              <a:rPr lang="en-US" sz="1800" dirty="0"/>
              <a:t>Pipeline young international physicists and engineers into graduate schools in the US, and further into the workforce of National laboratories.</a:t>
            </a:r>
          </a:p>
          <a:p>
            <a:r>
              <a:rPr lang="en-US" sz="2000" dirty="0"/>
              <a:t>109 students from 20 universities, 7 European countries.</a:t>
            </a:r>
          </a:p>
          <a:p>
            <a:pPr lvl="1"/>
            <a:r>
              <a:rPr lang="en-US" sz="1800" dirty="0"/>
              <a:t>Highly selective, 8-10 candidates/opening</a:t>
            </a:r>
          </a:p>
          <a:p>
            <a:pPr algn="just"/>
            <a:r>
              <a:rPr lang="en-US" sz="2000" dirty="0"/>
              <a:t>16 former students came to Fermilab as Masters or Ph.D. students (15%).</a:t>
            </a:r>
          </a:p>
          <a:p>
            <a:pPr algn="just"/>
            <a:r>
              <a:rPr lang="en-US" sz="2000" dirty="0"/>
              <a:t>6 received a Ph.D. in accelerator physics or technology (6%).</a:t>
            </a:r>
          </a:p>
          <a:p>
            <a:pPr algn="just"/>
            <a:r>
              <a:rPr lang="en-US" sz="2000" dirty="0"/>
              <a:t>3 employed at Fermilab, 1 is a CERN Fellow (4%).</a:t>
            </a:r>
          </a:p>
          <a:p>
            <a:pPr algn="just"/>
            <a:r>
              <a:rPr lang="en-US" sz="2000" dirty="0"/>
              <a:t>2 enrolled in the Ph.D. program at the University of Chicago.</a:t>
            </a:r>
            <a:r>
              <a:rPr lang="en-US" sz="2800" dirty="0"/>
              <a:t> </a:t>
            </a:r>
          </a:p>
          <a:p>
            <a:pPr algn="just"/>
            <a:r>
              <a:rPr lang="en-US" sz="2000" dirty="0"/>
              <a:t>1 APS Outstanding Doctoral Thesis Research in Beam Physics Award</a:t>
            </a:r>
          </a:p>
          <a:p>
            <a:pPr algn="just"/>
            <a:r>
              <a:rPr lang="en-US" sz="2000" dirty="0">
                <a:solidFill>
                  <a:srgbClr val="FF0000"/>
                </a:solidFill>
              </a:rPr>
              <a:t>See “Extra Slides” for our plans on this internship</a:t>
            </a:r>
            <a:endParaRPr lang="en-US" sz="2600" dirty="0">
              <a:solidFill>
                <a:srgbClr val="FF0000"/>
              </a:solidFill>
            </a:endParaRPr>
          </a:p>
          <a:p>
            <a:pPr algn="just"/>
            <a:endParaRPr lang="en-US" dirty="0"/>
          </a:p>
        </p:txBody>
      </p:sp>
      <p:sp>
        <p:nvSpPr>
          <p:cNvPr id="8" name="Title 6">
            <a:extLst>
              <a:ext uri="{FF2B5EF4-FFF2-40B4-BE49-F238E27FC236}">
                <a16:creationId xmlns:a16="http://schemas.microsoft.com/office/drawing/2014/main" id="{097AE639-F313-498C-9357-14F0B03565AE}"/>
              </a:ext>
            </a:extLst>
          </p:cNvPr>
          <p:cNvSpPr>
            <a:spLocks noGrp="1"/>
          </p:cNvSpPr>
          <p:nvPr>
            <p:ph type="title"/>
          </p:nvPr>
        </p:nvSpPr>
        <p:spPr>
          <a:xfrm>
            <a:off x="228600" y="251752"/>
            <a:ext cx="8686800" cy="427877"/>
          </a:xfrm>
        </p:spPr>
        <p:txBody>
          <a:bodyPr/>
          <a:lstStyle/>
          <a:p>
            <a:r>
              <a:rPr lang="en-US" dirty="0"/>
              <a:t>Helen Edwards Internship</a:t>
            </a:r>
          </a:p>
        </p:txBody>
      </p:sp>
      <p:pic>
        <p:nvPicPr>
          <p:cNvPr id="9" name="Picture 8">
            <a:extLst>
              <a:ext uri="{FF2B5EF4-FFF2-40B4-BE49-F238E27FC236}">
                <a16:creationId xmlns:a16="http://schemas.microsoft.com/office/drawing/2014/main" id="{C8706318-DE0B-4789-A0A2-951E737EC7AD}"/>
              </a:ext>
            </a:extLst>
          </p:cNvPr>
          <p:cNvPicPr>
            <a:picLocks noChangeAspect="1"/>
          </p:cNvPicPr>
          <p:nvPr/>
        </p:nvPicPr>
        <p:blipFill>
          <a:blip r:embed="rId2"/>
          <a:stretch>
            <a:fillRect/>
          </a:stretch>
        </p:blipFill>
        <p:spPr>
          <a:xfrm>
            <a:off x="7550944" y="189310"/>
            <a:ext cx="1478755" cy="1813748"/>
          </a:xfrm>
          <a:prstGeom prst="rect">
            <a:avLst/>
          </a:prstGeom>
        </p:spPr>
      </p:pic>
    </p:spTree>
    <p:extLst>
      <p:ext uri="{BB962C8B-B14F-4D97-AF65-F5344CB8AC3E}">
        <p14:creationId xmlns:p14="http://schemas.microsoft.com/office/powerpoint/2010/main" val="1636280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E60FAE6-E41B-44B0-924C-128E6C388D98}"/>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3CB55F20-3A4A-4B7B-8352-69C40F63B263}"/>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0F9F28DB-97B7-45DB-AADD-AA8383337800}"/>
              </a:ext>
            </a:extLst>
          </p:cNvPr>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
        <p:nvSpPr>
          <p:cNvPr id="7" name="Content Placeholder 1">
            <a:extLst>
              <a:ext uri="{FF2B5EF4-FFF2-40B4-BE49-F238E27FC236}">
                <a16:creationId xmlns:a16="http://schemas.microsoft.com/office/drawing/2014/main" id="{5A1DE78C-6465-4A1E-9BF9-84E5D57BA789}"/>
              </a:ext>
            </a:extLst>
          </p:cNvPr>
          <p:cNvSpPr>
            <a:spLocks noGrp="1"/>
          </p:cNvSpPr>
          <p:nvPr>
            <p:ph idx="1"/>
          </p:nvPr>
        </p:nvSpPr>
        <p:spPr>
          <a:xfrm>
            <a:off x="222250" y="852914"/>
            <a:ext cx="8693150" cy="5564631"/>
          </a:xfrm>
        </p:spPr>
        <p:txBody>
          <a:bodyPr/>
          <a:lstStyle/>
          <a:p>
            <a:r>
              <a:rPr lang="en-US" dirty="0"/>
              <a:t>Joint Fermilab – ANL - USPAS program – est. in 2007</a:t>
            </a:r>
          </a:p>
          <a:p>
            <a:r>
              <a:rPr lang="en-US" dirty="0"/>
              <a:t>Established to attract undergraduate students into the world of particle accelerator physics and technology. </a:t>
            </a:r>
          </a:p>
          <a:p>
            <a:r>
              <a:rPr lang="en-US" dirty="0"/>
              <a:t>This program is open to both US citizens and foreign nationals, who are legally enrolled full time at US universities.</a:t>
            </a:r>
          </a:p>
          <a:p>
            <a:r>
              <a:rPr lang="en-US" dirty="0"/>
              <a:t>This program is intended for students who are in their junior year at the time they apply; </a:t>
            </a:r>
          </a:p>
          <a:p>
            <a:r>
              <a:rPr lang="en-US" dirty="0"/>
              <a:t>Typically 10 interns 5 at Argonne, 5 at </a:t>
            </a:r>
            <a:r>
              <a:rPr lang="en-US" dirty="0" err="1"/>
              <a:t>Fermilab</a:t>
            </a:r>
            <a:r>
              <a:rPr lang="en-US" dirty="0"/>
              <a:t>                     		58 Argonne LTIs &amp; 59 </a:t>
            </a:r>
            <a:r>
              <a:rPr lang="en-US" dirty="0" err="1"/>
              <a:t>Fermilab</a:t>
            </a:r>
            <a:r>
              <a:rPr lang="en-US" dirty="0"/>
              <a:t> LTIs since 2008</a:t>
            </a:r>
          </a:p>
          <a:p>
            <a:r>
              <a:rPr lang="en-US" dirty="0"/>
              <a:t>nominally 10 week summer program including             		  	two-week “Fundamentals” course at USPAS                                                 		(11 weeks in 2018 due to scheduling of USPAS)</a:t>
            </a:r>
          </a:p>
          <a:p>
            <a:r>
              <a:rPr lang="en-US" dirty="0">
                <a:solidFill>
                  <a:srgbClr val="FF0000"/>
                </a:solidFill>
              </a:rPr>
              <a:t>LTI as a “feeder” program to local grad schools (NIU, NWU, UC, IIT) and MSU (ASET)</a:t>
            </a:r>
          </a:p>
        </p:txBody>
      </p:sp>
      <p:sp>
        <p:nvSpPr>
          <p:cNvPr id="8" name="Title 2">
            <a:extLst>
              <a:ext uri="{FF2B5EF4-FFF2-40B4-BE49-F238E27FC236}">
                <a16:creationId xmlns:a16="http://schemas.microsoft.com/office/drawing/2014/main" id="{52D71747-91FE-4AA1-AAF2-975506E305C6}"/>
              </a:ext>
            </a:extLst>
          </p:cNvPr>
          <p:cNvSpPr>
            <a:spLocks noGrp="1"/>
          </p:cNvSpPr>
          <p:nvPr>
            <p:ph type="title"/>
          </p:nvPr>
        </p:nvSpPr>
        <p:spPr>
          <a:xfrm>
            <a:off x="222250" y="425037"/>
            <a:ext cx="8686800" cy="427877"/>
          </a:xfrm>
        </p:spPr>
        <p:txBody>
          <a:bodyPr/>
          <a:lstStyle/>
          <a:p>
            <a:pPr algn="ctr"/>
            <a:r>
              <a:rPr lang="en-US" dirty="0"/>
              <a:t>Lee Teng Undergraduate Summer Internship          in Accelerator Science and Technology</a:t>
            </a:r>
          </a:p>
        </p:txBody>
      </p:sp>
    </p:spTree>
    <p:extLst>
      <p:ext uri="{BB962C8B-B14F-4D97-AF65-F5344CB8AC3E}">
        <p14:creationId xmlns:p14="http://schemas.microsoft.com/office/powerpoint/2010/main" val="399538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82AE418-D391-4E71-9D15-377BDA48F7F5}"/>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CBA3CF53-5B48-45AE-8BBD-C4DA0F7BD151}"/>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24DB13FD-5247-4F4D-ACC4-83788C3B81BF}"/>
              </a:ext>
            </a:extLst>
          </p:cNvPr>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
        <p:nvSpPr>
          <p:cNvPr id="7" name="Title 6">
            <a:extLst>
              <a:ext uri="{FF2B5EF4-FFF2-40B4-BE49-F238E27FC236}">
                <a16:creationId xmlns:a16="http://schemas.microsoft.com/office/drawing/2014/main" id="{5B62ACB5-900D-4469-B4EE-21DCC8B5B279}"/>
              </a:ext>
            </a:extLst>
          </p:cNvPr>
          <p:cNvSpPr txBox="1">
            <a:spLocks/>
          </p:cNvSpPr>
          <p:nvPr/>
        </p:nvSpPr>
        <p:spPr>
          <a:xfrm>
            <a:off x="0" y="0"/>
            <a:ext cx="9223513" cy="86753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b="1" dirty="0">
                <a:solidFill>
                  <a:srgbClr val="002060"/>
                </a:solidFill>
                <a:latin typeface="Helvetica" panose="020B0604020202020204" pitchFamily="34" charset="0"/>
                <a:cs typeface="Helvetica" panose="020B0604020202020204" pitchFamily="34" charset="0"/>
              </a:rPr>
              <a:t>Fermilab Summer School of the University of Pisa, a Training program of Physics and Engineering </a:t>
            </a:r>
            <a:r>
              <a:rPr lang="en-US" sz="2100" b="1" u="sng" dirty="0">
                <a:solidFill>
                  <a:srgbClr val="002060"/>
                </a:solidFill>
                <a:latin typeface="Helvetica" panose="020B0604020202020204" pitchFamily="34" charset="0"/>
                <a:cs typeface="Helvetica" panose="020B0604020202020204" pitchFamily="34" charset="0"/>
              </a:rPr>
              <a:t>graduate</a:t>
            </a:r>
            <a:r>
              <a:rPr lang="en-US" sz="2100" b="1" dirty="0">
                <a:solidFill>
                  <a:srgbClr val="002060"/>
                </a:solidFill>
                <a:latin typeface="Helvetica" panose="020B0604020202020204" pitchFamily="34" charset="0"/>
                <a:cs typeface="Helvetica" panose="020B0604020202020204" pitchFamily="34" charset="0"/>
              </a:rPr>
              <a:t> students from Italy and beyond</a:t>
            </a:r>
          </a:p>
        </p:txBody>
      </p:sp>
      <p:pic>
        <p:nvPicPr>
          <p:cNvPr id="8" name="Picture 7">
            <a:extLst>
              <a:ext uri="{FF2B5EF4-FFF2-40B4-BE49-F238E27FC236}">
                <a16:creationId xmlns:a16="http://schemas.microsoft.com/office/drawing/2014/main" id="{CB178393-8589-462E-9F2C-31ED30C1B4B0}"/>
              </a:ext>
            </a:extLst>
          </p:cNvPr>
          <p:cNvPicPr>
            <a:picLocks noChangeAspect="1"/>
          </p:cNvPicPr>
          <p:nvPr/>
        </p:nvPicPr>
        <p:blipFill>
          <a:blip r:embed="rId2"/>
          <a:stretch>
            <a:fillRect/>
          </a:stretch>
        </p:blipFill>
        <p:spPr>
          <a:xfrm>
            <a:off x="106017" y="2900207"/>
            <a:ext cx="4934927" cy="3186360"/>
          </a:xfrm>
          <a:prstGeom prst="rect">
            <a:avLst/>
          </a:prstGeom>
        </p:spPr>
      </p:pic>
      <p:sp>
        <p:nvSpPr>
          <p:cNvPr id="9" name="Rectangle 8">
            <a:extLst>
              <a:ext uri="{FF2B5EF4-FFF2-40B4-BE49-F238E27FC236}">
                <a16:creationId xmlns:a16="http://schemas.microsoft.com/office/drawing/2014/main" id="{87DD861F-0893-40CC-BCFD-CB97598F2BD3}"/>
              </a:ext>
            </a:extLst>
          </p:cNvPr>
          <p:cNvSpPr/>
          <p:nvPr/>
        </p:nvSpPr>
        <p:spPr>
          <a:xfrm>
            <a:off x="384313" y="1110663"/>
            <a:ext cx="8759687" cy="1631216"/>
          </a:xfrm>
          <a:prstGeom prst="rect">
            <a:avLst/>
          </a:prstGeom>
        </p:spPr>
        <p:txBody>
          <a:bodyPr wrap="square">
            <a:spAutoFit/>
          </a:bodyPr>
          <a:lstStyle/>
          <a:p>
            <a:pPr marL="257175" indent="-257175">
              <a:buFont typeface="Arial" panose="020B0604020202020204" pitchFamily="34" charset="0"/>
              <a:buChar char="•"/>
            </a:pPr>
            <a:r>
              <a:rPr lang="en-US" sz="2000" b="1" dirty="0">
                <a:solidFill>
                  <a:srgbClr val="A80000"/>
                </a:solidFill>
              </a:rPr>
              <a:t>2-month program for Masters’ students, stringently selected and distributed each Summer in Technical, Accelerator, Computing, Particle Physics, and Neutrino Divisions.</a:t>
            </a:r>
          </a:p>
          <a:p>
            <a:pPr marL="257175" indent="-257175">
              <a:buFont typeface="Arial" panose="020B0604020202020204" pitchFamily="34" charset="0"/>
              <a:buChar char="•"/>
            </a:pPr>
            <a:r>
              <a:rPr lang="en-US" sz="2000" b="1" u="sng" dirty="0">
                <a:solidFill>
                  <a:srgbClr val="A80000"/>
                </a:solidFill>
              </a:rPr>
              <a:t>About 20% students in GARD, i.e. 30 between 2013 and 2018</a:t>
            </a:r>
            <a:r>
              <a:rPr lang="en-US" sz="2000" b="1" dirty="0">
                <a:solidFill>
                  <a:srgbClr val="A80000"/>
                </a:solidFill>
              </a:rPr>
              <a:t>.</a:t>
            </a:r>
          </a:p>
          <a:p>
            <a:pPr marL="257175" indent="-257175">
              <a:buFont typeface="Arial" panose="020B0604020202020204" pitchFamily="34" charset="0"/>
              <a:buChar char="•"/>
            </a:pPr>
            <a:r>
              <a:rPr lang="en-US" sz="2000" b="1" dirty="0">
                <a:solidFill>
                  <a:srgbClr val="A80000"/>
                </a:solidFill>
              </a:rPr>
              <a:t>Since 2015, provides 6 European Univ. Credits to participants.</a:t>
            </a:r>
            <a:endParaRPr lang="en-US" sz="2000" dirty="0">
              <a:solidFill>
                <a:srgbClr val="A80000"/>
              </a:solidFill>
            </a:endParaRPr>
          </a:p>
        </p:txBody>
      </p:sp>
      <p:graphicFrame>
        <p:nvGraphicFramePr>
          <p:cNvPr id="10" name="Table 9">
            <a:extLst>
              <a:ext uri="{FF2B5EF4-FFF2-40B4-BE49-F238E27FC236}">
                <a16:creationId xmlns:a16="http://schemas.microsoft.com/office/drawing/2014/main" id="{2805874E-1CD4-4A9E-B12D-B50A08FA208A}"/>
              </a:ext>
            </a:extLst>
          </p:cNvPr>
          <p:cNvGraphicFramePr>
            <a:graphicFrameLocks noGrp="1"/>
          </p:cNvGraphicFramePr>
          <p:nvPr>
            <p:extLst>
              <p:ext uri="{D42A27DB-BD31-4B8C-83A1-F6EECF244321}">
                <p14:modId xmlns:p14="http://schemas.microsoft.com/office/powerpoint/2010/main" val="2453074474"/>
              </p:ext>
            </p:extLst>
          </p:nvPr>
        </p:nvGraphicFramePr>
        <p:xfrm>
          <a:off x="4724452" y="3103991"/>
          <a:ext cx="4239816" cy="2575156"/>
        </p:xfrm>
        <a:graphic>
          <a:graphicData uri="http://schemas.openxmlformats.org/drawingml/2006/table">
            <a:tbl>
              <a:tblPr firstRow="1" firstCol="1" bandRow="1"/>
              <a:tblGrid>
                <a:gridCol w="1145037">
                  <a:extLst>
                    <a:ext uri="{9D8B030D-6E8A-4147-A177-3AD203B41FA5}">
                      <a16:colId xmlns:a16="http://schemas.microsoft.com/office/drawing/2014/main" val="1039569104"/>
                    </a:ext>
                  </a:extLst>
                </a:gridCol>
                <a:gridCol w="1079038">
                  <a:extLst>
                    <a:ext uri="{9D8B030D-6E8A-4147-A177-3AD203B41FA5}">
                      <a16:colId xmlns:a16="http://schemas.microsoft.com/office/drawing/2014/main" val="1078476542"/>
                    </a:ext>
                  </a:extLst>
                </a:gridCol>
                <a:gridCol w="1017015">
                  <a:extLst>
                    <a:ext uri="{9D8B030D-6E8A-4147-A177-3AD203B41FA5}">
                      <a16:colId xmlns:a16="http://schemas.microsoft.com/office/drawing/2014/main" val="3104515507"/>
                    </a:ext>
                  </a:extLst>
                </a:gridCol>
                <a:gridCol w="998726">
                  <a:extLst>
                    <a:ext uri="{9D8B030D-6E8A-4147-A177-3AD203B41FA5}">
                      <a16:colId xmlns:a16="http://schemas.microsoft.com/office/drawing/2014/main" val="2003330764"/>
                    </a:ext>
                  </a:extLst>
                </a:gridCol>
              </a:tblGrid>
              <a:tr h="377143">
                <a:tc>
                  <a:txBody>
                    <a:bodyPr/>
                    <a:lstStyle/>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Year</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Accepted</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Physicists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Engineers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937059"/>
                  </a:ext>
                </a:extLst>
              </a:tr>
              <a:tr h="208433">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2644985"/>
                  </a:ext>
                </a:extLst>
              </a:tr>
              <a:tr h="198958">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27173878"/>
                  </a:ext>
                </a:extLst>
              </a:tr>
              <a:tr h="198958">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0213966"/>
                  </a:ext>
                </a:extLst>
              </a:tr>
              <a:tr h="198958">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11294558"/>
                  </a:ext>
                </a:extLst>
              </a:tr>
              <a:tr h="198958">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8655580"/>
                  </a:ext>
                </a:extLst>
              </a:tr>
              <a:tr h="198958">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22609742"/>
                  </a:ext>
                </a:extLst>
              </a:tr>
              <a:tr h="198958">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32227552"/>
                  </a:ext>
                </a:extLst>
              </a:tr>
              <a:tr h="198958">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06805949"/>
                  </a:ext>
                </a:extLst>
              </a:tr>
              <a:tr h="198958">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14221858"/>
                  </a:ext>
                </a:extLst>
              </a:tr>
              <a:tr h="198958">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2017</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1125958"/>
                  </a:ext>
                </a:extLst>
              </a:tr>
              <a:tr h="198958">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2018</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32929156"/>
                  </a:ext>
                </a:extLst>
              </a:tr>
            </a:tbl>
          </a:graphicData>
        </a:graphic>
      </p:graphicFrame>
      <p:sp>
        <p:nvSpPr>
          <p:cNvPr id="11" name="Rectangle 10">
            <a:extLst>
              <a:ext uri="{FF2B5EF4-FFF2-40B4-BE49-F238E27FC236}">
                <a16:creationId xmlns:a16="http://schemas.microsoft.com/office/drawing/2014/main" id="{0A1E31ED-2443-4E72-B318-F0EF8199A55D}"/>
              </a:ext>
            </a:extLst>
          </p:cNvPr>
          <p:cNvSpPr/>
          <p:nvPr/>
        </p:nvSpPr>
        <p:spPr>
          <a:xfrm>
            <a:off x="222250" y="5769988"/>
            <a:ext cx="9210260" cy="369332"/>
          </a:xfrm>
          <a:prstGeom prst="rect">
            <a:avLst/>
          </a:prstGeom>
        </p:spPr>
        <p:txBody>
          <a:bodyPr wrap="square">
            <a:spAutoFit/>
          </a:bodyPr>
          <a:lstStyle/>
          <a:p>
            <a:r>
              <a:rPr lang="en-US" sz="1800" b="1" dirty="0"/>
              <a:t>Former students of this Program: A. </a:t>
            </a:r>
            <a:r>
              <a:rPr lang="en-US" sz="1800" b="1" dirty="0" err="1"/>
              <a:t>Grassellino</a:t>
            </a:r>
            <a:r>
              <a:rPr lang="en-US" sz="1800" b="1" dirty="0"/>
              <a:t>, S. Zorzetti, M. Checchin, Bianca Giaccone. </a:t>
            </a:r>
          </a:p>
        </p:txBody>
      </p:sp>
    </p:spTree>
    <p:extLst>
      <p:ext uri="{BB962C8B-B14F-4D97-AF65-F5344CB8AC3E}">
        <p14:creationId xmlns:p14="http://schemas.microsoft.com/office/powerpoint/2010/main" val="136735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D184AF-7DBA-433C-AF37-87F129867D72}"/>
              </a:ext>
            </a:extLst>
          </p:cNvPr>
          <p:cNvSpPr>
            <a:spLocks noGrp="1"/>
          </p:cNvSpPr>
          <p:nvPr>
            <p:ph idx="1"/>
          </p:nvPr>
        </p:nvSpPr>
        <p:spPr>
          <a:xfrm>
            <a:off x="228600" y="762000"/>
            <a:ext cx="8672513" cy="5533292"/>
          </a:xfrm>
        </p:spPr>
        <p:txBody>
          <a:bodyPr/>
          <a:lstStyle/>
          <a:p>
            <a:r>
              <a:rPr lang="en-US" dirty="0" err="1"/>
              <a:t>Fermilab</a:t>
            </a:r>
            <a:r>
              <a:rPr lang="en-US" dirty="0"/>
              <a:t> GARD Program is very strongly aligned with the community P5 Plan, and supports the US’s ambitions in the Intensity and Energy Frontiers</a:t>
            </a:r>
          </a:p>
          <a:p>
            <a:pPr lvl="1"/>
            <a:r>
              <a:rPr lang="en-US" dirty="0"/>
              <a:t>We are focused on key technologies (SRF, HFM, Targets) and fundamental science (Beam Physics, materials)</a:t>
            </a:r>
          </a:p>
          <a:p>
            <a:r>
              <a:rPr lang="en-US" dirty="0"/>
              <a:t>The </a:t>
            </a:r>
            <a:r>
              <a:rPr lang="en-US" dirty="0" err="1"/>
              <a:t>Fermilab</a:t>
            </a:r>
            <a:r>
              <a:rPr lang="en-US" dirty="0"/>
              <a:t> GARD program elements </a:t>
            </a:r>
          </a:p>
          <a:p>
            <a:pPr lvl="1"/>
            <a:r>
              <a:rPr lang="en-US" dirty="0"/>
              <a:t>Have high relevance to DOE mission and goals</a:t>
            </a:r>
          </a:p>
          <a:p>
            <a:pPr lvl="1"/>
            <a:r>
              <a:rPr lang="en-US" dirty="0"/>
              <a:t>Are well-managed and focused, carried out by highly qualified research teams with a record of technical accomplishment</a:t>
            </a:r>
          </a:p>
          <a:p>
            <a:pPr lvl="1"/>
            <a:r>
              <a:rPr lang="en-US" dirty="0"/>
              <a:t>Leverage extensive resources of the laboratory and collaborations</a:t>
            </a:r>
          </a:p>
          <a:p>
            <a:r>
              <a:rPr lang="en-US" dirty="0"/>
              <a:t>We are seeking opportunities to increase support in all thrusts to accelerate research and to better (and more timely) capitalize on investments made so far.</a:t>
            </a:r>
          </a:p>
        </p:txBody>
      </p:sp>
      <p:sp>
        <p:nvSpPr>
          <p:cNvPr id="3" name="Title 2">
            <a:extLst>
              <a:ext uri="{FF2B5EF4-FFF2-40B4-BE49-F238E27FC236}">
                <a16:creationId xmlns:a16="http://schemas.microsoft.com/office/drawing/2014/main" id="{7DAAFFA5-978E-42C6-83C6-2AD3D64C26C1}"/>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C0FFAED6-0391-4EEC-94C0-6BFD270CD2DA}"/>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8FAFF79B-A752-4C50-B586-72F096BE25B9}"/>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104F34C5-A8BD-444A-8752-7BDDE396C940}"/>
              </a:ext>
            </a:extLst>
          </p:cNvPr>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spTree>
    <p:extLst>
      <p:ext uri="{BB962C8B-B14F-4D97-AF65-F5344CB8AC3E}">
        <p14:creationId xmlns:p14="http://schemas.microsoft.com/office/powerpoint/2010/main" val="1233405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4660C-A506-480D-BAAB-1D20A8F177AF}"/>
              </a:ext>
            </a:extLst>
          </p:cNvPr>
          <p:cNvSpPr>
            <a:spLocks noGrp="1"/>
          </p:cNvSpPr>
          <p:nvPr>
            <p:ph type="title"/>
          </p:nvPr>
        </p:nvSpPr>
        <p:spPr>
          <a:xfrm>
            <a:off x="222250" y="1130798"/>
            <a:ext cx="8672512" cy="641739"/>
          </a:xfrm>
        </p:spPr>
        <p:txBody>
          <a:bodyPr/>
          <a:lstStyle/>
          <a:p>
            <a:pPr algn="ctr"/>
            <a:r>
              <a:rPr lang="en-US" sz="3600" dirty="0"/>
              <a:t>Extra Slides</a:t>
            </a:r>
          </a:p>
        </p:txBody>
      </p:sp>
      <p:sp>
        <p:nvSpPr>
          <p:cNvPr id="4" name="Date Placeholder 3">
            <a:extLst>
              <a:ext uri="{FF2B5EF4-FFF2-40B4-BE49-F238E27FC236}">
                <a16:creationId xmlns:a16="http://schemas.microsoft.com/office/drawing/2014/main" id="{F1CCD92E-542D-44F3-A9E5-0D86F7B03E59}"/>
              </a:ext>
            </a:extLst>
          </p:cNvPr>
          <p:cNvSpPr>
            <a:spLocks noGrp="1"/>
          </p:cNvSpPr>
          <p:nvPr>
            <p:ph type="dt" sz="half" idx="10"/>
          </p:nvPr>
        </p:nvSpPr>
        <p:spPr/>
        <p:txBody>
          <a:bodyPr/>
          <a:lstStyle/>
          <a:p>
            <a:r>
              <a:rPr lang="en-US" altLang="en-US"/>
              <a:t>07/31/18</a:t>
            </a:r>
            <a:endParaRPr lang="en-US" altLang="en-US" dirty="0"/>
          </a:p>
        </p:txBody>
      </p:sp>
      <p:sp>
        <p:nvSpPr>
          <p:cNvPr id="5" name="Footer Placeholder 4">
            <a:extLst>
              <a:ext uri="{FF2B5EF4-FFF2-40B4-BE49-F238E27FC236}">
                <a16:creationId xmlns:a16="http://schemas.microsoft.com/office/drawing/2014/main" id="{22C91C55-7BE8-4624-829B-CE2C95F6B322}"/>
              </a:ext>
            </a:extLst>
          </p:cNvPr>
          <p:cNvSpPr>
            <a:spLocks noGrp="1"/>
          </p:cNvSpPr>
          <p:nvPr>
            <p:ph type="ftr" sz="quarter" idx="11"/>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C1FE91F2-972B-426E-A9D0-83951BD6F0C9}"/>
              </a:ext>
            </a:extLst>
          </p:cNvPr>
          <p:cNvSpPr>
            <a:spLocks noGrp="1"/>
          </p:cNvSpPr>
          <p:nvPr>
            <p:ph type="sldNum" sz="quarter" idx="12"/>
          </p:nvPr>
        </p:nvSpPr>
        <p:spPr/>
        <p:txBody>
          <a:bodyPr/>
          <a:lstStyle/>
          <a:p>
            <a:fld id="{D4078CA2-75EA-4F42-B0AF-FB0975373545}" type="slidenum">
              <a:rPr lang="en-US" altLang="en-US" smtClean="0"/>
              <a:pPr/>
              <a:t>49</a:t>
            </a:fld>
            <a:endParaRPr lang="en-US" altLang="en-US"/>
          </a:p>
        </p:txBody>
      </p:sp>
    </p:spTree>
    <p:extLst>
      <p:ext uri="{BB962C8B-B14F-4D97-AF65-F5344CB8AC3E}">
        <p14:creationId xmlns:p14="http://schemas.microsoft.com/office/powerpoint/2010/main" val="4176392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3DDAD2-C2AB-44D5-BE44-C7F10F76D665}"/>
              </a:ext>
            </a:extLst>
          </p:cNvPr>
          <p:cNvSpPr>
            <a:spLocks noGrp="1"/>
          </p:cNvSpPr>
          <p:nvPr>
            <p:ph idx="1"/>
          </p:nvPr>
        </p:nvSpPr>
        <p:spPr>
          <a:xfrm>
            <a:off x="228600" y="793376"/>
            <a:ext cx="8672513" cy="5237537"/>
          </a:xfrm>
        </p:spPr>
        <p:txBody>
          <a:bodyPr/>
          <a:lstStyle/>
          <a:p>
            <a:r>
              <a:rPr lang="en-US" dirty="0"/>
              <a:t>The 2014 P5 report and 2015 Accelerator R&amp;D subpanel report</a:t>
            </a:r>
          </a:p>
          <a:p>
            <a:pPr lvl="1"/>
            <a:r>
              <a:rPr lang="en-US" dirty="0"/>
              <a:t>Provided prioritization advice to GARD Program</a:t>
            </a:r>
          </a:p>
          <a:p>
            <a:pPr marL="457200" lvl="1" indent="0">
              <a:buNone/>
            </a:pPr>
            <a:endParaRPr lang="en-US" dirty="0"/>
          </a:p>
          <a:p>
            <a:pPr marL="457200" lvl="1" indent="0">
              <a:buNone/>
            </a:pPr>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err="1"/>
              <a:t>Fermilab</a:t>
            </a:r>
            <a:r>
              <a:rPr lang="en-US" dirty="0"/>
              <a:t> leads and/or contributes to </a:t>
            </a:r>
            <a:r>
              <a:rPr lang="en-US" u="sng" dirty="0"/>
              <a:t>all</a:t>
            </a:r>
            <a:r>
              <a:rPr lang="en-US" dirty="0"/>
              <a:t> of these areas, as should be expected from a single-program HEP National lab</a:t>
            </a:r>
          </a:p>
        </p:txBody>
      </p:sp>
      <p:sp>
        <p:nvSpPr>
          <p:cNvPr id="3" name="Title 2">
            <a:extLst>
              <a:ext uri="{FF2B5EF4-FFF2-40B4-BE49-F238E27FC236}">
                <a16:creationId xmlns:a16="http://schemas.microsoft.com/office/drawing/2014/main" id="{DE76AA30-5998-42E6-844C-E0A76D8722A6}"/>
              </a:ext>
            </a:extLst>
          </p:cNvPr>
          <p:cNvSpPr>
            <a:spLocks noGrp="1"/>
          </p:cNvSpPr>
          <p:nvPr>
            <p:ph type="title"/>
          </p:nvPr>
        </p:nvSpPr>
        <p:spPr/>
        <p:txBody>
          <a:bodyPr/>
          <a:lstStyle/>
          <a:p>
            <a:r>
              <a:rPr lang="en-US" dirty="0"/>
              <a:t>Strategic context </a:t>
            </a:r>
          </a:p>
        </p:txBody>
      </p:sp>
      <p:sp>
        <p:nvSpPr>
          <p:cNvPr id="4" name="Date Placeholder 3">
            <a:extLst>
              <a:ext uri="{FF2B5EF4-FFF2-40B4-BE49-F238E27FC236}">
                <a16:creationId xmlns:a16="http://schemas.microsoft.com/office/drawing/2014/main" id="{F35BBBE7-04B8-4A23-A6B1-8601EF194883}"/>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727F4528-C182-4819-B2CA-2C4EA95C010C}"/>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2AE72051-A466-4DAE-897A-A642878850EA}"/>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7" name="Picture 6">
            <a:extLst>
              <a:ext uri="{FF2B5EF4-FFF2-40B4-BE49-F238E27FC236}">
                <a16:creationId xmlns:a16="http://schemas.microsoft.com/office/drawing/2014/main" id="{67E28437-3555-48AA-BD7C-29A572503565}"/>
              </a:ext>
            </a:extLst>
          </p:cNvPr>
          <p:cNvPicPr>
            <a:picLocks noChangeAspect="1"/>
          </p:cNvPicPr>
          <p:nvPr/>
        </p:nvPicPr>
        <p:blipFill>
          <a:blip r:embed="rId2"/>
          <a:stretch>
            <a:fillRect/>
          </a:stretch>
        </p:blipFill>
        <p:spPr>
          <a:xfrm>
            <a:off x="582686" y="2173972"/>
            <a:ext cx="8157949" cy="2057767"/>
          </a:xfrm>
          <a:prstGeom prst="rect">
            <a:avLst/>
          </a:prstGeom>
        </p:spPr>
      </p:pic>
      <p:sp>
        <p:nvSpPr>
          <p:cNvPr id="8" name="TextBox 7">
            <a:extLst>
              <a:ext uri="{FF2B5EF4-FFF2-40B4-BE49-F238E27FC236}">
                <a16:creationId xmlns:a16="http://schemas.microsoft.com/office/drawing/2014/main" id="{006BB49D-5DFF-4287-B17E-7B59080E9E2C}"/>
              </a:ext>
            </a:extLst>
          </p:cNvPr>
          <p:cNvSpPr txBox="1"/>
          <p:nvPr/>
        </p:nvSpPr>
        <p:spPr>
          <a:xfrm>
            <a:off x="3051060" y="4282753"/>
            <a:ext cx="3221203" cy="338554"/>
          </a:xfrm>
          <a:prstGeom prst="rect">
            <a:avLst/>
          </a:prstGeom>
          <a:noFill/>
        </p:spPr>
        <p:txBody>
          <a:bodyPr wrap="none" rtlCol="0">
            <a:spAutoFit/>
          </a:bodyPr>
          <a:lstStyle/>
          <a:p>
            <a:r>
              <a:rPr lang="en-US" sz="1600" dirty="0">
                <a:solidFill>
                  <a:srgbClr val="404040"/>
                </a:solidFill>
              </a:rPr>
              <a:t>* dependent on how physics unfolds</a:t>
            </a:r>
          </a:p>
        </p:txBody>
      </p:sp>
      <p:sp>
        <p:nvSpPr>
          <p:cNvPr id="9" name="Rectangle 8">
            <a:extLst>
              <a:ext uri="{FF2B5EF4-FFF2-40B4-BE49-F238E27FC236}">
                <a16:creationId xmlns:a16="http://schemas.microsoft.com/office/drawing/2014/main" id="{A203021A-B1D0-437E-AACA-28879ACAE717}"/>
              </a:ext>
            </a:extLst>
          </p:cNvPr>
          <p:cNvSpPr/>
          <p:nvPr/>
        </p:nvSpPr>
        <p:spPr>
          <a:xfrm>
            <a:off x="2554941" y="3227293"/>
            <a:ext cx="6185694" cy="1004446"/>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893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6269BE-905F-41A2-8493-271E13ECAAC6}"/>
              </a:ext>
            </a:extLst>
          </p:cNvPr>
          <p:cNvSpPr>
            <a:spLocks noGrp="1"/>
          </p:cNvSpPr>
          <p:nvPr>
            <p:ph idx="1"/>
          </p:nvPr>
        </p:nvSpPr>
        <p:spPr>
          <a:xfrm>
            <a:off x="228600" y="833718"/>
            <a:ext cx="8672513" cy="5567082"/>
          </a:xfrm>
        </p:spPr>
        <p:txBody>
          <a:bodyPr/>
          <a:lstStyle/>
          <a:p>
            <a:r>
              <a:rPr lang="en-US" sz="2200" dirty="0"/>
              <a:t>GARD supports accelerator science and technology R&amp;D aimed at enabling HEP discovery science. It does so by developing new accelerator concepts, materials, designs and by pushing the performance limits, while acquiring and broadening the knowledge base of accelerator science. </a:t>
            </a:r>
          </a:p>
          <a:p>
            <a:r>
              <a:rPr lang="en-US" sz="2200" dirty="0"/>
              <a:t>GARD funds medium and long term accelerator R&amp;D primarily aimed at supporting the High Energy Physics mission. However, the long-term generic R&amp;D may also benefit other applications — one can regard it as [small case] “</a:t>
            </a:r>
            <a:r>
              <a:rPr lang="en-US" sz="2200" u="sng" dirty="0"/>
              <a:t>a</a:t>
            </a:r>
            <a:r>
              <a:rPr lang="en-US" sz="2200" dirty="0"/>
              <a:t>ccelerator </a:t>
            </a:r>
            <a:r>
              <a:rPr lang="en-US" sz="2200" u="sng" dirty="0"/>
              <a:t>s</a:t>
            </a:r>
            <a:r>
              <a:rPr lang="en-US" sz="2200" dirty="0"/>
              <a:t>tewardship”.</a:t>
            </a:r>
          </a:p>
          <a:p>
            <a:pPr lvl="1"/>
            <a:r>
              <a:rPr lang="en-US" sz="2000" dirty="0"/>
              <a:t>Medium term accelerator R&amp;D refers to work performed in the support of possible new facilities or of upgrades to existing ones. This applies to facilities that possess a reasonable conceptual idea for implementation.</a:t>
            </a:r>
          </a:p>
          <a:p>
            <a:pPr lvl="1"/>
            <a:r>
              <a:rPr lang="en-US" sz="2000" dirty="0"/>
              <a:t>Long-term accelerator R&amp;D refers to the development of ideas and underlying technologies that could support facilities for which we do not currently have an integrated implementing concept</a:t>
            </a:r>
          </a:p>
        </p:txBody>
      </p:sp>
      <p:sp>
        <p:nvSpPr>
          <p:cNvPr id="3" name="Title 2">
            <a:extLst>
              <a:ext uri="{FF2B5EF4-FFF2-40B4-BE49-F238E27FC236}">
                <a16:creationId xmlns:a16="http://schemas.microsoft.com/office/drawing/2014/main" id="{8BC34AC4-3243-4FDC-B768-5D08A11A8EDB}"/>
              </a:ext>
            </a:extLst>
          </p:cNvPr>
          <p:cNvSpPr>
            <a:spLocks noGrp="1"/>
          </p:cNvSpPr>
          <p:nvPr>
            <p:ph type="title"/>
          </p:nvPr>
        </p:nvSpPr>
        <p:spPr/>
        <p:txBody>
          <a:bodyPr/>
          <a:lstStyle/>
          <a:p>
            <a:r>
              <a:rPr lang="en-US" dirty="0"/>
              <a:t>What is GARD?</a:t>
            </a:r>
          </a:p>
        </p:txBody>
      </p:sp>
      <p:sp>
        <p:nvSpPr>
          <p:cNvPr id="4" name="Date Placeholder 3">
            <a:extLst>
              <a:ext uri="{FF2B5EF4-FFF2-40B4-BE49-F238E27FC236}">
                <a16:creationId xmlns:a16="http://schemas.microsoft.com/office/drawing/2014/main" id="{8294BF4E-C70D-475E-ADCF-313D1DF8ED49}"/>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413DA8F9-A916-4061-863C-42BA11A1A7C3}"/>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AD8D33F3-A769-4A54-9957-4A660237DF15}"/>
              </a:ext>
            </a:extLst>
          </p:cNvPr>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spTree>
    <p:extLst>
      <p:ext uri="{BB962C8B-B14F-4D97-AF65-F5344CB8AC3E}">
        <p14:creationId xmlns:p14="http://schemas.microsoft.com/office/powerpoint/2010/main" val="36166622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CC6E8C3-7390-4288-9493-92DA7A7988ED}"/>
              </a:ext>
            </a:extLst>
          </p:cNvPr>
          <p:cNvSpPr>
            <a:spLocks noGrp="1"/>
          </p:cNvSpPr>
          <p:nvPr>
            <p:ph type="dt" sz="half" idx="10"/>
          </p:nvPr>
        </p:nvSpPr>
        <p:spPr/>
        <p:txBody>
          <a:bodyPr/>
          <a:lstStyle/>
          <a:p>
            <a:r>
              <a:rPr lang="en-US" altLang="en-US"/>
              <a:t>07/31/18</a:t>
            </a:r>
            <a:endParaRPr lang="en-US" altLang="en-US" dirty="0"/>
          </a:p>
        </p:txBody>
      </p:sp>
      <p:sp>
        <p:nvSpPr>
          <p:cNvPr id="5" name="Footer Placeholder 4">
            <a:extLst>
              <a:ext uri="{FF2B5EF4-FFF2-40B4-BE49-F238E27FC236}">
                <a16:creationId xmlns:a16="http://schemas.microsoft.com/office/drawing/2014/main" id="{9F8876B9-8CFE-49B7-A2B0-D9177DA30EF3}"/>
              </a:ext>
            </a:extLst>
          </p:cNvPr>
          <p:cNvSpPr>
            <a:spLocks noGrp="1"/>
          </p:cNvSpPr>
          <p:nvPr>
            <p:ph type="ftr" sz="quarter" idx="11"/>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432BFB81-79A8-44A1-A60D-3F987783899E}"/>
              </a:ext>
            </a:extLst>
          </p:cNvPr>
          <p:cNvSpPr>
            <a:spLocks noGrp="1"/>
          </p:cNvSpPr>
          <p:nvPr>
            <p:ph type="sldNum" sz="quarter" idx="12"/>
          </p:nvPr>
        </p:nvSpPr>
        <p:spPr/>
        <p:txBody>
          <a:bodyPr/>
          <a:lstStyle/>
          <a:p>
            <a:fld id="{D4078CA2-75EA-4F42-B0AF-FB0975373545}" type="slidenum">
              <a:rPr lang="en-US" altLang="en-US" smtClean="0"/>
              <a:pPr/>
              <a:t>51</a:t>
            </a:fld>
            <a:endParaRPr lang="en-US" altLang="en-US"/>
          </a:p>
        </p:txBody>
      </p:sp>
      <p:sp>
        <p:nvSpPr>
          <p:cNvPr id="7" name="Content Placeholder 1">
            <a:extLst>
              <a:ext uri="{FF2B5EF4-FFF2-40B4-BE49-F238E27FC236}">
                <a16:creationId xmlns:a16="http://schemas.microsoft.com/office/drawing/2014/main" id="{4C4D716F-D5BD-4ECF-86EE-21EBAFBACEF8}"/>
              </a:ext>
            </a:extLst>
          </p:cNvPr>
          <p:cNvSpPr>
            <a:spLocks noGrp="1"/>
          </p:cNvSpPr>
          <p:nvPr>
            <p:ph idx="1"/>
          </p:nvPr>
        </p:nvSpPr>
        <p:spPr>
          <a:xfrm>
            <a:off x="228600" y="971550"/>
            <a:ext cx="8672513" cy="5059363"/>
          </a:xfrm>
        </p:spPr>
        <p:txBody>
          <a:bodyPr/>
          <a:lstStyle/>
          <a:p>
            <a:r>
              <a:rPr lang="en-US" dirty="0"/>
              <a:t>Increasing costs mean decreasing participation.</a:t>
            </a:r>
          </a:p>
          <a:p>
            <a:pPr lvl="1"/>
            <a:r>
              <a:rPr lang="en-US" dirty="0"/>
              <a:t>The work of running the program is the same – inefficient use of program administrators’ time.</a:t>
            </a:r>
          </a:p>
          <a:p>
            <a:r>
              <a:rPr lang="en-US" dirty="0"/>
              <a:t>Significant change in demographics.</a:t>
            </a:r>
          </a:p>
          <a:p>
            <a:pPr lvl="1"/>
            <a:r>
              <a:rPr lang="en-US" dirty="0"/>
              <a:t>Many Western European students do not consider continuing their career in the US, pursue CERN.</a:t>
            </a:r>
          </a:p>
          <a:p>
            <a:pPr lvl="1"/>
            <a:r>
              <a:rPr lang="en-US" dirty="0"/>
              <a:t>With limited number of openings, it is difficult to identify promising groups.</a:t>
            </a:r>
          </a:p>
          <a:p>
            <a:r>
              <a:rPr lang="en-US" dirty="0"/>
              <a:t>We seek to move the H. Edwards Internship out of GARD into </a:t>
            </a:r>
            <a:r>
              <a:rPr lang="en-US" dirty="0" err="1"/>
              <a:t>Fermilab’s</a:t>
            </a:r>
            <a:r>
              <a:rPr lang="en-US" dirty="0"/>
              <a:t> Education Office and </a:t>
            </a:r>
          </a:p>
          <a:p>
            <a:pPr lvl="1"/>
            <a:r>
              <a:rPr lang="en-US" dirty="0"/>
              <a:t>Strive to increase participation to ~12 interns.</a:t>
            </a:r>
          </a:p>
          <a:p>
            <a:pPr lvl="1"/>
            <a:r>
              <a:rPr lang="en-US" dirty="0"/>
              <a:t>Expand to other areas of research LBNF/DUNE/PIP-II, and perhaps open to wider groups.</a:t>
            </a:r>
          </a:p>
          <a:p>
            <a:endParaRPr lang="en-US" dirty="0"/>
          </a:p>
        </p:txBody>
      </p:sp>
      <p:sp>
        <p:nvSpPr>
          <p:cNvPr id="8" name="Title 2">
            <a:extLst>
              <a:ext uri="{FF2B5EF4-FFF2-40B4-BE49-F238E27FC236}">
                <a16:creationId xmlns:a16="http://schemas.microsoft.com/office/drawing/2014/main" id="{D8E72634-F927-4EDC-8506-8EA49DBC2CBA}"/>
              </a:ext>
            </a:extLst>
          </p:cNvPr>
          <p:cNvSpPr>
            <a:spLocks noGrp="1"/>
          </p:cNvSpPr>
          <p:nvPr>
            <p:ph type="title"/>
          </p:nvPr>
        </p:nvSpPr>
        <p:spPr>
          <a:xfrm>
            <a:off x="228600" y="251752"/>
            <a:ext cx="8686800" cy="427877"/>
          </a:xfrm>
        </p:spPr>
        <p:txBody>
          <a:bodyPr/>
          <a:lstStyle/>
          <a:p>
            <a:r>
              <a:rPr lang="en-US" dirty="0"/>
              <a:t>Helen Edwards Internship – the Present and Vision</a:t>
            </a:r>
          </a:p>
        </p:txBody>
      </p:sp>
    </p:spTree>
    <p:extLst>
      <p:ext uri="{BB962C8B-B14F-4D97-AF65-F5344CB8AC3E}">
        <p14:creationId xmlns:p14="http://schemas.microsoft.com/office/powerpoint/2010/main" val="4687760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654E2E9-274D-4DF9-8BF1-EF24DC798349}"/>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8C065218-54E8-442E-94E9-F04A7DD037D3}"/>
              </a:ext>
            </a:extLst>
          </p:cNvPr>
          <p:cNvSpPr>
            <a:spLocks noGrp="1"/>
          </p:cNvSpPr>
          <p:nvPr>
            <p:ph type="ftr" sz="quarter" idx="3"/>
          </p:nvPr>
        </p:nvSpPr>
        <p:spPr/>
        <p:txBody>
          <a:bodyPr/>
          <a:lstStyle/>
          <a:p>
            <a:pPr>
              <a:defRPr/>
            </a:pPr>
            <a:r>
              <a:rPr lang="en-US" dirty="0"/>
              <a:t>S. Nagaitsev | 2018 DOE </a:t>
            </a:r>
            <a:r>
              <a:rPr lang="en-US" dirty="0" err="1"/>
              <a:t>Fermilab</a:t>
            </a:r>
            <a:r>
              <a:rPr lang="en-US" dirty="0"/>
              <a:t> GARD review</a:t>
            </a:r>
            <a:endParaRPr lang="en-US" b="1" dirty="0"/>
          </a:p>
        </p:txBody>
      </p:sp>
      <p:sp>
        <p:nvSpPr>
          <p:cNvPr id="6" name="Slide Number Placeholder 5">
            <a:extLst>
              <a:ext uri="{FF2B5EF4-FFF2-40B4-BE49-F238E27FC236}">
                <a16:creationId xmlns:a16="http://schemas.microsoft.com/office/drawing/2014/main" id="{442834E8-7B9F-423E-AD5D-04D978D91F75}"/>
              </a:ext>
            </a:extLst>
          </p:cNvPr>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
        <p:nvSpPr>
          <p:cNvPr id="7" name="Content Placeholder 1">
            <a:extLst>
              <a:ext uri="{FF2B5EF4-FFF2-40B4-BE49-F238E27FC236}">
                <a16:creationId xmlns:a16="http://schemas.microsoft.com/office/drawing/2014/main" id="{0749FE08-A2E5-4DBB-91A7-7F52D1D915B1}"/>
              </a:ext>
            </a:extLst>
          </p:cNvPr>
          <p:cNvSpPr>
            <a:spLocks noGrp="1"/>
          </p:cNvSpPr>
          <p:nvPr>
            <p:ph idx="1"/>
          </p:nvPr>
        </p:nvSpPr>
        <p:spPr>
          <a:xfrm>
            <a:off x="222250" y="619579"/>
            <a:ext cx="8921750" cy="5563144"/>
          </a:xfrm>
        </p:spPr>
        <p:txBody>
          <a:bodyPr/>
          <a:lstStyle/>
          <a:p>
            <a:r>
              <a:rPr lang="en-US" dirty="0" err="1"/>
              <a:t>Fermilab</a:t>
            </a:r>
            <a:r>
              <a:rPr lang="en-US" dirty="0"/>
              <a:t> LTI program has been funded by GARD</a:t>
            </a:r>
          </a:p>
          <a:p>
            <a:r>
              <a:rPr lang="en-US" dirty="0"/>
              <a:t>Argonne LTI program funded through Director of ANL</a:t>
            </a:r>
          </a:p>
          <a:p>
            <a:r>
              <a:rPr lang="en-US" dirty="0"/>
              <a:t>2018 </a:t>
            </a:r>
            <a:r>
              <a:rPr lang="en-US" dirty="0">
                <a:latin typeface="Helvetica" panose="020B0604020202020204" pitchFamily="34" charset="0"/>
                <a:cs typeface="Helvetica" panose="020B0604020202020204" pitchFamily="34" charset="0"/>
              </a:rPr>
              <a:t>→</a:t>
            </a:r>
            <a:r>
              <a:rPr lang="en-US" dirty="0">
                <a:latin typeface="Calibri" panose="020F0502020204030204" pitchFamily="34" charset="0"/>
              </a:rPr>
              <a:t> </a:t>
            </a:r>
            <a:r>
              <a:rPr lang="en-US" dirty="0">
                <a:latin typeface="Helvetica" panose="020B0604020202020204" pitchFamily="34" charset="0"/>
                <a:cs typeface="Helvetica" panose="020B0604020202020204" pitchFamily="34" charset="0"/>
              </a:rPr>
              <a:t>4 US citizen interns and 6 non-US citizen interns</a:t>
            </a:r>
          </a:p>
          <a:p>
            <a:r>
              <a:rPr lang="en-US" dirty="0">
                <a:latin typeface="Helvetica" panose="020B0604020202020204" pitchFamily="34" charset="0"/>
                <a:cs typeface="Helvetica" panose="020B0604020202020204" pitchFamily="34" charset="0"/>
              </a:rPr>
              <a:t>2008-2017 → 64 US citizens + 44 non-US = 108 total</a:t>
            </a:r>
          </a:p>
          <a:p>
            <a:r>
              <a:rPr lang="en-US" dirty="0">
                <a:latin typeface="Helvetica" panose="020B0604020202020204" pitchFamily="34" charset="0"/>
                <a:cs typeface="Helvetica" panose="020B0604020202020204" pitchFamily="34" charset="0"/>
              </a:rPr>
              <a:t>First 5 years:  2008-2012, where are the LTI’s now?</a:t>
            </a:r>
          </a:p>
          <a:p>
            <a:pPr lvl="1"/>
            <a:r>
              <a:rPr lang="en-US" dirty="0">
                <a:latin typeface="Helvetica" panose="020B0604020202020204" pitchFamily="34" charset="0"/>
                <a:cs typeface="Helvetica" panose="020B0604020202020204" pitchFamily="34" charset="0"/>
              </a:rPr>
              <a:t>10 of 48 got MS, 21 of 48 got PhD, 12 of 48 are grad students</a:t>
            </a:r>
          </a:p>
          <a:p>
            <a:pPr lvl="1"/>
            <a:r>
              <a:rPr lang="en-US" dirty="0">
                <a:latin typeface="Helvetica" panose="020B0604020202020204" pitchFamily="34" charset="0"/>
                <a:cs typeface="Helvetica" panose="020B0604020202020204" pitchFamily="34" charset="0"/>
              </a:rPr>
              <a:t>11 of 45 in accelerators, plasma-laser interactions, and  National Laboratories.</a:t>
            </a:r>
          </a:p>
        </p:txBody>
      </p:sp>
      <p:sp>
        <p:nvSpPr>
          <p:cNvPr id="8" name="Title 2">
            <a:extLst>
              <a:ext uri="{FF2B5EF4-FFF2-40B4-BE49-F238E27FC236}">
                <a16:creationId xmlns:a16="http://schemas.microsoft.com/office/drawing/2014/main" id="{262004AD-5A5E-457B-8404-E76B83825DFB}"/>
              </a:ext>
            </a:extLst>
          </p:cNvPr>
          <p:cNvSpPr>
            <a:spLocks noGrp="1"/>
          </p:cNvSpPr>
          <p:nvPr>
            <p:ph type="title"/>
          </p:nvPr>
        </p:nvSpPr>
        <p:spPr>
          <a:xfrm>
            <a:off x="228600" y="93085"/>
            <a:ext cx="8686800" cy="427877"/>
          </a:xfrm>
        </p:spPr>
        <p:txBody>
          <a:bodyPr/>
          <a:lstStyle/>
          <a:p>
            <a:r>
              <a:rPr lang="en-US" dirty="0"/>
              <a:t>Lee Teng Internship</a:t>
            </a:r>
          </a:p>
        </p:txBody>
      </p:sp>
      <p:pic>
        <p:nvPicPr>
          <p:cNvPr id="9" name="Content Placeholder 7">
            <a:extLst>
              <a:ext uri="{FF2B5EF4-FFF2-40B4-BE49-F238E27FC236}">
                <a16:creationId xmlns:a16="http://schemas.microsoft.com/office/drawing/2014/main" id="{A52D53B5-3686-43CD-AFA8-F00E7F8B98E6}"/>
              </a:ext>
            </a:extLst>
          </p:cNvPr>
          <p:cNvPicPr>
            <a:picLocks noChangeAspect="1"/>
          </p:cNvPicPr>
          <p:nvPr/>
        </p:nvPicPr>
        <p:blipFill>
          <a:blip r:embed="rId2"/>
          <a:stretch>
            <a:fillRect/>
          </a:stretch>
        </p:blipFill>
        <p:spPr>
          <a:xfrm>
            <a:off x="5556919" y="3571833"/>
            <a:ext cx="3183117" cy="2340452"/>
          </a:xfrm>
          <a:prstGeom prst="rect">
            <a:avLst/>
          </a:prstGeom>
        </p:spPr>
      </p:pic>
      <p:sp>
        <p:nvSpPr>
          <p:cNvPr id="10" name="TextBox 9">
            <a:extLst>
              <a:ext uri="{FF2B5EF4-FFF2-40B4-BE49-F238E27FC236}">
                <a16:creationId xmlns:a16="http://schemas.microsoft.com/office/drawing/2014/main" id="{EBFB3EAB-1761-49D0-8044-D272C7993C4A}"/>
              </a:ext>
            </a:extLst>
          </p:cNvPr>
          <p:cNvSpPr txBox="1"/>
          <p:nvPr/>
        </p:nvSpPr>
        <p:spPr>
          <a:xfrm>
            <a:off x="6588690" y="5871243"/>
            <a:ext cx="1478290" cy="400110"/>
          </a:xfrm>
          <a:prstGeom prst="rect">
            <a:avLst/>
          </a:prstGeom>
          <a:noFill/>
        </p:spPr>
        <p:txBody>
          <a:bodyPr wrap="none" rtlCol="0">
            <a:spAutoFit/>
          </a:bodyPr>
          <a:lstStyle/>
          <a:p>
            <a:r>
              <a:rPr lang="en-US" sz="2000" dirty="0"/>
              <a:t>2018 Cohort</a:t>
            </a:r>
          </a:p>
        </p:txBody>
      </p:sp>
    </p:spTree>
    <p:extLst>
      <p:ext uri="{BB962C8B-B14F-4D97-AF65-F5344CB8AC3E}">
        <p14:creationId xmlns:p14="http://schemas.microsoft.com/office/powerpoint/2010/main" val="1251999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 y="152400"/>
            <a:ext cx="8686800" cy="1066800"/>
          </a:xfrm>
        </p:spPr>
        <p:txBody>
          <a:bodyPr/>
          <a:lstStyle/>
          <a:p>
            <a:pPr algn="ctr" eaLnBrk="1" hangingPunct="1"/>
            <a:r>
              <a:rPr lang="en-US" sz="3600" dirty="0"/>
              <a:t> </a:t>
            </a:r>
            <a:r>
              <a:rPr lang="en-US" dirty="0"/>
              <a:t>13 APS Fellows Are/Were Involved in </a:t>
            </a:r>
            <a:r>
              <a:rPr lang="en-US" dirty="0" err="1"/>
              <a:t>Fermilab’s</a:t>
            </a:r>
            <a:r>
              <a:rPr lang="en-US" dirty="0"/>
              <a:t> Accelerator R&amp;D</a:t>
            </a:r>
            <a:endParaRPr lang="en-US" sz="3600" dirty="0"/>
          </a:p>
        </p:txBody>
      </p:sp>
      <p:sp>
        <p:nvSpPr>
          <p:cNvPr id="39939" name="Rectangle 3"/>
          <p:cNvSpPr>
            <a:spLocks noGrp="1" noChangeArrowheads="1"/>
          </p:cNvSpPr>
          <p:nvPr>
            <p:ph idx="1"/>
          </p:nvPr>
        </p:nvSpPr>
        <p:spPr>
          <a:xfrm>
            <a:off x="343572" y="1588301"/>
            <a:ext cx="3618470" cy="5029200"/>
          </a:xfrm>
        </p:spPr>
        <p:txBody>
          <a:bodyPr/>
          <a:lstStyle/>
          <a:p>
            <a:pPr marL="0" indent="0">
              <a:buNone/>
            </a:pPr>
            <a:r>
              <a:rPr lang="en-US" sz="3600" i="1" dirty="0" err="1"/>
              <a:t>Emanuela</a:t>
            </a:r>
            <a:r>
              <a:rPr lang="en-US" sz="3600" i="1" dirty="0"/>
              <a:t> </a:t>
            </a:r>
            <a:r>
              <a:rPr lang="en-US" sz="3600" i="1" dirty="0" err="1"/>
              <a:t>Barzi</a:t>
            </a:r>
            <a:endParaRPr lang="en-US" sz="3600" i="1" dirty="0"/>
          </a:p>
          <a:p>
            <a:pPr marL="0" indent="0">
              <a:buNone/>
            </a:pPr>
            <a:r>
              <a:rPr lang="en-US" sz="3600" i="1" dirty="0"/>
              <a:t>Alan </a:t>
            </a:r>
            <a:r>
              <a:rPr lang="en-US" sz="3600" i="1" dirty="0" err="1"/>
              <a:t>Bross</a:t>
            </a:r>
            <a:r>
              <a:rPr lang="en-US" sz="3600" i="1" dirty="0"/>
              <a:t> **</a:t>
            </a:r>
          </a:p>
          <a:p>
            <a:pPr marL="0" indent="0">
              <a:buFontTx/>
              <a:buNone/>
            </a:pPr>
            <a:r>
              <a:rPr lang="en-US" sz="3600" i="1" dirty="0"/>
              <a:t>Valery </a:t>
            </a:r>
            <a:r>
              <a:rPr lang="en-US" sz="3600" i="1" dirty="0" err="1"/>
              <a:t>Lebedev</a:t>
            </a:r>
            <a:endParaRPr lang="en-US" sz="3600" i="1" dirty="0"/>
          </a:p>
          <a:p>
            <a:pPr marL="0" indent="0">
              <a:buFontTx/>
              <a:buNone/>
            </a:pPr>
            <a:r>
              <a:rPr lang="en-US" sz="3600" i="1" dirty="0"/>
              <a:t>Nikolai </a:t>
            </a:r>
            <a:r>
              <a:rPr lang="en-US" sz="3600" i="1" dirty="0" err="1"/>
              <a:t>Mokhov</a:t>
            </a:r>
            <a:endParaRPr lang="en-US" sz="3600" i="1" dirty="0"/>
          </a:p>
          <a:p>
            <a:pPr marL="0" indent="0">
              <a:buFontTx/>
              <a:buNone/>
            </a:pPr>
            <a:r>
              <a:rPr lang="en-US" sz="3600" i="1" dirty="0"/>
              <a:t>Sergei </a:t>
            </a:r>
            <a:r>
              <a:rPr lang="en-US" sz="3600" i="1" dirty="0" err="1"/>
              <a:t>Nagaitsev</a:t>
            </a:r>
            <a:endParaRPr lang="en-US" sz="3600" i="1" dirty="0"/>
          </a:p>
          <a:p>
            <a:pPr marL="0" indent="0">
              <a:buFontTx/>
              <a:buNone/>
            </a:pPr>
            <a:r>
              <a:rPr lang="en-US" sz="3600" i="1" dirty="0"/>
              <a:t>David </a:t>
            </a:r>
            <a:r>
              <a:rPr lang="en-US" sz="3600" i="1" dirty="0" err="1"/>
              <a:t>Neuffer</a:t>
            </a:r>
            <a:endParaRPr lang="en-US" sz="3600" i="1" dirty="0"/>
          </a:p>
          <a:p>
            <a:pPr marL="0" indent="0">
              <a:buNone/>
            </a:pPr>
            <a:r>
              <a:rPr lang="en-US" sz="3600" i="1" dirty="0"/>
              <a:t>Vladimir Shiltsev</a:t>
            </a:r>
          </a:p>
          <a:p>
            <a:pPr marL="0" indent="0">
              <a:buFontTx/>
              <a:buNone/>
            </a:pPr>
            <a:endParaRPr lang="en-US" sz="3600" i="1" dirty="0"/>
          </a:p>
          <a:p>
            <a:pPr marL="0" indent="0">
              <a:buNone/>
            </a:pPr>
            <a:endParaRPr lang="en-US" sz="3600" i="1" dirty="0"/>
          </a:p>
          <a:p>
            <a:pPr marL="0" indent="0">
              <a:buNone/>
            </a:pPr>
            <a:r>
              <a:rPr lang="en-US" sz="3600" i="1" dirty="0"/>
              <a:t> </a:t>
            </a:r>
          </a:p>
          <a:p>
            <a:pPr eaLnBrk="1" hangingPunct="1">
              <a:buFontTx/>
              <a:buNone/>
            </a:pPr>
            <a:endParaRPr lang="en-US" sz="3600" dirty="0"/>
          </a:p>
          <a:p>
            <a:pPr lvl="1" eaLnBrk="1" hangingPunct="1"/>
            <a:endParaRPr lang="en-US" sz="3200" dirty="0"/>
          </a:p>
        </p:txBody>
      </p:sp>
      <p:sp>
        <p:nvSpPr>
          <p:cNvPr id="39940" name="Slide Number Placeholder 3"/>
          <p:cNvSpPr>
            <a:spLocks noGrp="1"/>
          </p:cNvSpPr>
          <p:nvPr>
            <p:ph type="sldNum" sz="quarter" idx="11"/>
          </p:nvPr>
        </p:nvSpPr>
        <p:spPr>
          <a:xfrm>
            <a:off x="393780" y="6504213"/>
            <a:ext cx="6260399" cy="242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268EA029-A981-4AC5-BA97-C8AB16C07999}" type="slidenum">
              <a:rPr lang="en-US" sz="1200" smtClean="0">
                <a:solidFill>
                  <a:srgbClr val="004C97"/>
                </a:solidFill>
              </a:rPr>
              <a:pPr eaLnBrk="1" hangingPunct="1"/>
              <a:t>53</a:t>
            </a:fld>
            <a:endParaRPr lang="en-US" sz="1200" dirty="0">
              <a:solidFill>
                <a:srgbClr val="004C97"/>
              </a:solidFill>
            </a:endParaRPr>
          </a:p>
        </p:txBody>
      </p:sp>
      <p:sp>
        <p:nvSpPr>
          <p:cNvPr id="39941" name="Footer Placeholder 4"/>
          <p:cNvSpPr>
            <a:spLocks noGrp="1"/>
          </p:cNvSpPr>
          <p:nvPr>
            <p:ph type="ftr" sz="quarter" idx="10"/>
          </p:nvPr>
        </p:nvSpPr>
        <p:spPr>
          <a:xfrm>
            <a:off x="2273643" y="6515100"/>
            <a:ext cx="5252695" cy="2319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sz="1200">
                <a:solidFill>
                  <a:srgbClr val="004C97"/>
                </a:solidFill>
              </a:rPr>
              <a:t>S. Nagaitsev | 2018 DOE Fermilab GARD review</a:t>
            </a:r>
            <a:endParaRPr lang="en-US" sz="1200" dirty="0">
              <a:solidFill>
                <a:srgbClr val="004C97"/>
              </a:solidFill>
            </a:endParaRPr>
          </a:p>
        </p:txBody>
      </p:sp>
      <p:sp>
        <p:nvSpPr>
          <p:cNvPr id="2" name="Rectangle 1">
            <a:extLst>
              <a:ext uri="{FF2B5EF4-FFF2-40B4-BE49-F238E27FC236}">
                <a16:creationId xmlns:a16="http://schemas.microsoft.com/office/drawing/2014/main" id="{D04B4D1A-FF70-40F3-9FD8-AC59EFC833D3}"/>
              </a:ext>
            </a:extLst>
          </p:cNvPr>
          <p:cNvSpPr/>
          <p:nvPr/>
        </p:nvSpPr>
        <p:spPr>
          <a:xfrm>
            <a:off x="4201084" y="2148014"/>
            <a:ext cx="4942916" cy="4093428"/>
          </a:xfrm>
          <a:prstGeom prst="rect">
            <a:avLst/>
          </a:prstGeom>
        </p:spPr>
        <p:txBody>
          <a:bodyPr wrap="square">
            <a:spAutoFit/>
          </a:bodyPr>
          <a:lstStyle/>
          <a:p>
            <a:pPr>
              <a:lnSpc>
                <a:spcPts val="5200"/>
              </a:lnSpc>
              <a:spcBef>
                <a:spcPts val="0"/>
              </a:spcBef>
              <a:spcAft>
                <a:spcPts val="0"/>
              </a:spcAft>
            </a:pPr>
            <a:r>
              <a:rPr lang="en-US" sz="3600" i="1" dirty="0">
                <a:latin typeface="Helvetica" panose="020B0604020202020204" pitchFamily="34" charset="0"/>
                <a:ea typeface="Calibri" panose="020F0502020204030204" pitchFamily="34" charset="0"/>
                <a:cs typeface="Helvetica" panose="020B0604020202020204" pitchFamily="34" charset="0"/>
              </a:rPr>
              <a:t>Giorgio </a:t>
            </a:r>
            <a:r>
              <a:rPr lang="en-US" sz="3600" i="1" dirty="0" err="1">
                <a:latin typeface="Helvetica" panose="020B0604020202020204" pitchFamily="34" charset="0"/>
                <a:ea typeface="Calibri" panose="020F0502020204030204" pitchFamily="34" charset="0"/>
                <a:cs typeface="Helvetica" panose="020B0604020202020204" pitchFamily="34" charset="0"/>
              </a:rPr>
              <a:t>Apollinari</a:t>
            </a:r>
            <a:endParaRPr lang="en-US" sz="3600" i="1" dirty="0">
              <a:latin typeface="Helvetica" panose="020B0604020202020204" pitchFamily="34" charset="0"/>
              <a:ea typeface="Calibri" panose="020F0502020204030204" pitchFamily="34" charset="0"/>
              <a:cs typeface="Helvetica" panose="020B0604020202020204" pitchFamily="34" charset="0"/>
            </a:endParaRPr>
          </a:p>
          <a:p>
            <a:pPr>
              <a:lnSpc>
                <a:spcPts val="5200"/>
              </a:lnSpc>
              <a:spcBef>
                <a:spcPts val="0"/>
              </a:spcBef>
              <a:spcAft>
                <a:spcPts val="0"/>
              </a:spcAft>
            </a:pPr>
            <a:r>
              <a:rPr lang="en-US" sz="3600" i="1" dirty="0">
                <a:latin typeface="Helvetica" panose="020B0604020202020204" pitchFamily="34" charset="0"/>
                <a:ea typeface="Calibri" panose="020F0502020204030204" pitchFamily="34" charset="0"/>
                <a:cs typeface="Helvetica" panose="020B0604020202020204" pitchFamily="34" charset="0"/>
              </a:rPr>
              <a:t>Sergey </a:t>
            </a:r>
            <a:r>
              <a:rPr lang="en-US" sz="3600" i="1" dirty="0" err="1">
                <a:latin typeface="Helvetica" panose="020B0604020202020204" pitchFamily="34" charset="0"/>
                <a:ea typeface="Calibri" panose="020F0502020204030204" pitchFamily="34" charset="0"/>
                <a:cs typeface="Helvetica" panose="020B0604020202020204" pitchFamily="34" charset="0"/>
              </a:rPr>
              <a:t>Belomestnykh</a:t>
            </a:r>
            <a:r>
              <a:rPr lang="en-US" sz="3600" i="1" dirty="0">
                <a:latin typeface="Helvetica" panose="020B0604020202020204" pitchFamily="34" charset="0"/>
                <a:ea typeface="Calibri" panose="020F0502020204030204" pitchFamily="34" charset="0"/>
                <a:cs typeface="Helvetica" panose="020B0604020202020204" pitchFamily="34" charset="0"/>
              </a:rPr>
              <a:t> *  </a:t>
            </a:r>
          </a:p>
          <a:p>
            <a:pPr>
              <a:lnSpc>
                <a:spcPts val="5200"/>
              </a:lnSpc>
              <a:spcBef>
                <a:spcPts val="0"/>
              </a:spcBef>
              <a:spcAft>
                <a:spcPts val="0"/>
              </a:spcAft>
            </a:pPr>
            <a:r>
              <a:rPr lang="en-US" sz="3600" i="1" dirty="0">
                <a:latin typeface="Helvetica" panose="020B0604020202020204" pitchFamily="34" charset="0"/>
                <a:ea typeface="Calibri" panose="020F0502020204030204" pitchFamily="34" charset="0"/>
                <a:cs typeface="Helvetica" panose="020B0604020202020204" pitchFamily="34" charset="0"/>
              </a:rPr>
              <a:t>Alexei </a:t>
            </a:r>
            <a:r>
              <a:rPr lang="en-US" sz="3600" i="1" dirty="0" err="1">
                <a:latin typeface="Helvetica" panose="020B0604020202020204" pitchFamily="34" charset="0"/>
                <a:ea typeface="Calibri" panose="020F0502020204030204" pitchFamily="34" charset="0"/>
                <a:cs typeface="Helvetica" panose="020B0604020202020204" pitchFamily="34" charset="0"/>
              </a:rPr>
              <a:t>Burov</a:t>
            </a:r>
            <a:endParaRPr lang="en-US" sz="3600" i="1" dirty="0">
              <a:latin typeface="Helvetica" panose="020B0604020202020204" pitchFamily="34" charset="0"/>
              <a:ea typeface="Calibri" panose="020F0502020204030204" pitchFamily="34" charset="0"/>
              <a:cs typeface="Helvetica" panose="020B0604020202020204" pitchFamily="34" charset="0"/>
            </a:endParaRPr>
          </a:p>
          <a:p>
            <a:pPr>
              <a:lnSpc>
                <a:spcPts val="5200"/>
              </a:lnSpc>
              <a:spcBef>
                <a:spcPts val="0"/>
              </a:spcBef>
              <a:spcAft>
                <a:spcPts val="0"/>
              </a:spcAft>
            </a:pPr>
            <a:r>
              <a:rPr lang="en-US" sz="3600" i="1" dirty="0" err="1">
                <a:latin typeface="Helvetica" panose="020B0604020202020204" pitchFamily="34" charset="0"/>
                <a:ea typeface="Calibri" panose="020F0502020204030204" pitchFamily="34" charset="0"/>
                <a:cs typeface="Helvetica" panose="020B0604020202020204" pitchFamily="34" charset="0"/>
              </a:rPr>
              <a:t>Shekhar</a:t>
            </a:r>
            <a:r>
              <a:rPr lang="en-US" sz="3600" i="1" dirty="0">
                <a:latin typeface="Helvetica" panose="020B0604020202020204" pitchFamily="34" charset="0"/>
                <a:ea typeface="Calibri" panose="020F0502020204030204" pitchFamily="34" charset="0"/>
                <a:cs typeface="Helvetica" panose="020B0604020202020204" pitchFamily="34" charset="0"/>
              </a:rPr>
              <a:t> Mishra</a:t>
            </a:r>
          </a:p>
          <a:p>
            <a:pPr marL="0" marR="0">
              <a:lnSpc>
                <a:spcPts val="5200"/>
              </a:lnSpc>
              <a:spcBef>
                <a:spcPts val="0"/>
              </a:spcBef>
              <a:spcAft>
                <a:spcPts val="0"/>
              </a:spcAft>
            </a:pPr>
            <a:r>
              <a:rPr lang="en-US" sz="3600" i="1" dirty="0">
                <a:latin typeface="Helvetica" panose="020B0604020202020204" pitchFamily="34" charset="0"/>
                <a:ea typeface="Calibri" panose="020F0502020204030204" pitchFamily="34" charset="0"/>
                <a:cs typeface="Helvetica" panose="020B0604020202020204" pitchFamily="34" charset="0"/>
              </a:rPr>
              <a:t>Eric </a:t>
            </a:r>
            <a:r>
              <a:rPr lang="en-US" sz="3600" i="1" dirty="0" err="1">
                <a:latin typeface="Helvetica" panose="020B0604020202020204" pitchFamily="34" charset="0"/>
                <a:ea typeface="Calibri" panose="020F0502020204030204" pitchFamily="34" charset="0"/>
                <a:cs typeface="Helvetica" panose="020B0604020202020204" pitchFamily="34" charset="0"/>
              </a:rPr>
              <a:t>Prebys</a:t>
            </a:r>
            <a:r>
              <a:rPr lang="en-US" sz="3600" i="1" dirty="0">
                <a:latin typeface="Helvetica" panose="020B0604020202020204" pitchFamily="34" charset="0"/>
                <a:ea typeface="Calibri" panose="020F0502020204030204" pitchFamily="34" charset="0"/>
                <a:cs typeface="Helvetica" panose="020B0604020202020204" pitchFamily="34" charset="0"/>
              </a:rPr>
              <a:t> **</a:t>
            </a:r>
          </a:p>
          <a:p>
            <a:pPr marL="0" marR="0">
              <a:lnSpc>
                <a:spcPts val="5200"/>
              </a:lnSpc>
              <a:spcBef>
                <a:spcPts val="0"/>
              </a:spcBef>
              <a:spcAft>
                <a:spcPts val="0"/>
              </a:spcAft>
            </a:pPr>
            <a:r>
              <a:rPr lang="en-US" sz="3600" i="1" dirty="0">
                <a:latin typeface="Helvetica" panose="020B0604020202020204" pitchFamily="34" charset="0"/>
                <a:ea typeface="Calibri" panose="020F0502020204030204" pitchFamily="34" charset="0"/>
                <a:cs typeface="Helvetica" panose="020B0604020202020204" pitchFamily="34" charset="0"/>
              </a:rPr>
              <a:t>Alexander </a:t>
            </a:r>
            <a:r>
              <a:rPr lang="en-US" sz="3600" i="1" dirty="0" err="1">
                <a:latin typeface="Helvetica" panose="020B0604020202020204" pitchFamily="34" charset="0"/>
                <a:ea typeface="Calibri" panose="020F0502020204030204" pitchFamily="34" charset="0"/>
                <a:cs typeface="Helvetica" panose="020B0604020202020204" pitchFamily="34" charset="0"/>
              </a:rPr>
              <a:t>Zlobin</a:t>
            </a:r>
            <a:endParaRPr lang="en-US" sz="3600" i="1" dirty="0">
              <a:latin typeface="Helvetica" panose="020B0604020202020204" pitchFamily="34" charset="0"/>
              <a:ea typeface="Calibri" panose="020F0502020204030204" pitchFamily="34" charset="0"/>
              <a:cs typeface="Helvetica" panose="020B0604020202020204" pitchFamily="34" charset="0"/>
            </a:endParaRPr>
          </a:p>
        </p:txBody>
      </p:sp>
      <p:sp>
        <p:nvSpPr>
          <p:cNvPr id="3" name="Date Placeholder 2">
            <a:extLst>
              <a:ext uri="{FF2B5EF4-FFF2-40B4-BE49-F238E27FC236}">
                <a16:creationId xmlns:a16="http://schemas.microsoft.com/office/drawing/2014/main" id="{DA6F9FA6-61A3-4DE3-B65D-E08735542376}"/>
              </a:ext>
            </a:extLst>
          </p:cNvPr>
          <p:cNvSpPr>
            <a:spLocks noGrp="1"/>
          </p:cNvSpPr>
          <p:nvPr>
            <p:ph type="dt" sz="half" idx="10"/>
          </p:nvPr>
        </p:nvSpPr>
        <p:spPr/>
        <p:txBody>
          <a:bodyPr/>
          <a:lstStyle/>
          <a:p>
            <a:r>
              <a:rPr lang="en-US" altLang="en-US"/>
              <a:t>07/31/18</a:t>
            </a:r>
          </a:p>
        </p:txBody>
      </p:sp>
      <p:sp>
        <p:nvSpPr>
          <p:cNvPr id="4" name="TextBox 3">
            <a:extLst>
              <a:ext uri="{FF2B5EF4-FFF2-40B4-BE49-F238E27FC236}">
                <a16:creationId xmlns:a16="http://schemas.microsoft.com/office/drawing/2014/main" id="{4066C714-12FC-4E55-8BBC-E5427AE41B76}"/>
              </a:ext>
            </a:extLst>
          </p:cNvPr>
          <p:cNvSpPr txBox="1"/>
          <p:nvPr/>
        </p:nvSpPr>
        <p:spPr>
          <a:xfrm>
            <a:off x="4201084" y="1588301"/>
            <a:ext cx="4794774" cy="461665"/>
          </a:xfrm>
          <a:prstGeom prst="rect">
            <a:avLst/>
          </a:prstGeom>
          <a:noFill/>
        </p:spPr>
        <p:txBody>
          <a:bodyPr wrap="none" rtlCol="0">
            <a:spAutoFit/>
          </a:bodyPr>
          <a:lstStyle/>
          <a:p>
            <a:r>
              <a:rPr lang="en-US" dirty="0"/>
              <a:t>including those elected in 2013-2017</a:t>
            </a:r>
          </a:p>
        </p:txBody>
      </p:sp>
    </p:spTree>
    <p:extLst>
      <p:ext uri="{BB962C8B-B14F-4D97-AF65-F5344CB8AC3E}">
        <p14:creationId xmlns:p14="http://schemas.microsoft.com/office/powerpoint/2010/main" val="12231009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D9C5BB-9C41-4736-BFE2-7021198274F3}"/>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48F097F9-34A3-49DE-9F83-653F342AEEA5}"/>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62A0932B-17AB-40DE-8AC4-811EC0D59DC8}"/>
              </a:ext>
            </a:extLst>
          </p:cNvPr>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pic>
        <p:nvPicPr>
          <p:cNvPr id="7" name="Picture 6">
            <a:extLst>
              <a:ext uri="{FF2B5EF4-FFF2-40B4-BE49-F238E27FC236}">
                <a16:creationId xmlns:a16="http://schemas.microsoft.com/office/drawing/2014/main" id="{DD2F1BB9-CB00-42F7-8661-FE6350B5EFFE}"/>
              </a:ext>
            </a:extLst>
          </p:cNvPr>
          <p:cNvPicPr/>
          <p:nvPr/>
        </p:nvPicPr>
        <p:blipFill rotWithShape="1">
          <a:blip r:embed="rId2">
            <a:extLst>
              <a:ext uri="{28A0092B-C50C-407E-A947-70E740481C1C}">
                <a14:useLocalDpi xmlns:a14="http://schemas.microsoft.com/office/drawing/2010/main" val="0"/>
              </a:ext>
            </a:extLst>
          </a:blip>
          <a:srcRect l="1526" t="1697" r="3750" b="10186"/>
          <a:stretch/>
        </p:blipFill>
        <p:spPr bwMode="auto">
          <a:xfrm>
            <a:off x="72736" y="245997"/>
            <a:ext cx="8998527" cy="6612003"/>
          </a:xfrm>
          <a:prstGeom prst="rect">
            <a:avLst/>
          </a:prstGeom>
          <a:noFill/>
          <a:ln>
            <a:noFill/>
          </a:ln>
        </p:spPr>
      </p:pic>
      <p:sp>
        <p:nvSpPr>
          <p:cNvPr id="8" name="TextBox 7">
            <a:extLst>
              <a:ext uri="{FF2B5EF4-FFF2-40B4-BE49-F238E27FC236}">
                <a16:creationId xmlns:a16="http://schemas.microsoft.com/office/drawing/2014/main" id="{B866E6C9-931A-424A-A973-DE9F52BCB9D8}"/>
              </a:ext>
            </a:extLst>
          </p:cNvPr>
          <p:cNvSpPr txBox="1"/>
          <p:nvPr/>
        </p:nvSpPr>
        <p:spPr>
          <a:xfrm>
            <a:off x="3079987" y="426103"/>
            <a:ext cx="2984022" cy="523220"/>
          </a:xfrm>
          <a:prstGeom prst="rect">
            <a:avLst/>
          </a:prstGeom>
          <a:solidFill>
            <a:schemeClr val="bg2"/>
          </a:solidFill>
          <a:effectLst>
            <a:glow rad="139700">
              <a:schemeClr val="accent6">
                <a:satMod val="175000"/>
                <a:alpha val="40000"/>
              </a:schemeClr>
            </a:glow>
          </a:effectLst>
        </p:spPr>
        <p:txBody>
          <a:bodyPr wrap="none" rtlCol="0">
            <a:spAutoFit/>
          </a:bodyPr>
          <a:lstStyle/>
          <a:p>
            <a:pPr algn="ctr"/>
            <a:r>
              <a:rPr lang="en-US" sz="2800" dirty="0" err="1">
                <a:effectLst>
                  <a:outerShdw blurRad="38100" dist="38100" dir="2700000" algn="tl">
                    <a:srgbClr val="000000">
                      <a:alpha val="43137"/>
                    </a:srgbClr>
                  </a:outerShdw>
                </a:effectLst>
              </a:rPr>
              <a:t>Fermilab</a:t>
            </a:r>
            <a:r>
              <a:rPr lang="en-US" sz="2800" dirty="0">
                <a:effectLst>
                  <a:outerShdw blurRad="38100" dist="38100" dir="2700000" algn="tl">
                    <a:srgbClr val="000000">
                      <a:alpha val="43137"/>
                    </a:srgbClr>
                  </a:outerShdw>
                </a:effectLst>
              </a:rPr>
              <a:t> Complex </a:t>
            </a:r>
            <a:endParaRPr lang="en-US" sz="2800" dirty="0"/>
          </a:p>
        </p:txBody>
      </p:sp>
      <p:sp>
        <p:nvSpPr>
          <p:cNvPr id="9" name="Oval 8">
            <a:extLst>
              <a:ext uri="{FF2B5EF4-FFF2-40B4-BE49-F238E27FC236}">
                <a16:creationId xmlns:a16="http://schemas.microsoft.com/office/drawing/2014/main" id="{F4322DCE-E2A1-43EF-B0F3-5A2B09FC0A9E}"/>
              </a:ext>
            </a:extLst>
          </p:cNvPr>
          <p:cNvSpPr/>
          <p:nvPr/>
        </p:nvSpPr>
        <p:spPr>
          <a:xfrm rot="233389">
            <a:off x="3229579" y="2212004"/>
            <a:ext cx="5093030" cy="1459111"/>
          </a:xfrm>
          <a:prstGeom prst="ellipse">
            <a:avLst/>
          </a:prstGeom>
          <a:noFill/>
          <a:ln w="95250" cmpd="dbl">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2BF3FBE-62FA-41FE-A316-C6A0DA982E08}"/>
              </a:ext>
            </a:extLst>
          </p:cNvPr>
          <p:cNvSpPr txBox="1"/>
          <p:nvPr/>
        </p:nvSpPr>
        <p:spPr>
          <a:xfrm>
            <a:off x="4433577" y="2941559"/>
            <a:ext cx="3326800" cy="461665"/>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latin typeface="Aparajita" panose="020B0604020202020204" pitchFamily="34" charset="0"/>
                <a:ea typeface="Batang" panose="02030600000101010101" pitchFamily="18" charset="-127"/>
                <a:cs typeface="Aparajita" panose="020B0604020202020204" pitchFamily="34" charset="0"/>
              </a:rPr>
              <a:t>1.98 </a:t>
            </a:r>
            <a:r>
              <a:rPr lang="en-US" dirty="0" err="1">
                <a:solidFill>
                  <a:srgbClr val="FFFF00"/>
                </a:solidFill>
                <a:effectLst>
                  <a:outerShdw blurRad="38100" dist="38100" dir="2700000" algn="tl">
                    <a:srgbClr val="000000">
                      <a:alpha val="43137"/>
                    </a:srgbClr>
                  </a:outerShdw>
                </a:effectLst>
                <a:latin typeface="Aparajita" panose="020B0604020202020204" pitchFamily="34" charset="0"/>
                <a:ea typeface="Batang" panose="02030600000101010101" pitchFamily="18" charset="-127"/>
                <a:cs typeface="Aparajita" panose="020B0604020202020204" pitchFamily="34" charset="0"/>
              </a:rPr>
              <a:t>TeV</a:t>
            </a:r>
            <a:r>
              <a:rPr lang="en-US" dirty="0">
                <a:solidFill>
                  <a:srgbClr val="FFFF00"/>
                </a:solidFill>
                <a:effectLst>
                  <a:outerShdw blurRad="38100" dist="38100" dir="2700000" algn="tl">
                    <a:srgbClr val="000000">
                      <a:alpha val="43137"/>
                    </a:srgbClr>
                  </a:outerShdw>
                </a:effectLst>
                <a:latin typeface="Aparajita" panose="020B0604020202020204" pitchFamily="34" charset="0"/>
                <a:ea typeface="Batang" panose="02030600000101010101" pitchFamily="18" charset="-127"/>
                <a:cs typeface="Aparajita" panose="020B0604020202020204" pitchFamily="34" charset="0"/>
              </a:rPr>
              <a:t> com </a:t>
            </a:r>
            <a:r>
              <a:rPr lang="en-US" i="1" dirty="0">
                <a:solidFill>
                  <a:srgbClr val="FFFF00"/>
                </a:solidFill>
                <a:effectLst>
                  <a:outerShdw blurRad="38100" dist="38100" dir="2700000" algn="tl">
                    <a:srgbClr val="000000">
                      <a:alpha val="43137"/>
                    </a:srgbClr>
                  </a:outerShdw>
                </a:effectLst>
                <a:latin typeface="Aparajita" panose="020B0604020202020204" pitchFamily="34" charset="0"/>
                <a:ea typeface="Batang" panose="02030600000101010101" pitchFamily="18" charset="-127"/>
                <a:cs typeface="Aparajita" panose="020B0604020202020204" pitchFamily="34" charset="0"/>
              </a:rPr>
              <a:t>p-</a:t>
            </a:r>
            <a:r>
              <a:rPr lang="en-US" i="1" dirty="0" err="1">
                <a:solidFill>
                  <a:srgbClr val="FFFF00"/>
                </a:solidFill>
                <a:effectLst>
                  <a:outerShdw blurRad="38100" dist="38100" dir="2700000" algn="tl">
                    <a:srgbClr val="000000">
                      <a:alpha val="43137"/>
                    </a:srgbClr>
                  </a:outerShdw>
                </a:effectLst>
                <a:latin typeface="Aparajita" panose="020B0604020202020204" pitchFamily="34" charset="0"/>
                <a:ea typeface="Batang" panose="02030600000101010101" pitchFamily="18" charset="-127"/>
                <a:cs typeface="Aparajita" panose="020B0604020202020204" pitchFamily="34" charset="0"/>
              </a:rPr>
              <a:t>pbar</a:t>
            </a:r>
            <a:r>
              <a:rPr lang="en-US" dirty="0">
                <a:solidFill>
                  <a:srgbClr val="FFFF00"/>
                </a:solidFill>
                <a:effectLst>
                  <a:outerShdw blurRad="38100" dist="38100" dir="2700000" algn="tl">
                    <a:srgbClr val="000000">
                      <a:alpha val="43137"/>
                    </a:srgbClr>
                  </a:outerShdw>
                </a:effectLst>
                <a:latin typeface="Aparajita" panose="020B0604020202020204" pitchFamily="34" charset="0"/>
                <a:ea typeface="Batang" panose="02030600000101010101" pitchFamily="18" charset="-127"/>
                <a:cs typeface="Aparajita" panose="020B0604020202020204" pitchFamily="34" charset="0"/>
              </a:rPr>
              <a:t>, 6.3 km</a:t>
            </a:r>
          </a:p>
        </p:txBody>
      </p:sp>
      <p:sp>
        <p:nvSpPr>
          <p:cNvPr id="11" name="TextBox 10">
            <a:extLst>
              <a:ext uri="{FF2B5EF4-FFF2-40B4-BE49-F238E27FC236}">
                <a16:creationId xmlns:a16="http://schemas.microsoft.com/office/drawing/2014/main" id="{075407FE-22A7-4A51-BB62-97123D9B7451}"/>
              </a:ext>
            </a:extLst>
          </p:cNvPr>
          <p:cNvSpPr txBox="1"/>
          <p:nvPr/>
        </p:nvSpPr>
        <p:spPr>
          <a:xfrm>
            <a:off x="4433577" y="4050312"/>
            <a:ext cx="3326800" cy="461665"/>
          </a:xfrm>
          <a:prstGeom prst="rect">
            <a:avLst/>
          </a:prstGeom>
          <a:noFill/>
        </p:spPr>
        <p:txBody>
          <a:bodyPr wrap="square" rtlCol="0">
            <a:spAutoFit/>
          </a:bodyPr>
          <a:lstStyle/>
          <a:p>
            <a:r>
              <a:rPr lang="en-US" dirty="0">
                <a:solidFill>
                  <a:srgbClr val="FF0000"/>
                </a:solidFill>
                <a:effectLst>
                  <a:outerShdw blurRad="38100" dist="38100" dir="2700000" algn="tl">
                    <a:srgbClr val="000000">
                      <a:alpha val="43137"/>
                    </a:srgbClr>
                  </a:outerShdw>
                </a:effectLst>
                <a:latin typeface="Aparajita" panose="020B0604020202020204" pitchFamily="34" charset="0"/>
                <a:ea typeface="Batang" panose="02030600000101010101" pitchFamily="18" charset="-127"/>
                <a:cs typeface="Aparajita" panose="020B0604020202020204" pitchFamily="34" charset="0"/>
              </a:rPr>
              <a:t>120 GeV </a:t>
            </a:r>
            <a:r>
              <a:rPr lang="en-US" i="1" dirty="0">
                <a:solidFill>
                  <a:srgbClr val="FF0000"/>
                </a:solidFill>
                <a:effectLst>
                  <a:outerShdw blurRad="38100" dist="38100" dir="2700000" algn="tl">
                    <a:srgbClr val="000000">
                      <a:alpha val="43137"/>
                    </a:srgbClr>
                  </a:outerShdw>
                </a:effectLst>
                <a:latin typeface="Aparajita" panose="020B0604020202020204" pitchFamily="34" charset="0"/>
                <a:ea typeface="Batang" panose="02030600000101010101" pitchFamily="18" charset="-127"/>
                <a:cs typeface="Aparajita" panose="020B0604020202020204" pitchFamily="34" charset="0"/>
              </a:rPr>
              <a:t>proton</a:t>
            </a:r>
            <a:r>
              <a:rPr lang="en-US" dirty="0">
                <a:solidFill>
                  <a:srgbClr val="FF0000"/>
                </a:solidFill>
                <a:effectLst>
                  <a:outerShdw blurRad="38100" dist="38100" dir="2700000" algn="tl">
                    <a:srgbClr val="000000">
                      <a:alpha val="43137"/>
                    </a:srgbClr>
                  </a:outerShdw>
                </a:effectLst>
                <a:latin typeface="Aparajita" panose="020B0604020202020204" pitchFamily="34" charset="0"/>
                <a:ea typeface="Batang" panose="02030600000101010101" pitchFamily="18" charset="-127"/>
                <a:cs typeface="Aparajita" panose="020B0604020202020204" pitchFamily="34" charset="0"/>
              </a:rPr>
              <a:t>, 3.3 km</a:t>
            </a:r>
          </a:p>
        </p:txBody>
      </p:sp>
    </p:spTree>
    <p:extLst>
      <p:ext uri="{BB962C8B-B14F-4D97-AF65-F5344CB8AC3E}">
        <p14:creationId xmlns:p14="http://schemas.microsoft.com/office/powerpoint/2010/main" val="27723684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55C7B-00DB-4812-B775-5E2FE0F4E47C}"/>
              </a:ext>
            </a:extLst>
          </p:cNvPr>
          <p:cNvSpPr>
            <a:spLocks noGrp="1"/>
          </p:cNvSpPr>
          <p:nvPr>
            <p:ph type="title"/>
          </p:nvPr>
        </p:nvSpPr>
        <p:spPr/>
        <p:txBody>
          <a:bodyPr/>
          <a:lstStyle/>
          <a:p>
            <a:r>
              <a:rPr lang="en-US" dirty="0"/>
              <a:t>GARD Funding (FY18 Plan)</a:t>
            </a:r>
          </a:p>
        </p:txBody>
      </p:sp>
      <p:sp>
        <p:nvSpPr>
          <p:cNvPr id="4" name="Date Placeholder 3">
            <a:extLst>
              <a:ext uri="{FF2B5EF4-FFF2-40B4-BE49-F238E27FC236}">
                <a16:creationId xmlns:a16="http://schemas.microsoft.com/office/drawing/2014/main" id="{71B794EE-98B5-4B7A-86AA-E64DAFB08AA3}"/>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D9FD162F-2B6F-4279-AEF3-3A9CC4B8DDBD}"/>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B3C2B374-E866-44AD-94CC-EE7C5C9ADFB8}"/>
              </a:ext>
            </a:extLst>
          </p:cNvPr>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pic>
        <p:nvPicPr>
          <p:cNvPr id="7" name="Picture 6">
            <a:extLst>
              <a:ext uri="{FF2B5EF4-FFF2-40B4-BE49-F238E27FC236}">
                <a16:creationId xmlns:a16="http://schemas.microsoft.com/office/drawing/2014/main" id="{C097FAF8-9FC6-4B78-B26E-E06E13F1C721}"/>
              </a:ext>
            </a:extLst>
          </p:cNvPr>
          <p:cNvPicPr>
            <a:picLocks noChangeAspect="1"/>
          </p:cNvPicPr>
          <p:nvPr/>
        </p:nvPicPr>
        <p:blipFill>
          <a:blip r:embed="rId2"/>
          <a:stretch>
            <a:fillRect/>
          </a:stretch>
        </p:blipFill>
        <p:spPr>
          <a:xfrm>
            <a:off x="1" y="811030"/>
            <a:ext cx="4746812" cy="2864733"/>
          </a:xfrm>
          <a:prstGeom prst="rect">
            <a:avLst/>
          </a:prstGeom>
        </p:spPr>
      </p:pic>
      <p:pic>
        <p:nvPicPr>
          <p:cNvPr id="10" name="Picture 9">
            <a:extLst>
              <a:ext uri="{FF2B5EF4-FFF2-40B4-BE49-F238E27FC236}">
                <a16:creationId xmlns:a16="http://schemas.microsoft.com/office/drawing/2014/main" id="{5A98937C-BFD4-4E86-B262-D8391B048534}"/>
              </a:ext>
            </a:extLst>
          </p:cNvPr>
          <p:cNvPicPr>
            <a:picLocks noChangeAspect="1"/>
          </p:cNvPicPr>
          <p:nvPr/>
        </p:nvPicPr>
        <p:blipFill>
          <a:blip r:embed="rId3"/>
          <a:stretch>
            <a:fillRect/>
          </a:stretch>
        </p:blipFill>
        <p:spPr>
          <a:xfrm>
            <a:off x="4397188" y="3188193"/>
            <a:ext cx="4746812" cy="2858777"/>
          </a:xfrm>
          <a:prstGeom prst="rect">
            <a:avLst/>
          </a:prstGeom>
        </p:spPr>
      </p:pic>
    </p:spTree>
    <p:extLst>
      <p:ext uri="{BB962C8B-B14F-4D97-AF65-F5344CB8AC3E}">
        <p14:creationId xmlns:p14="http://schemas.microsoft.com/office/powerpoint/2010/main" val="986220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52C69F-00C2-4675-99D7-D5D5289E08A5}"/>
              </a:ext>
            </a:extLst>
          </p:cNvPr>
          <p:cNvSpPr>
            <a:spLocks noGrp="1"/>
          </p:cNvSpPr>
          <p:nvPr>
            <p:ph idx="1"/>
          </p:nvPr>
        </p:nvSpPr>
        <p:spPr>
          <a:xfrm>
            <a:off x="228600" y="773724"/>
            <a:ext cx="8672513" cy="5451230"/>
          </a:xfrm>
        </p:spPr>
        <p:txBody>
          <a:bodyPr/>
          <a:lstStyle/>
          <a:p>
            <a:pPr marL="457200" indent="-457200">
              <a:buFont typeface="+mj-lt"/>
              <a:buAutoNum type="arabicPeriod"/>
            </a:pPr>
            <a:r>
              <a:rPr lang="en-US" dirty="0"/>
              <a:t>Superconducting RF (RF Acceleration </a:t>
            </a:r>
            <a:r>
              <a:rPr lang="en-US"/>
              <a:t>Technology)</a:t>
            </a:r>
            <a:endParaRPr lang="en-US" dirty="0"/>
          </a:p>
          <a:p>
            <a:pPr marL="457200" indent="-457200">
              <a:buFont typeface="+mj-lt"/>
              <a:buAutoNum type="arabicPeriod"/>
            </a:pPr>
            <a:r>
              <a:rPr lang="en-US" dirty="0"/>
              <a:t>Superconducting Magnets and Materials</a:t>
            </a:r>
          </a:p>
          <a:p>
            <a:pPr marL="457200" indent="-457200">
              <a:buFont typeface="+mj-lt"/>
              <a:buAutoNum type="arabicPeriod"/>
            </a:pPr>
            <a:r>
              <a:rPr lang="en-US" dirty="0"/>
              <a:t>Accelerator and Beam Physics (ABP)</a:t>
            </a:r>
          </a:p>
          <a:p>
            <a:pPr marL="457200" indent="-457200">
              <a:buFont typeface="+mj-lt"/>
              <a:buAutoNum type="arabicPeriod"/>
            </a:pPr>
            <a:r>
              <a:rPr lang="en-US" dirty="0"/>
              <a:t>Particle Sources and Targets</a:t>
            </a:r>
          </a:p>
          <a:p>
            <a:pPr lvl="1"/>
            <a:r>
              <a:rPr lang="en-US" dirty="0"/>
              <a:t>Focus on Targets</a:t>
            </a:r>
          </a:p>
          <a:p>
            <a:pPr marL="457200" indent="-457200">
              <a:buFont typeface="+mj-lt"/>
              <a:buAutoNum type="arabicPeriod"/>
            </a:pPr>
            <a:r>
              <a:rPr lang="en-US" dirty="0"/>
              <a:t>Advanced Accelerator Concepts</a:t>
            </a:r>
          </a:p>
          <a:p>
            <a:pPr lvl="1"/>
            <a:r>
              <a:rPr lang="en-US" dirty="0"/>
              <a:t>Focus on collider physics (luminosity)</a:t>
            </a:r>
          </a:p>
          <a:p>
            <a:pPr marL="457200" indent="-457200">
              <a:buFont typeface="+mj-lt"/>
              <a:buAutoNum type="arabicPeriod"/>
            </a:pPr>
            <a:r>
              <a:rPr lang="en-US" dirty="0"/>
              <a:t>USPAS (a separate B&amp;R since 2015)</a:t>
            </a:r>
          </a:p>
          <a:p>
            <a:endParaRPr lang="en-US" dirty="0">
              <a:solidFill>
                <a:srgbClr val="FF0000"/>
              </a:solidFill>
            </a:endParaRPr>
          </a:p>
          <a:p>
            <a:r>
              <a:rPr lang="en-US" dirty="0">
                <a:solidFill>
                  <a:srgbClr val="FF0000"/>
                </a:solidFill>
              </a:rPr>
              <a:t>We aim to impact:</a:t>
            </a:r>
          </a:p>
          <a:p>
            <a:pPr lvl="1"/>
            <a:r>
              <a:rPr lang="en-US" dirty="0">
                <a:solidFill>
                  <a:srgbClr val="FF0000"/>
                </a:solidFill>
              </a:rPr>
              <a:t>Accelerator Science &amp; Technology, Projects, Directed R&amp;D, Tech Transfer, Education</a:t>
            </a:r>
          </a:p>
        </p:txBody>
      </p:sp>
      <p:sp>
        <p:nvSpPr>
          <p:cNvPr id="3" name="Title 2">
            <a:extLst>
              <a:ext uri="{FF2B5EF4-FFF2-40B4-BE49-F238E27FC236}">
                <a16:creationId xmlns:a16="http://schemas.microsoft.com/office/drawing/2014/main" id="{09A53930-BA60-40F6-889B-6F719A84583E}"/>
              </a:ext>
            </a:extLst>
          </p:cNvPr>
          <p:cNvSpPr>
            <a:spLocks noGrp="1"/>
          </p:cNvSpPr>
          <p:nvPr>
            <p:ph type="title"/>
          </p:nvPr>
        </p:nvSpPr>
        <p:spPr/>
        <p:txBody>
          <a:bodyPr/>
          <a:lstStyle/>
          <a:p>
            <a:r>
              <a:rPr lang="en-US" dirty="0" err="1"/>
              <a:t>Fermilab</a:t>
            </a:r>
            <a:r>
              <a:rPr lang="en-US" dirty="0"/>
              <a:t> GARD Thrusts</a:t>
            </a:r>
          </a:p>
        </p:txBody>
      </p:sp>
      <p:sp>
        <p:nvSpPr>
          <p:cNvPr id="4" name="Date Placeholder 3">
            <a:extLst>
              <a:ext uri="{FF2B5EF4-FFF2-40B4-BE49-F238E27FC236}">
                <a16:creationId xmlns:a16="http://schemas.microsoft.com/office/drawing/2014/main" id="{AE6EEA3B-B572-4989-AF32-D98A508F7867}"/>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255C4D96-9BE0-41C7-9D21-7ECE4CAFCBEA}"/>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9BA0D13E-0889-4646-8796-133DF7262E26}"/>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2986633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39A107-489C-41B1-BD93-3A55E65BB57D}"/>
              </a:ext>
            </a:extLst>
          </p:cNvPr>
          <p:cNvSpPr>
            <a:spLocks noGrp="1"/>
          </p:cNvSpPr>
          <p:nvPr>
            <p:ph type="title"/>
          </p:nvPr>
        </p:nvSpPr>
        <p:spPr/>
        <p:txBody>
          <a:bodyPr/>
          <a:lstStyle/>
          <a:p>
            <a:r>
              <a:rPr lang="en-US" dirty="0"/>
              <a:t>GARD org chart</a:t>
            </a:r>
          </a:p>
        </p:txBody>
      </p:sp>
      <p:sp>
        <p:nvSpPr>
          <p:cNvPr id="4" name="Date Placeholder 3">
            <a:extLst>
              <a:ext uri="{FF2B5EF4-FFF2-40B4-BE49-F238E27FC236}">
                <a16:creationId xmlns:a16="http://schemas.microsoft.com/office/drawing/2014/main" id="{16FAB47A-9C88-48B7-821B-B3A0E29FE332}"/>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D52D4F5B-4423-47A6-A7F4-F230A569EE20}"/>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145C0EF5-AB29-4DEE-84BD-FA706ECBAE08}"/>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graphicFrame>
        <p:nvGraphicFramePr>
          <p:cNvPr id="7" name="Content Placeholder 10">
            <a:extLst>
              <a:ext uri="{FF2B5EF4-FFF2-40B4-BE49-F238E27FC236}">
                <a16:creationId xmlns:a16="http://schemas.microsoft.com/office/drawing/2014/main" id="{87D6AC4D-55B4-4231-90E3-7BCFF2A5424F}"/>
              </a:ext>
            </a:extLst>
          </p:cNvPr>
          <p:cNvGraphicFramePr>
            <a:graphicFrameLocks noGrp="1"/>
          </p:cNvGraphicFramePr>
          <p:nvPr>
            <p:ph idx="1"/>
            <p:extLst>
              <p:ext uri="{D42A27DB-BD31-4B8C-83A1-F6EECF244321}">
                <p14:modId xmlns:p14="http://schemas.microsoft.com/office/powerpoint/2010/main" val="3590493135"/>
              </p:ext>
            </p:extLst>
          </p:nvPr>
        </p:nvGraphicFramePr>
        <p:xfrm>
          <a:off x="896216" y="3429000"/>
          <a:ext cx="2801725" cy="1270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647D0FDE-A647-4235-948B-EC2088273A50}"/>
              </a:ext>
            </a:extLst>
          </p:cNvPr>
          <p:cNvSpPr txBox="1"/>
          <p:nvPr/>
        </p:nvSpPr>
        <p:spPr>
          <a:xfrm>
            <a:off x="0" y="961501"/>
            <a:ext cx="8915400" cy="707886"/>
          </a:xfrm>
          <a:prstGeom prst="rect">
            <a:avLst/>
          </a:prstGeom>
          <a:noFill/>
        </p:spPr>
        <p:txBody>
          <a:bodyPr wrap="square" rtlCol="0">
            <a:spAutoFit/>
          </a:bodyPr>
          <a:lstStyle/>
          <a:p>
            <a:r>
              <a:rPr lang="en-US" sz="2000" dirty="0"/>
              <a:t>GARD and Test Facility Ops (Fermi-CARD) are managed together as one activity</a:t>
            </a:r>
          </a:p>
          <a:p>
            <a:r>
              <a:rPr lang="en-US" sz="2000" dirty="0"/>
              <a:t>	</a:t>
            </a:r>
          </a:p>
        </p:txBody>
      </p:sp>
      <p:grpSp>
        <p:nvGrpSpPr>
          <p:cNvPr id="12" name="Group 11">
            <a:extLst>
              <a:ext uri="{FF2B5EF4-FFF2-40B4-BE49-F238E27FC236}">
                <a16:creationId xmlns:a16="http://schemas.microsoft.com/office/drawing/2014/main" id="{1D40D3D4-7A20-40EF-B752-5DED36115272}"/>
              </a:ext>
            </a:extLst>
          </p:cNvPr>
          <p:cNvGrpSpPr/>
          <p:nvPr/>
        </p:nvGrpSpPr>
        <p:grpSpPr>
          <a:xfrm>
            <a:off x="4495291" y="3584207"/>
            <a:ext cx="2900661" cy="1084041"/>
            <a:chOff x="3265179" y="481062"/>
            <a:chExt cx="2486397" cy="975430"/>
          </a:xfrm>
        </p:grpSpPr>
        <p:sp>
          <p:nvSpPr>
            <p:cNvPr id="13" name="Rectangle: Rounded Corners 12">
              <a:extLst>
                <a:ext uri="{FF2B5EF4-FFF2-40B4-BE49-F238E27FC236}">
                  <a16:creationId xmlns:a16="http://schemas.microsoft.com/office/drawing/2014/main" id="{5C58CC67-64B6-4148-9601-7A97347003B0}"/>
                </a:ext>
              </a:extLst>
            </p:cNvPr>
            <p:cNvSpPr/>
            <p:nvPr/>
          </p:nvSpPr>
          <p:spPr>
            <a:xfrm>
              <a:off x="3265179" y="481062"/>
              <a:ext cx="2486397" cy="975430"/>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Rectangle: Rounded Corners 4">
              <a:extLst>
                <a:ext uri="{FF2B5EF4-FFF2-40B4-BE49-F238E27FC236}">
                  <a16:creationId xmlns:a16="http://schemas.microsoft.com/office/drawing/2014/main" id="{808FA565-B5B0-4348-B48B-2684183FA822}"/>
                </a:ext>
              </a:extLst>
            </p:cNvPr>
            <p:cNvSpPr txBox="1"/>
            <p:nvPr/>
          </p:nvSpPr>
          <p:spPr>
            <a:xfrm>
              <a:off x="3293748" y="509631"/>
              <a:ext cx="2429259" cy="918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Office of the CTO</a:t>
              </a:r>
            </a:p>
            <a:p>
              <a:pPr marL="0" lvl="0" indent="0" algn="ctr" defTabSz="622300">
                <a:lnSpc>
                  <a:spcPct val="90000"/>
                </a:lnSpc>
                <a:spcBef>
                  <a:spcPct val="0"/>
                </a:spcBef>
                <a:spcAft>
                  <a:spcPct val="35000"/>
                </a:spcAft>
                <a:buNone/>
              </a:pPr>
              <a:r>
                <a:rPr lang="en-US" sz="1400" dirty="0"/>
                <a:t>Sergey Belomestnykh</a:t>
              </a:r>
              <a:r>
                <a:rPr lang="en-US" sz="1400" kern="1200" dirty="0"/>
                <a:t>, CTO </a:t>
              </a:r>
            </a:p>
            <a:p>
              <a:pPr marL="0" lvl="0" indent="0" algn="ctr" defTabSz="622300">
                <a:lnSpc>
                  <a:spcPct val="90000"/>
                </a:lnSpc>
                <a:spcBef>
                  <a:spcPct val="0"/>
                </a:spcBef>
                <a:spcAft>
                  <a:spcPct val="35000"/>
                </a:spcAft>
                <a:buNone/>
              </a:pPr>
              <a:r>
                <a:rPr lang="en-US" sz="1400" kern="1200" dirty="0"/>
                <a:t> (</a:t>
              </a:r>
              <a:r>
                <a:rPr lang="en-US" sz="1400" dirty="0"/>
                <a:t>Fermi-C</a:t>
              </a:r>
              <a:r>
                <a:rPr lang="en-US" sz="1400" kern="1200" dirty="0"/>
                <a:t>ARD Lead)</a:t>
              </a:r>
            </a:p>
          </p:txBody>
        </p:sp>
      </p:grpSp>
      <p:grpSp>
        <p:nvGrpSpPr>
          <p:cNvPr id="16" name="Group 15">
            <a:extLst>
              <a:ext uri="{FF2B5EF4-FFF2-40B4-BE49-F238E27FC236}">
                <a16:creationId xmlns:a16="http://schemas.microsoft.com/office/drawing/2014/main" id="{6838D2B4-CDD7-4BEB-80F2-D68C5260D74C}"/>
              </a:ext>
            </a:extLst>
          </p:cNvPr>
          <p:cNvGrpSpPr/>
          <p:nvPr/>
        </p:nvGrpSpPr>
        <p:grpSpPr>
          <a:xfrm>
            <a:off x="2704845" y="1726930"/>
            <a:ext cx="2900661" cy="1084041"/>
            <a:chOff x="3265179" y="481062"/>
            <a:chExt cx="2486397" cy="975430"/>
          </a:xfrm>
        </p:grpSpPr>
        <p:sp>
          <p:nvSpPr>
            <p:cNvPr id="17" name="Rectangle: Rounded Corners 16">
              <a:extLst>
                <a:ext uri="{FF2B5EF4-FFF2-40B4-BE49-F238E27FC236}">
                  <a16:creationId xmlns:a16="http://schemas.microsoft.com/office/drawing/2014/main" id="{BCF6ADAC-828A-4678-B03D-050A1236C188}"/>
                </a:ext>
              </a:extLst>
            </p:cNvPr>
            <p:cNvSpPr/>
            <p:nvPr/>
          </p:nvSpPr>
          <p:spPr>
            <a:xfrm>
              <a:off x="3265179" y="481062"/>
              <a:ext cx="2486397" cy="975430"/>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Rectangle: Rounded Corners 4">
              <a:extLst>
                <a:ext uri="{FF2B5EF4-FFF2-40B4-BE49-F238E27FC236}">
                  <a16:creationId xmlns:a16="http://schemas.microsoft.com/office/drawing/2014/main" id="{A2730C1B-032D-4DAD-881C-01C005B066F3}"/>
                </a:ext>
              </a:extLst>
            </p:cNvPr>
            <p:cNvSpPr txBox="1"/>
            <p:nvPr/>
          </p:nvSpPr>
          <p:spPr>
            <a:xfrm>
              <a:off x="3293748" y="509631"/>
              <a:ext cx="2429259" cy="918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dirty="0" err="1"/>
                <a:t>Fermilab</a:t>
              </a:r>
              <a:r>
                <a:rPr lang="en-US" sz="1400" b="1" dirty="0"/>
                <a:t> Director</a:t>
              </a:r>
              <a:endParaRPr lang="en-US" sz="1400" b="1" kern="1200" dirty="0"/>
            </a:p>
          </p:txBody>
        </p:sp>
      </p:grpSp>
      <p:cxnSp>
        <p:nvCxnSpPr>
          <p:cNvPr id="19" name="Straight Connector 18">
            <a:extLst>
              <a:ext uri="{FF2B5EF4-FFF2-40B4-BE49-F238E27FC236}">
                <a16:creationId xmlns:a16="http://schemas.microsoft.com/office/drawing/2014/main" id="{28661534-4AB9-4C3D-84CA-07C83BB07686}"/>
              </a:ext>
            </a:extLst>
          </p:cNvPr>
          <p:cNvCxnSpPr>
            <a:stCxn id="17" idx="2"/>
          </p:cNvCxnSpPr>
          <p:nvPr/>
        </p:nvCxnSpPr>
        <p:spPr>
          <a:xfrm flipH="1">
            <a:off x="2346547" y="2810971"/>
            <a:ext cx="1808629" cy="8049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D1922FC-F776-49EB-85BB-79E6FD2724AE}"/>
              </a:ext>
            </a:extLst>
          </p:cNvPr>
          <p:cNvCxnSpPr>
            <a:cxnSpLocks/>
          </p:cNvCxnSpPr>
          <p:nvPr/>
        </p:nvCxnSpPr>
        <p:spPr>
          <a:xfrm>
            <a:off x="4155175" y="2795096"/>
            <a:ext cx="1790446" cy="8049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7424E3BA-61D8-4D9F-8D4D-2F9D1F3ACC10}"/>
              </a:ext>
            </a:extLst>
          </p:cNvPr>
          <p:cNvGrpSpPr/>
          <p:nvPr/>
        </p:nvGrpSpPr>
        <p:grpSpPr>
          <a:xfrm>
            <a:off x="1530603" y="5060084"/>
            <a:ext cx="5455061" cy="670893"/>
            <a:chOff x="3265179" y="481062"/>
            <a:chExt cx="2571948" cy="975430"/>
          </a:xfrm>
        </p:grpSpPr>
        <p:sp>
          <p:nvSpPr>
            <p:cNvPr id="22" name="Rectangle: Rounded Corners 21">
              <a:extLst>
                <a:ext uri="{FF2B5EF4-FFF2-40B4-BE49-F238E27FC236}">
                  <a16:creationId xmlns:a16="http://schemas.microsoft.com/office/drawing/2014/main" id="{F43C66B8-3322-4377-BB5B-6C3C77341FAA}"/>
                </a:ext>
              </a:extLst>
            </p:cNvPr>
            <p:cNvSpPr/>
            <p:nvPr/>
          </p:nvSpPr>
          <p:spPr>
            <a:xfrm>
              <a:off x="3265179" y="481062"/>
              <a:ext cx="2486397" cy="975430"/>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Rectangle: Rounded Corners 4">
              <a:extLst>
                <a:ext uri="{FF2B5EF4-FFF2-40B4-BE49-F238E27FC236}">
                  <a16:creationId xmlns:a16="http://schemas.microsoft.com/office/drawing/2014/main" id="{49532F35-772C-4BAD-845B-23B834B26158}"/>
                </a:ext>
              </a:extLst>
            </p:cNvPr>
            <p:cNvSpPr txBox="1"/>
            <p:nvPr/>
          </p:nvSpPr>
          <p:spPr>
            <a:xfrm>
              <a:off x="3407868" y="509632"/>
              <a:ext cx="2429259" cy="9182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2000" b="1" dirty="0"/>
                <a:t>GARD                               Test Facility Ops</a:t>
              </a:r>
              <a:endParaRPr lang="en-US" sz="2000" b="1" kern="1200" dirty="0"/>
            </a:p>
          </p:txBody>
        </p:sp>
      </p:grpSp>
      <p:cxnSp>
        <p:nvCxnSpPr>
          <p:cNvPr id="10" name="Straight Arrow Connector 9">
            <a:extLst>
              <a:ext uri="{FF2B5EF4-FFF2-40B4-BE49-F238E27FC236}">
                <a16:creationId xmlns:a16="http://schemas.microsoft.com/office/drawing/2014/main" id="{1EE44306-A550-497B-BE19-C8278BE14ADE}"/>
              </a:ext>
            </a:extLst>
          </p:cNvPr>
          <p:cNvCxnSpPr>
            <a:cxnSpLocks/>
          </p:cNvCxnSpPr>
          <p:nvPr/>
        </p:nvCxnSpPr>
        <p:spPr>
          <a:xfrm>
            <a:off x="3281082" y="5405718"/>
            <a:ext cx="1290918" cy="0"/>
          </a:xfrm>
          <a:prstGeom prst="straightConnector1">
            <a:avLst/>
          </a:prstGeom>
          <a:ln>
            <a:solidFill>
              <a:srgbClr val="00206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5774BD5-2C51-4259-A364-E1795BF486FC}"/>
              </a:ext>
            </a:extLst>
          </p:cNvPr>
          <p:cNvCxnSpPr>
            <a:cxnSpLocks/>
          </p:cNvCxnSpPr>
          <p:nvPr/>
        </p:nvCxnSpPr>
        <p:spPr>
          <a:xfrm>
            <a:off x="2293408" y="4687898"/>
            <a:ext cx="0" cy="3918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467B722-57A4-4C47-B013-0217F56B6B96}"/>
              </a:ext>
            </a:extLst>
          </p:cNvPr>
          <p:cNvCxnSpPr>
            <a:cxnSpLocks/>
          </p:cNvCxnSpPr>
          <p:nvPr/>
        </p:nvCxnSpPr>
        <p:spPr>
          <a:xfrm>
            <a:off x="5945622" y="4668248"/>
            <a:ext cx="0" cy="3918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3181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563563-3C8D-4250-90D1-4AFE6FC4C9B4}"/>
              </a:ext>
            </a:extLst>
          </p:cNvPr>
          <p:cNvSpPr>
            <a:spLocks noGrp="1"/>
          </p:cNvSpPr>
          <p:nvPr>
            <p:ph type="title"/>
          </p:nvPr>
        </p:nvSpPr>
        <p:spPr/>
        <p:txBody>
          <a:bodyPr/>
          <a:lstStyle/>
          <a:p>
            <a:r>
              <a:rPr lang="en-US" dirty="0" err="1"/>
              <a:t>Fermilab</a:t>
            </a:r>
            <a:r>
              <a:rPr lang="en-US" dirty="0"/>
              <a:t> GARD, Ops, LARP, USPAS funding</a:t>
            </a:r>
          </a:p>
        </p:txBody>
      </p:sp>
      <p:sp>
        <p:nvSpPr>
          <p:cNvPr id="4" name="Date Placeholder 3">
            <a:extLst>
              <a:ext uri="{FF2B5EF4-FFF2-40B4-BE49-F238E27FC236}">
                <a16:creationId xmlns:a16="http://schemas.microsoft.com/office/drawing/2014/main" id="{46CBB9E7-389B-456E-8A3B-8F16FCC53549}"/>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BD7288CD-B9D6-4201-8A7F-A7C9D06EFCDF}"/>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17C54058-4466-4BF5-94BB-483E6E932E02}"/>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10" name="Picture 9">
            <a:extLst>
              <a:ext uri="{FF2B5EF4-FFF2-40B4-BE49-F238E27FC236}">
                <a16:creationId xmlns:a16="http://schemas.microsoft.com/office/drawing/2014/main" id="{3740188F-E0B1-4266-A7EC-08BE2E4C836A}"/>
              </a:ext>
            </a:extLst>
          </p:cNvPr>
          <p:cNvPicPr>
            <a:picLocks noChangeAspect="1"/>
          </p:cNvPicPr>
          <p:nvPr/>
        </p:nvPicPr>
        <p:blipFill rotWithShape="1">
          <a:blip r:embed="rId2"/>
          <a:srcRect b="4120"/>
          <a:stretch/>
        </p:blipFill>
        <p:spPr>
          <a:xfrm>
            <a:off x="0" y="797038"/>
            <a:ext cx="9144000" cy="4608680"/>
          </a:xfrm>
          <a:prstGeom prst="rect">
            <a:avLst/>
          </a:prstGeom>
        </p:spPr>
      </p:pic>
      <p:sp>
        <p:nvSpPr>
          <p:cNvPr id="11" name="Rectangle 10">
            <a:extLst>
              <a:ext uri="{FF2B5EF4-FFF2-40B4-BE49-F238E27FC236}">
                <a16:creationId xmlns:a16="http://schemas.microsoft.com/office/drawing/2014/main" id="{2259C00D-B286-47CE-9EDF-7CDA83DDE5CA}"/>
              </a:ext>
            </a:extLst>
          </p:cNvPr>
          <p:cNvSpPr/>
          <p:nvPr/>
        </p:nvSpPr>
        <p:spPr>
          <a:xfrm>
            <a:off x="2460978" y="4399844"/>
            <a:ext cx="6683022" cy="19191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D29D5F-5784-4A83-AEBE-20537C8E92CB}"/>
              </a:ext>
            </a:extLst>
          </p:cNvPr>
          <p:cNvSpPr/>
          <p:nvPr/>
        </p:nvSpPr>
        <p:spPr>
          <a:xfrm>
            <a:off x="2460978" y="2615867"/>
            <a:ext cx="6683022" cy="19191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71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F4BCAF-FCD1-4577-85AE-9EF27B32F229}"/>
              </a:ext>
            </a:extLst>
          </p:cNvPr>
          <p:cNvSpPr>
            <a:spLocks noGrp="1"/>
          </p:cNvSpPr>
          <p:nvPr>
            <p:ph idx="1"/>
          </p:nvPr>
        </p:nvSpPr>
        <p:spPr>
          <a:xfrm>
            <a:off x="222250" y="781610"/>
            <a:ext cx="8672513" cy="5294779"/>
          </a:xfrm>
        </p:spPr>
        <p:txBody>
          <a:bodyPr/>
          <a:lstStyle/>
          <a:p>
            <a:r>
              <a:rPr lang="en-US" sz="2200" dirty="0"/>
              <a:t>Made several key discoveries – from nitrogen doping, to efficient magnetic flux expulsion to 49-MV/m in Tesla shaped cavities, and more – we have shaped the worldwide R&amp;D directions of the SRF field since 2013, and our R&amp;D is now enabling new more powerful accelerators such as LCLS-II.</a:t>
            </a:r>
          </a:p>
          <a:p>
            <a:r>
              <a:rPr lang="en-US" sz="2200" dirty="0"/>
              <a:t>Made key contributions to the successful development of Nb3Sn dipoles and quadrupoles, which are now instrumental for the HL-LHC upgrade</a:t>
            </a:r>
          </a:p>
          <a:p>
            <a:r>
              <a:rPr lang="en-US" sz="2200" dirty="0"/>
              <a:t>Successfully tested an ILC cryomodule with beam at 31.5 MV/m</a:t>
            </a:r>
          </a:p>
          <a:p>
            <a:r>
              <a:rPr lang="en-US" sz="2200" dirty="0"/>
              <a:t>Developed a comprehensive theory and modeling analysis of beam instabilities with space-charge</a:t>
            </a:r>
          </a:p>
          <a:p>
            <a:r>
              <a:rPr lang="en-US" sz="2200" dirty="0"/>
              <a:t>Formed RADIATE collaboration and completed several proton irradiation studies on graphite and beryllium</a:t>
            </a:r>
          </a:p>
          <a:p>
            <a:r>
              <a:rPr lang="en-US" sz="2200" dirty="0"/>
              <a:t>Established a new management model for the USPAS</a:t>
            </a:r>
          </a:p>
        </p:txBody>
      </p:sp>
      <p:sp>
        <p:nvSpPr>
          <p:cNvPr id="3" name="Title 2">
            <a:extLst>
              <a:ext uri="{FF2B5EF4-FFF2-40B4-BE49-F238E27FC236}">
                <a16:creationId xmlns:a16="http://schemas.microsoft.com/office/drawing/2014/main" id="{8774672E-0B3D-41B1-9F15-279EA9B66491}"/>
              </a:ext>
            </a:extLst>
          </p:cNvPr>
          <p:cNvSpPr>
            <a:spLocks noGrp="1"/>
          </p:cNvSpPr>
          <p:nvPr>
            <p:ph type="title"/>
          </p:nvPr>
        </p:nvSpPr>
        <p:spPr/>
        <p:txBody>
          <a:bodyPr/>
          <a:lstStyle/>
          <a:p>
            <a:r>
              <a:rPr lang="en-US" dirty="0" err="1"/>
              <a:t>Fermilab</a:t>
            </a:r>
            <a:r>
              <a:rPr lang="en-US" dirty="0"/>
              <a:t> GARD key accomplishments since 2013</a:t>
            </a:r>
          </a:p>
        </p:txBody>
      </p:sp>
      <p:sp>
        <p:nvSpPr>
          <p:cNvPr id="4" name="Date Placeholder 3">
            <a:extLst>
              <a:ext uri="{FF2B5EF4-FFF2-40B4-BE49-F238E27FC236}">
                <a16:creationId xmlns:a16="http://schemas.microsoft.com/office/drawing/2014/main" id="{A8626F4A-F888-4599-A3B4-C8B0E9FADB19}"/>
              </a:ext>
            </a:extLst>
          </p:cNvPr>
          <p:cNvSpPr>
            <a:spLocks noGrp="1"/>
          </p:cNvSpPr>
          <p:nvPr>
            <p:ph type="dt" sz="half" idx="2"/>
          </p:nvPr>
        </p:nvSpPr>
        <p:spPr/>
        <p:txBody>
          <a:bodyPr/>
          <a:lstStyle/>
          <a:p>
            <a:pPr>
              <a:defRPr/>
            </a:pPr>
            <a:r>
              <a:rPr lang="en-US"/>
              <a:t>07/31/18</a:t>
            </a:r>
            <a:endParaRPr lang="en-US" dirty="0"/>
          </a:p>
        </p:txBody>
      </p:sp>
      <p:sp>
        <p:nvSpPr>
          <p:cNvPr id="5" name="Footer Placeholder 4">
            <a:extLst>
              <a:ext uri="{FF2B5EF4-FFF2-40B4-BE49-F238E27FC236}">
                <a16:creationId xmlns:a16="http://schemas.microsoft.com/office/drawing/2014/main" id="{1A926638-752E-4E23-85E3-4ABF1F8ABEBE}"/>
              </a:ext>
            </a:extLst>
          </p:cNvPr>
          <p:cNvSpPr>
            <a:spLocks noGrp="1"/>
          </p:cNvSpPr>
          <p:nvPr>
            <p:ph type="ftr" sz="quarter" idx="3"/>
          </p:nvPr>
        </p:nvSpPr>
        <p:spPr/>
        <p:txBody>
          <a:bodyPr/>
          <a:lstStyle/>
          <a:p>
            <a:pPr>
              <a:defRPr/>
            </a:pPr>
            <a:r>
              <a:rPr lang="en-US"/>
              <a:t>S. Nagaitsev | 2018 DOE Fermilab GARD review</a:t>
            </a:r>
            <a:endParaRPr lang="en-US" b="1" dirty="0"/>
          </a:p>
        </p:txBody>
      </p:sp>
      <p:sp>
        <p:nvSpPr>
          <p:cNvPr id="6" name="Slide Number Placeholder 5">
            <a:extLst>
              <a:ext uri="{FF2B5EF4-FFF2-40B4-BE49-F238E27FC236}">
                <a16:creationId xmlns:a16="http://schemas.microsoft.com/office/drawing/2014/main" id="{15838569-5EDA-4366-B066-9DBADD695E1C}"/>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Tree>
    <p:extLst>
      <p:ext uri="{BB962C8B-B14F-4D97-AF65-F5344CB8AC3E}">
        <p14:creationId xmlns:p14="http://schemas.microsoft.com/office/powerpoint/2010/main" val="2643387347"/>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Fermilab_PPT_template</Template>
  <TotalTime>11211</TotalTime>
  <Words>4277</Words>
  <Application>Microsoft Office PowerPoint</Application>
  <PresentationFormat>On-screen Show (4:3)</PresentationFormat>
  <Paragraphs>680</Paragraphs>
  <Slides>55</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Batang</vt:lpstr>
      <vt:lpstr>ＭＳ Ｐゴシック</vt:lpstr>
      <vt:lpstr>Aparajita</vt:lpstr>
      <vt:lpstr>Arial</vt:lpstr>
      <vt:lpstr>Calibri</vt:lpstr>
      <vt:lpstr>Cambria Math</vt:lpstr>
      <vt:lpstr>Geneva</vt:lpstr>
      <vt:lpstr>Helvetica</vt:lpstr>
      <vt:lpstr>Times New Roman</vt:lpstr>
      <vt:lpstr>Wingdings</vt:lpstr>
      <vt:lpstr>Fermilab_PPT_090815</vt:lpstr>
      <vt:lpstr>PowerPoint Presentation</vt:lpstr>
      <vt:lpstr>Biographical Sketch</vt:lpstr>
      <vt:lpstr>Fermilab core capabilities</vt:lpstr>
      <vt:lpstr>Fermilab strategy in a nutshell</vt:lpstr>
      <vt:lpstr>Strategic context </vt:lpstr>
      <vt:lpstr>Fermilab GARD Thrusts</vt:lpstr>
      <vt:lpstr>GARD org chart</vt:lpstr>
      <vt:lpstr>Fermilab GARD, Ops, LARP, USPAS funding</vt:lpstr>
      <vt:lpstr>Fermilab GARD key accomplishments since 2013</vt:lpstr>
      <vt:lpstr>PowerPoint Presentation</vt:lpstr>
      <vt:lpstr>Fermilab GARD highlights (for SRF and high-field magnets, see next talk)</vt:lpstr>
      <vt:lpstr>Accelerator and Beam Physics Thrust</vt:lpstr>
      <vt:lpstr>Beam power evolution beyond PIP-II (an example), as recommended by P5 </vt:lpstr>
      <vt:lpstr>SNS ring experience </vt:lpstr>
      <vt:lpstr>J-PARC RCS experience</vt:lpstr>
      <vt:lpstr>Fermilab Booster experience</vt:lpstr>
      <vt:lpstr>Challenges of high-power beams</vt:lpstr>
      <vt:lpstr>Fermilab Accelerator and Beam Physics components (see V. Shiltsev’s talk)</vt:lpstr>
      <vt:lpstr>   Example: Fast Transverse Beam Instability  Caused by Electron Cloud</vt:lpstr>
      <vt:lpstr>Instability mitigation – Landau damping with nonlinear magnets</vt:lpstr>
      <vt:lpstr>Octupoles introduce tune spread</vt:lpstr>
      <vt:lpstr>Are there “magic” nonlinearities with zero resonance strength?</vt:lpstr>
      <vt:lpstr>IOTA is our facility to test advanced concepts for  high-intensity accelerators</vt:lpstr>
      <vt:lpstr>Fermilab Accelerator Science &amp; Technology (FAST) Facility</vt:lpstr>
      <vt:lpstr>Improved Landau damping and reduced resonances</vt:lpstr>
      <vt:lpstr>Landau Damping with Electron lenses</vt:lpstr>
      <vt:lpstr>Proton Space-Charge compensation by electrons</vt:lpstr>
      <vt:lpstr>Electron lens experiment in IOTA</vt:lpstr>
      <vt:lpstr>Beam-cooling</vt:lpstr>
      <vt:lpstr>Optical Stochastic Cooling from ~10 cm to 1 um wavelength</vt:lpstr>
      <vt:lpstr>The OSC experiment and an application example</vt:lpstr>
      <vt:lpstr>IOTA plans and staging</vt:lpstr>
      <vt:lpstr>Accelerator science at FAST</vt:lpstr>
      <vt:lpstr>FAST User Facility</vt:lpstr>
      <vt:lpstr>High-power Targets: Accomplishments &amp; Impacts (see P. Hurh talk in the breakout)</vt:lpstr>
      <vt:lpstr>Simplified HPT R&amp;D Plan</vt:lpstr>
      <vt:lpstr>Advanced Accelerator Concepts</vt:lpstr>
      <vt:lpstr>Advanced Accelerator Concepts (continued)</vt:lpstr>
      <vt:lpstr>Fermilab GARD: education</vt:lpstr>
      <vt:lpstr> PhD Degrees Bases of Research at Fermilab : 20 over 2013-2018</vt:lpstr>
      <vt:lpstr>Martina Martinella – 2018 IEEE-NPSS award!</vt:lpstr>
      <vt:lpstr>Sergey Antipov  – 2018 APS Award !</vt:lpstr>
      <vt:lpstr>Current PhD Students at Fermilab - 15 in Accelerator S&amp;T</vt:lpstr>
      <vt:lpstr>Fermilab Accelerator Science and Technology  PhD cycle (~ 6 years)</vt:lpstr>
      <vt:lpstr>Helen Edwards Internship</vt:lpstr>
      <vt:lpstr>Lee Teng Undergraduate Summer Internship          in Accelerator Science and Technology</vt:lpstr>
      <vt:lpstr>PowerPoint Presentation</vt:lpstr>
      <vt:lpstr>Summary</vt:lpstr>
      <vt:lpstr>Extra Slides</vt:lpstr>
      <vt:lpstr>What is GARD?</vt:lpstr>
      <vt:lpstr>Helen Edwards Internship – the Present and Vision</vt:lpstr>
      <vt:lpstr>Lee Teng Internship</vt:lpstr>
      <vt:lpstr> 13 APS Fellows Are/Were Involved in Fermilab’s Accelerator R&amp;D</vt:lpstr>
      <vt:lpstr>PowerPoint Presentation</vt:lpstr>
      <vt:lpstr>GARD Funding (FY18 Plan)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S. Tschirhart x4100,5708 08973N</dc:creator>
  <cp:lastModifiedBy>Sergei Nagaitsev x4397 11291N</cp:lastModifiedBy>
  <cp:revision>496</cp:revision>
  <cp:lastPrinted>2014-01-20T19:40:21Z</cp:lastPrinted>
  <dcterms:created xsi:type="dcterms:W3CDTF">2016-02-18T02:06:43Z</dcterms:created>
  <dcterms:modified xsi:type="dcterms:W3CDTF">2018-07-31T04:54:35Z</dcterms:modified>
</cp:coreProperties>
</file>