
<file path=[Content_Types].xml><?xml version="1.0" encoding="utf-8"?>
<Types xmlns="http://schemas.openxmlformats.org/package/2006/content-types">
  <Default Extension="xml" ContentType="application/xml"/>
  <Default Extension="jpeg" ContentType="image/jpeg"/>
  <Default Extension="tiff" ContentType="image/tiff"/>
  <Default Extension="emf" ContentType="image/x-emf"/>
  <Default Extension="xlsx" ContentType="application/vnd.openxmlformats-officedocument.spreadsheetml.sheet"/>
  <Default Extension="jpg" ContentType="image/jpeg"/>
  <Default Extension="vml" ContentType="application/vnd.openxmlformats-officedocument.vmlDrawing"/>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82" r:id="rId1"/>
    <p:sldMasterId id="2147484123" r:id="rId2"/>
  </p:sldMasterIdLst>
  <p:notesMasterIdLst>
    <p:notesMasterId r:id="rId63"/>
  </p:notesMasterIdLst>
  <p:handoutMasterIdLst>
    <p:handoutMasterId r:id="rId64"/>
  </p:handoutMasterIdLst>
  <p:sldIdLst>
    <p:sldId id="294" r:id="rId3"/>
    <p:sldId id="374" r:id="rId4"/>
    <p:sldId id="353" r:id="rId5"/>
    <p:sldId id="364" r:id="rId6"/>
    <p:sldId id="366" r:id="rId7"/>
    <p:sldId id="382" r:id="rId8"/>
    <p:sldId id="377" r:id="rId9"/>
    <p:sldId id="385" r:id="rId10"/>
    <p:sldId id="389" r:id="rId11"/>
    <p:sldId id="388" r:id="rId12"/>
    <p:sldId id="391" r:id="rId13"/>
    <p:sldId id="392" r:id="rId14"/>
    <p:sldId id="410" r:id="rId15"/>
    <p:sldId id="401" r:id="rId16"/>
    <p:sldId id="393" r:id="rId17"/>
    <p:sldId id="396" r:id="rId18"/>
    <p:sldId id="398" r:id="rId19"/>
    <p:sldId id="399" r:id="rId20"/>
    <p:sldId id="400" r:id="rId21"/>
    <p:sldId id="407" r:id="rId22"/>
    <p:sldId id="424" r:id="rId23"/>
    <p:sldId id="405" r:id="rId24"/>
    <p:sldId id="415" r:id="rId25"/>
    <p:sldId id="419" r:id="rId26"/>
    <p:sldId id="420" r:id="rId27"/>
    <p:sldId id="422" r:id="rId28"/>
    <p:sldId id="411" r:id="rId29"/>
    <p:sldId id="412" r:id="rId30"/>
    <p:sldId id="426" r:id="rId31"/>
    <p:sldId id="429" r:id="rId32"/>
    <p:sldId id="367" r:id="rId33"/>
    <p:sldId id="431" r:id="rId34"/>
    <p:sldId id="430" r:id="rId35"/>
    <p:sldId id="368" r:id="rId36"/>
    <p:sldId id="432" r:id="rId37"/>
    <p:sldId id="442" r:id="rId38"/>
    <p:sldId id="436" r:id="rId39"/>
    <p:sldId id="437" r:id="rId40"/>
    <p:sldId id="441" r:id="rId41"/>
    <p:sldId id="435" r:id="rId42"/>
    <p:sldId id="434" r:id="rId43"/>
    <p:sldId id="438" r:id="rId44"/>
    <p:sldId id="440" r:id="rId45"/>
    <p:sldId id="445" r:id="rId46"/>
    <p:sldId id="358" r:id="rId47"/>
    <p:sldId id="443" r:id="rId48"/>
    <p:sldId id="402" r:id="rId49"/>
    <p:sldId id="379" r:id="rId50"/>
    <p:sldId id="403" r:id="rId51"/>
    <p:sldId id="404" r:id="rId52"/>
    <p:sldId id="375" r:id="rId53"/>
    <p:sldId id="408" r:id="rId54"/>
    <p:sldId id="413" r:id="rId55"/>
    <p:sldId id="416" r:id="rId56"/>
    <p:sldId id="417" r:id="rId57"/>
    <p:sldId id="418" r:id="rId58"/>
    <p:sldId id="423" r:id="rId59"/>
    <p:sldId id="425" r:id="rId60"/>
    <p:sldId id="446" r:id="rId61"/>
    <p:sldId id="447" r:id="rId62"/>
  </p:sldIdLst>
  <p:sldSz cx="9144000" cy="6858000" type="screen4x3"/>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EFAFB233-063F-42B5-8137-9DF3F51BA10A}">
      <p15:sldGuideLst xmlns:p15="http://schemas.microsoft.com/office/powerpoint/2012/main" xmlns="">
        <p15:guide id="1" orient="horz" pos="4142">
          <p15:clr>
            <a:srgbClr val="A4A3A4"/>
          </p15:clr>
        </p15:guide>
        <p15:guide id="2" orient="horz" pos="4027">
          <p15:clr>
            <a:srgbClr val="A4A3A4"/>
          </p15:clr>
        </p15:guide>
        <p15:guide id="3" orient="horz" pos="1698">
          <p15:clr>
            <a:srgbClr val="A4A3A4"/>
          </p15:clr>
        </p15:guide>
        <p15:guide id="4" orient="horz" pos="152">
          <p15:clr>
            <a:srgbClr val="A4A3A4"/>
          </p15:clr>
        </p15:guide>
        <p15:guide id="5" orient="horz" pos="2790">
          <p15:clr>
            <a:srgbClr val="A4A3A4"/>
          </p15:clr>
        </p15:guide>
        <p15:guide id="6" orient="horz" pos="604">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F2D62"/>
    <a:srgbClr val="50504E"/>
    <a:srgbClr val="4E4E4E"/>
    <a:srgbClr val="404040"/>
    <a:srgbClr val="004C97"/>
    <a:srgbClr val="63666A"/>
    <a:srgbClr val="99D6EA"/>
    <a:srgbClr val="505050"/>
    <a:srgbClr val="A7A8AA"/>
    <a:srgbClr val="00308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983" autoAdjust="0"/>
    <p:restoredTop sz="95427" autoAdjust="0"/>
  </p:normalViewPr>
  <p:slideViewPr>
    <p:cSldViewPr snapToGrid="0" snapToObjects="1" showGuides="1">
      <p:cViewPr>
        <p:scale>
          <a:sx n="125" d="100"/>
          <a:sy n="125" d="100"/>
        </p:scale>
        <p:origin x="-392" y="472"/>
      </p:cViewPr>
      <p:guideLst>
        <p:guide orient="horz" pos="4142"/>
        <p:guide orient="horz" pos="4027"/>
        <p:guide orient="horz" pos="1698"/>
        <p:guide orient="horz" pos="152"/>
        <p:guide orient="horz" pos="2790"/>
        <p:guide orient="horz" pos="604"/>
        <p:guide pos="5616"/>
        <p:guide pos="136"/>
        <p:guide pos="589"/>
        <p:guide pos="4453"/>
        <p:guide pos="5163"/>
        <p:guide pos="4632"/>
      </p:guideLst>
    </p:cSldViewPr>
  </p:slideViewPr>
  <p:outlineViewPr>
    <p:cViewPr>
      <p:scale>
        <a:sx n="33" d="100"/>
        <a:sy n="33" d="100"/>
      </p:scale>
      <p:origin x="0" y="22120"/>
    </p:cViewPr>
  </p:outlineViewPr>
  <p:notesTextViewPr>
    <p:cViewPr>
      <p:scale>
        <a:sx n="100" d="100"/>
        <a:sy n="100" d="100"/>
      </p:scale>
      <p:origin x="0" y="0"/>
    </p:cViewPr>
  </p:notesTextViewPr>
  <p:notesViewPr>
    <p:cSldViewPr snapToGrid="0" snapToObjects="1" showGuide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notesMaster" Target="notesMasters/notesMaster1.xml"/><Relationship Id="rId64" Type="http://schemas.openxmlformats.org/officeDocument/2006/relationships/handoutMaster" Target="handoutMasters/handout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1" Type="http://schemas.microsoft.com/office/2015/10/relationships/revisionInfo" Target="revisionInfo.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velev:Desktop:GARD18-review:HFM_budget_FY05-FY18.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a:t>HFM+SC S&amp;C</a:t>
            </a:r>
            <a:r>
              <a:rPr lang="en-US" baseline="0"/>
              <a:t> R&amp;D</a:t>
            </a:r>
            <a:r>
              <a:rPr lang="en-US"/>
              <a:t> Program </a:t>
            </a:r>
          </a:p>
        </c:rich>
      </c:tx>
      <c:layout>
        <c:manualLayout>
          <c:xMode val="edge"/>
          <c:yMode val="edge"/>
          <c:x val="0.364042249632565"/>
          <c:y val="0.0604232369387578"/>
        </c:manualLayout>
      </c:layout>
      <c:overlay val="0"/>
    </c:title>
    <c:autoTitleDeleted val="0"/>
    <c:plotArea>
      <c:layout>
        <c:manualLayout>
          <c:layoutTarget val="inner"/>
          <c:xMode val="edge"/>
          <c:yMode val="edge"/>
          <c:x val="0.118958940514393"/>
          <c:y val="0.0513830504675543"/>
          <c:w val="0.861468923201491"/>
          <c:h val="0.849236259973898"/>
        </c:manualLayout>
      </c:layout>
      <c:lineChart>
        <c:grouping val="standard"/>
        <c:varyColors val="0"/>
        <c:ser>
          <c:idx val="0"/>
          <c:order val="0"/>
          <c:tx>
            <c:strRef>
              <c:f>'HFM+SCRD'!$B$3</c:f>
              <c:strCache>
                <c:ptCount val="1"/>
                <c:pt idx="0">
                  <c:v>M&amp;S (k$)</c:v>
                </c:pt>
              </c:strCache>
            </c:strRef>
          </c:tx>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'HFM+SCRD'!$C$3:$Q$3</c:f>
              <c:numCache>
                <c:formatCode>0.0</c:formatCode>
                <c:ptCount val="15"/>
                <c:pt idx="0">
                  <c:v>1020.451</c:v>
                </c:pt>
                <c:pt idx="1">
                  <c:v>1109.592</c:v>
                </c:pt>
                <c:pt idx="2" formatCode="General">
                  <c:v>556.8</c:v>
                </c:pt>
                <c:pt idx="3" formatCode="General">
                  <c:v>410.1</c:v>
                </c:pt>
                <c:pt idx="4" formatCode="General">
                  <c:v>402.6</c:v>
                </c:pt>
                <c:pt idx="5" formatCode="General">
                  <c:v>349.1</c:v>
                </c:pt>
                <c:pt idx="6" formatCode="General">
                  <c:v>771.5</c:v>
                </c:pt>
                <c:pt idx="7">
                  <c:v>584.4441999999997</c:v>
                </c:pt>
                <c:pt idx="8">
                  <c:v>762.2111</c:v>
                </c:pt>
                <c:pt idx="9">
                  <c:v>201.7595</c:v>
                </c:pt>
                <c:pt idx="10" formatCode="General">
                  <c:v>426.13</c:v>
                </c:pt>
                <c:pt idx="11" formatCode="General">
                  <c:v>240.97</c:v>
                </c:pt>
                <c:pt idx="12" formatCode="General">
                  <c:v>256.0</c:v>
                </c:pt>
                <c:pt idx="13" formatCode="General">
                  <c:v>125.62</c:v>
                </c:pt>
              </c:numCache>
            </c:numRef>
          </c:val>
          <c:smooth val="0"/>
          <c:extLst xmlns:c16r2="http://schemas.microsoft.com/office/drawing/2015/06/chart">
            <c:ext xmlns:c16="http://schemas.microsoft.com/office/drawing/2014/chart" uri="{C3380CC4-5D6E-409C-BE32-E72D297353CC}">
              <c16:uniqueId val="{00000000-9D93-477E-80BB-652C6963B58A}"/>
            </c:ext>
          </c:extLst>
        </c:ser>
        <c:ser>
          <c:idx val="1"/>
          <c:order val="1"/>
          <c:tx>
            <c:strRef>
              <c:f>'HFM+SCRD'!$B$4</c:f>
              <c:strCache>
                <c:ptCount val="1"/>
                <c:pt idx="0">
                  <c:v>Labor (k$)</c:v>
                </c:pt>
              </c:strCache>
            </c:strRef>
          </c:tx>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'HFM+SCRD'!$C$4:$Q$4</c:f>
              <c:numCache>
                <c:formatCode>0.0</c:formatCode>
                <c:ptCount val="15"/>
                <c:pt idx="0">
                  <c:v>2119.04</c:v>
                </c:pt>
                <c:pt idx="1">
                  <c:v>1699.278</c:v>
                </c:pt>
                <c:pt idx="2" formatCode="General">
                  <c:v>2057.8</c:v>
                </c:pt>
                <c:pt idx="3" formatCode="General">
                  <c:v>2040.2</c:v>
                </c:pt>
                <c:pt idx="4" formatCode="General">
                  <c:v>1581.4</c:v>
                </c:pt>
                <c:pt idx="5" formatCode="General">
                  <c:v>1176.7</c:v>
                </c:pt>
                <c:pt idx="6" formatCode="General">
                  <c:v>1282.3</c:v>
                </c:pt>
                <c:pt idx="7">
                  <c:v>1855.427</c:v>
                </c:pt>
                <c:pt idx="8">
                  <c:v>1610.238</c:v>
                </c:pt>
                <c:pt idx="9">
                  <c:v>635.2336</c:v>
                </c:pt>
                <c:pt idx="10" formatCode="General">
                  <c:v>887.14</c:v>
                </c:pt>
                <c:pt idx="11" formatCode="General">
                  <c:v>966.9499999999997</c:v>
                </c:pt>
                <c:pt idx="12" formatCode="General">
                  <c:v>1063.0</c:v>
                </c:pt>
                <c:pt idx="13" formatCode="General">
                  <c:v>1001.36</c:v>
                </c:pt>
              </c:numCache>
            </c:numRef>
          </c:val>
          <c:smooth val="0"/>
          <c:extLst xmlns:c16r2="http://schemas.microsoft.com/office/drawing/2015/06/chart">
            <c:ext xmlns:c16="http://schemas.microsoft.com/office/drawing/2014/chart" uri="{C3380CC4-5D6E-409C-BE32-E72D297353CC}">
              <c16:uniqueId val="{00000001-9D93-477E-80BB-652C6963B58A}"/>
            </c:ext>
          </c:extLst>
        </c:ser>
        <c:ser>
          <c:idx val="2"/>
          <c:order val="2"/>
          <c:tx>
            <c:strRef>
              <c:f>'HFM+SCRD'!$B$5</c:f>
              <c:strCache>
                <c:ptCount val="1"/>
                <c:pt idx="0">
                  <c:v>Total Direct (k$)</c:v>
                </c:pt>
              </c:strCache>
            </c:strRef>
          </c:tx>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'HFM+SCRD'!$C$5:$Q$5</c:f>
              <c:numCache>
                <c:formatCode>0.0</c:formatCode>
                <c:ptCount val="15"/>
                <c:pt idx="0">
                  <c:v>3139.491</c:v>
                </c:pt>
                <c:pt idx="1">
                  <c:v>2808.87</c:v>
                </c:pt>
                <c:pt idx="2" formatCode="General">
                  <c:v>2614.6</c:v>
                </c:pt>
                <c:pt idx="3" formatCode="General">
                  <c:v>2450.3</c:v>
                </c:pt>
                <c:pt idx="4">
                  <c:v>1984.0</c:v>
                </c:pt>
                <c:pt idx="5" formatCode="General">
                  <c:v>1525.8</c:v>
                </c:pt>
                <c:pt idx="6" formatCode="General">
                  <c:v>2053.8</c:v>
                </c:pt>
                <c:pt idx="7">
                  <c:v>2439.8712</c:v>
                </c:pt>
                <c:pt idx="8">
                  <c:v>2372.4491</c:v>
                </c:pt>
                <c:pt idx="9">
                  <c:v>836.9931</c:v>
                </c:pt>
                <c:pt idx="10">
                  <c:v>1313.27</c:v>
                </c:pt>
                <c:pt idx="11">
                  <c:v>1207.92</c:v>
                </c:pt>
                <c:pt idx="12">
                  <c:v>1319.0</c:v>
                </c:pt>
                <c:pt idx="13">
                  <c:v>1126.98</c:v>
                </c:pt>
              </c:numCache>
            </c:numRef>
          </c:val>
          <c:smooth val="0"/>
          <c:extLst xmlns:c16r2="http://schemas.microsoft.com/office/drawing/2015/06/chart">
            <c:ext xmlns:c16="http://schemas.microsoft.com/office/drawing/2014/chart" uri="{C3380CC4-5D6E-409C-BE32-E72D297353CC}">
              <c16:uniqueId val="{00000002-9D93-477E-80BB-652C6963B58A}"/>
            </c:ext>
          </c:extLst>
        </c:ser>
        <c:ser>
          <c:idx val="3"/>
          <c:order val="3"/>
          <c:tx>
            <c:v>Total (k$)</c:v>
          </c:tx>
          <c:spPr>
            <a:ln>
              <a:solidFill>
                <a:schemeClr val="tx1"/>
              </a:solidFill>
            </a:ln>
          </c:spPr>
          <c:marker>
            <c:spPr>
              <a:ln>
                <a:solidFill>
                  <a:schemeClr val="tx1"/>
                </a:solidFill>
              </a:ln>
            </c:spPr>
          </c:marker>
          <c:cat>
            <c:strRef>
              <c:f>'HFM+SCRD'!$C$2:$R$2</c:f>
              <c:strCache>
                <c:ptCount val="16"/>
                <c:pt idx="0">
                  <c:v>FY05</c:v>
                </c:pt>
                <c:pt idx="1">
                  <c:v>FY06</c:v>
                </c:pt>
                <c:pt idx="2">
                  <c:v>FY07</c:v>
                </c:pt>
                <c:pt idx="3">
                  <c:v>FY08</c:v>
                </c:pt>
                <c:pt idx="4">
                  <c:v>FY09</c:v>
                </c:pt>
                <c:pt idx="5">
                  <c:v>FY10</c:v>
                </c:pt>
                <c:pt idx="6">
                  <c:v>FY11</c:v>
                </c:pt>
                <c:pt idx="7">
                  <c:v>FY12</c:v>
                </c:pt>
                <c:pt idx="8">
                  <c:v>FY13</c:v>
                </c:pt>
                <c:pt idx="9">
                  <c:v>FY14</c:v>
                </c:pt>
                <c:pt idx="10">
                  <c:v>FY15</c:v>
                </c:pt>
                <c:pt idx="11">
                  <c:v>FY16</c:v>
                </c:pt>
                <c:pt idx="12">
                  <c:v>FY17</c:v>
                </c:pt>
                <c:pt idx="13">
                  <c:v>FY18</c:v>
                </c:pt>
                <c:pt idx="14">
                  <c:v>FY19</c:v>
                </c:pt>
                <c:pt idx="15">
                  <c:v>FY20</c:v>
                </c:pt>
              </c:strCache>
            </c:strRef>
          </c:cat>
          <c:val>
            <c:numRef>
              <c:f>'HFM+SCRD'!$C$9:$R$9</c:f>
              <c:numCache>
                <c:formatCode>General</c:formatCode>
                <c:ptCount val="16"/>
                <c:pt idx="8">
                  <c:v>3765.0</c:v>
                </c:pt>
                <c:pt idx="9">
                  <c:v>1476.0</c:v>
                </c:pt>
                <c:pt idx="10">
                  <c:v>2103.0</c:v>
                </c:pt>
                <c:pt idx="11">
                  <c:v>1929.0</c:v>
                </c:pt>
                <c:pt idx="12">
                  <c:v>2254.0</c:v>
                </c:pt>
                <c:pt idx="13">
                  <c:v>2097.0</c:v>
                </c:pt>
              </c:numCache>
            </c:numRef>
          </c:val>
          <c:smooth val="0"/>
        </c:ser>
        <c:dLbls>
          <c:showLegendKey val="0"/>
          <c:showVal val="0"/>
          <c:showCatName val="0"/>
          <c:showSerName val="0"/>
          <c:showPercent val="0"/>
          <c:showBubbleSize val="0"/>
        </c:dLbls>
        <c:marker val="1"/>
        <c:smooth val="0"/>
        <c:axId val="-2142904088"/>
        <c:axId val="-2142898776"/>
      </c:lineChart>
      <c:catAx>
        <c:axId val="-2142904088"/>
        <c:scaling>
          <c:orientation val="minMax"/>
        </c:scaling>
        <c:delete val="0"/>
        <c:axPos val="b"/>
        <c:numFmt formatCode="General" sourceLinked="0"/>
        <c:majorTickMark val="out"/>
        <c:minorTickMark val="none"/>
        <c:tickLblPos val="nextTo"/>
        <c:spPr>
          <a:ln w="31750">
            <a:solidFill>
              <a:schemeClr val="tx1"/>
            </a:solidFill>
          </a:ln>
        </c:spPr>
        <c:txPr>
          <a:bodyPr/>
          <a:lstStyle/>
          <a:p>
            <a:pPr>
              <a:defRPr sz="1600"/>
            </a:pPr>
            <a:endParaRPr lang="en-US"/>
          </a:p>
        </c:txPr>
        <c:crossAx val="-2142898776"/>
        <c:crosses val="autoZero"/>
        <c:auto val="1"/>
        <c:lblAlgn val="ctr"/>
        <c:lblOffset val="100"/>
        <c:noMultiLvlLbl val="0"/>
      </c:catAx>
      <c:valAx>
        <c:axId val="-2142898776"/>
        <c:scaling>
          <c:orientation val="minMax"/>
          <c:max val="4500.0"/>
        </c:scaling>
        <c:delete val="0"/>
        <c:axPos val="l"/>
        <c:majorGridlines/>
        <c:title>
          <c:tx>
            <c:rich>
              <a:bodyPr/>
              <a:lstStyle/>
              <a:p>
                <a:pPr>
                  <a:defRPr sz="1600"/>
                </a:pPr>
                <a:r>
                  <a:rPr lang="en-US" sz="1600"/>
                  <a:t>Cost (k$)</a:t>
                </a:r>
              </a:p>
            </c:rich>
          </c:tx>
          <c:layout/>
          <c:overlay val="0"/>
        </c:title>
        <c:numFmt formatCode="0.0" sourceLinked="1"/>
        <c:majorTickMark val="out"/>
        <c:minorTickMark val="none"/>
        <c:tickLblPos val="nextTo"/>
        <c:spPr>
          <a:ln w="28575">
            <a:solidFill>
              <a:schemeClr val="tx1"/>
            </a:solidFill>
          </a:ln>
        </c:spPr>
        <c:txPr>
          <a:bodyPr/>
          <a:lstStyle/>
          <a:p>
            <a:pPr>
              <a:defRPr sz="1400"/>
            </a:pPr>
            <a:endParaRPr lang="en-US"/>
          </a:p>
        </c:txPr>
        <c:crossAx val="-2142904088"/>
        <c:crosses val="autoZero"/>
        <c:crossBetween val="between"/>
      </c:valAx>
      <c:spPr>
        <a:ln w="28575">
          <a:solidFill>
            <a:schemeClr val="tx1"/>
          </a:solidFill>
        </a:ln>
      </c:spPr>
    </c:plotArea>
    <c:legend>
      <c:legendPos val="r"/>
      <c:layout>
        <c:manualLayout>
          <c:xMode val="edge"/>
          <c:yMode val="edge"/>
          <c:x val="0.746867126906696"/>
          <c:y val="0.0599884684351676"/>
          <c:w val="0.222549873991811"/>
          <c:h val="0.374885752761533"/>
        </c:manualLayout>
      </c:layout>
      <c:overlay val="0"/>
      <c:txPr>
        <a:bodyPr/>
        <a:lstStyle/>
        <a:p>
          <a:pPr>
            <a:defRPr sz="1800"/>
          </a:pPr>
          <a:endParaRPr lang="en-US"/>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7/19/18</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7/19/18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1510770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31</a:t>
            </a:fld>
            <a:endParaRPr lang="en-US"/>
          </a:p>
        </p:txBody>
      </p:sp>
    </p:spTree>
    <p:extLst>
      <p:ext uri="{BB962C8B-B14F-4D97-AF65-F5344CB8AC3E}">
        <p14:creationId xmlns:p14="http://schemas.microsoft.com/office/powerpoint/2010/main" val="3393723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FC3C68C-81F0-4937-ADBC-34459724FB12}" type="slidenum">
              <a:rPr lang="en-US" smtClean="0"/>
              <a:pPr/>
              <a:t>33</a:t>
            </a:fld>
            <a:endParaRPr lang="en-US"/>
          </a:p>
        </p:txBody>
      </p:sp>
    </p:spTree>
    <p:extLst>
      <p:ext uri="{BB962C8B-B14F-4D97-AF65-F5344CB8AC3E}">
        <p14:creationId xmlns:p14="http://schemas.microsoft.com/office/powerpoint/2010/main" val="524426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C264F92-177D-504E-9E5B-6AD67F738DBA}" type="slidenum">
              <a:rPr lang="en-US" smtClean="0"/>
              <a:pPr/>
              <a:t>34</a:t>
            </a:fld>
            <a:endParaRPr lang="en-US"/>
          </a:p>
        </p:txBody>
      </p:sp>
    </p:spTree>
    <p:extLst>
      <p:ext uri="{BB962C8B-B14F-4D97-AF65-F5344CB8AC3E}">
        <p14:creationId xmlns:p14="http://schemas.microsoft.com/office/powerpoint/2010/main" val="10712214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4708449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29885098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4946873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4302007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1135157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577122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40814898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3166896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rPr>
              <a:pPr marL="0" marR="0" lvl="0" indent="0" algn="r" defTabSz="4572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Helvetica" charset="0"/>
            </a:endParaRPr>
          </a:p>
        </p:txBody>
      </p:sp>
    </p:spTree>
    <p:extLst>
      <p:ext uri="{BB962C8B-B14F-4D97-AF65-F5344CB8AC3E}">
        <p14:creationId xmlns:p14="http://schemas.microsoft.com/office/powerpoint/2010/main" val="20349455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ratio of the proportional decrease in a lateral measurement to the proportional increase in length in a sample of material that is elastically stretched.</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20</a:t>
            </a:fld>
            <a:endParaRPr lang="en-US"/>
          </a:p>
        </p:txBody>
      </p:sp>
    </p:spTree>
    <p:extLst>
      <p:ext uri="{BB962C8B-B14F-4D97-AF65-F5344CB8AC3E}">
        <p14:creationId xmlns:p14="http://schemas.microsoft.com/office/powerpoint/2010/main" val="700925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Helvetica"/>
                <a:ea typeface="Geneva" charset="0"/>
                <a:cs typeface="ＭＳ Ｐゴシック" charset="0"/>
              </a:rPr>
              <a:t>Cu/</a:t>
            </a:r>
            <a:r>
              <a:rPr lang="en-US" sz="1200" kern="1200" dirty="0" err="1" smtClean="0">
                <a:solidFill>
                  <a:schemeClr val="tx1"/>
                </a:solidFill>
                <a:effectLst/>
                <a:latin typeface="Helvetica"/>
                <a:ea typeface="Geneva" charset="0"/>
                <a:cs typeface="ＭＳ Ｐゴシック" charset="0"/>
              </a:rPr>
              <a:t>Nb</a:t>
            </a:r>
            <a:r>
              <a:rPr lang="en-US" sz="1200" kern="1200" dirty="0" smtClean="0">
                <a:solidFill>
                  <a:schemeClr val="tx1"/>
                </a:solidFill>
                <a:effectLst/>
                <a:latin typeface="Helvetica"/>
                <a:ea typeface="Geneva" charset="0"/>
                <a:cs typeface="ＭＳ Ｐゴシック" charset="0"/>
              </a:rPr>
              <a:t> area ratio (named “local area ratio”, LAR)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24</a:t>
            </a:fld>
            <a:endParaRPr lang="en-US"/>
          </a:p>
        </p:txBody>
      </p:sp>
    </p:spTree>
    <p:extLst>
      <p:ext uri="{BB962C8B-B14F-4D97-AF65-F5344CB8AC3E}">
        <p14:creationId xmlns:p14="http://schemas.microsoft.com/office/powerpoint/2010/main" val="24946407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Ce</a:t>
            </a:r>
            <a:r>
              <a:rPr lang="en-US" baseline="0" dirty="0" smtClean="0"/>
              <a:t> </a:t>
            </a:r>
            <a:r>
              <a:rPr lang="mr-IN" baseline="0" dirty="0" smtClean="0"/>
              <a:t>–</a:t>
            </a:r>
            <a:r>
              <a:rPr lang="en-US" baseline="0" dirty="0" smtClean="0"/>
              <a:t> cerium </a:t>
            </a:r>
            <a:endParaRPr lang="en-US" dirty="0"/>
          </a:p>
        </p:txBody>
      </p:sp>
      <p:sp>
        <p:nvSpPr>
          <p:cNvPr id="4" name="Slide Number Placeholder 3"/>
          <p:cNvSpPr>
            <a:spLocks noGrp="1"/>
          </p:cNvSpPr>
          <p:nvPr>
            <p:ph type="sldNum" sz="quarter" idx="10"/>
          </p:nvPr>
        </p:nvSpPr>
        <p:spPr/>
        <p:txBody>
          <a:bodyPr/>
          <a:lstStyle/>
          <a:p>
            <a:pPr>
              <a:defRPr/>
            </a:pPr>
            <a:fld id="{CAD08E57-B576-F641-BEA6-C3D752DF7F66}" type="slidenum">
              <a:rPr lang="en-US" smtClean="0"/>
              <a:pPr>
                <a:defRPr/>
              </a:pPr>
              <a:t>26</a:t>
            </a:fld>
            <a:endParaRPr lang="en-US"/>
          </a:p>
        </p:txBody>
      </p:sp>
    </p:spTree>
    <p:extLst>
      <p:ext uri="{BB962C8B-B14F-4D97-AF65-F5344CB8AC3E}">
        <p14:creationId xmlns:p14="http://schemas.microsoft.com/office/powerpoint/2010/main" val="36313962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eg"/><Relationship Id="rId3" Type="http://schemas.openxmlformats.org/officeDocument/2006/relationships/image" Target="../media/image3.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jpeg"/><Relationship Id="rId3" Type="http://schemas.openxmlformats.org/officeDocument/2006/relationships/image" Target="../media/image3.emf"/></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Edit Master text styles</a:t>
            </a:r>
          </a:p>
        </p:txBody>
      </p:sp>
      <p:pic>
        <p:nvPicPr>
          <p:cNvPr id="13" name="Picture 12" descr="14-0218-16D.lr.jp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4293441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alpha val="0"/>
          </a:schemeClr>
        </a:solidFill>
        <a:effectLst/>
      </p:bgPr>
    </p:bg>
    <p:spTree>
      <p:nvGrpSpPr>
        <p:cNvPr id="1" name=""/>
        <p:cNvGrpSpPr/>
        <p:nvPr/>
      </p:nvGrpSpPr>
      <p:grpSpPr>
        <a:xfrm>
          <a:off x="0" y="0"/>
          <a:ext cx="0" cy="0"/>
          <a:chOff x="0" y="0"/>
          <a:chExt cx="0" cy="0"/>
        </a:xfrm>
      </p:grpSpPr>
      <p:sp>
        <p:nvSpPr>
          <p:cNvPr id="7" name="Text Placeholder 23"/>
          <p:cNvSpPr>
            <a:spLocks noGrp="1"/>
          </p:cNvSpPr>
          <p:nvPr>
            <p:ph type="body" sz="quarter" idx="10"/>
          </p:nvPr>
        </p:nvSpPr>
        <p:spPr>
          <a:xfrm>
            <a:off x="341924" y="4963772"/>
            <a:ext cx="8499231" cy="1529241"/>
          </a:xfrm>
          <a:prstGeom prst="rect">
            <a:avLst/>
          </a:prstGeom>
        </p:spPr>
        <p:txBody>
          <a:bodyPr lIns="0" tIns="45720" rIns="0" bIns="45720">
            <a:noAutofit/>
          </a:bodyPr>
          <a:lstStyle>
            <a:lvl1pPr marL="0" indent="0">
              <a:buFontTx/>
              <a:buNone/>
              <a:defRPr sz="2000">
                <a:solidFill>
                  <a:srgbClr val="004C97"/>
                </a:solidFill>
                <a:latin typeface="Helvetica"/>
              </a:defRPr>
            </a:lvl1pPr>
            <a:lvl2pPr marL="457200" indent="0">
              <a:buFontTx/>
              <a:buNone/>
              <a:defRPr sz="1600">
                <a:solidFill>
                  <a:srgbClr val="2E5286"/>
                </a:solidFill>
                <a:latin typeface="Helvetica"/>
              </a:defRPr>
            </a:lvl2pPr>
            <a:lvl3pPr marL="914400" indent="0">
              <a:buFontTx/>
              <a:buNone/>
              <a:defRPr sz="1600">
                <a:solidFill>
                  <a:srgbClr val="2E5286"/>
                </a:solidFill>
                <a:latin typeface="Helvetica"/>
              </a:defRPr>
            </a:lvl3pPr>
            <a:lvl4pPr marL="1371600" indent="0">
              <a:buFontTx/>
              <a:buNone/>
              <a:defRPr sz="1600">
                <a:solidFill>
                  <a:srgbClr val="2E5286"/>
                </a:solidFill>
                <a:latin typeface="Helvetica"/>
              </a:defRPr>
            </a:lvl4pPr>
            <a:lvl5pPr marL="1828800" indent="0">
              <a:buFontTx/>
              <a:buNone/>
              <a:defRPr sz="1600">
                <a:solidFill>
                  <a:srgbClr val="2E5286"/>
                </a:solidFill>
                <a:latin typeface="Helvetica"/>
              </a:defRPr>
            </a:lvl5pPr>
          </a:lstStyle>
          <a:p>
            <a:pPr lvl="0"/>
            <a:r>
              <a:rPr lang="en-US"/>
              <a:t>Click to edit Master text styles</a:t>
            </a:r>
          </a:p>
        </p:txBody>
      </p:sp>
      <p:sp>
        <p:nvSpPr>
          <p:cNvPr id="8" name="Rectangle 7"/>
          <p:cNvSpPr/>
          <p:nvPr userDrawn="1"/>
        </p:nvSpPr>
        <p:spPr>
          <a:xfrm>
            <a:off x="-17762" y="-1"/>
            <a:ext cx="9189720" cy="896936"/>
          </a:xfrm>
          <a:prstGeom prst="rect">
            <a:avLst/>
          </a:prstGeom>
          <a:solidFill>
            <a:srgbClr val="004C9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 Placeholder 24"/>
          <p:cNvSpPr>
            <a:spLocks noGrp="1"/>
          </p:cNvSpPr>
          <p:nvPr>
            <p:ph type="body" sz="quarter" idx="11"/>
          </p:nvPr>
        </p:nvSpPr>
        <p:spPr>
          <a:xfrm>
            <a:off x="341924" y="3951841"/>
            <a:ext cx="8499232" cy="1003049"/>
          </a:xfrm>
          <a:prstGeom prst="rect">
            <a:avLst/>
          </a:prstGeom>
        </p:spPr>
        <p:txBody>
          <a:bodyPr vert="horz" wrap="square" lIns="0" tIns="45720" anchor="ctr" anchorCtr="0">
            <a:normAutofit/>
          </a:bodyPr>
          <a:lstStyle>
            <a:lvl1pPr marL="0" indent="0" algn="l">
              <a:lnSpc>
                <a:spcPct val="100000"/>
              </a:lnSpc>
              <a:spcBef>
                <a:spcPts val="700"/>
              </a:spcBef>
              <a:spcAft>
                <a:spcPts val="0"/>
              </a:spcAft>
              <a:buFontTx/>
              <a:buNone/>
              <a:defRPr sz="3200" b="1" i="0">
                <a:solidFill>
                  <a:srgbClr val="004C97"/>
                </a:solidFill>
              </a:defRPr>
            </a:lvl1pPr>
            <a:lvl2pPr marL="0" indent="0">
              <a:buFontTx/>
              <a:buNone/>
              <a:defRPr sz="2800" b="1" i="0">
                <a:solidFill>
                  <a:srgbClr val="004C97"/>
                </a:solidFill>
              </a:defRPr>
            </a:lvl2pPr>
            <a:lvl3pPr marL="0" indent="0">
              <a:buFontTx/>
              <a:buNone/>
              <a:defRPr sz="2800" b="1" i="0">
                <a:solidFill>
                  <a:srgbClr val="004C97"/>
                </a:solidFill>
              </a:defRPr>
            </a:lvl3pPr>
            <a:lvl4pPr marL="0" indent="0">
              <a:buFontTx/>
              <a:buNone/>
              <a:defRPr sz="2800" b="1" i="0">
                <a:solidFill>
                  <a:srgbClr val="004C97"/>
                </a:solidFill>
              </a:defRPr>
            </a:lvl4pPr>
            <a:lvl5pPr marL="0" indent="0">
              <a:buFontTx/>
              <a:buNone/>
              <a:defRPr sz="2800" b="1" i="0">
                <a:solidFill>
                  <a:srgbClr val="004C97"/>
                </a:solidFill>
              </a:defRPr>
            </a:lvl5pPr>
          </a:lstStyle>
          <a:p>
            <a:pPr lvl="0"/>
            <a:r>
              <a:rPr lang="en-US"/>
              <a:t>Click to edit Master text styles</a:t>
            </a:r>
          </a:p>
        </p:txBody>
      </p:sp>
      <p:pic>
        <p:nvPicPr>
          <p:cNvPr id="13" name="Picture 12" descr="14-0218-16D.lr.jpg"/>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7762" y="817011"/>
            <a:ext cx="9189720" cy="2966102"/>
          </a:xfrm>
          <a:prstGeom prst="rect">
            <a:avLst/>
          </a:prstGeom>
        </p:spPr>
      </p:pic>
      <p:pic>
        <p:nvPicPr>
          <p:cNvPr id="14" name="Picture 13" descr="FermiLogoBar_DOE_KO_horiz.eps"/>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7761" y="249843"/>
            <a:ext cx="9010786" cy="301891"/>
          </a:xfrm>
          <a:prstGeom prst="rect">
            <a:avLst/>
          </a:prstGeom>
        </p:spPr>
      </p:pic>
    </p:spTree>
    <p:extLst>
      <p:ext uri="{BB962C8B-B14F-4D97-AF65-F5344CB8AC3E}">
        <p14:creationId xmlns:p14="http://schemas.microsoft.com/office/powerpoint/2010/main" val="3918998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9193279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7060500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G. Velev, General Accelerator R&amp;D Review, July  31, 2018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1011558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60706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199993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2358574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0" y="971550"/>
            <a:ext cx="8672513" cy="5059363"/>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8"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0"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Tree>
    <p:extLst>
      <p:ext uri="{BB962C8B-B14F-4D97-AF65-F5344CB8AC3E}">
        <p14:creationId xmlns:p14="http://schemas.microsoft.com/office/powerpoint/2010/main" val="34392269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ogo Bottom: Comparison">
    <p:spTree>
      <p:nvGrpSpPr>
        <p:cNvPr id="1" name=""/>
        <p:cNvGrpSpPr/>
        <p:nvPr/>
      </p:nvGrpSpPr>
      <p:grpSpPr>
        <a:xfrm>
          <a:off x="0" y="0"/>
          <a:ext cx="0" cy="0"/>
          <a:chOff x="0" y="0"/>
          <a:chExt cx="0" cy="0"/>
        </a:xfrm>
      </p:grpSpPr>
      <p:sp>
        <p:nvSpPr>
          <p:cNvPr id="7" name="Content Placeholder 2"/>
          <p:cNvSpPr>
            <a:spLocks noGrp="1"/>
          </p:cNvSpPr>
          <p:nvPr>
            <p:ph sz="half" idx="13"/>
          </p:nvPr>
        </p:nvSpPr>
        <p:spPr>
          <a:xfrm>
            <a:off x="228601" y="971550"/>
            <a:ext cx="4206240"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sz="half" idx="15"/>
          </p:nvPr>
        </p:nvSpPr>
        <p:spPr>
          <a:xfrm>
            <a:off x="4692452" y="971550"/>
            <a:ext cx="4215383" cy="3633788"/>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Text Placeholder 3"/>
          <p:cNvSpPr>
            <a:spLocks noGrp="1"/>
          </p:cNvSpPr>
          <p:nvPr>
            <p:ph type="body" sz="half" idx="16"/>
          </p:nvPr>
        </p:nvSpPr>
        <p:spPr>
          <a:xfrm>
            <a:off x="229365" y="4765101"/>
            <a:ext cx="4205476"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19"/>
          </p:nvPr>
        </p:nvSpPr>
        <p:spPr>
          <a:xfrm>
            <a:off x="4692450" y="4765101"/>
            <a:ext cx="4206239" cy="1265812"/>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2" name="Footer Placeholder 4"/>
          <p:cNvSpPr>
            <a:spLocks noGrp="1"/>
          </p:cNvSpPr>
          <p:nvPr>
            <p:ph type="ftr" sz="quarter" idx="3"/>
          </p:nvPr>
        </p:nvSpPr>
        <p:spPr>
          <a:xfrm>
            <a:off x="1530602" y="6504213"/>
            <a:ext cx="626211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3"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4"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4139580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958849"/>
            <a:ext cx="3027894" cy="5022676"/>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Content Placeholder 2"/>
          <p:cNvSpPr>
            <a:spLocks noGrp="1"/>
          </p:cNvSpPr>
          <p:nvPr>
            <p:ph sz="half" idx="15"/>
          </p:nvPr>
        </p:nvSpPr>
        <p:spPr>
          <a:xfrm>
            <a:off x="3542712" y="958850"/>
            <a:ext cx="5347605" cy="5022675"/>
          </a:xfrm>
          <a:prstGeom prst="rect">
            <a:avLst/>
          </a:prstGeom>
        </p:spPr>
        <p:txBody>
          <a:bodyPr lIns="0" tIns="0" rIns="0" bIns="0"/>
          <a:lstStyle>
            <a:lvl1pPr>
              <a:defRPr sz="2400">
                <a:solidFill>
                  <a:srgbClr val="505050"/>
                </a:solidFill>
              </a:defRPr>
            </a:lvl1pPr>
            <a:lvl2pPr>
              <a:defRPr sz="2200">
                <a:solidFill>
                  <a:srgbClr val="505050"/>
                </a:solidFill>
              </a:defRPr>
            </a:lvl2pPr>
            <a:lvl3pPr>
              <a:defRPr sz="2000">
                <a:solidFill>
                  <a:srgbClr val="505050"/>
                </a:solidFill>
              </a:defRPr>
            </a:lvl3pPr>
            <a:lvl4pPr>
              <a:defRPr sz="1800">
                <a:solidFill>
                  <a:srgbClr val="505050"/>
                </a:solidFill>
              </a:defRPr>
            </a:lvl4pPr>
            <a:lvl5pPr marL="2057400" indent="-228600">
              <a:buFont typeface="Arial"/>
              <a:buChar char="•"/>
              <a:defRPr sz="1800">
                <a:solidFill>
                  <a:srgbClr val="505050"/>
                </a:solidFill>
              </a:defRPr>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p:cNvSpPr>
            <a:spLocks noGrp="1"/>
          </p:cNvSpPr>
          <p:nvPr>
            <p:ph type="dt" sz="half" idx="16"/>
          </p:nvPr>
        </p:nvSpPr>
        <p:spPr>
          <a:xfrm>
            <a:off x="736827" y="6504213"/>
            <a:ext cx="675368" cy="241300"/>
          </a:xfrm>
        </p:spPr>
        <p:txBody>
          <a:bodyPr/>
          <a:lstStyle>
            <a:lvl1pPr>
              <a:defRPr sz="1200" smtClean="0"/>
            </a:lvl1pPr>
          </a:lstStyle>
          <a:p>
            <a:pPr>
              <a:defRPr/>
            </a:pPr>
            <a:endParaRPr lang="en-US" dirty="0"/>
          </a:p>
        </p:txBody>
      </p:sp>
      <p:sp>
        <p:nvSpPr>
          <p:cNvPr id="6" name="Footer Placeholder 4"/>
          <p:cNvSpPr>
            <a:spLocks noGrp="1"/>
          </p:cNvSpPr>
          <p:nvPr>
            <p:ph type="ftr" sz="quarter" idx="17"/>
          </p:nvPr>
        </p:nvSpPr>
        <p:spPr>
          <a:xfrm>
            <a:off x="1530601" y="6504213"/>
            <a:ext cx="6262119" cy="250031"/>
          </a:xfrm>
        </p:spPr>
        <p:txBody>
          <a:bodyPr/>
          <a:lstStyle>
            <a:lvl1pPr>
              <a:defRPr sz="1200" dirty="0" smtClean="0"/>
            </a:lvl1pPr>
          </a:lstStyle>
          <a:p>
            <a:pPr>
              <a:defRPr/>
            </a:pPr>
            <a:r>
              <a:rPr lang="en-US" smtClean="0"/>
              <a:t>G. Velev, General Accelerator R&amp;D Review, July  31, 2018</a:t>
            </a:r>
            <a:endParaRPr lang="en-US" b="1" dirty="0"/>
          </a:p>
        </p:txBody>
      </p:sp>
      <p:sp>
        <p:nvSpPr>
          <p:cNvPr id="7" name="Slide Number Placeholder 5"/>
          <p:cNvSpPr>
            <a:spLocks noGrp="1"/>
          </p:cNvSpPr>
          <p:nvPr>
            <p:ph type="sldNum" sz="quarter" idx="18"/>
          </p:nvPr>
        </p:nvSpPr>
        <p:spPr/>
        <p:txBody>
          <a:bodyPr/>
          <a:lstStyle>
            <a:lvl1pPr>
              <a:defRPr sz="1200" smtClean="0"/>
            </a:lvl1pPr>
          </a:lstStyle>
          <a:p>
            <a:pPr>
              <a:defRPr/>
            </a:pPr>
            <a:fld id="{979A04A2-726F-2143-A443-7788AF27176E}" type="slidenum">
              <a:rPr lang="en-US"/>
              <a:pPr>
                <a:defRPr/>
              </a:pPr>
              <a:t>‹#›</a:t>
            </a:fld>
            <a:endParaRPr lang="en-US" dirty="0"/>
          </a:p>
        </p:txBody>
      </p:sp>
      <p:sp>
        <p:nvSpPr>
          <p:cNvPr id="12" name="Title 1"/>
          <p:cNvSpPr>
            <a:spLocks noGrp="1"/>
          </p:cNvSpPr>
          <p:nvPr>
            <p:ph type="title"/>
          </p:nvPr>
        </p:nvSpPr>
        <p:spPr>
          <a:xfrm>
            <a:off x="228600" y="254026"/>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0118363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 Bottom: Picture &amp; Caption">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224073" y="971550"/>
            <a:ext cx="8686800" cy="3726717"/>
          </a:xfrm>
          <a:prstGeom prst="rect">
            <a:avLst/>
          </a:prstGeom>
        </p:spPr>
        <p:txBody>
          <a:bodyPr lIns="0" tIns="0" rIns="0" bIns="0" rtlCol="0">
            <a:normAutofit/>
          </a:bodyPr>
          <a:lstStyle>
            <a:lvl1pPr marL="0" indent="0">
              <a:buNone/>
              <a:defRPr sz="1600">
                <a:solidFill>
                  <a:srgbClr val="505050"/>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10" name="Text Placeholder 3"/>
          <p:cNvSpPr>
            <a:spLocks noGrp="1"/>
          </p:cNvSpPr>
          <p:nvPr>
            <p:ph type="body" sz="half" idx="2"/>
          </p:nvPr>
        </p:nvSpPr>
        <p:spPr>
          <a:xfrm>
            <a:off x="224073" y="4943005"/>
            <a:ext cx="8686800" cy="1091259"/>
          </a:xfrm>
          <a:prstGeom prst="rect">
            <a:avLst/>
          </a:prstGeom>
        </p:spPr>
        <p:txBody>
          <a:bodyPr lIns="0" tIns="0" rIns="0" bIns="0"/>
          <a:lstStyle>
            <a:lvl1pPr marL="0" indent="0">
              <a:buNone/>
              <a:defRPr sz="16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3"/>
          <p:cNvSpPr>
            <a:spLocks noGrp="1"/>
          </p:cNvSpPr>
          <p:nvPr>
            <p:ph type="dt" sz="half" idx="14"/>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9" name="Footer Placeholder 4"/>
          <p:cNvSpPr>
            <a:spLocks noGrp="1"/>
          </p:cNvSpPr>
          <p:nvPr>
            <p:ph type="ftr" sz="quarter" idx="3"/>
          </p:nvPr>
        </p:nvSpPr>
        <p:spPr>
          <a:xfrm>
            <a:off x="1530603" y="6504213"/>
            <a:ext cx="6251958"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1"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12"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Tree>
    <p:extLst>
      <p:ext uri="{BB962C8B-B14F-4D97-AF65-F5344CB8AC3E}">
        <p14:creationId xmlns:p14="http://schemas.microsoft.com/office/powerpoint/2010/main" val="2811915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Layout">
    <p:spTree>
      <p:nvGrpSpPr>
        <p:cNvPr id="1" name=""/>
        <p:cNvGrpSpPr/>
        <p:nvPr/>
      </p:nvGrpSpPr>
      <p:grpSpPr>
        <a:xfrm>
          <a:off x="0" y="0"/>
          <a:ext cx="0" cy="0"/>
          <a:chOff x="0" y="0"/>
          <a:chExt cx="0" cy="0"/>
        </a:xfrm>
      </p:grpSpPr>
      <p:sp>
        <p:nvSpPr>
          <p:cNvPr id="3" name="Date Placeholder 2"/>
          <p:cNvSpPr>
            <a:spLocks noGrp="1"/>
          </p:cNvSpPr>
          <p:nvPr>
            <p:ph type="dt" sz="half" idx="10"/>
          </p:nvPr>
        </p:nvSpPr>
        <p:spPr>
          <a:xfrm>
            <a:off x="736827" y="6504213"/>
            <a:ext cx="675368" cy="241300"/>
          </a:xfrm>
        </p:spPr>
        <p:txBody>
          <a:bodyPr/>
          <a:lstStyle/>
          <a:p>
            <a:pPr>
              <a:defRPr/>
            </a:pPr>
            <a:endParaRPr lang="en-US" dirty="0"/>
          </a:p>
        </p:txBody>
      </p:sp>
      <p:sp>
        <p:nvSpPr>
          <p:cNvPr id="4" name="Footer Placeholder 3"/>
          <p:cNvSpPr>
            <a:spLocks noGrp="1"/>
          </p:cNvSpPr>
          <p:nvPr>
            <p:ph type="ftr" sz="quarter" idx="11"/>
          </p:nvPr>
        </p:nvSpPr>
        <p:spPr>
          <a:xfrm>
            <a:off x="1530602" y="6504213"/>
            <a:ext cx="6260399"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7" name="Picture Placeholder 6"/>
          <p:cNvSpPr>
            <a:spLocks noGrp="1"/>
          </p:cNvSpPr>
          <p:nvPr>
            <p:ph type="pic" sz="quarter" idx="13"/>
          </p:nvPr>
        </p:nvSpPr>
        <p:spPr>
          <a:xfrm>
            <a:off x="222250" y="254000"/>
            <a:ext cx="8675688" cy="5802923"/>
          </a:xfrm>
          <a:prstGeom prst="rect">
            <a:avLst/>
          </a:prstGeom>
        </p:spPr>
        <p:txBody>
          <a:bodyPr vert="horz"/>
          <a:lstStyle>
            <a:lvl1pPr>
              <a:defRPr>
                <a:solidFill>
                  <a:srgbClr val="505050"/>
                </a:solidFill>
              </a:defRPr>
            </a:lvl1pPr>
          </a:lstStyle>
          <a:p>
            <a:r>
              <a:rPr lang="en-US"/>
              <a:t>Click icon to add picture</a:t>
            </a:r>
          </a:p>
        </p:txBody>
      </p:sp>
    </p:spTree>
    <p:extLst>
      <p:ext uri="{BB962C8B-B14F-4D97-AF65-F5344CB8AC3E}">
        <p14:creationId xmlns:p14="http://schemas.microsoft.com/office/powerpoint/2010/main" val="28822215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ogo Bottom: Extra Logos">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pPr>
              <a:defRPr/>
            </a:pPr>
            <a:endParaRPr lang="en-US" dirty="0"/>
          </a:p>
        </p:txBody>
      </p:sp>
      <p:sp>
        <p:nvSpPr>
          <p:cNvPr id="4" name="Footer Placeholder 3"/>
          <p:cNvSpPr>
            <a:spLocks noGrp="1"/>
          </p:cNvSpPr>
          <p:nvPr>
            <p:ph type="ftr" sz="quarter" idx="11"/>
          </p:nvPr>
        </p:nvSpPr>
        <p:spPr>
          <a:xfrm>
            <a:off x="1530603" y="6504213"/>
            <a:ext cx="6272278" cy="242873"/>
          </a:xfrm>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12"/>
          </p:nvPr>
        </p:nvSpPr>
        <p:spPr/>
        <p:txBody>
          <a:bodyPr/>
          <a:lstStyle/>
          <a:p>
            <a:pPr>
              <a:defRPr/>
            </a:pPr>
            <a:fld id="{148C009B-CB69-E04A-B9B3-34B26D69E9CF}" type="slidenum">
              <a:rPr lang="en-US" smtClean="0"/>
              <a:pPr>
                <a:defRPr/>
              </a:pPr>
              <a:t>‹#›</a:t>
            </a:fld>
            <a:endParaRPr lang="en-US" dirty="0"/>
          </a:p>
        </p:txBody>
      </p:sp>
      <p:sp>
        <p:nvSpPr>
          <p:cNvPr id="11" name="Title 1"/>
          <p:cNvSpPr>
            <a:spLocks noGrp="1"/>
          </p:cNvSpPr>
          <p:nvPr>
            <p:ph type="title"/>
          </p:nvPr>
        </p:nvSpPr>
        <p:spPr>
          <a:xfrm>
            <a:off x="228600" y="251752"/>
            <a:ext cx="8686800" cy="427877"/>
          </a:xfrm>
          <a:prstGeom prst="rect">
            <a:avLst/>
          </a:prstGeom>
        </p:spPr>
        <p:txBody>
          <a:bodyPr lIns="0" tIns="0" rIns="0" bIns="0" anchor="b" anchorCtr="0"/>
          <a:lstStyle>
            <a:lvl1pPr>
              <a:defRPr sz="2800">
                <a:solidFill>
                  <a:srgbClr val="004C97"/>
                </a:solidFill>
              </a:defRPr>
            </a:lvl1pPr>
          </a:lstStyle>
          <a:p>
            <a:r>
              <a:rPr lang="en-US"/>
              <a:t>Click to edit Master title style</a:t>
            </a:r>
            <a:endParaRPr lang="en-US" dirty="0"/>
          </a:p>
        </p:txBody>
      </p:sp>
      <p:sp>
        <p:nvSpPr>
          <p:cNvPr id="24" name="Picture Placeholder 14"/>
          <p:cNvSpPr>
            <a:spLocks noGrp="1"/>
          </p:cNvSpPr>
          <p:nvPr>
            <p:ph type="pic" sz="quarter" idx="19"/>
          </p:nvPr>
        </p:nvSpPr>
        <p:spPr>
          <a:xfrm>
            <a:off x="205694"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5" name="Picture Placeholder 14"/>
          <p:cNvSpPr>
            <a:spLocks noGrp="1"/>
          </p:cNvSpPr>
          <p:nvPr>
            <p:ph type="pic" sz="quarter" idx="20"/>
          </p:nvPr>
        </p:nvSpPr>
        <p:spPr>
          <a:xfrm>
            <a:off x="197942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6" name="Picture Placeholder 14"/>
          <p:cNvSpPr>
            <a:spLocks noGrp="1"/>
          </p:cNvSpPr>
          <p:nvPr>
            <p:ph type="pic" sz="quarter" idx="21"/>
          </p:nvPr>
        </p:nvSpPr>
        <p:spPr>
          <a:xfrm>
            <a:off x="375320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7" name="Picture Placeholder 14"/>
          <p:cNvSpPr>
            <a:spLocks noGrp="1"/>
          </p:cNvSpPr>
          <p:nvPr>
            <p:ph type="pic" sz="quarter" idx="22"/>
          </p:nvPr>
        </p:nvSpPr>
        <p:spPr>
          <a:xfrm>
            <a:off x="5534456"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8" name="Picture Placeholder 14"/>
          <p:cNvSpPr>
            <a:spLocks noGrp="1"/>
          </p:cNvSpPr>
          <p:nvPr>
            <p:ph type="pic" sz="quarter" idx="23"/>
          </p:nvPr>
        </p:nvSpPr>
        <p:spPr>
          <a:xfrm>
            <a:off x="7300765" y="271556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29" name="Picture Placeholder 14"/>
          <p:cNvSpPr>
            <a:spLocks noGrp="1"/>
          </p:cNvSpPr>
          <p:nvPr>
            <p:ph type="pic" sz="quarter" idx="14"/>
          </p:nvPr>
        </p:nvSpPr>
        <p:spPr>
          <a:xfrm>
            <a:off x="205694"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0" name="Picture Placeholder 14"/>
          <p:cNvSpPr>
            <a:spLocks noGrp="1"/>
          </p:cNvSpPr>
          <p:nvPr>
            <p:ph type="pic" sz="quarter" idx="15"/>
          </p:nvPr>
        </p:nvSpPr>
        <p:spPr>
          <a:xfrm>
            <a:off x="197942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1" name="Picture Placeholder 14"/>
          <p:cNvSpPr>
            <a:spLocks noGrp="1"/>
          </p:cNvSpPr>
          <p:nvPr>
            <p:ph type="pic" sz="quarter" idx="16"/>
          </p:nvPr>
        </p:nvSpPr>
        <p:spPr>
          <a:xfrm>
            <a:off x="375320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2" name="Picture Placeholder 14"/>
          <p:cNvSpPr>
            <a:spLocks noGrp="1"/>
          </p:cNvSpPr>
          <p:nvPr>
            <p:ph type="pic" sz="quarter" idx="17"/>
          </p:nvPr>
        </p:nvSpPr>
        <p:spPr>
          <a:xfrm>
            <a:off x="5534456"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3" name="Picture Placeholder 14"/>
          <p:cNvSpPr>
            <a:spLocks noGrp="1"/>
          </p:cNvSpPr>
          <p:nvPr>
            <p:ph type="pic" sz="quarter" idx="18"/>
          </p:nvPr>
        </p:nvSpPr>
        <p:spPr>
          <a:xfrm>
            <a:off x="7300765" y="972176"/>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4" name="Picture Placeholder 14"/>
          <p:cNvSpPr>
            <a:spLocks noGrp="1"/>
          </p:cNvSpPr>
          <p:nvPr>
            <p:ph type="pic" sz="quarter" idx="24"/>
          </p:nvPr>
        </p:nvSpPr>
        <p:spPr>
          <a:xfrm>
            <a:off x="205694"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5" name="Picture Placeholder 14"/>
          <p:cNvSpPr>
            <a:spLocks noGrp="1"/>
          </p:cNvSpPr>
          <p:nvPr>
            <p:ph type="pic" sz="quarter" idx="25"/>
          </p:nvPr>
        </p:nvSpPr>
        <p:spPr>
          <a:xfrm>
            <a:off x="197942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6" name="Picture Placeholder 14"/>
          <p:cNvSpPr>
            <a:spLocks noGrp="1"/>
          </p:cNvSpPr>
          <p:nvPr>
            <p:ph type="pic" sz="quarter" idx="26"/>
          </p:nvPr>
        </p:nvSpPr>
        <p:spPr>
          <a:xfrm>
            <a:off x="375320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7" name="Picture Placeholder 14"/>
          <p:cNvSpPr>
            <a:spLocks noGrp="1"/>
          </p:cNvSpPr>
          <p:nvPr>
            <p:ph type="pic" sz="quarter" idx="27"/>
          </p:nvPr>
        </p:nvSpPr>
        <p:spPr>
          <a:xfrm>
            <a:off x="5534456"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
        <p:nvSpPr>
          <p:cNvPr id="38" name="Picture Placeholder 14"/>
          <p:cNvSpPr>
            <a:spLocks noGrp="1"/>
          </p:cNvSpPr>
          <p:nvPr>
            <p:ph type="pic" sz="quarter" idx="28"/>
          </p:nvPr>
        </p:nvSpPr>
        <p:spPr>
          <a:xfrm>
            <a:off x="7300765" y="4448801"/>
            <a:ext cx="1600200" cy="1600200"/>
          </a:xfrm>
          <a:prstGeom prst="rect">
            <a:avLst/>
          </a:prstGeom>
        </p:spPr>
        <p:txBody>
          <a:bodyPr vert="horz"/>
          <a:lstStyle>
            <a:lvl1pPr marL="0" indent="0">
              <a:buFontTx/>
              <a:buNone/>
              <a:defRPr sz="1400">
                <a:solidFill>
                  <a:srgbClr val="505050"/>
                </a:solidFill>
              </a:defRPr>
            </a:lvl1pPr>
          </a:lstStyle>
          <a:p>
            <a:r>
              <a:rPr lang="en-US"/>
              <a:t>Click icon to add picture</a:t>
            </a:r>
            <a:endParaRPr lang="en-US" dirty="0"/>
          </a:p>
        </p:txBody>
      </p:sp>
    </p:spTree>
    <p:extLst>
      <p:ext uri="{BB962C8B-B14F-4D97-AF65-F5344CB8AC3E}">
        <p14:creationId xmlns:p14="http://schemas.microsoft.com/office/powerpoint/2010/main" val="8301617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00200" y="228600"/>
            <a:ext cx="7162800" cy="9906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600200" y="1371600"/>
            <a:ext cx="7162800" cy="47244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6"/>
          <p:cNvSpPr>
            <a:spLocks noGrp="1" noChangeArrowheads="1"/>
          </p:cNvSpPr>
          <p:nvPr>
            <p:ph type="ftr" sz="quarter" idx="10"/>
          </p:nvPr>
        </p:nvSpPr>
        <p:spPr>
          <a:xfrm>
            <a:off x="990600" y="6324600"/>
            <a:ext cx="5391150" cy="457200"/>
          </a:xfrm>
        </p:spPr>
        <p:txBody>
          <a:bodyPr/>
          <a:lstStyle>
            <a:lvl1pPr>
              <a:defRPr dirty="0" smtClean="0"/>
            </a:lvl1pPr>
          </a:lstStyle>
          <a:p>
            <a:pPr>
              <a:defRPr/>
            </a:pPr>
            <a:r>
              <a:rPr lang="en-US" smtClean="0"/>
              <a:t>G. Velev, General Accelerator R&amp;D Review, July  31, 2018</a:t>
            </a:r>
            <a:endParaRPr lang="en-US" dirty="0"/>
          </a:p>
        </p:txBody>
      </p:sp>
      <p:sp>
        <p:nvSpPr>
          <p:cNvPr id="5" name="Rectangle 17"/>
          <p:cNvSpPr>
            <a:spLocks noGrp="1" noChangeArrowheads="1"/>
          </p:cNvSpPr>
          <p:nvPr>
            <p:ph type="sldNum" sz="quarter" idx="11"/>
          </p:nvPr>
        </p:nvSpPr>
        <p:spPr/>
        <p:txBody>
          <a:bodyPr/>
          <a:lstStyle>
            <a:lvl1pPr>
              <a:defRPr/>
            </a:lvl1pPr>
          </a:lstStyle>
          <a:p>
            <a:pPr>
              <a:defRPr/>
            </a:pPr>
            <a:fld id="{6FE0A2C2-4D7E-4063-946A-A0F1CF11DC68}" type="slidenum">
              <a:rPr lang="en-US"/>
              <a:pPr>
                <a:defRPr/>
              </a:pPr>
              <a:t>‹#›</a:t>
            </a:fld>
            <a:endParaRPr lang="en-US" dirty="0"/>
          </a:p>
        </p:txBody>
      </p:sp>
    </p:spTree>
    <p:extLst>
      <p:ext uri="{BB962C8B-B14F-4D97-AF65-F5344CB8AC3E}">
        <p14:creationId xmlns:p14="http://schemas.microsoft.com/office/powerpoint/2010/main" val="10527630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8E0EF45-07D6-46A4-AA6E-DB9A5B03BA84}"/>
              </a:ext>
            </a:extLst>
          </p:cNvPr>
          <p:cNvSpPr>
            <a:spLocks noGrp="1"/>
          </p:cNvSpPr>
          <p:nvPr>
            <p:ph type="ctrTitle"/>
          </p:nvPr>
        </p:nvSpPr>
        <p:spPr>
          <a:xfrm>
            <a:off x="1143000" y="1122363"/>
            <a:ext cx="6858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FD4E6ECB-6610-4670-AEA7-3D1E0B1BC773}"/>
              </a:ext>
            </a:extLst>
          </p:cNvPr>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9CA2CE5D-49BE-47A8-B405-F918AF879242}"/>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 xmlns:a16="http://schemas.microsoft.com/office/drawing/2014/main" id="{991D3B49-C0AC-43F3-8CB4-6D6E8B69382E}"/>
              </a:ext>
            </a:extLst>
          </p:cNvPr>
          <p:cNvSpPr>
            <a:spLocks noGrp="1"/>
          </p:cNvSpPr>
          <p:nvPr>
            <p:ph type="ftr" sz="quarter" idx="11"/>
          </p:nvPr>
        </p:nvSpPr>
        <p:spPr/>
        <p:txBody>
          <a:bodyPr/>
          <a:lstStyle/>
          <a:p>
            <a:r>
              <a:rPr lang="en-US" smtClean="0"/>
              <a:t>G. Velev, General Accelerator R&amp;D Review, July  31, 2018</a:t>
            </a:r>
            <a:endParaRPr lang="en-US"/>
          </a:p>
        </p:txBody>
      </p:sp>
      <p:sp>
        <p:nvSpPr>
          <p:cNvPr id="6" name="Slide Number Placeholder 5">
            <a:extLst>
              <a:ext uri="{FF2B5EF4-FFF2-40B4-BE49-F238E27FC236}">
                <a16:creationId xmlns="" xmlns:a16="http://schemas.microsoft.com/office/drawing/2014/main" id="{31F27817-4487-4E41-A0CF-553ECC8177FF}"/>
              </a:ext>
            </a:extLst>
          </p:cNvPr>
          <p:cNvSpPr>
            <a:spLocks noGrp="1"/>
          </p:cNvSpPr>
          <p:nvPr>
            <p:ph type="sldNum" sz="quarter" idx="12"/>
          </p:nvPr>
        </p:nvSpPr>
        <p:spPr/>
        <p:txBody>
          <a:bodyPr/>
          <a:lstStyle/>
          <a:p>
            <a:fld id="{9F89F537-0F7D-4B56-84B2-06DB141BABCA}" type="slidenum">
              <a:rPr lang="en-US" smtClean="0"/>
              <a:t>‹#›</a:t>
            </a:fld>
            <a:endParaRPr lang="en-US"/>
          </a:p>
        </p:txBody>
      </p:sp>
    </p:spTree>
    <p:extLst>
      <p:ext uri="{BB962C8B-B14F-4D97-AF65-F5344CB8AC3E}">
        <p14:creationId xmlns:p14="http://schemas.microsoft.com/office/powerpoint/2010/main" val="294605939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 Id="rId11"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4" Type="http://schemas.openxmlformats.org/officeDocument/2006/relationships/slideLayout" Target="../slideLayouts/slideLayout13.xml"/><Relationship Id="rId5" Type="http://schemas.openxmlformats.org/officeDocument/2006/relationships/slideLayout" Target="../slideLayouts/slideLayout14.xml"/><Relationship Id="rId6" Type="http://schemas.openxmlformats.org/officeDocument/2006/relationships/slideLayout" Target="../slideLayouts/slideLayout15.xml"/><Relationship Id="rId7" Type="http://schemas.openxmlformats.org/officeDocument/2006/relationships/slideLayout" Target="../slideLayouts/slideLayout16.xml"/><Relationship Id="rId8" Type="http://schemas.openxmlformats.org/officeDocument/2006/relationships/theme" Target="../theme/theme2.xml"/><Relationship Id="rId9" Type="http://schemas.openxmlformats.org/officeDocument/2006/relationships/image" Target="../media/image4.png"/><Relationship Id="rId1" Type="http://schemas.openxmlformats.org/officeDocument/2006/relationships/slideLayout" Target="../slideLayouts/slideLayout10.xml"/><Relationship Id="rId2"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11" cstate="screen">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 bg1="lt1" tx1="dk1" bg2="lt2" tx2="dk2" accent1="accent1" accent2="accent2" accent3="accent3" accent4="accent4" accent5="accent5" accent6="accent6" hlink="hlink" folHlink="folHlink"/>
  <p:sldLayoutIdLst>
    <p:sldLayoutId id="2147484119" r:id="rId1"/>
    <p:sldLayoutId id="2147484104" r:id="rId2"/>
    <p:sldLayoutId id="2147484105" r:id="rId3"/>
    <p:sldLayoutId id="2147484120" r:id="rId4"/>
    <p:sldLayoutId id="2147484103" r:id="rId5"/>
    <p:sldLayoutId id="2147484122" r:id="rId6"/>
    <p:sldLayoutId id="2147484116" r:id="rId7"/>
    <p:sldLayoutId id="2147484131" r:id="rId8"/>
    <p:sldLayoutId id="2147484132" r:id="rId9"/>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736827" y="6504213"/>
            <a:ext cx="675368" cy="241300"/>
          </a:xfrm>
          <a:prstGeom prst="rect">
            <a:avLst/>
          </a:prstGeom>
        </p:spPr>
        <p:txBody>
          <a:bodyPr vert="horz" wrap="square" lIns="0" tIns="0" rIns="0" bIns="0" numCol="1" anchor="t" anchorCtr="0" compatLnSpc="1">
            <a:prstTxWarp prst="textNoShape">
              <a:avLst/>
            </a:prstTxWarp>
          </a:bodyPr>
          <a:lstStyle>
            <a:lvl1pPr algn="l">
              <a:defRPr sz="1200" smtClean="0">
                <a:solidFill>
                  <a:srgbClr val="004C97"/>
                </a:solidFill>
                <a:latin typeface="Helvetica" charset="0"/>
                <a:cs typeface="ＭＳ Ｐゴシック" charset="0"/>
              </a:defRPr>
            </a:lvl1pPr>
          </a:lstStyle>
          <a:p>
            <a:pPr>
              <a:defRPr/>
            </a:pPr>
            <a:endParaRPr lang="en-US" dirty="0"/>
          </a:p>
        </p:txBody>
      </p:sp>
      <p:sp>
        <p:nvSpPr>
          <p:cNvPr id="15" name="Footer Placeholder 4"/>
          <p:cNvSpPr>
            <a:spLocks noGrp="1"/>
          </p:cNvSpPr>
          <p:nvPr>
            <p:ph type="ftr" sz="quarter" idx="3"/>
          </p:nvPr>
        </p:nvSpPr>
        <p:spPr>
          <a:xfrm>
            <a:off x="1530602" y="6504213"/>
            <a:ext cx="6260399" cy="242873"/>
          </a:xfrm>
          <a:prstGeom prst="rect">
            <a:avLst/>
          </a:prstGeom>
        </p:spPr>
        <p:txBody>
          <a:bodyPr lIns="0" tIns="0" rIns="0" bIns="0" anchor="t" anchorCtr="0"/>
          <a:lstStyle>
            <a:lvl1pPr marL="0" algn="l">
              <a:defRPr sz="1200">
                <a:solidFill>
                  <a:srgbClr val="004C97"/>
                </a:solidFill>
                <a:latin typeface="Helvetica"/>
                <a:ea typeface="ＭＳ Ｐゴシック" charset="0"/>
                <a:cs typeface="ＭＳ Ｐゴシック" charset="0"/>
              </a:defRPr>
            </a:lvl1pPr>
          </a:lstStyle>
          <a:p>
            <a:pPr>
              <a:defRPr/>
            </a:pPr>
            <a:r>
              <a:rPr lang="en-US" smtClean="0"/>
              <a:t>G. Velev, General Accelerator R&amp;D Review, July  31, 2018</a:t>
            </a:r>
            <a:endParaRPr lang="en-US" b="1" dirty="0"/>
          </a:p>
        </p:txBody>
      </p:sp>
      <p:sp>
        <p:nvSpPr>
          <p:cNvPr id="16" name="Slide Number Placeholder 5"/>
          <p:cNvSpPr>
            <a:spLocks noGrp="1"/>
          </p:cNvSpPr>
          <p:nvPr>
            <p:ph type="sldNum" sz="quarter" idx="4"/>
          </p:nvPr>
        </p:nvSpPr>
        <p:spPr>
          <a:xfrm>
            <a:off x="222250" y="6504213"/>
            <a:ext cx="414338" cy="237285"/>
          </a:xfrm>
          <a:prstGeom prst="rect">
            <a:avLst/>
          </a:prstGeom>
        </p:spPr>
        <p:txBody>
          <a:bodyPr vert="horz" wrap="square" lIns="0" tIns="0" rIns="0" bIns="0" numCol="1" anchor="t" anchorCtr="0" compatLnSpc="1">
            <a:prstTxWarp prst="textNoShape">
              <a:avLst/>
            </a:prstTxWarp>
          </a:bodyPr>
          <a:lstStyle>
            <a:lvl1pPr>
              <a:defRPr sz="1200" smtClean="0">
                <a:solidFill>
                  <a:srgbClr val="004C97"/>
                </a:solidFill>
                <a:latin typeface="Helvetica" charset="0"/>
                <a:cs typeface="ＭＳ Ｐゴシック" charset="0"/>
              </a:defRPr>
            </a:lvl1pPr>
          </a:lstStyle>
          <a:p>
            <a:pPr>
              <a:defRPr/>
            </a:pPr>
            <a:fld id="{148C009B-CB69-E04A-B9B3-34B26D69E9CF}" type="slidenum">
              <a:rPr lang="en-US" smtClean="0"/>
              <a:pPr>
                <a:defRPr/>
              </a:pPr>
              <a:t>‹#›</a:t>
            </a:fld>
            <a:endParaRPr lang="en-US" dirty="0"/>
          </a:p>
        </p:txBody>
      </p:sp>
      <p:sp>
        <p:nvSpPr>
          <p:cNvPr id="20" name="Date Placeholder 3"/>
          <p:cNvSpPr txBox="1">
            <a:spLocks/>
          </p:cNvSpPr>
          <p:nvPr/>
        </p:nvSpPr>
        <p:spPr>
          <a:xfrm>
            <a:off x="6450013" y="4477484"/>
            <a:ext cx="1076325" cy="241300"/>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dirty="0"/>
          </a:p>
        </p:txBody>
      </p:sp>
      <p:grpSp>
        <p:nvGrpSpPr>
          <p:cNvPr id="9" name="Group 8"/>
          <p:cNvGrpSpPr>
            <a:grpSpLocks noChangeAspect="1"/>
          </p:cNvGrpSpPr>
          <p:nvPr/>
        </p:nvGrpSpPr>
        <p:grpSpPr>
          <a:xfrm>
            <a:off x="215900" y="6258863"/>
            <a:ext cx="8699500" cy="197990"/>
            <a:chOff x="600217" y="6258863"/>
            <a:chExt cx="8297721" cy="188846"/>
          </a:xfrm>
        </p:grpSpPr>
        <p:cxnSp>
          <p:nvCxnSpPr>
            <p:cNvPr id="10" name="Straight Connector 9"/>
            <p:cNvCxnSpPr/>
            <p:nvPr userDrawn="1"/>
          </p:nvCxnSpPr>
          <p:spPr>
            <a:xfrm>
              <a:off x="600217" y="6357936"/>
              <a:ext cx="7190785" cy="0"/>
            </a:xfrm>
            <a:prstGeom prst="line">
              <a:avLst/>
            </a:prstGeom>
            <a:ln w="76200" cmpd="sng">
              <a:solidFill>
                <a:srgbClr val="99D6EA"/>
              </a:solidFill>
            </a:ln>
            <a:effectLst/>
          </p:spPr>
          <p:style>
            <a:lnRef idx="2">
              <a:schemeClr val="accent1"/>
            </a:lnRef>
            <a:fillRef idx="0">
              <a:schemeClr val="accent1"/>
            </a:fillRef>
            <a:effectRef idx="1">
              <a:schemeClr val="accent1"/>
            </a:effectRef>
            <a:fontRef idx="minor">
              <a:schemeClr val="tx1"/>
            </a:fontRef>
          </p:style>
        </p:cxnSp>
        <p:pic>
          <p:nvPicPr>
            <p:cNvPr id="13" name="Picture 6" descr="FermiLogo_RGB_NALBlue.png"/>
            <p:cNvPicPr>
              <a:picLocks noChangeAspect="1"/>
            </p:cNvPicPr>
            <p:nvPr userDrawn="1"/>
          </p:nvPicPr>
          <p:blipFill>
            <a:blip r:embed="rId9" cstate="email">
              <a:extLst>
                <a:ext uri="{28A0092B-C50C-407E-A947-70E740481C1C}">
                  <a14:useLocalDpi xmlns:a14="http://schemas.microsoft.com/office/drawing/2010/main"/>
                </a:ext>
              </a:extLst>
            </a:blip>
            <a:srcRect/>
            <a:stretch>
              <a:fillRect/>
            </a:stretch>
          </p:blipFill>
          <p:spPr bwMode="auto">
            <a:xfrm>
              <a:off x="7853781" y="6258863"/>
              <a:ext cx="1044157" cy="188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71288949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Lst>
  <p:hf hdr="0" dt="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1" Type="http://schemas.openxmlformats.org/officeDocument/2006/relationships/slideLayout" Target="../slideLayouts/slideLayout8.xml"/><Relationship Id="rId2" Type="http://schemas.openxmlformats.org/officeDocument/2006/relationships/image" Target="../media/image1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17.png"/><Relationship Id="rId3"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package" Target="../embeddings/Microsoft_Excel_Sheet1.xlsx"/><Relationship Id="rId4" Type="http://schemas.openxmlformats.org/officeDocument/2006/relationships/image" Target="../media/image19.emf"/><Relationship Id="rId5" Type="http://schemas.openxmlformats.org/officeDocument/2006/relationships/image" Target="../media/image20.emf"/><Relationship Id="rId6" Type="http://schemas.openxmlformats.org/officeDocument/2006/relationships/image" Target="../media/image21.emf"/><Relationship Id="rId7" Type="http://schemas.openxmlformats.org/officeDocument/2006/relationships/image" Target="../media/image22.png"/><Relationship Id="rId1" Type="http://schemas.openxmlformats.org/officeDocument/2006/relationships/vmlDrawing" Target="../drawings/vmlDrawing1.vml"/><Relationship Id="rId2"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25.emf"/><Relationship Id="rId5" Type="http://schemas.openxmlformats.org/officeDocument/2006/relationships/image" Target="../media/image26.jpeg"/><Relationship Id="rId1" Type="http://schemas.openxmlformats.org/officeDocument/2006/relationships/slideLayout" Target="../slideLayouts/slideLayout2.xml"/><Relationship Id="rId2"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5" Type="http://schemas.openxmlformats.org/officeDocument/2006/relationships/image" Target="../media/image34.jpeg"/><Relationship Id="rId6" Type="http://schemas.openxmlformats.org/officeDocument/2006/relationships/image" Target="../media/image35.jpeg"/><Relationship Id="rId7" Type="http://schemas.openxmlformats.org/officeDocument/2006/relationships/image" Target="../media/image36.png"/><Relationship Id="rId8" Type="http://schemas.openxmlformats.org/officeDocument/2006/relationships/image" Target="../media/image37.png"/><Relationship Id="rId9" Type="http://schemas.openxmlformats.org/officeDocument/2006/relationships/image" Target="../media/image38.png"/><Relationship Id="rId10" Type="http://schemas.openxmlformats.org/officeDocument/2006/relationships/image" Target="../media/image39.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18.xml.rels><?xml version="1.0" encoding="UTF-8" standalone="yes"?>
<Relationships xmlns="http://schemas.openxmlformats.org/package/2006/relationships"><Relationship Id="rId3" Type="http://schemas.openxmlformats.org/officeDocument/2006/relationships/image" Target="../media/image40.jpeg"/><Relationship Id="rId4" Type="http://schemas.openxmlformats.org/officeDocument/2006/relationships/image" Target="../media/image41.jpeg"/><Relationship Id="rId5" Type="http://schemas.openxmlformats.org/officeDocument/2006/relationships/image" Target="../media/image42.jpeg"/><Relationship Id="rId6" Type="http://schemas.openxmlformats.org/officeDocument/2006/relationships/image" Target="../media/image43.emf"/><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4.jpeg"/><Relationship Id="rId4"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48.png"/><Relationship Id="rId5" Type="http://schemas.openxmlformats.org/officeDocument/2006/relationships/image" Target="../media/image49.emf"/><Relationship Id="rId6" Type="http://schemas.openxmlformats.org/officeDocument/2006/relationships/image" Target="../media/image50.jpeg"/><Relationship Id="rId1" Type="http://schemas.openxmlformats.org/officeDocument/2006/relationships/slideLayout" Target="../slideLayouts/slideLayout8.xml"/><Relationship Id="rId2" Type="http://schemas.openxmlformats.org/officeDocument/2006/relationships/image" Target="../media/image46.jpeg"/></Relationships>
</file>

<file path=ppt/slides/_rels/slide2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emf"/><Relationship Id="rId1" Type="http://schemas.openxmlformats.org/officeDocument/2006/relationships/slideLayout" Target="../slideLayouts/slideLayout8.xml"/><Relationship Id="rId2"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53.tiff"/><Relationship Id="rId3" Type="http://schemas.openxmlformats.org/officeDocument/2006/relationships/image" Target="../media/image54.tiff"/></Relationships>
</file>

<file path=ppt/slides/_rels/slide26.xml.rels><?xml version="1.0" encoding="UTF-8" standalone="yes"?>
<Relationships xmlns="http://schemas.openxmlformats.org/package/2006/relationships"><Relationship Id="rId3" Type="http://schemas.openxmlformats.org/officeDocument/2006/relationships/image" Target="../media/image55.tiff"/><Relationship Id="rId4" Type="http://schemas.openxmlformats.org/officeDocument/2006/relationships/image" Target="../media/image56.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32.xml.rels><?xml version="1.0" encoding="UTF-8" standalone="yes"?>
<Relationships xmlns="http://schemas.openxmlformats.org/package/2006/relationships"><Relationship Id="rId3" Type="http://schemas.openxmlformats.org/officeDocument/2006/relationships/image" Target="../media/image60.jpe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image" Target="../media/image59.jpeg"/></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4" Type="http://schemas.openxmlformats.org/officeDocument/2006/relationships/image" Target="../media/image63.emf"/><Relationship Id="rId1" Type="http://schemas.openxmlformats.org/officeDocument/2006/relationships/slideLayout" Target="../slideLayouts/slideLayout8.xml"/><Relationship Id="rId2" Type="http://schemas.openxmlformats.org/officeDocument/2006/relationships/notesSlide" Target="../notesSlides/notesSlide11.xml"/></Relationships>
</file>

<file path=ppt/slides/_rels/slide34.xml.rels><?xml version="1.0" encoding="UTF-8" standalone="yes"?>
<Relationships xmlns="http://schemas.openxmlformats.org/package/2006/relationships"><Relationship Id="rId3" Type="http://schemas.openxmlformats.org/officeDocument/2006/relationships/image" Target="../media/image64.jpeg"/><Relationship Id="rId4" Type="http://schemas.openxmlformats.org/officeDocument/2006/relationships/image" Target="../media/image65.jpeg"/><Relationship Id="rId1" Type="http://schemas.openxmlformats.org/officeDocument/2006/relationships/slideLayout" Target="../slideLayouts/slideLayout8.xml"/><Relationship Id="rId2" Type="http://schemas.openxmlformats.org/officeDocument/2006/relationships/notesSlide" Target="../notesSlides/notesSlide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 Id="rId3" Type="http://schemas.openxmlformats.org/officeDocument/2006/relationships/image" Target="../media/image67.emf"/></Relationships>
</file>

<file path=ppt/slides/_rels/slide36.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2.xml"/><Relationship Id="rId2" Type="http://schemas.openxmlformats.org/officeDocument/2006/relationships/image" Target="../media/image68.jpeg"/></Relationships>
</file>

<file path=ppt/slides/_rels/slide37.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1" Type="http://schemas.openxmlformats.org/officeDocument/2006/relationships/slideLayout" Target="../slideLayouts/slideLayout2.xml"/><Relationship Id="rId2" Type="http://schemas.openxmlformats.org/officeDocument/2006/relationships/image" Target="../media/image7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 Id="rId3" Type="http://schemas.openxmlformats.org/officeDocument/2006/relationships/image" Target="../media/image75.png"/></Relationships>
</file>

<file path=ppt/slides/_rels/slide39.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8.jpeg"/><Relationship Id="rId5" Type="http://schemas.openxmlformats.org/officeDocument/2006/relationships/image" Target="../media/image79.jpg"/><Relationship Id="rId1" Type="http://schemas.openxmlformats.org/officeDocument/2006/relationships/slideLayout" Target="../slideLayouts/slideLayout8.xml"/><Relationship Id="rId2" Type="http://schemas.openxmlformats.org/officeDocument/2006/relationships/image" Target="../media/image76.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em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0.jpeg"/><Relationship Id="rId3"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8.emf"/></Relationships>
</file>

<file path=ppt/slides/_rels/slide44.xml.rels><?xml version="1.0" encoding="UTF-8" standalone="yes"?>
<Relationships xmlns="http://schemas.openxmlformats.org/package/2006/relationships"><Relationship Id="rId3" Type="http://schemas.openxmlformats.org/officeDocument/2006/relationships/image" Target="../media/image83.emf"/><Relationship Id="rId4" Type="http://schemas.openxmlformats.org/officeDocument/2006/relationships/image" Target="../media/image84.emf"/><Relationship Id="rId5" Type="http://schemas.openxmlformats.org/officeDocument/2006/relationships/image" Target="../media/image85.tiff"/><Relationship Id="rId6" Type="http://schemas.openxmlformats.org/officeDocument/2006/relationships/image" Target="../media/image86.tiff"/><Relationship Id="rId7" Type="http://schemas.openxmlformats.org/officeDocument/2006/relationships/image" Target="../media/image87.tiff"/><Relationship Id="rId8" Type="http://schemas.openxmlformats.org/officeDocument/2006/relationships/image" Target="../media/image88.tiff"/><Relationship Id="rId9" Type="http://schemas.openxmlformats.org/officeDocument/2006/relationships/image" Target="../media/image89.tiff"/><Relationship Id="rId10" Type="http://schemas.openxmlformats.org/officeDocument/2006/relationships/image" Target="../media/image90.png"/><Relationship Id="rId1" Type="http://schemas.openxmlformats.org/officeDocument/2006/relationships/slideLayout" Target="../slideLayouts/slideLayout8.xml"/><Relationship Id="rId2" Type="http://schemas.openxmlformats.org/officeDocument/2006/relationships/image" Target="../media/image82.em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1" Type="http://schemas.openxmlformats.org/officeDocument/2006/relationships/slideLayout" Target="../slideLayouts/slideLayout8.xml"/><Relationship Id="rId2" Type="http://schemas.openxmlformats.org/officeDocument/2006/relationships/image" Target="../media/image9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6.png"/><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52.xml.rels><?xml version="1.0" encoding="UTF-8" standalone="yes"?>
<Relationships xmlns="http://schemas.openxmlformats.org/package/2006/relationships"><Relationship Id="rId3" Type="http://schemas.openxmlformats.org/officeDocument/2006/relationships/image" Target="../media/image98.png"/><Relationship Id="rId4" Type="http://schemas.openxmlformats.org/officeDocument/2006/relationships/image" Target="../media/image99.jpeg"/><Relationship Id="rId5" Type="http://schemas.openxmlformats.org/officeDocument/2006/relationships/image" Target="../media/image100.png"/><Relationship Id="rId6" Type="http://schemas.openxmlformats.org/officeDocument/2006/relationships/image" Target="../media/image101.png"/><Relationship Id="rId1" Type="http://schemas.openxmlformats.org/officeDocument/2006/relationships/slideLayout" Target="../slideLayouts/slideLayout8.xml"/><Relationship Id="rId2" Type="http://schemas.openxmlformats.org/officeDocument/2006/relationships/image" Target="../media/image97.jpeg"/></Relationships>
</file>

<file path=ppt/slides/_rels/slide53.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jpeg"/><Relationship Id="rId5" Type="http://schemas.openxmlformats.org/officeDocument/2006/relationships/image" Target="../media/image104.jpeg"/><Relationship Id="rId6" Type="http://schemas.openxmlformats.org/officeDocument/2006/relationships/image" Target="../media/image105.jpeg"/><Relationship Id="rId7" Type="http://schemas.openxmlformats.org/officeDocument/2006/relationships/image" Target="../media/image106.jpeg"/><Relationship Id="rId8" Type="http://schemas.openxmlformats.org/officeDocument/2006/relationships/image" Target="../media/image107.jpeg"/><Relationship Id="rId9" Type="http://schemas.openxmlformats.org/officeDocument/2006/relationships/image" Target="../media/image108.jpeg"/><Relationship Id="rId10" Type="http://schemas.openxmlformats.org/officeDocument/2006/relationships/image" Target="../media/image109.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11.jpeg"/><Relationship Id="rId4" Type="http://schemas.openxmlformats.org/officeDocument/2006/relationships/image" Target="../media/image49.emf"/><Relationship Id="rId5" Type="http://schemas.openxmlformats.org/officeDocument/2006/relationships/image" Target="../media/image112.emf"/><Relationship Id="rId1" Type="http://schemas.openxmlformats.org/officeDocument/2006/relationships/slideLayout" Target="../slideLayouts/slideLayout8.xml"/><Relationship Id="rId2" Type="http://schemas.openxmlformats.org/officeDocument/2006/relationships/image" Target="../media/image110.png"/></Relationships>
</file>

<file path=ppt/slides/_rels/slide57.xml.rels><?xml version="1.0" encoding="UTF-8" standalone="yes"?>
<Relationships xmlns="http://schemas.openxmlformats.org/package/2006/relationships"><Relationship Id="rId3" Type="http://schemas.openxmlformats.org/officeDocument/2006/relationships/image" Target="../media/image113.jpeg"/><Relationship Id="rId4" Type="http://schemas.openxmlformats.org/officeDocument/2006/relationships/image" Target="../media/image54.tiff"/><Relationship Id="rId1" Type="http://schemas.openxmlformats.org/officeDocument/2006/relationships/slideLayout" Target="../slideLayouts/slideLayout8.xml"/><Relationship Id="rId2" Type="http://schemas.openxmlformats.org/officeDocument/2006/relationships/image" Target="../media/image53.tiff"/></Relationships>
</file>

<file path=ppt/slides/_rels/slide58.xml.rels><?xml version="1.0" encoding="UTF-8" standalone="yes"?>
<Relationships xmlns="http://schemas.openxmlformats.org/package/2006/relationships"><Relationship Id="rId3" Type="http://schemas.openxmlformats.org/officeDocument/2006/relationships/image" Target="../media/image114.jpeg"/><Relationship Id="rId4" Type="http://schemas.openxmlformats.org/officeDocument/2006/relationships/image" Target="../media/image115.jpeg"/><Relationship Id="rId5" Type="http://schemas.openxmlformats.org/officeDocument/2006/relationships/image" Target="../media/image116.jpeg"/><Relationship Id="rId6" Type="http://schemas.openxmlformats.org/officeDocument/2006/relationships/image" Target="../media/image117.jpeg"/><Relationship Id="rId7" Type="http://schemas.openxmlformats.org/officeDocument/2006/relationships/image" Target="../media/image118.png"/><Relationship Id="rId8" Type="http://schemas.openxmlformats.org/officeDocument/2006/relationships/image" Target="../media/image119.png"/><Relationship Id="rId9" Type="http://schemas.openxmlformats.org/officeDocument/2006/relationships/image" Target="../media/image120.png"/><Relationship Id="rId10" Type="http://schemas.openxmlformats.org/officeDocument/2006/relationships/image" Target="../media/image121.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59.xml.rels><?xml version="1.0" encoding="UTF-8" standalone="yes"?>
<Relationships xmlns="http://schemas.openxmlformats.org/package/2006/relationships"><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1" Type="http://schemas.openxmlformats.org/officeDocument/2006/relationships/slideLayout" Target="../slideLayouts/slideLayout8.xml"/><Relationship Id="rId2"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image" Target="../media/image9.png"/><Relationship Id="rId3" Type="http://schemas.openxmlformats.org/officeDocument/2006/relationships/image" Target="../media/image10.emf"/></Relationships>
</file>

<file path=ppt/slides/_rels/slide60.xml.rels><?xml version="1.0" encoding="UTF-8" standalone="yes"?>
<Relationships xmlns="http://schemas.openxmlformats.org/package/2006/relationships"><Relationship Id="rId3" Type="http://schemas.openxmlformats.org/officeDocument/2006/relationships/image" Target="../media/image127.emf"/><Relationship Id="rId4" Type="http://schemas.openxmlformats.org/officeDocument/2006/relationships/image" Target="../media/image128.png"/><Relationship Id="rId5" Type="http://schemas.openxmlformats.org/officeDocument/2006/relationships/image" Target="../media/image129.jpeg"/><Relationship Id="rId6" Type="http://schemas.openxmlformats.org/officeDocument/2006/relationships/image" Target="../media/image110.png"/><Relationship Id="rId7" Type="http://schemas.openxmlformats.org/officeDocument/2006/relationships/image" Target="../media/image130.jpeg"/><Relationship Id="rId1" Type="http://schemas.openxmlformats.org/officeDocument/2006/relationships/slideLayout" Target="../slideLayouts/slideLayout8.xml"/><Relationship Id="rId2" Type="http://schemas.openxmlformats.org/officeDocument/2006/relationships/image" Target="../media/image126.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341924" y="5330422"/>
            <a:ext cx="8499231" cy="1390219"/>
          </a:xfrm>
        </p:spPr>
        <p:txBody>
          <a:bodyPr/>
          <a:lstStyle/>
          <a:p>
            <a:r>
              <a:rPr lang="en-US" dirty="0" smtClean="0"/>
              <a:t>George Velev </a:t>
            </a:r>
            <a:r>
              <a:rPr lang="en-US" dirty="0"/>
              <a:t>	</a:t>
            </a:r>
          </a:p>
          <a:p>
            <a:r>
              <a:rPr lang="en-US" dirty="0"/>
              <a:t>GARD review</a:t>
            </a:r>
          </a:p>
          <a:p>
            <a:r>
              <a:rPr lang="en-US" dirty="0"/>
              <a:t>31 July 2018</a:t>
            </a:r>
          </a:p>
          <a:p>
            <a:endParaRPr lang="en-US" dirty="0"/>
          </a:p>
        </p:txBody>
      </p:sp>
      <p:sp>
        <p:nvSpPr>
          <p:cNvPr id="3" name="Text Placeholder 2"/>
          <p:cNvSpPr>
            <a:spLocks noGrp="1"/>
          </p:cNvSpPr>
          <p:nvPr>
            <p:ph type="body" sz="quarter" idx="11"/>
          </p:nvPr>
        </p:nvSpPr>
        <p:spPr/>
        <p:txBody>
          <a:bodyPr>
            <a:noAutofit/>
          </a:bodyPr>
          <a:lstStyle/>
          <a:p>
            <a:r>
              <a:rPr lang="en-US" dirty="0"/>
              <a:t>Superconducting Magnets and Materials, Magnet Test </a:t>
            </a:r>
            <a:r>
              <a:rPr lang="en-US" dirty="0" smtClean="0"/>
              <a:t>Facilities</a:t>
            </a:r>
            <a:endParaRPr lang="en-US" dirty="0"/>
          </a:p>
        </p:txBody>
      </p:sp>
    </p:spTree>
    <p:extLst>
      <p:ext uri="{BB962C8B-B14F-4D97-AF65-F5344CB8AC3E}">
        <p14:creationId xmlns:p14="http://schemas.microsoft.com/office/powerpoint/2010/main" val="198959752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28600"/>
            <a:ext cx="7162800" cy="990600"/>
          </a:xfrm>
        </p:spPr>
        <p:txBody>
          <a:bodyPr/>
          <a:lstStyle/>
          <a:p>
            <a:r>
              <a:rPr lang="en-US" sz="2800" dirty="0" smtClean="0"/>
              <a:t>Twin-aperture model MBHDP01</a:t>
            </a:r>
            <a:endParaRPr lang="en-US" sz="2800" dirty="0"/>
          </a:p>
        </p:txBody>
      </p:sp>
      <p:sp>
        <p:nvSpPr>
          <p:cNvPr id="5" name="Slide Number Placeholder 4"/>
          <p:cNvSpPr>
            <a:spLocks noGrp="1"/>
          </p:cNvSpPr>
          <p:nvPr>
            <p:ph type="sldNum" sz="quarter" idx="4294967295"/>
          </p:nvPr>
        </p:nvSpPr>
        <p:spPr>
          <a:xfrm>
            <a:off x="7391400" y="6553200"/>
            <a:ext cx="1447800" cy="304800"/>
          </a:xfrm>
          <a:prstGeom prst="rect">
            <a:avLst/>
          </a:prstGeom>
        </p:spPr>
        <p:txBody>
          <a:bodyPr/>
          <a:lstStyle/>
          <a:p>
            <a:pPr>
              <a:defRPr/>
            </a:pPr>
            <a:r>
              <a:rPr lang="en-US" dirty="0" smtClean="0"/>
              <a:t>              </a:t>
            </a:r>
          </a:p>
          <a:p>
            <a:pPr>
              <a:defRPr/>
            </a:pPr>
            <a:endParaRPr lang="en-US" dirty="0"/>
          </a:p>
        </p:txBody>
      </p:sp>
      <p:grpSp>
        <p:nvGrpSpPr>
          <p:cNvPr id="8" name="Group 10"/>
          <p:cNvGrpSpPr>
            <a:grpSpLocks/>
          </p:cNvGrpSpPr>
          <p:nvPr/>
        </p:nvGrpSpPr>
        <p:grpSpPr bwMode="auto">
          <a:xfrm>
            <a:off x="1259632" y="1321834"/>
            <a:ext cx="6644879" cy="1943100"/>
            <a:chOff x="120400" y="990600"/>
            <a:chExt cx="8860386" cy="2590800"/>
          </a:xfrm>
        </p:grpSpPr>
        <p:pic>
          <p:nvPicPr>
            <p:cNvPr id="11" name="Picture 7"/>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20400" y="990600"/>
              <a:ext cx="886038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9"/>
            <p:cNvSpPr txBox="1">
              <a:spLocks noChangeArrowheads="1"/>
            </p:cNvSpPr>
            <p:nvPr/>
          </p:nvSpPr>
          <p:spPr bwMode="auto">
            <a:xfrm>
              <a:off x="5943600" y="2774959"/>
              <a:ext cx="1143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ea typeface="MS PGothic" panose="020B0600070205080204" pitchFamily="34" charset="-128"/>
                </a:defRPr>
              </a:lvl1pPr>
              <a:lvl2pPr marL="742950" indent="-285750">
                <a:spcBef>
                  <a:spcPct val="20000"/>
                </a:spcBef>
                <a:buChar char="o"/>
                <a:defRPr b="1">
                  <a:solidFill>
                    <a:schemeClr val="tx1"/>
                  </a:solidFill>
                  <a:latin typeface="Bookman Old Style" panose="02050604050505020204" pitchFamily="18" charset="0"/>
                  <a:ea typeface="MS PGothic" panose="020B0600070205080204" pitchFamily="34" charset="-128"/>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ea typeface="MS PGothic" panose="020B0600070205080204" pitchFamily="34" charset="-128"/>
                </a:defRPr>
              </a:lvl3pPr>
              <a:lvl4pPr marL="1600200" indent="-228600">
                <a:spcBef>
                  <a:spcPct val="20000"/>
                </a:spcBef>
                <a:buChar char="–"/>
                <a:defRPr sz="1600" i="1">
                  <a:solidFill>
                    <a:schemeClr val="tx2"/>
                  </a:solidFill>
                  <a:latin typeface="Bookman Old Style" panose="02050604050505020204" pitchFamily="18" charset="0"/>
                  <a:ea typeface="MS PGothic" panose="020B0600070205080204" pitchFamily="34" charset="-128"/>
                </a:defRPr>
              </a:lvl4pPr>
              <a:lvl5pPr marL="2057400" indent="-228600">
                <a:spcBef>
                  <a:spcPct val="20000"/>
                </a:spcBef>
                <a:buChar char="•"/>
                <a:defRPr sz="1600">
                  <a:solidFill>
                    <a:schemeClr val="tx1"/>
                  </a:solidFill>
                  <a:latin typeface="Bookman Old Style" panose="020506040505050202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9pPr>
            </a:lstStyle>
            <a:p>
              <a:pPr algn="ctr">
                <a:spcBef>
                  <a:spcPct val="0"/>
                </a:spcBef>
                <a:buClrTx/>
                <a:buFontTx/>
                <a:buNone/>
              </a:pPr>
              <a:r>
                <a:rPr lang="en-US" altLang="en-US" sz="1050" b="0">
                  <a:solidFill>
                    <a:schemeClr val="tx1"/>
                  </a:solidFill>
                  <a:latin typeface="Times New Roman" panose="02020603050405020304" pitchFamily="18" charset="0"/>
                </a:rPr>
                <a:t>Re-collaring with larger radial shim</a:t>
              </a:r>
            </a:p>
          </p:txBody>
        </p:sp>
        <p:sp>
          <p:nvSpPr>
            <p:cNvPr id="13" name="TextBox 13"/>
            <p:cNvSpPr txBox="1">
              <a:spLocks noChangeArrowheads="1"/>
            </p:cNvSpPr>
            <p:nvPr/>
          </p:nvSpPr>
          <p:spPr bwMode="auto">
            <a:xfrm>
              <a:off x="2209800" y="2667000"/>
              <a:ext cx="13142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3333FF"/>
                </a:buClr>
                <a:buFont typeface="Wingdings" panose="05000000000000000000" pitchFamily="2" charset="2"/>
                <a:buChar char="v"/>
                <a:defRPr sz="2000" b="1">
                  <a:solidFill>
                    <a:srgbClr val="3333FF"/>
                  </a:solidFill>
                  <a:latin typeface="Bookman Old Style" panose="02050604050505020204" pitchFamily="18" charset="0"/>
                  <a:ea typeface="MS PGothic" panose="020B0600070205080204" pitchFamily="34" charset="-128"/>
                </a:defRPr>
              </a:lvl1pPr>
              <a:lvl2pPr marL="742950" indent="-285750">
                <a:spcBef>
                  <a:spcPct val="20000"/>
                </a:spcBef>
                <a:buChar char="o"/>
                <a:defRPr b="1">
                  <a:solidFill>
                    <a:schemeClr val="tx1"/>
                  </a:solidFill>
                  <a:latin typeface="Bookman Old Style" panose="02050604050505020204" pitchFamily="18" charset="0"/>
                  <a:ea typeface="MS PGothic" panose="020B0600070205080204" pitchFamily="34" charset="-128"/>
                </a:defRPr>
              </a:lvl2pPr>
              <a:lvl3pPr marL="1143000" indent="-228600">
                <a:spcBef>
                  <a:spcPct val="20000"/>
                </a:spcBef>
                <a:buFont typeface="Wingdings" panose="05000000000000000000" pitchFamily="2" charset="2"/>
                <a:buChar char="§"/>
                <a:defRPr sz="1600">
                  <a:solidFill>
                    <a:srgbClr val="008000"/>
                  </a:solidFill>
                  <a:latin typeface="Bookman Old Style" panose="02050604050505020204" pitchFamily="18" charset="0"/>
                  <a:ea typeface="MS PGothic" panose="020B0600070205080204" pitchFamily="34" charset="-128"/>
                </a:defRPr>
              </a:lvl3pPr>
              <a:lvl4pPr marL="1600200" indent="-228600">
                <a:spcBef>
                  <a:spcPct val="20000"/>
                </a:spcBef>
                <a:buChar char="–"/>
                <a:defRPr sz="1600" i="1">
                  <a:solidFill>
                    <a:schemeClr val="tx2"/>
                  </a:solidFill>
                  <a:latin typeface="Bookman Old Style" panose="02050604050505020204" pitchFamily="18" charset="0"/>
                  <a:ea typeface="MS PGothic" panose="020B0600070205080204" pitchFamily="34" charset="-128"/>
                </a:defRPr>
              </a:lvl4pPr>
              <a:lvl5pPr marL="2057400" indent="-228600">
                <a:spcBef>
                  <a:spcPct val="20000"/>
                </a:spcBef>
                <a:buChar char="•"/>
                <a:defRPr sz="1600">
                  <a:solidFill>
                    <a:schemeClr val="tx1"/>
                  </a:solidFill>
                  <a:latin typeface="Bookman Old Style" panose="02050604050505020204" pitchFamily="18" charset="0"/>
                  <a:ea typeface="MS PGothic" panose="020B0600070205080204" pitchFamily="34" charset="-128"/>
                </a:defRPr>
              </a:lvl5pPr>
              <a:lvl6pPr marL="25146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6pPr>
              <a:lvl7pPr marL="29718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7pPr>
              <a:lvl8pPr marL="34290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8pPr>
              <a:lvl9pPr marL="3886200" indent="-228600" eaLnBrk="0" fontAlgn="base" hangingPunct="0">
                <a:spcBef>
                  <a:spcPct val="20000"/>
                </a:spcBef>
                <a:spcAft>
                  <a:spcPct val="0"/>
                </a:spcAft>
                <a:buChar char="•"/>
                <a:defRPr sz="1600">
                  <a:solidFill>
                    <a:schemeClr val="tx1"/>
                  </a:solidFill>
                  <a:latin typeface="Bookman Old Style" panose="02050604050505020204" pitchFamily="18" charset="0"/>
                  <a:ea typeface="MS PGothic" panose="020B0600070205080204" pitchFamily="34" charset="-128"/>
                </a:defRPr>
              </a:lvl9pPr>
            </a:lstStyle>
            <a:p>
              <a:pPr algn="ctr">
                <a:spcBef>
                  <a:spcPct val="0"/>
                </a:spcBef>
                <a:buClrTx/>
                <a:buFontTx/>
                <a:buNone/>
              </a:pPr>
              <a:r>
                <a:rPr lang="en-US" altLang="en-US" sz="1050" b="0" dirty="0">
                  <a:solidFill>
                    <a:schemeClr val="tx1"/>
                  </a:solidFill>
                  <a:latin typeface="Times New Roman" panose="02020603050405020304" pitchFamily="18" charset="0"/>
                </a:rPr>
                <a:t>Smaller collar-yoke mid-plane shim</a:t>
              </a:r>
            </a:p>
          </p:txBody>
        </p:sp>
      </p:grpSp>
      <p:pic>
        <p:nvPicPr>
          <p:cNvPr id="10" name="Picture 12"/>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6694786" y="3682385"/>
            <a:ext cx="2053678" cy="2053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32011" y="3682385"/>
            <a:ext cx="2757678" cy="2162882"/>
          </a:xfrm>
          <a:prstGeom prst="rect">
            <a:avLst/>
          </a:prstGeom>
          <a:noFill/>
        </p:spPr>
      </p:pic>
      <p:pic>
        <p:nvPicPr>
          <p:cNvPr id="17" name="Picture 1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189689" y="3804874"/>
            <a:ext cx="3291591" cy="1981200"/>
          </a:xfrm>
          <a:prstGeom prst="rect">
            <a:avLst/>
          </a:prstGeom>
        </p:spPr>
      </p:pic>
      <p:sp>
        <p:nvSpPr>
          <p:cNvPr id="3" name="Footer Placeholder 2"/>
          <p:cNvSpPr>
            <a:spLocks noGrp="1"/>
          </p:cNvSpPr>
          <p:nvPr>
            <p:ph type="ftr" sz="quarter" idx="10"/>
          </p:nvPr>
        </p:nvSpPr>
        <p:spPr>
          <a:xfrm>
            <a:off x="990600" y="6421120"/>
            <a:ext cx="5391150" cy="28448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369545878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4" name="Pictur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01392" y="718452"/>
            <a:ext cx="5134422" cy="3841689"/>
          </a:xfrm>
          <a:prstGeom prst="rect">
            <a:avLst/>
          </a:prstGeom>
        </p:spPr>
      </p:pic>
      <p:sp>
        <p:nvSpPr>
          <p:cNvPr id="12" name="Rectangle 11"/>
          <p:cNvSpPr/>
          <p:nvPr/>
        </p:nvSpPr>
        <p:spPr>
          <a:xfrm>
            <a:off x="3165231" y="4311768"/>
            <a:ext cx="5910384" cy="1754327"/>
          </a:xfrm>
          <a:prstGeom prst="rect">
            <a:avLst/>
          </a:prstGeom>
          <a:solidFill>
            <a:schemeClr val="bg1"/>
          </a:solidFill>
          <a:ln w="12700">
            <a:noFill/>
          </a:ln>
        </p:spPr>
        <p:txBody>
          <a:bodyPr wrap="square">
            <a:spAutoFit/>
          </a:bodyPr>
          <a:lstStyle/>
          <a:p>
            <a:pPr marL="342900" indent="-342900">
              <a:buFont typeface="Arial"/>
              <a:buChar char="•"/>
            </a:pPr>
            <a:r>
              <a:rPr lang="en-US" sz="1800" dirty="0">
                <a:latin typeface="Times-Roman"/>
              </a:rPr>
              <a:t>As expected, the magnet demonstrated </a:t>
            </a:r>
            <a:r>
              <a:rPr lang="en-US" sz="1800" dirty="0" smtClean="0">
                <a:latin typeface="Times-Roman"/>
              </a:rPr>
              <a:t>similar quench </a:t>
            </a:r>
            <a:r>
              <a:rPr lang="en-US" sz="1800" dirty="0">
                <a:latin typeface="Times-Roman"/>
              </a:rPr>
              <a:t>performance </a:t>
            </a:r>
            <a:r>
              <a:rPr lang="en-US" sz="1800" dirty="0" smtClean="0">
                <a:latin typeface="Times-Roman"/>
              </a:rPr>
              <a:t>limited </a:t>
            </a:r>
            <a:r>
              <a:rPr lang="en-US" sz="1800" dirty="0">
                <a:latin typeface="Times-Roman"/>
              </a:rPr>
              <a:t>by  </a:t>
            </a:r>
            <a:r>
              <a:rPr lang="en-US" sz="1800" dirty="0" smtClean="0">
                <a:latin typeface="Times-Roman"/>
              </a:rPr>
              <a:t>the </a:t>
            </a:r>
            <a:r>
              <a:rPr lang="en-US" sz="1800" dirty="0">
                <a:latin typeface="Times-Roman"/>
              </a:rPr>
              <a:t>coil used </a:t>
            </a:r>
            <a:r>
              <a:rPr lang="en-US" sz="1800" dirty="0" smtClean="0">
                <a:latin typeface="Times-Roman"/>
              </a:rPr>
              <a:t>in MBHSP02</a:t>
            </a:r>
          </a:p>
          <a:p>
            <a:pPr marL="342900" indent="-342900">
              <a:buFont typeface="Arial"/>
              <a:buChar char="•"/>
            </a:pPr>
            <a:r>
              <a:rPr lang="en-US" sz="1800" dirty="0" smtClean="0">
                <a:latin typeface="Times-Roman"/>
              </a:rPr>
              <a:t>No </a:t>
            </a:r>
            <a:r>
              <a:rPr lang="en-US" sz="1800" dirty="0">
                <a:latin typeface="Times-Roman"/>
              </a:rPr>
              <a:t>additional coil degradation </a:t>
            </a:r>
            <a:r>
              <a:rPr lang="en-US" sz="1800" dirty="0" smtClean="0">
                <a:latin typeface="Times-Roman"/>
              </a:rPr>
              <a:t>due to re-assembly </a:t>
            </a:r>
            <a:r>
              <a:rPr lang="en-US" sz="1800" dirty="0">
                <a:latin typeface="Times-Roman"/>
              </a:rPr>
              <a:t>of one of the collared </a:t>
            </a:r>
            <a:r>
              <a:rPr lang="en-US" sz="1800" dirty="0" smtClean="0">
                <a:latin typeface="Times-Roman"/>
              </a:rPr>
              <a:t>coils and </a:t>
            </a:r>
            <a:r>
              <a:rPr lang="en-US" sz="1800" dirty="0">
                <a:latin typeface="Times-Roman"/>
              </a:rPr>
              <a:t>twin-aperture dipole assembly </a:t>
            </a:r>
            <a:r>
              <a:rPr lang="en-US" sz="1800" dirty="0" smtClean="0">
                <a:latin typeface="Times-Roman"/>
              </a:rPr>
              <a:t>process</a:t>
            </a:r>
          </a:p>
          <a:p>
            <a:pPr marL="342900" indent="-342900">
              <a:buFont typeface="Arial"/>
              <a:buChar char="•"/>
            </a:pPr>
            <a:r>
              <a:rPr lang="en-US" sz="1800" dirty="0" smtClean="0">
                <a:solidFill>
                  <a:srgbClr val="C00000"/>
                </a:solidFill>
                <a:latin typeface="TimesNewRomanPSMT"/>
              </a:rPr>
              <a:t>MBHDP01 </a:t>
            </a:r>
            <a:r>
              <a:rPr lang="en-US" sz="1800" dirty="0">
                <a:solidFill>
                  <a:srgbClr val="C00000"/>
                </a:solidFill>
                <a:latin typeface="TimesNewRomanPSMT"/>
              </a:rPr>
              <a:t>reached 11.5 T at 12.1 kA </a:t>
            </a:r>
            <a:endParaRPr lang="en-US" sz="1800" dirty="0" smtClean="0">
              <a:solidFill>
                <a:srgbClr val="C00000"/>
              </a:solidFill>
              <a:latin typeface="TimesNewRomanPSMT"/>
            </a:endParaRPr>
          </a:p>
        </p:txBody>
      </p:sp>
      <p:sp>
        <p:nvSpPr>
          <p:cNvPr id="13" name="Rectangle 12"/>
          <p:cNvSpPr/>
          <p:nvPr/>
        </p:nvSpPr>
        <p:spPr>
          <a:xfrm>
            <a:off x="1112218" y="5832692"/>
            <a:ext cx="6529628" cy="338554"/>
          </a:xfrm>
          <a:prstGeom prst="rect">
            <a:avLst/>
          </a:prstGeom>
        </p:spPr>
        <p:txBody>
          <a:bodyPr wrap="square">
            <a:spAutoFit/>
          </a:bodyPr>
          <a:lstStyle/>
          <a:p>
            <a:r>
              <a:rPr lang="en-US" sz="1600" dirty="0" smtClean="0">
                <a:solidFill>
                  <a:srgbClr val="0070C0"/>
                </a:solidFill>
                <a:latin typeface="Times-Roman"/>
              </a:rPr>
              <a:t> </a:t>
            </a:r>
            <a:endParaRPr lang="en-US" sz="1600" dirty="0">
              <a:solidFill>
                <a:srgbClr val="0070C0"/>
              </a:solidFill>
              <a:latin typeface="Times-Roman"/>
            </a:endParaRPr>
          </a:p>
        </p:txBody>
      </p:sp>
      <p:sp>
        <p:nvSpPr>
          <p:cNvPr id="9" name="Title 8"/>
          <p:cNvSpPr>
            <a:spLocks noGrp="1"/>
          </p:cNvSpPr>
          <p:nvPr>
            <p:ph type="title"/>
          </p:nvPr>
        </p:nvSpPr>
        <p:spPr>
          <a:xfrm>
            <a:off x="486419" y="228600"/>
            <a:ext cx="8276581" cy="990600"/>
          </a:xfrm>
        </p:spPr>
        <p:txBody>
          <a:bodyPr>
            <a:normAutofit/>
          </a:bodyPr>
          <a:lstStyle/>
          <a:p>
            <a:r>
              <a:rPr lang="en-US" sz="2800" dirty="0"/>
              <a:t>MBHDP01 Quench </a:t>
            </a:r>
            <a:r>
              <a:rPr lang="en-US" sz="2800" dirty="0" smtClean="0"/>
              <a:t>Performance  Measurement </a:t>
            </a:r>
            <a:endParaRPr lang="en-US" sz="2800" dirty="0"/>
          </a:p>
        </p:txBody>
      </p:sp>
      <p:sp>
        <p:nvSpPr>
          <p:cNvPr id="8" name="TextBox 7"/>
          <p:cNvSpPr txBox="1"/>
          <p:nvPr/>
        </p:nvSpPr>
        <p:spPr>
          <a:xfrm>
            <a:off x="4783716" y="900444"/>
            <a:ext cx="1388484" cy="461665"/>
          </a:xfrm>
          <a:prstGeom prst="rect">
            <a:avLst/>
          </a:prstGeom>
          <a:noFill/>
          <a:ln>
            <a:solidFill>
              <a:srgbClr val="FF0000"/>
            </a:solidFill>
          </a:ln>
        </p:spPr>
        <p:txBody>
          <a:bodyPr wrap="square" rtlCol="0">
            <a:spAutoFit/>
          </a:bodyPr>
          <a:lstStyle/>
          <a:p>
            <a:r>
              <a:rPr lang="en-US" dirty="0" smtClean="0">
                <a:solidFill>
                  <a:srgbClr val="FF0000"/>
                </a:solidFill>
              </a:rPr>
              <a:t> Success!</a:t>
            </a:r>
            <a:endParaRPr lang="en-US" dirty="0">
              <a:solidFill>
                <a:srgbClr val="FF0000"/>
              </a:solidFill>
            </a:endParaRPr>
          </a:p>
        </p:txBody>
      </p:sp>
      <p:pic>
        <p:nvPicPr>
          <p:cNvPr id="11" name="Picture 2" descr="IMG_2028.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591624" y="2075836"/>
            <a:ext cx="4648200" cy="28655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0"/>
          </p:nvPr>
        </p:nvSpPr>
        <p:spPr>
          <a:xfrm>
            <a:off x="990600" y="6410960"/>
            <a:ext cx="5391150" cy="320675"/>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06392449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125045" y="90141"/>
            <a:ext cx="7709877" cy="583936"/>
          </a:xfrm>
        </p:spPr>
        <p:txBody>
          <a:bodyPr>
            <a:normAutofit/>
          </a:bodyPr>
          <a:lstStyle/>
          <a:p>
            <a:r>
              <a:rPr lang="en-US" sz="2800" dirty="0" smtClean="0">
                <a:latin typeface="Arial" charset="0"/>
              </a:rPr>
              <a:t>11 T Magnetic Measurements/Summary   </a:t>
            </a:r>
          </a:p>
        </p:txBody>
      </p:sp>
      <p:sp>
        <p:nvSpPr>
          <p:cNvPr id="5" name="Footer Placeholder 4"/>
          <p:cNvSpPr>
            <a:spLocks noGrp="1"/>
          </p:cNvSpPr>
          <p:nvPr>
            <p:ph type="ftr" sz="quarter" idx="11"/>
          </p:nvPr>
        </p:nvSpPr>
        <p:spPr>
          <a:xfrm>
            <a:off x="1055370" y="6504213"/>
            <a:ext cx="4298950" cy="237285"/>
          </a:xfrm>
        </p:spPr>
        <p:txBody>
          <a:bodyPr/>
          <a:lstStyle/>
          <a:p>
            <a:pPr>
              <a:defRPr/>
            </a:pPr>
            <a:r>
              <a:rPr lang="en-US" dirty="0" smtClean="0"/>
              <a:t>G. Velev, General Accelerator R&amp;D Review, July  31, 2018</a:t>
            </a:r>
            <a:endParaRPr lang="en-US" dirty="0"/>
          </a:p>
        </p:txBody>
      </p:sp>
      <p:sp>
        <p:nvSpPr>
          <p:cNvPr id="14" name="TextBox 13"/>
          <p:cNvSpPr txBox="1"/>
          <p:nvPr/>
        </p:nvSpPr>
        <p:spPr>
          <a:xfrm>
            <a:off x="1754555" y="682591"/>
            <a:ext cx="1253543" cy="400110"/>
          </a:xfrm>
          <a:prstGeom prst="rect">
            <a:avLst/>
          </a:prstGeom>
          <a:solidFill>
            <a:schemeClr val="bg1">
              <a:lumMod val="95000"/>
            </a:schemeClr>
          </a:solidFill>
          <a:ln w="38100" cmpd="sng">
            <a:solidFill>
              <a:srgbClr val="FF0000"/>
            </a:solidFill>
          </a:ln>
        </p:spPr>
        <p:txBody>
          <a:bodyPr wrap="none" rtlCol="0">
            <a:spAutoFit/>
          </a:bodyPr>
          <a:lstStyle/>
          <a:p>
            <a:pPr algn="ctr"/>
            <a:r>
              <a:rPr lang="en-US" sz="2000" dirty="0" smtClean="0"/>
              <a:t>MBHDP01</a:t>
            </a:r>
            <a:endParaRPr lang="en-US" sz="2000" dirty="0"/>
          </a:p>
        </p:txBody>
      </p:sp>
      <p:graphicFrame>
        <p:nvGraphicFramePr>
          <p:cNvPr id="15" name="Object 14"/>
          <p:cNvGraphicFramePr>
            <a:graphicFrameLocks noChangeAspect="1"/>
          </p:cNvGraphicFramePr>
          <p:nvPr>
            <p:extLst>
              <p:ext uri="{D42A27DB-BD31-4B8C-83A1-F6EECF244321}">
                <p14:modId xmlns:p14="http://schemas.microsoft.com/office/powerpoint/2010/main" val="4040895581"/>
              </p:ext>
            </p:extLst>
          </p:nvPr>
        </p:nvGraphicFramePr>
        <p:xfrm>
          <a:off x="636588" y="1264871"/>
          <a:ext cx="3428011" cy="2115283"/>
        </p:xfrm>
        <a:graphic>
          <a:graphicData uri="http://schemas.openxmlformats.org/presentationml/2006/ole">
            <mc:AlternateContent xmlns:mc="http://schemas.openxmlformats.org/markup-compatibility/2006">
              <mc:Choice xmlns:v="urn:schemas-microsoft-com:vml" Requires="v">
                <p:oleObj spid="_x0000_s1143" name="Worksheet" r:id="rId3" imgW="3314700" imgH="2044700" progId="Excel.Sheet.12">
                  <p:embed/>
                </p:oleObj>
              </mc:Choice>
              <mc:Fallback>
                <p:oleObj name="Worksheet" r:id="rId3" imgW="3314700" imgH="2044700" progId="Excel.Sheet.12">
                  <p:embed/>
                  <p:pic>
                    <p:nvPicPr>
                      <p:cNvPr id="0" name=""/>
                      <p:cNvPicPr/>
                      <p:nvPr/>
                    </p:nvPicPr>
                    <p:blipFill>
                      <a:blip r:embed="rId4"/>
                      <a:stretch>
                        <a:fillRect/>
                      </a:stretch>
                    </p:blipFill>
                    <p:spPr>
                      <a:xfrm>
                        <a:off x="636588" y="1264871"/>
                        <a:ext cx="3428011" cy="2115283"/>
                      </a:xfrm>
                      <a:prstGeom prst="rect">
                        <a:avLst/>
                      </a:prstGeom>
                    </p:spPr>
                  </p:pic>
                </p:oleObj>
              </mc:Fallback>
            </mc:AlternateContent>
          </a:graphicData>
        </a:graphic>
      </p:graphicFrame>
      <p:pic>
        <p:nvPicPr>
          <p:cNvPr id="10" name="Picture 2" descr="sb760m2.eps"/>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22250" y="3585250"/>
            <a:ext cx="44196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descr="sp4.eps"/>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702273" y="3575090"/>
            <a:ext cx="39624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47210" y="566816"/>
            <a:ext cx="4015790" cy="3008274"/>
          </a:xfrm>
          <a:prstGeom prst="rect">
            <a:avLst/>
          </a:prstGeom>
        </p:spPr>
      </p:pic>
    </p:spTree>
    <p:extLst>
      <p:ext uri="{BB962C8B-B14F-4D97-AF65-F5344CB8AC3E}">
        <p14:creationId xmlns:p14="http://schemas.microsoft.com/office/powerpoint/2010/main" val="1895634148"/>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11 T </a:t>
            </a:r>
            <a:r>
              <a:rPr lang="en-US" dirty="0" smtClean="0"/>
              <a:t>Program</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13</a:t>
            </a:fld>
            <a:endParaRPr lang="en-US" dirty="0"/>
          </a:p>
        </p:txBody>
      </p:sp>
      <p:sp>
        <p:nvSpPr>
          <p:cNvPr id="7" name="Content Placeholder 6"/>
          <p:cNvSpPr>
            <a:spLocks noGrp="1"/>
          </p:cNvSpPr>
          <p:nvPr>
            <p:ph idx="1"/>
          </p:nvPr>
        </p:nvSpPr>
        <p:spPr>
          <a:xfrm>
            <a:off x="228600" y="971551"/>
            <a:ext cx="8672513" cy="2476988"/>
          </a:xfrm>
        </p:spPr>
        <p:txBody>
          <a:bodyPr/>
          <a:lstStyle/>
          <a:p>
            <a:r>
              <a:rPr lang="en-US" sz="2000" dirty="0">
                <a:solidFill>
                  <a:srgbClr val="262626"/>
                </a:solidFill>
              </a:rPr>
              <a:t>MBHSD01 was  the final magnet of the program. </a:t>
            </a:r>
          </a:p>
          <a:p>
            <a:r>
              <a:rPr lang="en-US" sz="2000" dirty="0">
                <a:solidFill>
                  <a:srgbClr val="262626"/>
                </a:solidFill>
              </a:rPr>
              <a:t>It showed that  11  T accelerator type dipoles can be successfully built.</a:t>
            </a:r>
          </a:p>
          <a:p>
            <a:r>
              <a:rPr lang="en-US" sz="2000" dirty="0">
                <a:solidFill>
                  <a:srgbClr val="262626"/>
                </a:solidFill>
              </a:rPr>
              <a:t>Technology </a:t>
            </a:r>
            <a:r>
              <a:rPr lang="en-US" sz="2000" dirty="0" smtClean="0">
                <a:solidFill>
                  <a:srgbClr val="262626"/>
                </a:solidFill>
              </a:rPr>
              <a:t> </a:t>
            </a:r>
            <a:r>
              <a:rPr lang="en-US" sz="2000" dirty="0">
                <a:solidFill>
                  <a:srgbClr val="262626"/>
                </a:solidFill>
              </a:rPr>
              <a:t>was fully transferred to CERN. </a:t>
            </a:r>
          </a:p>
          <a:p>
            <a:r>
              <a:rPr lang="en-US" sz="2000" dirty="0">
                <a:solidFill>
                  <a:srgbClr val="262626"/>
                </a:solidFill>
              </a:rPr>
              <a:t>As  today, several  successful short models were built at CERN.</a:t>
            </a:r>
          </a:p>
          <a:p>
            <a:pPr lvl="1"/>
            <a:r>
              <a:rPr lang="en-US" sz="1800" dirty="0">
                <a:solidFill>
                  <a:srgbClr val="262626"/>
                </a:solidFill>
              </a:rPr>
              <a:t>Long prototypes are in progress </a:t>
            </a:r>
          </a:p>
          <a:p>
            <a:r>
              <a:rPr lang="en-US" sz="2000" dirty="0">
                <a:solidFill>
                  <a:srgbClr val="FF0000"/>
                </a:solidFill>
              </a:rPr>
              <a:t>This will  be the first Nb3Sn magnets  placed in operation in HEP accelerator!</a:t>
            </a:r>
            <a:r>
              <a:rPr lang="en-US" sz="2000" dirty="0">
                <a:solidFill>
                  <a:srgbClr val="262626"/>
                </a:solidFill>
              </a:rPr>
              <a:t>  </a:t>
            </a:r>
            <a:endParaRPr lang="en-US" sz="2000" dirty="0">
              <a:solidFill>
                <a:schemeClr val="accent6">
                  <a:lumMod val="50000"/>
                </a:schemeClr>
              </a:solidFill>
            </a:endParaRPr>
          </a:p>
          <a:p>
            <a:endParaRPr lang="en-US" dirty="0"/>
          </a:p>
        </p:txBody>
      </p:sp>
      <p:pic>
        <p:nvPicPr>
          <p:cNvPr id="2" name="Picture 1"/>
          <p:cNvPicPr>
            <a:picLocks noChangeAspect="1"/>
          </p:cNvPicPr>
          <p:nvPr/>
        </p:nvPicPr>
        <p:blipFill>
          <a:blip r:embed="rId2"/>
          <a:stretch>
            <a:fillRect/>
          </a:stretch>
        </p:blipFill>
        <p:spPr>
          <a:xfrm>
            <a:off x="1530603" y="3448539"/>
            <a:ext cx="6146800" cy="2864336"/>
          </a:xfrm>
          <a:prstGeom prst="rect">
            <a:avLst/>
          </a:prstGeom>
        </p:spPr>
      </p:pic>
      <p:sp>
        <p:nvSpPr>
          <p:cNvPr id="6" name="TextBox 5"/>
          <p:cNvSpPr txBox="1"/>
          <p:nvPr/>
        </p:nvSpPr>
        <p:spPr>
          <a:xfrm>
            <a:off x="1530603" y="3471706"/>
            <a:ext cx="3868579" cy="307777"/>
          </a:xfrm>
          <a:prstGeom prst="rect">
            <a:avLst/>
          </a:prstGeom>
          <a:noFill/>
        </p:spPr>
        <p:txBody>
          <a:bodyPr wrap="none" rtlCol="0">
            <a:spAutoFit/>
          </a:bodyPr>
          <a:lstStyle/>
          <a:p>
            <a:r>
              <a:rPr lang="en-US" sz="1400" dirty="0">
                <a:solidFill>
                  <a:srgbClr val="FF0000"/>
                </a:solidFill>
              </a:rPr>
              <a:t>https://</a:t>
            </a:r>
            <a:r>
              <a:rPr lang="en-US" sz="1400" dirty="0" err="1">
                <a:solidFill>
                  <a:srgbClr val="FF0000"/>
                </a:solidFill>
              </a:rPr>
              <a:t>acceleratingnews.web.cern.ch</a:t>
            </a:r>
            <a:r>
              <a:rPr lang="en-US" sz="1400" dirty="0">
                <a:solidFill>
                  <a:srgbClr val="FF0000"/>
                </a:solidFill>
              </a:rPr>
              <a:t>/</a:t>
            </a:r>
            <a:r>
              <a:rPr lang="en-US" sz="1400" dirty="0" err="1">
                <a:solidFill>
                  <a:srgbClr val="FF0000"/>
                </a:solidFill>
              </a:rPr>
              <a:t>printpdf</a:t>
            </a:r>
            <a:r>
              <a:rPr lang="en-US" sz="1400" dirty="0">
                <a:solidFill>
                  <a:srgbClr val="FF0000"/>
                </a:solidFill>
              </a:rPr>
              <a:t>/69</a:t>
            </a:r>
          </a:p>
        </p:txBody>
      </p:sp>
    </p:spTree>
    <p:extLst>
      <p:ext uri="{BB962C8B-B14F-4D97-AF65-F5344CB8AC3E}">
        <p14:creationId xmlns:p14="http://schemas.microsoft.com/office/powerpoint/2010/main" val="4293313527"/>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Magnet  R&amp;D  -  15 T Program (</a:t>
            </a:r>
            <a:r>
              <a:rPr lang="en-US" dirty="0" err="1" smtClean="0"/>
              <a:t>Stoyan’s</a:t>
            </a:r>
            <a:r>
              <a:rPr lang="en-US" dirty="0" smtClean="0"/>
              <a:t> talk)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14</a:t>
            </a:fld>
            <a:endParaRPr lang="en-US" dirty="0"/>
          </a:p>
        </p:txBody>
      </p:sp>
      <p:sp>
        <p:nvSpPr>
          <p:cNvPr id="7" name="Content Placeholder 6"/>
          <p:cNvSpPr>
            <a:spLocks noGrp="1"/>
          </p:cNvSpPr>
          <p:nvPr>
            <p:ph idx="1"/>
          </p:nvPr>
        </p:nvSpPr>
        <p:spPr>
          <a:xfrm>
            <a:off x="228600" y="971551"/>
            <a:ext cx="8672513" cy="962758"/>
          </a:xfrm>
        </p:spPr>
        <p:txBody>
          <a:bodyPr/>
          <a:lstStyle/>
          <a:p>
            <a:r>
              <a:rPr lang="en-US" sz="2000" dirty="0" smtClean="0"/>
              <a:t>Started in </a:t>
            </a:r>
            <a:r>
              <a:rPr lang="en-US" sz="2000" dirty="0" smtClean="0"/>
              <a:t>FY15 </a:t>
            </a:r>
            <a:r>
              <a:rPr lang="en-US" sz="2000" dirty="0" smtClean="0"/>
              <a:t>after 11 T</a:t>
            </a:r>
          </a:p>
          <a:p>
            <a:r>
              <a:rPr lang="en-US" sz="2000" dirty="0"/>
              <a:t>M</a:t>
            </a:r>
            <a:r>
              <a:rPr lang="en-US" sz="2000" dirty="0" smtClean="0"/>
              <a:t>ajor </a:t>
            </a:r>
            <a:r>
              <a:rPr lang="en-US" sz="2000" dirty="0" smtClean="0"/>
              <a:t>external review (April 2017) concluded: </a:t>
            </a:r>
          </a:p>
          <a:p>
            <a:endParaRPr lang="en-US" dirty="0"/>
          </a:p>
        </p:txBody>
      </p:sp>
      <p:pic>
        <p:nvPicPr>
          <p:cNvPr id="2" name="Picture 1"/>
          <p:cNvPicPr>
            <a:picLocks noChangeAspect="1"/>
          </p:cNvPicPr>
          <p:nvPr/>
        </p:nvPicPr>
        <p:blipFill>
          <a:blip r:embed="rId2"/>
          <a:stretch>
            <a:fillRect/>
          </a:stretch>
        </p:blipFill>
        <p:spPr>
          <a:xfrm>
            <a:off x="753207" y="1934309"/>
            <a:ext cx="7638561" cy="1244600"/>
          </a:xfrm>
          <a:prstGeom prst="rect">
            <a:avLst/>
          </a:prstGeom>
          <a:ln w="38100" cmpd="sng">
            <a:solidFill>
              <a:srgbClr val="FF0000"/>
            </a:solidFill>
          </a:ln>
        </p:spPr>
      </p:pic>
      <p:sp>
        <p:nvSpPr>
          <p:cNvPr id="8" name="Content Placeholder 6"/>
          <p:cNvSpPr txBox="1">
            <a:spLocks/>
          </p:cNvSpPr>
          <p:nvPr/>
        </p:nvSpPr>
        <p:spPr>
          <a:xfrm>
            <a:off x="381000" y="3449027"/>
            <a:ext cx="8672513" cy="2754435"/>
          </a:xfrm>
          <a:prstGeom prst="rect">
            <a:avLst/>
          </a:prstGeom>
        </p:spPr>
        <p:txBody>
          <a:bodyPr lIns="0" tIns="0" rIns="0" bIns="0"/>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t>Several technical coil reviews were executed:</a:t>
            </a:r>
          </a:p>
          <a:p>
            <a:pPr lvl="1"/>
            <a:r>
              <a:rPr lang="en-US" sz="2000" dirty="0"/>
              <a:t>Coil production readiness </a:t>
            </a:r>
            <a:r>
              <a:rPr lang="en-US" sz="2000" dirty="0" smtClean="0"/>
              <a:t>review Sep </a:t>
            </a:r>
            <a:r>
              <a:rPr lang="en-US" sz="2000" dirty="0"/>
              <a:t>2017. </a:t>
            </a:r>
            <a:r>
              <a:rPr lang="en-US" sz="2000" dirty="0" smtClean="0"/>
              <a:t> </a:t>
            </a:r>
          </a:p>
          <a:p>
            <a:pPr lvl="1"/>
            <a:r>
              <a:rPr lang="en-US" sz="2000" dirty="0" smtClean="0"/>
              <a:t>Internal </a:t>
            </a:r>
            <a:r>
              <a:rPr lang="en-US" sz="2000" dirty="0"/>
              <a:t>coil production </a:t>
            </a:r>
            <a:r>
              <a:rPr lang="en-US" sz="2000" dirty="0" smtClean="0"/>
              <a:t>review Jan. , </a:t>
            </a:r>
            <a:r>
              <a:rPr lang="en-US" sz="2000" dirty="0"/>
              <a:t>2018</a:t>
            </a:r>
          </a:p>
          <a:p>
            <a:r>
              <a:rPr lang="en-US" sz="2000" dirty="0" smtClean="0"/>
              <a:t>The 15 T later on was consolidated as part of  the U.S. MDP as  leading  goal</a:t>
            </a:r>
          </a:p>
          <a:p>
            <a:endParaRPr lang="en-US" dirty="0"/>
          </a:p>
        </p:txBody>
      </p:sp>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530603" y="4999674"/>
            <a:ext cx="7121767" cy="1203788"/>
          </a:xfrm>
          <a:prstGeom prst="rect">
            <a:avLst/>
          </a:prstGeom>
        </p:spPr>
      </p:pic>
      <p:pic>
        <p:nvPicPr>
          <p:cNvPr id="6" name="Picture 5"/>
          <p:cNvPicPr>
            <a:picLocks noChangeAspect="1"/>
          </p:cNvPicPr>
          <p:nvPr/>
        </p:nvPicPr>
        <p:blipFill>
          <a:blip r:embed="rId4"/>
          <a:stretch>
            <a:fillRect/>
          </a:stretch>
        </p:blipFill>
        <p:spPr>
          <a:xfrm>
            <a:off x="753206" y="1934309"/>
            <a:ext cx="7638561" cy="1244600"/>
          </a:xfrm>
          <a:prstGeom prst="rect">
            <a:avLst/>
          </a:prstGeom>
          <a:solidFill>
            <a:srgbClr val="FFFFFF"/>
          </a:solidFill>
          <a:ln w="38100" cmpd="sng">
            <a:solidFill>
              <a:srgbClr val="FF0000"/>
            </a:solidFill>
          </a:ln>
        </p:spPr>
      </p:pic>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379308" y="2447681"/>
            <a:ext cx="2764691" cy="2002691"/>
          </a:xfrm>
          <a:prstGeom prst="rect">
            <a:avLst/>
          </a:prstGeom>
        </p:spPr>
      </p:pic>
    </p:spTree>
    <p:extLst>
      <p:ext uri="{BB962C8B-B14F-4D97-AF65-F5344CB8AC3E}">
        <p14:creationId xmlns:p14="http://schemas.microsoft.com/office/powerpoint/2010/main" val="209729501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15 T Dipole Demonstrator: design selection</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Rectangle 5">
            <a:extLst>
              <a:ext uri="{FF2B5EF4-FFF2-40B4-BE49-F238E27FC236}">
                <a16:creationId xmlns:a16="http://schemas.microsoft.com/office/drawing/2014/main" xmlns="" id="{BEBCE48D-0B08-4D37-AEF1-53A5C6A9055F}"/>
              </a:ext>
            </a:extLst>
          </p:cNvPr>
          <p:cNvSpPr/>
          <p:nvPr/>
        </p:nvSpPr>
        <p:spPr>
          <a:xfrm>
            <a:off x="206750" y="4265708"/>
            <a:ext cx="3846728" cy="1969770"/>
          </a:xfrm>
          <a:prstGeom prst="rect">
            <a:avLst/>
          </a:prstGeom>
        </p:spPr>
        <p:txBody>
          <a:bodyPr wrap="square">
            <a:spAutoFit/>
          </a:bodyPr>
          <a:lstStyle/>
          <a:p>
            <a:pPr>
              <a:defRPr/>
            </a:pPr>
            <a:r>
              <a:rPr lang="en-US" sz="2200" b="1" dirty="0">
                <a:solidFill>
                  <a:schemeClr val="accent6"/>
                </a:solidFill>
                <a:latin typeface="+mn-lt"/>
                <a:ea typeface="MS PGothic" pitchFamily="34" charset="-128"/>
                <a:cs typeface="Arial" panose="020B0604020202020204" pitchFamily="34" charset="0"/>
              </a:rPr>
              <a:t>Mechanical structure:</a:t>
            </a:r>
          </a:p>
          <a:p>
            <a:pPr marL="228600" indent="-285750">
              <a:buFont typeface="Arial" panose="020B0604020202020204" pitchFamily="34" charset="0"/>
              <a:buChar char="•"/>
              <a:defRPr/>
            </a:pPr>
            <a:r>
              <a:rPr lang="en-US" sz="2000" dirty="0">
                <a:solidFill>
                  <a:schemeClr val="accent6"/>
                </a:solidFill>
                <a:latin typeface="+mn-lt"/>
                <a:ea typeface="MS PGothic" pitchFamily="34" charset="-128"/>
              </a:rPr>
              <a:t>Design 1: SS C-clamps and </a:t>
            </a:r>
          </a:p>
          <a:p>
            <a:pPr>
              <a:defRPr/>
            </a:pPr>
            <a:r>
              <a:rPr lang="en-US" sz="2000" dirty="0">
                <a:solidFill>
                  <a:schemeClr val="accent6"/>
                </a:solidFill>
                <a:latin typeface="+mn-lt"/>
                <a:ea typeface="MS PGothic" pitchFamily="34" charset="-128"/>
              </a:rPr>
              <a:t>     20-mm thick SS skin</a:t>
            </a:r>
          </a:p>
          <a:p>
            <a:pPr marL="228600" indent="-285750">
              <a:buFont typeface="Arial" panose="020B0604020202020204" pitchFamily="34" charset="0"/>
              <a:buChar char="•"/>
              <a:defRPr/>
            </a:pPr>
            <a:r>
              <a:rPr lang="en-US" sz="2000" dirty="0">
                <a:solidFill>
                  <a:srgbClr val="C00000"/>
                </a:solidFill>
                <a:latin typeface="+mn-lt"/>
                <a:ea typeface="MS PGothic" pitchFamily="34" charset="-128"/>
              </a:rPr>
              <a:t>Design 2: Al I-clamps and   </a:t>
            </a:r>
          </a:p>
          <a:p>
            <a:pPr>
              <a:defRPr/>
            </a:pPr>
            <a:r>
              <a:rPr lang="en-US" sz="2000" dirty="0">
                <a:solidFill>
                  <a:srgbClr val="C00000"/>
                </a:solidFill>
                <a:latin typeface="+mn-lt"/>
                <a:ea typeface="MS PGothic" pitchFamily="34" charset="-128"/>
              </a:rPr>
              <a:t>     12-mm thick SS skin</a:t>
            </a:r>
          </a:p>
          <a:p>
            <a:pPr marL="228600" indent="-285750">
              <a:buFont typeface="Arial" panose="020B0604020202020204" pitchFamily="34" charset="0"/>
              <a:buChar char="•"/>
              <a:defRPr/>
            </a:pPr>
            <a:r>
              <a:rPr lang="en-US" sz="2000" dirty="0">
                <a:solidFill>
                  <a:schemeClr val="accent6"/>
                </a:solidFill>
                <a:latin typeface="+mn-lt"/>
                <a:ea typeface="MS PGothic" pitchFamily="34" charset="-128"/>
              </a:rPr>
              <a:t>Design 3: 50-mm thick Al shell</a:t>
            </a:r>
          </a:p>
        </p:txBody>
      </p:sp>
      <p:sp>
        <p:nvSpPr>
          <p:cNvPr id="8" name="Rectangle 7">
            <a:extLst>
              <a:ext uri="{FF2B5EF4-FFF2-40B4-BE49-F238E27FC236}">
                <a16:creationId xmlns:a16="http://schemas.microsoft.com/office/drawing/2014/main" xmlns="" id="{D7982F10-2916-4CC4-95D9-72901117B876}"/>
              </a:ext>
            </a:extLst>
          </p:cNvPr>
          <p:cNvSpPr/>
          <p:nvPr/>
        </p:nvSpPr>
        <p:spPr>
          <a:xfrm>
            <a:off x="192783" y="2254728"/>
            <a:ext cx="2532109" cy="1969770"/>
          </a:xfrm>
          <a:prstGeom prst="rect">
            <a:avLst/>
          </a:prstGeom>
        </p:spPr>
        <p:txBody>
          <a:bodyPr wrap="square">
            <a:spAutoFit/>
          </a:bodyPr>
          <a:lstStyle/>
          <a:p>
            <a:pPr marL="274320" indent="-274320">
              <a:defRPr/>
            </a:pPr>
            <a:r>
              <a:rPr lang="en-US" sz="2200" b="1" dirty="0">
                <a:solidFill>
                  <a:schemeClr val="accent6"/>
                </a:solidFill>
                <a:ea typeface="MS PGothic" pitchFamily="34" charset="-128"/>
                <a:cs typeface="Arial" panose="020B0604020202020204" pitchFamily="34" charset="0"/>
              </a:rPr>
              <a:t>Coil: </a:t>
            </a:r>
          </a:p>
          <a:p>
            <a:pPr marL="285750" indent="-285750">
              <a:buFont typeface="Arial" panose="020B0604020202020204" pitchFamily="34" charset="0"/>
              <a:buChar char="•"/>
              <a:defRPr/>
            </a:pPr>
            <a:r>
              <a:rPr lang="en-US" sz="2000" dirty="0">
                <a:solidFill>
                  <a:schemeClr val="accent6"/>
                </a:solidFill>
                <a:ea typeface="MS PGothic" pitchFamily="34" charset="-128"/>
                <a:cs typeface="Arial" panose="020B0604020202020204" pitchFamily="34" charset="0"/>
              </a:rPr>
              <a:t>60-mm aperture </a:t>
            </a:r>
          </a:p>
          <a:p>
            <a:pPr marL="285750" indent="-285750">
              <a:buFont typeface="Arial" panose="020B0604020202020204" pitchFamily="34" charset="0"/>
              <a:buChar char="•"/>
              <a:defRPr/>
            </a:pPr>
            <a:r>
              <a:rPr lang="en-US" sz="2000" dirty="0">
                <a:solidFill>
                  <a:schemeClr val="accent6"/>
                </a:solidFill>
                <a:ea typeface="MS PGothic" pitchFamily="34" charset="-128"/>
                <a:cs typeface="Arial" panose="020B0604020202020204" pitchFamily="34" charset="0"/>
              </a:rPr>
              <a:t>4-layer graded cos-theta coil</a:t>
            </a:r>
          </a:p>
          <a:p>
            <a:pPr marL="285750" indent="-285750">
              <a:buFont typeface="Arial" panose="020B0604020202020204" pitchFamily="34" charset="0"/>
              <a:buChar char="•"/>
              <a:defRPr/>
            </a:pPr>
            <a:r>
              <a:rPr lang="en-US" sz="2000" dirty="0">
                <a:solidFill>
                  <a:schemeClr val="accent6"/>
                </a:solidFill>
                <a:ea typeface="MS PGothic" pitchFamily="34" charset="-128"/>
                <a:cs typeface="Arial" panose="020B0604020202020204" pitchFamily="34" charset="0"/>
              </a:rPr>
              <a:t>5 cross-sections studied </a:t>
            </a:r>
          </a:p>
        </p:txBody>
      </p:sp>
      <p:grpSp>
        <p:nvGrpSpPr>
          <p:cNvPr id="9" name="Group 8">
            <a:extLst>
              <a:ext uri="{FF2B5EF4-FFF2-40B4-BE49-F238E27FC236}">
                <a16:creationId xmlns:a16="http://schemas.microsoft.com/office/drawing/2014/main" xmlns="" id="{164E7FAF-8CFA-46BA-868A-6700B95A2830}"/>
              </a:ext>
            </a:extLst>
          </p:cNvPr>
          <p:cNvGrpSpPr>
            <a:grpSpLocks noChangeAspect="1"/>
          </p:cNvGrpSpPr>
          <p:nvPr/>
        </p:nvGrpSpPr>
        <p:grpSpPr>
          <a:xfrm>
            <a:off x="4053478" y="4322461"/>
            <a:ext cx="5090522" cy="1737674"/>
            <a:chOff x="1773082" y="4045097"/>
            <a:chExt cx="8423465" cy="2261357"/>
          </a:xfrm>
        </p:grpSpPr>
        <p:pic>
          <p:nvPicPr>
            <p:cNvPr id="10" name="Picture 2">
              <a:extLst>
                <a:ext uri="{FF2B5EF4-FFF2-40B4-BE49-F238E27FC236}">
                  <a16:creationId xmlns:a16="http://schemas.microsoft.com/office/drawing/2014/main" xmlns="" id="{F03414F8-4AFE-4694-B315-54CB805944D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73082" y="4153928"/>
              <a:ext cx="2458490" cy="2152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xmlns="" id="{5D69E8E5-7F5B-4E32-A656-66491E0E68F2}"/>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70735" y="4153929"/>
              <a:ext cx="3219310" cy="2150009"/>
            </a:xfrm>
            <a:prstGeom prst="rect">
              <a:avLst/>
            </a:prstGeom>
            <a:noFill/>
          </p:spPr>
        </p:pic>
        <p:pic>
          <p:nvPicPr>
            <p:cNvPr id="12" name="Picture 11">
              <a:extLst>
                <a:ext uri="{FF2B5EF4-FFF2-40B4-BE49-F238E27FC236}">
                  <a16:creationId xmlns:a16="http://schemas.microsoft.com/office/drawing/2014/main" xmlns="" id="{C529965E-7CB3-4E6B-9306-2551687D5B9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14419" y="4045097"/>
              <a:ext cx="2282128" cy="2258841"/>
            </a:xfrm>
            <a:prstGeom prst="rect">
              <a:avLst/>
            </a:prstGeom>
          </p:spPr>
        </p:pic>
      </p:grpSp>
      <p:pic>
        <p:nvPicPr>
          <p:cNvPr id="13" name="Picture 6">
            <a:extLst>
              <a:ext uri="{FF2B5EF4-FFF2-40B4-BE49-F238E27FC236}">
                <a16:creationId xmlns:a16="http://schemas.microsoft.com/office/drawing/2014/main" xmlns="" id="{A9468A6B-421C-4059-B131-9AC8E430F806}"/>
              </a:ext>
            </a:extLst>
          </p:cNvPr>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2655531" y="2770201"/>
            <a:ext cx="6536131" cy="113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ontent Placeholder 29">
            <a:extLst>
              <a:ext uri="{FF2B5EF4-FFF2-40B4-BE49-F238E27FC236}">
                <a16:creationId xmlns:a16="http://schemas.microsoft.com/office/drawing/2014/main" xmlns="" id="{8FA9121D-48A6-4779-A6D0-78D1BA535B90}"/>
              </a:ext>
            </a:extLst>
          </p:cNvPr>
          <p:cNvSpPr>
            <a:spLocks noGrp="1"/>
          </p:cNvSpPr>
          <p:nvPr>
            <p:ph idx="1"/>
          </p:nvPr>
        </p:nvSpPr>
        <p:spPr bwMode="auto">
          <a:xfrm>
            <a:off x="192783" y="950580"/>
            <a:ext cx="11353801" cy="89771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normAutofit fontScale="92500" lnSpcReduction="20000"/>
          </a:bodyPr>
          <a:lstStyle/>
          <a:p>
            <a:pPr marL="0" indent="0">
              <a:buNone/>
              <a:defRPr/>
            </a:pPr>
            <a:r>
              <a:rPr lang="en-US" sz="2200" b="1" dirty="0">
                <a:solidFill>
                  <a:schemeClr val="tx1"/>
                </a:solidFill>
                <a:latin typeface="+mn-lt"/>
                <a:cs typeface="Arial" panose="020B0604020202020204" pitchFamily="34" charset="0"/>
              </a:rPr>
              <a:t>Approach:</a:t>
            </a:r>
          </a:p>
          <a:p>
            <a:pPr>
              <a:defRPr/>
            </a:pPr>
            <a:r>
              <a:rPr lang="en-US" dirty="0">
                <a:solidFill>
                  <a:srgbClr val="0070C0"/>
                </a:solidFill>
                <a:latin typeface="+mn-lt"/>
                <a:cs typeface="Arial" panose="020B0604020202020204" pitchFamily="34" charset="0"/>
              </a:rPr>
              <a:t>use the available tooling and FNAL fabrication and test infrastructure </a:t>
            </a:r>
          </a:p>
          <a:p>
            <a:pPr marL="0" indent="0">
              <a:buNone/>
              <a:defRPr/>
            </a:pPr>
            <a:r>
              <a:rPr lang="en-US" sz="2200" dirty="0">
                <a:solidFill>
                  <a:srgbClr val="0070C0"/>
                </a:solidFill>
                <a:latin typeface="+mn-lt"/>
                <a:cs typeface="Arial" panose="020B0604020202020204" pitchFamily="34" charset="0"/>
              </a:rPr>
              <a:t>       to reduce the magnet R&amp;D cost and time</a:t>
            </a:r>
          </a:p>
          <a:p>
            <a:pPr marL="0" indent="0">
              <a:buNone/>
            </a:pPr>
            <a:endParaRPr lang="en-US" altLang="en-US" dirty="0">
              <a:latin typeface="Arial" panose="020B0604020202020204" pitchFamily="34" charset="0"/>
              <a:ea typeface="Geneva" pitchFamily="121" charset="-128"/>
              <a:cs typeface="Arial" panose="020B0604020202020204" pitchFamily="34" charset="0"/>
            </a:endParaRPr>
          </a:p>
        </p:txBody>
      </p:sp>
      <p:sp>
        <p:nvSpPr>
          <p:cNvPr id="15" name="Rectangle 14">
            <a:extLst>
              <a:ext uri="{FF2B5EF4-FFF2-40B4-BE49-F238E27FC236}">
                <a16:creationId xmlns:a16="http://schemas.microsoft.com/office/drawing/2014/main" xmlns="" id="{C8B43AE9-CD94-43AB-BBE6-8FA314C804D1}"/>
              </a:ext>
            </a:extLst>
          </p:cNvPr>
          <p:cNvSpPr/>
          <p:nvPr/>
        </p:nvSpPr>
        <p:spPr>
          <a:xfrm>
            <a:off x="7859396" y="2840420"/>
            <a:ext cx="1284604" cy="969604"/>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xmlns="" id="{2BF27702-154A-4295-8276-1C25ABDD160F}"/>
              </a:ext>
            </a:extLst>
          </p:cNvPr>
          <p:cNvSpPr/>
          <p:nvPr/>
        </p:nvSpPr>
        <p:spPr>
          <a:xfrm>
            <a:off x="5623101" y="4451087"/>
            <a:ext cx="2081109" cy="1615648"/>
          </a:xfrm>
          <a:prstGeom prst="rect">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Arrow: Down 1">
            <a:extLst>
              <a:ext uri="{FF2B5EF4-FFF2-40B4-BE49-F238E27FC236}">
                <a16:creationId xmlns:a16="http://schemas.microsoft.com/office/drawing/2014/main" xmlns="" id="{CD26F5A8-3A29-4FEA-A459-88850705EBD9}"/>
              </a:ext>
            </a:extLst>
          </p:cNvPr>
          <p:cNvSpPr/>
          <p:nvPr/>
        </p:nvSpPr>
        <p:spPr>
          <a:xfrm>
            <a:off x="8412480" y="2574512"/>
            <a:ext cx="224790" cy="265908"/>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8" name="Arrow: Down 17">
            <a:extLst>
              <a:ext uri="{FF2B5EF4-FFF2-40B4-BE49-F238E27FC236}">
                <a16:creationId xmlns:a16="http://schemas.microsoft.com/office/drawing/2014/main" xmlns="" id="{EB5E46FB-D572-46C7-AC92-4902E5AD1161}"/>
              </a:ext>
            </a:extLst>
          </p:cNvPr>
          <p:cNvSpPr/>
          <p:nvPr/>
        </p:nvSpPr>
        <p:spPr>
          <a:xfrm>
            <a:off x="6544103" y="4169656"/>
            <a:ext cx="224790" cy="265908"/>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70F0EA5C-1498-4FA8-86C7-807CEE668D59}"/>
              </a:ext>
            </a:extLst>
          </p:cNvPr>
          <p:cNvSpPr txBox="1"/>
          <p:nvPr/>
        </p:nvSpPr>
        <p:spPr>
          <a:xfrm>
            <a:off x="3965507" y="4527674"/>
            <a:ext cx="671979" cy="261610"/>
          </a:xfrm>
          <a:prstGeom prst="rect">
            <a:avLst/>
          </a:prstGeom>
          <a:noFill/>
        </p:spPr>
        <p:txBody>
          <a:bodyPr wrap="none" rtlCol="0">
            <a:spAutoFit/>
          </a:bodyPr>
          <a:lstStyle/>
          <a:p>
            <a:r>
              <a:rPr lang="en-US" sz="1100" dirty="0"/>
              <a:t>Design 1</a:t>
            </a:r>
          </a:p>
        </p:txBody>
      </p:sp>
      <p:sp>
        <p:nvSpPr>
          <p:cNvPr id="20" name="TextBox 19">
            <a:extLst>
              <a:ext uri="{FF2B5EF4-FFF2-40B4-BE49-F238E27FC236}">
                <a16:creationId xmlns:a16="http://schemas.microsoft.com/office/drawing/2014/main" xmlns="" id="{92072926-1C76-4D85-9432-FB30FC13345A}"/>
              </a:ext>
            </a:extLst>
          </p:cNvPr>
          <p:cNvSpPr txBox="1"/>
          <p:nvPr/>
        </p:nvSpPr>
        <p:spPr>
          <a:xfrm>
            <a:off x="5595770" y="4558150"/>
            <a:ext cx="671979" cy="261610"/>
          </a:xfrm>
          <a:prstGeom prst="rect">
            <a:avLst/>
          </a:prstGeom>
          <a:noFill/>
        </p:spPr>
        <p:txBody>
          <a:bodyPr wrap="none" rtlCol="0">
            <a:spAutoFit/>
          </a:bodyPr>
          <a:lstStyle/>
          <a:p>
            <a:r>
              <a:rPr lang="en-US" sz="1100" dirty="0"/>
              <a:t>Design 2</a:t>
            </a:r>
          </a:p>
        </p:txBody>
      </p:sp>
      <p:sp>
        <p:nvSpPr>
          <p:cNvPr id="21" name="TextBox 20">
            <a:extLst>
              <a:ext uri="{FF2B5EF4-FFF2-40B4-BE49-F238E27FC236}">
                <a16:creationId xmlns:a16="http://schemas.microsoft.com/office/drawing/2014/main" xmlns="" id="{9EB51967-71C0-437B-900D-504136EA1CE8}"/>
              </a:ext>
            </a:extLst>
          </p:cNvPr>
          <p:cNvSpPr txBox="1"/>
          <p:nvPr/>
        </p:nvSpPr>
        <p:spPr>
          <a:xfrm>
            <a:off x="7754254" y="4502403"/>
            <a:ext cx="671979" cy="261610"/>
          </a:xfrm>
          <a:prstGeom prst="rect">
            <a:avLst/>
          </a:prstGeom>
          <a:noFill/>
        </p:spPr>
        <p:txBody>
          <a:bodyPr wrap="none" rtlCol="0">
            <a:spAutoFit/>
          </a:bodyPr>
          <a:lstStyle/>
          <a:p>
            <a:r>
              <a:rPr lang="en-US" sz="1100" dirty="0"/>
              <a:t>Design 3</a:t>
            </a:r>
          </a:p>
        </p:txBody>
      </p:sp>
      <p:sp>
        <p:nvSpPr>
          <p:cNvPr id="17" name="Slide Number Placeholder 16"/>
          <p:cNvSpPr>
            <a:spLocks noGrp="1"/>
          </p:cNvSpPr>
          <p:nvPr>
            <p:ph type="sldNum" sz="quarter" idx="4"/>
          </p:nvPr>
        </p:nvSpPr>
        <p:spPr/>
        <p:txBody>
          <a:bodyPr/>
          <a:lstStyle/>
          <a:p>
            <a:pPr>
              <a:defRPr/>
            </a:pPr>
            <a:fld id="{148C009B-CB69-E04A-B9B3-34B26D69E9CF}" type="slidenum">
              <a:rPr lang="en-US" smtClean="0"/>
              <a:pPr>
                <a:defRPr/>
              </a:pPr>
              <a:t>15</a:t>
            </a:fld>
            <a:endParaRPr lang="en-US" dirty="0"/>
          </a:p>
        </p:txBody>
      </p:sp>
      <p:sp>
        <p:nvSpPr>
          <p:cNvPr id="3" name="TextBox 2"/>
          <p:cNvSpPr txBox="1"/>
          <p:nvPr/>
        </p:nvSpPr>
        <p:spPr>
          <a:xfrm>
            <a:off x="7704210" y="2023895"/>
            <a:ext cx="1416539" cy="461665"/>
          </a:xfrm>
          <a:prstGeom prst="rect">
            <a:avLst/>
          </a:prstGeom>
          <a:noFill/>
        </p:spPr>
        <p:txBody>
          <a:bodyPr wrap="square" rtlCol="0">
            <a:spAutoFit/>
          </a:bodyPr>
          <a:lstStyle/>
          <a:p>
            <a:r>
              <a:rPr lang="en-US" dirty="0" smtClean="0">
                <a:solidFill>
                  <a:srgbClr val="FF0000"/>
                </a:solidFill>
              </a:rPr>
              <a:t>Selected!</a:t>
            </a:r>
            <a:endParaRPr lang="en-US" dirty="0">
              <a:solidFill>
                <a:srgbClr val="FF0000"/>
              </a:solidFill>
            </a:endParaRPr>
          </a:p>
        </p:txBody>
      </p:sp>
      <p:pic>
        <p:nvPicPr>
          <p:cNvPr id="5" name="Picture 4"/>
          <p:cNvPicPr>
            <a:picLocks noChangeAspect="1"/>
          </p:cNvPicPr>
          <p:nvPr/>
        </p:nvPicPr>
        <p:blipFill>
          <a:blip r:embed="rId7"/>
          <a:stretch>
            <a:fillRect/>
          </a:stretch>
        </p:blipFill>
        <p:spPr>
          <a:xfrm>
            <a:off x="228600" y="2657231"/>
            <a:ext cx="7536250" cy="1567268"/>
          </a:xfrm>
          <a:prstGeom prst="rect">
            <a:avLst/>
          </a:prstGeom>
          <a:solidFill>
            <a:srgbClr val="FFFFFF"/>
          </a:solidFill>
          <a:ln w="38100" cmpd="sng">
            <a:solidFill>
              <a:srgbClr val="FF0000"/>
            </a:solidFill>
          </a:ln>
        </p:spPr>
      </p:pic>
    </p:spTree>
    <p:extLst>
      <p:ext uri="{BB962C8B-B14F-4D97-AF65-F5344CB8AC3E}">
        <p14:creationId xmlns:p14="http://schemas.microsoft.com/office/powerpoint/2010/main" val="190439291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2D mechanical analysis and limit</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pSp>
        <p:nvGrpSpPr>
          <p:cNvPr id="6" name="Group 5">
            <a:extLst>
              <a:ext uri="{FF2B5EF4-FFF2-40B4-BE49-F238E27FC236}">
                <a16:creationId xmlns:a16="http://schemas.microsoft.com/office/drawing/2014/main" xmlns="" id="{710DA4FD-0F8E-4681-8F7D-8D73DBF1457C}"/>
              </a:ext>
            </a:extLst>
          </p:cNvPr>
          <p:cNvGrpSpPr/>
          <p:nvPr/>
        </p:nvGrpSpPr>
        <p:grpSpPr>
          <a:xfrm>
            <a:off x="1484485" y="1055696"/>
            <a:ext cx="7430915" cy="2088126"/>
            <a:chOff x="1564344" y="1514344"/>
            <a:chExt cx="8985772" cy="2133084"/>
          </a:xfrm>
        </p:grpSpPr>
        <p:grpSp>
          <p:nvGrpSpPr>
            <p:cNvPr id="8" name="Group 7">
              <a:extLst>
                <a:ext uri="{FF2B5EF4-FFF2-40B4-BE49-F238E27FC236}">
                  <a16:creationId xmlns:a16="http://schemas.microsoft.com/office/drawing/2014/main" xmlns="" id="{A3736D37-12B0-42CA-9A0B-8970CB59F355}"/>
                </a:ext>
              </a:extLst>
            </p:cNvPr>
            <p:cNvGrpSpPr/>
            <p:nvPr/>
          </p:nvGrpSpPr>
          <p:grpSpPr>
            <a:xfrm>
              <a:off x="1564344" y="1514344"/>
              <a:ext cx="2339650" cy="2130242"/>
              <a:chOff x="12614" y="1514344"/>
              <a:chExt cx="2339650" cy="2130242"/>
            </a:xfrm>
          </p:grpSpPr>
          <p:pic>
            <p:nvPicPr>
              <p:cNvPr id="24" name="Picture 23">
                <a:extLst>
                  <a:ext uri="{FF2B5EF4-FFF2-40B4-BE49-F238E27FC236}">
                    <a16:creationId xmlns:a16="http://schemas.microsoft.com/office/drawing/2014/main" xmlns="" id="{381FA5A1-308F-49AF-9A19-EECD688F28A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9816" y="1592005"/>
                <a:ext cx="2322448" cy="1685812"/>
              </a:xfrm>
              <a:prstGeom prst="rect">
                <a:avLst/>
              </a:prstGeom>
            </p:spPr>
          </p:pic>
          <p:sp>
            <p:nvSpPr>
              <p:cNvPr id="25" name="TextBox 24">
                <a:extLst>
                  <a:ext uri="{FF2B5EF4-FFF2-40B4-BE49-F238E27FC236}">
                    <a16:creationId xmlns:a16="http://schemas.microsoft.com/office/drawing/2014/main" xmlns="" id="{EEDF1A44-736C-43E0-AAA2-C31238239331}"/>
                  </a:ext>
                </a:extLst>
              </p:cNvPr>
              <p:cNvSpPr txBox="1"/>
              <p:nvPr/>
            </p:nvSpPr>
            <p:spPr>
              <a:xfrm>
                <a:off x="672383" y="1514344"/>
                <a:ext cx="798617" cy="400110"/>
              </a:xfrm>
              <a:prstGeom prst="rect">
                <a:avLst/>
              </a:prstGeom>
              <a:solidFill>
                <a:schemeClr val="accent5">
                  <a:lumMod val="20000"/>
                  <a:lumOff val="80000"/>
                </a:schemeClr>
              </a:solidFill>
            </p:spPr>
            <p:txBody>
              <a:bodyPr wrap="none" rtlCol="0">
                <a:spAutoFit/>
              </a:bodyPr>
              <a:lstStyle/>
              <a:p>
                <a:r>
                  <a:rPr lang="en-US" sz="2000" dirty="0"/>
                  <a:t>300K</a:t>
                </a:r>
              </a:p>
            </p:txBody>
          </p:sp>
          <p:sp>
            <p:nvSpPr>
              <p:cNvPr id="26" name="TextBox 25">
                <a:extLst>
                  <a:ext uri="{FF2B5EF4-FFF2-40B4-BE49-F238E27FC236}">
                    <a16:creationId xmlns:a16="http://schemas.microsoft.com/office/drawing/2014/main" xmlns="" id="{08237ABF-4CE9-4EF3-A1C0-02B945EDC593}"/>
                  </a:ext>
                </a:extLst>
              </p:cNvPr>
              <p:cNvSpPr txBox="1"/>
              <p:nvPr/>
            </p:nvSpPr>
            <p:spPr>
              <a:xfrm>
                <a:off x="333987" y="3244476"/>
                <a:ext cx="1739259" cy="400110"/>
              </a:xfrm>
              <a:prstGeom prst="rect">
                <a:avLst/>
              </a:prstGeom>
              <a:noFill/>
            </p:spPr>
            <p:txBody>
              <a:bodyPr wrap="none" rtlCol="0">
                <a:spAutoFit/>
              </a:bodyPr>
              <a:lstStyle/>
              <a:p>
                <a:r>
                  <a:rPr lang="en-US" sz="2000" dirty="0">
                    <a:solidFill>
                      <a:schemeClr val="tx2"/>
                    </a:solidFill>
                  </a:rPr>
                  <a:t>S</a:t>
                </a:r>
                <a:r>
                  <a:rPr lang="en-US" sz="2000" baseline="-25000" dirty="0">
                    <a:solidFill>
                      <a:schemeClr val="tx2"/>
                    </a:solidFill>
                  </a:rPr>
                  <a:t>eqv</a:t>
                </a:r>
                <a:r>
                  <a:rPr lang="en-US" sz="2000" dirty="0">
                    <a:solidFill>
                      <a:schemeClr val="tx2"/>
                    </a:solidFill>
                  </a:rPr>
                  <a:t>=133 </a:t>
                </a:r>
                <a:r>
                  <a:rPr lang="en-US" sz="2000" dirty="0" err="1">
                    <a:solidFill>
                      <a:schemeClr val="tx2"/>
                    </a:solidFill>
                  </a:rPr>
                  <a:t>MPa</a:t>
                </a:r>
                <a:endParaRPr lang="en-US" sz="2000" dirty="0">
                  <a:solidFill>
                    <a:schemeClr val="tx2"/>
                  </a:solidFill>
                </a:endParaRPr>
              </a:p>
            </p:txBody>
          </p:sp>
          <p:sp>
            <p:nvSpPr>
              <p:cNvPr id="27" name="Oval 26">
                <a:extLst>
                  <a:ext uri="{FF2B5EF4-FFF2-40B4-BE49-F238E27FC236}">
                    <a16:creationId xmlns:a16="http://schemas.microsoft.com/office/drawing/2014/main" xmlns="" id="{29620FB4-D6ED-4F39-A3ED-57A6377BCF32}"/>
                  </a:ext>
                </a:extLst>
              </p:cNvPr>
              <p:cNvSpPr/>
              <p:nvPr/>
            </p:nvSpPr>
            <p:spPr>
              <a:xfrm>
                <a:off x="12614" y="2120860"/>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9" name="Group 8">
              <a:extLst>
                <a:ext uri="{FF2B5EF4-FFF2-40B4-BE49-F238E27FC236}">
                  <a16:creationId xmlns:a16="http://schemas.microsoft.com/office/drawing/2014/main" xmlns="" id="{DE7F84B0-9174-40A5-8642-3FC93F75D21E}"/>
                </a:ext>
              </a:extLst>
            </p:cNvPr>
            <p:cNvGrpSpPr/>
            <p:nvPr/>
          </p:nvGrpSpPr>
          <p:grpSpPr>
            <a:xfrm>
              <a:off x="3905448" y="1528603"/>
              <a:ext cx="2328085" cy="2118825"/>
              <a:chOff x="2381447" y="1528602"/>
              <a:chExt cx="2328085" cy="2118825"/>
            </a:xfrm>
          </p:grpSpPr>
          <p:pic>
            <p:nvPicPr>
              <p:cNvPr id="20" name="Picture 19">
                <a:extLst>
                  <a:ext uri="{FF2B5EF4-FFF2-40B4-BE49-F238E27FC236}">
                    <a16:creationId xmlns:a16="http://schemas.microsoft.com/office/drawing/2014/main" xmlns="" id="{75E1E86E-A3E1-4C1B-88AF-9FE9E19CCB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386127" y="1593680"/>
                <a:ext cx="2323405" cy="1678584"/>
              </a:xfrm>
              <a:prstGeom prst="rect">
                <a:avLst/>
              </a:prstGeom>
            </p:spPr>
          </p:pic>
          <p:sp>
            <p:nvSpPr>
              <p:cNvPr id="21" name="TextBox 20">
                <a:extLst>
                  <a:ext uri="{FF2B5EF4-FFF2-40B4-BE49-F238E27FC236}">
                    <a16:creationId xmlns:a16="http://schemas.microsoft.com/office/drawing/2014/main" xmlns="" id="{F24DC8B1-F5BF-491A-B8DD-26A0DF182999}"/>
                  </a:ext>
                </a:extLst>
              </p:cNvPr>
              <p:cNvSpPr txBox="1"/>
              <p:nvPr/>
            </p:nvSpPr>
            <p:spPr>
              <a:xfrm>
                <a:off x="3196372" y="1528602"/>
                <a:ext cx="497252" cy="400110"/>
              </a:xfrm>
              <a:prstGeom prst="rect">
                <a:avLst/>
              </a:prstGeom>
              <a:solidFill>
                <a:schemeClr val="accent5">
                  <a:lumMod val="20000"/>
                  <a:lumOff val="80000"/>
                </a:schemeClr>
              </a:solidFill>
            </p:spPr>
            <p:txBody>
              <a:bodyPr wrap="none" rtlCol="0">
                <a:spAutoFit/>
              </a:bodyPr>
              <a:lstStyle/>
              <a:p>
                <a:r>
                  <a:rPr lang="en-US" sz="2000" dirty="0"/>
                  <a:t>4K</a:t>
                </a:r>
              </a:p>
            </p:txBody>
          </p:sp>
          <p:sp>
            <p:nvSpPr>
              <p:cNvPr id="22" name="TextBox 21">
                <a:extLst>
                  <a:ext uri="{FF2B5EF4-FFF2-40B4-BE49-F238E27FC236}">
                    <a16:creationId xmlns:a16="http://schemas.microsoft.com/office/drawing/2014/main" xmlns="" id="{5C472A4F-ADB5-49CF-BC41-E5C4603E234A}"/>
                  </a:ext>
                </a:extLst>
              </p:cNvPr>
              <p:cNvSpPr txBox="1"/>
              <p:nvPr/>
            </p:nvSpPr>
            <p:spPr>
              <a:xfrm>
                <a:off x="2729654" y="3247317"/>
                <a:ext cx="1706236" cy="400110"/>
              </a:xfrm>
              <a:prstGeom prst="rect">
                <a:avLst/>
              </a:prstGeom>
              <a:noFill/>
            </p:spPr>
            <p:txBody>
              <a:bodyPr wrap="none" rtlCol="0">
                <a:spAutoFit/>
              </a:bodyPr>
              <a:lstStyle/>
              <a:p>
                <a:r>
                  <a:rPr lang="en-US" sz="2000" dirty="0">
                    <a:solidFill>
                      <a:schemeClr val="tx2"/>
                    </a:solidFill>
                  </a:rPr>
                  <a:t>S</a:t>
                </a:r>
                <a:r>
                  <a:rPr lang="en-US" sz="2000" baseline="-25000" dirty="0">
                    <a:solidFill>
                      <a:schemeClr val="tx2"/>
                    </a:solidFill>
                  </a:rPr>
                  <a:t>eqv</a:t>
                </a:r>
                <a:r>
                  <a:rPr lang="en-US" sz="2000" dirty="0">
                    <a:solidFill>
                      <a:schemeClr val="tx2"/>
                    </a:solidFill>
                  </a:rPr>
                  <a:t>=176 </a:t>
                </a:r>
                <a:r>
                  <a:rPr lang="en-US" sz="2000" dirty="0" err="1">
                    <a:solidFill>
                      <a:schemeClr val="tx2"/>
                    </a:solidFill>
                  </a:rPr>
                  <a:t>MPa</a:t>
                </a:r>
                <a:endParaRPr lang="en-US" sz="2000" dirty="0">
                  <a:solidFill>
                    <a:schemeClr val="tx2"/>
                  </a:solidFill>
                </a:endParaRPr>
              </a:p>
            </p:txBody>
          </p:sp>
          <p:sp>
            <p:nvSpPr>
              <p:cNvPr id="23" name="Oval 22">
                <a:extLst>
                  <a:ext uri="{FF2B5EF4-FFF2-40B4-BE49-F238E27FC236}">
                    <a16:creationId xmlns:a16="http://schemas.microsoft.com/office/drawing/2014/main" xmlns="" id="{076591C7-A015-4EA6-89FC-EC65A6CCE974}"/>
                  </a:ext>
                </a:extLst>
              </p:cNvPr>
              <p:cNvSpPr/>
              <p:nvPr/>
            </p:nvSpPr>
            <p:spPr>
              <a:xfrm>
                <a:off x="2381447" y="2107211"/>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xmlns="" id="{6C01AAF5-309A-40A5-8720-5285E585FFB2}"/>
                </a:ext>
              </a:extLst>
            </p:cNvPr>
            <p:cNvGrpSpPr/>
            <p:nvPr/>
          </p:nvGrpSpPr>
          <p:grpSpPr>
            <a:xfrm>
              <a:off x="6293588" y="1516247"/>
              <a:ext cx="2356845" cy="2122240"/>
              <a:chOff x="4726734" y="1516246"/>
              <a:chExt cx="2356845" cy="2122240"/>
            </a:xfrm>
          </p:grpSpPr>
          <p:pic>
            <p:nvPicPr>
              <p:cNvPr id="16" name="Picture 15">
                <a:extLst>
                  <a:ext uri="{FF2B5EF4-FFF2-40B4-BE49-F238E27FC236}">
                    <a16:creationId xmlns:a16="http://schemas.microsoft.com/office/drawing/2014/main" xmlns="" id="{7E4A0E90-BF1A-4D44-8535-484292A270A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26734" y="1547468"/>
                <a:ext cx="2356845" cy="1699849"/>
              </a:xfrm>
              <a:prstGeom prst="rect">
                <a:avLst/>
              </a:prstGeom>
            </p:spPr>
          </p:pic>
          <p:sp>
            <p:nvSpPr>
              <p:cNvPr id="17" name="TextBox 16">
                <a:extLst>
                  <a:ext uri="{FF2B5EF4-FFF2-40B4-BE49-F238E27FC236}">
                    <a16:creationId xmlns:a16="http://schemas.microsoft.com/office/drawing/2014/main" xmlns="" id="{8A5FC73D-D97B-4B6A-A3EC-9A6D890FD255}"/>
                  </a:ext>
                </a:extLst>
              </p:cNvPr>
              <p:cNvSpPr txBox="1"/>
              <p:nvPr/>
            </p:nvSpPr>
            <p:spPr>
              <a:xfrm>
                <a:off x="5347077" y="1516246"/>
                <a:ext cx="1070678" cy="400110"/>
              </a:xfrm>
              <a:prstGeom prst="rect">
                <a:avLst/>
              </a:prstGeom>
              <a:solidFill>
                <a:schemeClr val="accent5">
                  <a:lumMod val="20000"/>
                  <a:lumOff val="80000"/>
                </a:schemeClr>
              </a:solidFill>
            </p:spPr>
            <p:txBody>
              <a:bodyPr wrap="none" rtlCol="0">
                <a:spAutoFit/>
              </a:bodyPr>
              <a:lstStyle/>
              <a:p>
                <a:r>
                  <a:rPr lang="en-US" sz="2000" dirty="0"/>
                  <a:t>4K+15T</a:t>
                </a:r>
              </a:p>
            </p:txBody>
          </p:sp>
          <p:sp>
            <p:nvSpPr>
              <p:cNvPr id="18" name="TextBox 17">
                <a:extLst>
                  <a:ext uri="{FF2B5EF4-FFF2-40B4-BE49-F238E27FC236}">
                    <a16:creationId xmlns:a16="http://schemas.microsoft.com/office/drawing/2014/main" xmlns="" id="{81EC6401-B615-4222-949E-0252D92AF06C}"/>
                  </a:ext>
                </a:extLst>
              </p:cNvPr>
              <p:cNvSpPr txBox="1"/>
              <p:nvPr/>
            </p:nvSpPr>
            <p:spPr>
              <a:xfrm>
                <a:off x="5034638" y="3238376"/>
                <a:ext cx="1732718" cy="400110"/>
              </a:xfrm>
              <a:prstGeom prst="rect">
                <a:avLst/>
              </a:prstGeom>
              <a:noFill/>
            </p:spPr>
            <p:txBody>
              <a:bodyPr wrap="none" rtlCol="0">
                <a:spAutoFit/>
              </a:bodyPr>
              <a:lstStyle/>
              <a:p>
                <a:r>
                  <a:rPr lang="en-US" sz="2000" dirty="0">
                    <a:solidFill>
                      <a:schemeClr val="tx2"/>
                    </a:solidFill>
                  </a:rPr>
                  <a:t>S</a:t>
                </a:r>
                <a:r>
                  <a:rPr lang="en-US" sz="2000" baseline="-25000" dirty="0">
                    <a:solidFill>
                      <a:schemeClr val="tx2"/>
                    </a:solidFill>
                  </a:rPr>
                  <a:t>eqv</a:t>
                </a:r>
                <a:r>
                  <a:rPr lang="en-US" sz="2000" dirty="0">
                    <a:solidFill>
                      <a:schemeClr val="tx2"/>
                    </a:solidFill>
                  </a:rPr>
                  <a:t>=168 </a:t>
                </a:r>
                <a:r>
                  <a:rPr lang="en-US" sz="2000" dirty="0" err="1">
                    <a:solidFill>
                      <a:schemeClr val="tx2"/>
                    </a:solidFill>
                  </a:rPr>
                  <a:t>MPa</a:t>
                </a:r>
                <a:endParaRPr lang="en-US" sz="2000" dirty="0">
                  <a:solidFill>
                    <a:schemeClr val="tx2"/>
                  </a:solidFill>
                </a:endParaRPr>
              </a:p>
            </p:txBody>
          </p:sp>
          <p:sp>
            <p:nvSpPr>
              <p:cNvPr id="19" name="Oval 18">
                <a:extLst>
                  <a:ext uri="{FF2B5EF4-FFF2-40B4-BE49-F238E27FC236}">
                    <a16:creationId xmlns:a16="http://schemas.microsoft.com/office/drawing/2014/main" xmlns="" id="{88471E5D-403F-46B9-9BEC-CD4E4A5B9165}"/>
                  </a:ext>
                </a:extLst>
              </p:cNvPr>
              <p:cNvSpPr/>
              <p:nvPr/>
            </p:nvSpPr>
            <p:spPr>
              <a:xfrm>
                <a:off x="4985171" y="2564043"/>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xmlns="" id="{ADEED92B-DF9F-4FF3-A032-CB19E712C2F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8710651" y="1697670"/>
              <a:ext cx="1839465" cy="1350269"/>
            </a:xfrm>
            <a:prstGeom prst="rect">
              <a:avLst/>
            </a:prstGeom>
          </p:spPr>
        </p:pic>
        <p:sp>
          <p:nvSpPr>
            <p:cNvPr id="12" name="TextBox 11">
              <a:extLst>
                <a:ext uri="{FF2B5EF4-FFF2-40B4-BE49-F238E27FC236}">
                  <a16:creationId xmlns:a16="http://schemas.microsoft.com/office/drawing/2014/main" xmlns="" id="{F685F82A-DED7-4F92-B491-3408D635E721}"/>
                </a:ext>
              </a:extLst>
            </p:cNvPr>
            <p:cNvSpPr txBox="1"/>
            <p:nvPr/>
          </p:nvSpPr>
          <p:spPr>
            <a:xfrm>
              <a:off x="8727665" y="2432973"/>
              <a:ext cx="378630" cy="307777"/>
            </a:xfrm>
            <a:prstGeom prst="rect">
              <a:avLst/>
            </a:prstGeom>
            <a:noFill/>
          </p:spPr>
          <p:txBody>
            <a:bodyPr wrap="none" rtlCol="0">
              <a:spAutoFit/>
            </a:bodyPr>
            <a:lstStyle/>
            <a:p>
              <a:r>
                <a:rPr lang="en-US" sz="1400" dirty="0"/>
                <a:t>L1</a:t>
              </a:r>
            </a:p>
          </p:txBody>
        </p:sp>
        <p:sp>
          <p:nvSpPr>
            <p:cNvPr id="13" name="TextBox 12">
              <a:extLst>
                <a:ext uri="{FF2B5EF4-FFF2-40B4-BE49-F238E27FC236}">
                  <a16:creationId xmlns:a16="http://schemas.microsoft.com/office/drawing/2014/main" xmlns="" id="{10FDFB1A-899C-4DF2-80FD-19F93D845433}"/>
                </a:ext>
              </a:extLst>
            </p:cNvPr>
            <p:cNvSpPr txBox="1"/>
            <p:nvPr/>
          </p:nvSpPr>
          <p:spPr>
            <a:xfrm>
              <a:off x="8650433" y="1947181"/>
              <a:ext cx="378630" cy="307777"/>
            </a:xfrm>
            <a:prstGeom prst="rect">
              <a:avLst/>
            </a:prstGeom>
            <a:noFill/>
          </p:spPr>
          <p:txBody>
            <a:bodyPr wrap="none" rtlCol="0">
              <a:spAutoFit/>
            </a:bodyPr>
            <a:lstStyle/>
            <a:p>
              <a:r>
                <a:rPr lang="en-US" sz="1400" dirty="0"/>
                <a:t>L2</a:t>
              </a:r>
            </a:p>
          </p:txBody>
        </p:sp>
        <p:sp>
          <p:nvSpPr>
            <p:cNvPr id="14" name="TextBox 13">
              <a:extLst>
                <a:ext uri="{FF2B5EF4-FFF2-40B4-BE49-F238E27FC236}">
                  <a16:creationId xmlns:a16="http://schemas.microsoft.com/office/drawing/2014/main" xmlns="" id="{CD839F80-8165-4CB1-B0B6-6258CA804971}"/>
                </a:ext>
              </a:extLst>
            </p:cNvPr>
            <p:cNvSpPr txBox="1"/>
            <p:nvPr/>
          </p:nvSpPr>
          <p:spPr>
            <a:xfrm>
              <a:off x="9250476" y="1682880"/>
              <a:ext cx="502122" cy="307777"/>
            </a:xfrm>
            <a:prstGeom prst="rect">
              <a:avLst/>
            </a:prstGeom>
            <a:noFill/>
          </p:spPr>
          <p:txBody>
            <a:bodyPr wrap="square" rtlCol="0">
              <a:spAutoFit/>
            </a:bodyPr>
            <a:lstStyle/>
            <a:p>
              <a:r>
                <a:rPr lang="en-US" sz="1400" dirty="0"/>
                <a:t>L3</a:t>
              </a:r>
            </a:p>
          </p:txBody>
        </p:sp>
        <p:sp>
          <p:nvSpPr>
            <p:cNvPr id="15" name="TextBox 14">
              <a:extLst>
                <a:ext uri="{FF2B5EF4-FFF2-40B4-BE49-F238E27FC236}">
                  <a16:creationId xmlns:a16="http://schemas.microsoft.com/office/drawing/2014/main" xmlns="" id="{8D0FF99C-C3DF-4263-878A-33E95DCAC9F0}"/>
                </a:ext>
              </a:extLst>
            </p:cNvPr>
            <p:cNvSpPr txBox="1"/>
            <p:nvPr/>
          </p:nvSpPr>
          <p:spPr>
            <a:xfrm>
              <a:off x="9703760" y="1682881"/>
              <a:ext cx="378630" cy="307777"/>
            </a:xfrm>
            <a:prstGeom prst="rect">
              <a:avLst/>
            </a:prstGeom>
            <a:noFill/>
          </p:spPr>
          <p:txBody>
            <a:bodyPr wrap="none" rtlCol="0">
              <a:spAutoFit/>
            </a:bodyPr>
            <a:lstStyle/>
            <a:p>
              <a:r>
                <a:rPr lang="en-US" sz="1400" dirty="0"/>
                <a:t>L4</a:t>
              </a:r>
            </a:p>
          </p:txBody>
        </p:sp>
      </p:grpSp>
      <p:grpSp>
        <p:nvGrpSpPr>
          <p:cNvPr id="28" name="Group 27">
            <a:extLst>
              <a:ext uri="{FF2B5EF4-FFF2-40B4-BE49-F238E27FC236}">
                <a16:creationId xmlns:a16="http://schemas.microsoft.com/office/drawing/2014/main" xmlns="" id="{4DD19A52-240D-4226-824B-A80A5F458126}"/>
              </a:ext>
            </a:extLst>
          </p:cNvPr>
          <p:cNvGrpSpPr/>
          <p:nvPr/>
        </p:nvGrpSpPr>
        <p:grpSpPr>
          <a:xfrm>
            <a:off x="44385" y="3569544"/>
            <a:ext cx="6059681" cy="2353169"/>
            <a:chOff x="35711" y="3510380"/>
            <a:chExt cx="7347860" cy="2704637"/>
          </a:xfrm>
        </p:grpSpPr>
        <p:grpSp>
          <p:nvGrpSpPr>
            <p:cNvPr id="29" name="Group 28">
              <a:extLst>
                <a:ext uri="{FF2B5EF4-FFF2-40B4-BE49-F238E27FC236}">
                  <a16:creationId xmlns:a16="http://schemas.microsoft.com/office/drawing/2014/main" xmlns="" id="{B00AA65E-1223-4B76-8587-FAC343FB62BD}"/>
                </a:ext>
              </a:extLst>
            </p:cNvPr>
            <p:cNvGrpSpPr>
              <a:grpSpLocks noChangeAspect="1"/>
            </p:cNvGrpSpPr>
            <p:nvPr/>
          </p:nvGrpSpPr>
          <p:grpSpPr>
            <a:xfrm>
              <a:off x="35711" y="4023405"/>
              <a:ext cx="7347860" cy="2191612"/>
              <a:chOff x="2114330" y="1307940"/>
              <a:chExt cx="7823989" cy="2333625"/>
            </a:xfrm>
          </p:grpSpPr>
          <p:pic>
            <p:nvPicPr>
              <p:cNvPr id="31" name="Picture 30">
                <a:extLst>
                  <a:ext uri="{FF2B5EF4-FFF2-40B4-BE49-F238E27FC236}">
                    <a16:creationId xmlns:a16="http://schemas.microsoft.com/office/drawing/2014/main" xmlns="" id="{93CED14F-F9B6-46A0-BA38-9997CC60EC1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25529" y="1317465"/>
                <a:ext cx="2543175" cy="2324100"/>
              </a:xfrm>
              <a:prstGeom prst="rect">
                <a:avLst/>
              </a:prstGeom>
            </p:spPr>
          </p:pic>
          <p:pic>
            <p:nvPicPr>
              <p:cNvPr id="32" name="Picture 31">
                <a:extLst>
                  <a:ext uri="{FF2B5EF4-FFF2-40B4-BE49-F238E27FC236}">
                    <a16:creationId xmlns:a16="http://schemas.microsoft.com/office/drawing/2014/main" xmlns="" id="{A3E6223E-9ACD-4BA7-A581-DD394B13708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23397" y="1307940"/>
                <a:ext cx="2617054" cy="2324100"/>
              </a:xfrm>
              <a:prstGeom prst="rect">
                <a:avLst/>
              </a:prstGeom>
            </p:spPr>
          </p:pic>
          <p:pic>
            <p:nvPicPr>
              <p:cNvPr id="33" name="Picture 32">
                <a:extLst>
                  <a:ext uri="{FF2B5EF4-FFF2-40B4-BE49-F238E27FC236}">
                    <a16:creationId xmlns:a16="http://schemas.microsoft.com/office/drawing/2014/main" xmlns="" id="{7F01DD2E-C869-4796-AFAB-2265FB722B41}"/>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7395144" y="1307940"/>
                <a:ext cx="2543175" cy="2333625"/>
              </a:xfrm>
              <a:prstGeom prst="rect">
                <a:avLst/>
              </a:prstGeom>
            </p:spPr>
          </p:pic>
          <p:sp>
            <p:nvSpPr>
              <p:cNvPr id="34" name="TextBox 33">
                <a:extLst>
                  <a:ext uri="{FF2B5EF4-FFF2-40B4-BE49-F238E27FC236}">
                    <a16:creationId xmlns:a16="http://schemas.microsoft.com/office/drawing/2014/main" xmlns="" id="{157520F6-3260-420C-B344-7D34DEB08B89}"/>
                  </a:ext>
                </a:extLst>
              </p:cNvPr>
              <p:cNvSpPr txBox="1"/>
              <p:nvPr/>
            </p:nvSpPr>
            <p:spPr>
              <a:xfrm>
                <a:off x="2158358" y="2899137"/>
                <a:ext cx="1783685" cy="426036"/>
              </a:xfrm>
              <a:prstGeom prst="rect">
                <a:avLst/>
              </a:prstGeom>
              <a:noFill/>
            </p:spPr>
            <p:txBody>
              <a:bodyPr wrap="none" rtlCol="0">
                <a:spAutoFit/>
              </a:bodyPr>
              <a:lstStyle/>
              <a:p>
                <a:r>
                  <a:rPr lang="en-US" sz="2000" dirty="0" err="1">
                    <a:solidFill>
                      <a:schemeClr val="tx2"/>
                    </a:solidFill>
                  </a:rPr>
                  <a:t>S</a:t>
                </a:r>
                <a:r>
                  <a:rPr lang="en-US" sz="2000" baseline="-25000" dirty="0" err="1">
                    <a:solidFill>
                      <a:schemeClr val="tx2"/>
                    </a:solidFill>
                  </a:rPr>
                  <a:t>eqv</a:t>
                </a:r>
                <a:r>
                  <a:rPr lang="en-US" sz="2000" dirty="0">
                    <a:solidFill>
                      <a:schemeClr val="tx2"/>
                    </a:solidFill>
                  </a:rPr>
                  <a:t>=133MPa</a:t>
                </a:r>
              </a:p>
            </p:txBody>
          </p:sp>
          <p:sp>
            <p:nvSpPr>
              <p:cNvPr id="35" name="TextBox 34">
                <a:extLst>
                  <a:ext uri="{FF2B5EF4-FFF2-40B4-BE49-F238E27FC236}">
                    <a16:creationId xmlns:a16="http://schemas.microsoft.com/office/drawing/2014/main" xmlns="" id="{C43CAFFA-034F-44DB-9F91-3A3FF2E98C6D}"/>
                  </a:ext>
                </a:extLst>
              </p:cNvPr>
              <p:cNvSpPr txBox="1"/>
              <p:nvPr/>
            </p:nvSpPr>
            <p:spPr>
              <a:xfrm>
                <a:off x="4910883" y="2899708"/>
                <a:ext cx="1784231" cy="426036"/>
              </a:xfrm>
              <a:prstGeom prst="rect">
                <a:avLst/>
              </a:prstGeom>
              <a:noFill/>
            </p:spPr>
            <p:txBody>
              <a:bodyPr wrap="none" rtlCol="0">
                <a:spAutoFit/>
              </a:bodyPr>
              <a:lstStyle/>
              <a:p>
                <a:r>
                  <a:rPr lang="en-US" sz="2000" dirty="0" err="1">
                    <a:solidFill>
                      <a:schemeClr val="tx2"/>
                    </a:solidFill>
                  </a:rPr>
                  <a:t>S</a:t>
                </a:r>
                <a:r>
                  <a:rPr lang="en-US" sz="2000" baseline="-25000" dirty="0" err="1">
                    <a:solidFill>
                      <a:schemeClr val="tx2"/>
                    </a:solidFill>
                  </a:rPr>
                  <a:t>eqv</a:t>
                </a:r>
                <a:r>
                  <a:rPr lang="en-US" sz="2000" dirty="0">
                    <a:solidFill>
                      <a:schemeClr val="tx2"/>
                    </a:solidFill>
                  </a:rPr>
                  <a:t>=182MPa</a:t>
                </a:r>
              </a:p>
            </p:txBody>
          </p:sp>
          <p:sp>
            <p:nvSpPr>
              <p:cNvPr id="36" name="TextBox 35">
                <a:extLst>
                  <a:ext uri="{FF2B5EF4-FFF2-40B4-BE49-F238E27FC236}">
                    <a16:creationId xmlns:a16="http://schemas.microsoft.com/office/drawing/2014/main" xmlns="" id="{CA6E181E-12CA-4992-A9CF-A7B4261FBBE3}"/>
                  </a:ext>
                </a:extLst>
              </p:cNvPr>
              <p:cNvSpPr txBox="1"/>
              <p:nvPr/>
            </p:nvSpPr>
            <p:spPr>
              <a:xfrm>
                <a:off x="7560403" y="2904603"/>
                <a:ext cx="1766070" cy="426036"/>
              </a:xfrm>
              <a:prstGeom prst="rect">
                <a:avLst/>
              </a:prstGeom>
              <a:noFill/>
            </p:spPr>
            <p:txBody>
              <a:bodyPr wrap="none" rtlCol="0">
                <a:spAutoFit/>
              </a:bodyPr>
              <a:lstStyle/>
              <a:p>
                <a:r>
                  <a:rPr lang="en-US" sz="2000" dirty="0" err="1">
                    <a:solidFill>
                      <a:schemeClr val="tx2"/>
                    </a:solidFill>
                  </a:rPr>
                  <a:t>S</a:t>
                </a:r>
                <a:r>
                  <a:rPr lang="en-US" sz="2000" baseline="-25000" dirty="0" err="1">
                    <a:solidFill>
                      <a:schemeClr val="tx2"/>
                    </a:solidFill>
                  </a:rPr>
                  <a:t>eqv</a:t>
                </a:r>
                <a:r>
                  <a:rPr lang="en-US" sz="2000" dirty="0">
                    <a:solidFill>
                      <a:schemeClr val="tx2"/>
                    </a:solidFill>
                  </a:rPr>
                  <a:t>=161MPa</a:t>
                </a:r>
              </a:p>
            </p:txBody>
          </p:sp>
          <p:sp>
            <p:nvSpPr>
              <p:cNvPr id="37" name="Oval 36">
                <a:extLst>
                  <a:ext uri="{FF2B5EF4-FFF2-40B4-BE49-F238E27FC236}">
                    <a16:creationId xmlns:a16="http://schemas.microsoft.com/office/drawing/2014/main" xmlns="" id="{B798E9AA-1FBA-4D2C-BDEA-F300DECE7B20}"/>
                  </a:ext>
                </a:extLst>
              </p:cNvPr>
              <p:cNvSpPr/>
              <p:nvPr/>
            </p:nvSpPr>
            <p:spPr>
              <a:xfrm>
                <a:off x="8985333" y="1896635"/>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xmlns="" id="{2E57882E-8BB4-4916-92B1-6302B4294B0F}"/>
                  </a:ext>
                </a:extLst>
              </p:cNvPr>
              <p:cNvSpPr/>
              <p:nvPr/>
            </p:nvSpPr>
            <p:spPr>
              <a:xfrm>
                <a:off x="6094103" y="1670876"/>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xmlns="" id="{71EF9B34-EA1E-4834-B578-AC86C7FE96EA}"/>
                  </a:ext>
                </a:extLst>
              </p:cNvPr>
              <p:cNvSpPr/>
              <p:nvPr/>
            </p:nvSpPr>
            <p:spPr>
              <a:xfrm>
                <a:off x="3713965" y="1551919"/>
                <a:ext cx="723812" cy="749347"/>
              </a:xfrm>
              <a:prstGeom prst="ellipse">
                <a:avLst/>
              </a:prstGeom>
              <a:noFill/>
              <a:ln w="28575">
                <a:solidFill>
                  <a:srgbClr val="00B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40" name="Straight Connector 39">
                <a:extLst>
                  <a:ext uri="{FF2B5EF4-FFF2-40B4-BE49-F238E27FC236}">
                    <a16:creationId xmlns:a16="http://schemas.microsoft.com/office/drawing/2014/main" xmlns="" id="{872A692B-694B-4E6E-93B5-E9CF0F5AE796}"/>
                  </a:ext>
                </a:extLst>
              </p:cNvPr>
              <p:cNvCxnSpPr/>
              <p:nvPr/>
            </p:nvCxnSpPr>
            <p:spPr>
              <a:xfrm flipH="1">
                <a:off x="2114330" y="1317465"/>
                <a:ext cx="7779961" cy="0"/>
              </a:xfrm>
              <a:prstGeom prst="line">
                <a:avLst/>
              </a:prstGeom>
              <a:ln>
                <a:solidFill>
                  <a:schemeClr val="tx2"/>
                </a:solidFill>
              </a:ln>
            </p:spPr>
            <p:style>
              <a:lnRef idx="2">
                <a:schemeClr val="accent1"/>
              </a:lnRef>
              <a:fillRef idx="0">
                <a:schemeClr val="accent1"/>
              </a:fillRef>
              <a:effectRef idx="1">
                <a:schemeClr val="accent1"/>
              </a:effectRef>
              <a:fontRef idx="minor">
                <a:schemeClr val="tx1"/>
              </a:fontRef>
            </p:style>
          </p:cxnSp>
        </p:grpSp>
        <p:pic>
          <p:nvPicPr>
            <p:cNvPr id="30" name="Picture 29">
              <a:extLst>
                <a:ext uri="{FF2B5EF4-FFF2-40B4-BE49-F238E27FC236}">
                  <a16:creationId xmlns:a16="http://schemas.microsoft.com/office/drawing/2014/main" xmlns="" id="{55F8D398-D74B-4293-A268-7E777614C1C9}"/>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504849" y="3510380"/>
              <a:ext cx="851222" cy="714245"/>
            </a:xfrm>
            <a:prstGeom prst="rect">
              <a:avLst/>
            </a:prstGeom>
          </p:spPr>
        </p:pic>
      </p:grpSp>
      <p:sp>
        <p:nvSpPr>
          <p:cNvPr id="2" name="TextBox 1">
            <a:extLst>
              <a:ext uri="{FF2B5EF4-FFF2-40B4-BE49-F238E27FC236}">
                <a16:creationId xmlns:a16="http://schemas.microsoft.com/office/drawing/2014/main" xmlns="" id="{03676446-E32C-4F2B-AE60-5FF51F473448}"/>
              </a:ext>
            </a:extLst>
          </p:cNvPr>
          <p:cNvSpPr txBox="1"/>
          <p:nvPr/>
        </p:nvSpPr>
        <p:spPr>
          <a:xfrm>
            <a:off x="-100432" y="3300839"/>
            <a:ext cx="3045193" cy="646331"/>
          </a:xfrm>
          <a:prstGeom prst="rect">
            <a:avLst/>
          </a:prstGeom>
          <a:noFill/>
        </p:spPr>
        <p:txBody>
          <a:bodyPr wrap="none" rtlCol="0">
            <a:spAutoFit/>
          </a:bodyPr>
          <a:lstStyle/>
          <a:p>
            <a:r>
              <a:rPr lang="en-US" sz="1800" b="1" dirty="0">
                <a:solidFill>
                  <a:schemeClr val="accent6">
                    <a:lumMod val="50000"/>
                  </a:schemeClr>
                </a:solidFill>
              </a:rPr>
              <a:t> Second, independent,</a:t>
            </a:r>
          </a:p>
          <a:p>
            <a:r>
              <a:rPr lang="en-US" sz="1800" b="1" dirty="0">
                <a:solidFill>
                  <a:schemeClr val="accent6">
                    <a:lumMod val="50000"/>
                  </a:schemeClr>
                </a:solidFill>
              </a:rPr>
              <a:t> analysis yields similar results:</a:t>
            </a:r>
          </a:p>
        </p:txBody>
      </p:sp>
      <p:sp>
        <p:nvSpPr>
          <p:cNvPr id="41" name="TextBox 40">
            <a:extLst>
              <a:ext uri="{FF2B5EF4-FFF2-40B4-BE49-F238E27FC236}">
                <a16:creationId xmlns:a16="http://schemas.microsoft.com/office/drawing/2014/main" xmlns="" id="{487B2C15-91E6-4C8E-A13C-2B05400C3C2B}"/>
              </a:ext>
            </a:extLst>
          </p:cNvPr>
          <p:cNvSpPr txBox="1"/>
          <p:nvPr/>
        </p:nvSpPr>
        <p:spPr>
          <a:xfrm>
            <a:off x="91145" y="3056628"/>
            <a:ext cx="645681" cy="461665"/>
          </a:xfrm>
          <a:prstGeom prst="rect">
            <a:avLst/>
          </a:prstGeom>
          <a:noFill/>
        </p:spPr>
        <p:txBody>
          <a:bodyPr wrap="square" rtlCol="0">
            <a:spAutoFit/>
          </a:bodyPr>
          <a:lstStyle/>
          <a:p>
            <a:r>
              <a:rPr lang="en-US" sz="1200" b="1" dirty="0">
                <a:solidFill>
                  <a:srgbClr val="C00000"/>
                </a:solidFill>
              </a:rPr>
              <a:t>Limits:		</a:t>
            </a:r>
          </a:p>
        </p:txBody>
      </p:sp>
      <p:sp>
        <p:nvSpPr>
          <p:cNvPr id="49" name="TextBox 48">
            <a:extLst>
              <a:ext uri="{FF2B5EF4-FFF2-40B4-BE49-F238E27FC236}">
                <a16:creationId xmlns:a16="http://schemas.microsoft.com/office/drawing/2014/main" xmlns="" id="{EB5CD5B9-CA28-4CAA-97BA-84C9A29AFBE7}"/>
              </a:ext>
            </a:extLst>
          </p:cNvPr>
          <p:cNvSpPr txBox="1"/>
          <p:nvPr/>
        </p:nvSpPr>
        <p:spPr>
          <a:xfrm>
            <a:off x="1115915" y="3039848"/>
            <a:ext cx="1178816" cy="276999"/>
          </a:xfrm>
          <a:prstGeom prst="rect">
            <a:avLst/>
          </a:prstGeom>
          <a:noFill/>
        </p:spPr>
        <p:txBody>
          <a:bodyPr wrap="square" rtlCol="0">
            <a:spAutoFit/>
          </a:bodyPr>
          <a:lstStyle/>
          <a:p>
            <a:r>
              <a:rPr lang="en-US" sz="1200" b="1" dirty="0">
                <a:solidFill>
                  <a:srgbClr val="C00000"/>
                </a:solidFill>
              </a:rPr>
              <a:t>150 </a:t>
            </a:r>
            <a:r>
              <a:rPr lang="en-US" sz="1200" b="1" dirty="0" err="1">
                <a:solidFill>
                  <a:srgbClr val="C00000"/>
                </a:solidFill>
              </a:rPr>
              <a:t>MPa</a:t>
            </a:r>
            <a:r>
              <a:rPr lang="en-US" sz="1200" b="1" dirty="0">
                <a:solidFill>
                  <a:srgbClr val="C00000"/>
                </a:solidFill>
              </a:rPr>
              <a:t>	</a:t>
            </a:r>
          </a:p>
        </p:txBody>
      </p:sp>
      <p:sp>
        <p:nvSpPr>
          <p:cNvPr id="50" name="TextBox 49">
            <a:extLst>
              <a:ext uri="{FF2B5EF4-FFF2-40B4-BE49-F238E27FC236}">
                <a16:creationId xmlns:a16="http://schemas.microsoft.com/office/drawing/2014/main" xmlns="" id="{19310869-F203-40AE-95E3-4AE1C6DF8C50}"/>
              </a:ext>
            </a:extLst>
          </p:cNvPr>
          <p:cNvSpPr txBox="1"/>
          <p:nvPr/>
        </p:nvSpPr>
        <p:spPr>
          <a:xfrm>
            <a:off x="3105037" y="3056628"/>
            <a:ext cx="1178816" cy="276999"/>
          </a:xfrm>
          <a:prstGeom prst="rect">
            <a:avLst/>
          </a:prstGeom>
          <a:noFill/>
        </p:spPr>
        <p:txBody>
          <a:bodyPr wrap="square" rtlCol="0">
            <a:spAutoFit/>
          </a:bodyPr>
          <a:lstStyle/>
          <a:p>
            <a:r>
              <a:rPr lang="en-US" sz="1200" b="1" dirty="0">
                <a:solidFill>
                  <a:srgbClr val="C00000"/>
                </a:solidFill>
              </a:rPr>
              <a:t>200 </a:t>
            </a:r>
            <a:r>
              <a:rPr lang="en-US" sz="1200" b="1" dirty="0" err="1">
                <a:solidFill>
                  <a:srgbClr val="C00000"/>
                </a:solidFill>
              </a:rPr>
              <a:t>MPa</a:t>
            </a:r>
            <a:r>
              <a:rPr lang="en-US" sz="1200" b="1" dirty="0">
                <a:solidFill>
                  <a:srgbClr val="C00000"/>
                </a:solidFill>
              </a:rPr>
              <a:t>	</a:t>
            </a:r>
          </a:p>
        </p:txBody>
      </p:sp>
      <p:sp>
        <p:nvSpPr>
          <p:cNvPr id="51" name="TextBox 50">
            <a:extLst>
              <a:ext uri="{FF2B5EF4-FFF2-40B4-BE49-F238E27FC236}">
                <a16:creationId xmlns:a16="http://schemas.microsoft.com/office/drawing/2014/main" xmlns="" id="{CE535C75-339D-4870-BD36-7AE45D0B348F}"/>
              </a:ext>
            </a:extLst>
          </p:cNvPr>
          <p:cNvSpPr txBox="1"/>
          <p:nvPr/>
        </p:nvSpPr>
        <p:spPr>
          <a:xfrm>
            <a:off x="5040784" y="3055113"/>
            <a:ext cx="1178816" cy="276999"/>
          </a:xfrm>
          <a:prstGeom prst="rect">
            <a:avLst/>
          </a:prstGeom>
          <a:noFill/>
        </p:spPr>
        <p:txBody>
          <a:bodyPr wrap="square" rtlCol="0">
            <a:spAutoFit/>
          </a:bodyPr>
          <a:lstStyle/>
          <a:p>
            <a:r>
              <a:rPr lang="en-US" sz="1200" b="1" dirty="0">
                <a:solidFill>
                  <a:srgbClr val="C00000"/>
                </a:solidFill>
              </a:rPr>
              <a:t>200 </a:t>
            </a:r>
            <a:r>
              <a:rPr lang="en-US" sz="1200" b="1" dirty="0" err="1">
                <a:solidFill>
                  <a:srgbClr val="C00000"/>
                </a:solidFill>
              </a:rPr>
              <a:t>MPa</a:t>
            </a:r>
            <a:r>
              <a:rPr lang="en-US" sz="1200" b="1" dirty="0">
                <a:solidFill>
                  <a:srgbClr val="C00000"/>
                </a:solidFill>
              </a:rPr>
              <a:t>	</a:t>
            </a:r>
          </a:p>
        </p:txBody>
      </p:sp>
      <p:sp>
        <p:nvSpPr>
          <p:cNvPr id="53" name="Rectangle 52">
            <a:extLst>
              <a:ext uri="{FF2B5EF4-FFF2-40B4-BE49-F238E27FC236}">
                <a16:creationId xmlns:a16="http://schemas.microsoft.com/office/drawing/2014/main" xmlns="" id="{1C14EA4F-F837-4CD7-BC83-3117AC737101}"/>
              </a:ext>
            </a:extLst>
          </p:cNvPr>
          <p:cNvSpPr/>
          <p:nvPr/>
        </p:nvSpPr>
        <p:spPr>
          <a:xfrm>
            <a:off x="6284840" y="3425146"/>
            <a:ext cx="2971668" cy="954107"/>
          </a:xfrm>
          <a:prstGeom prst="rect">
            <a:avLst/>
          </a:prstGeom>
        </p:spPr>
        <p:txBody>
          <a:bodyPr wrap="square">
            <a:spAutoFit/>
          </a:bodyPr>
          <a:lstStyle/>
          <a:p>
            <a:r>
              <a:rPr lang="en-US" sz="1400" b="1" kern="0" dirty="0">
                <a:solidFill>
                  <a:srgbClr val="1F497D"/>
                </a:solidFill>
              </a:rPr>
              <a:t>Magnet </a:t>
            </a:r>
            <a:r>
              <a:rPr lang="en-US" sz="1400" b="1" u="sng" kern="0" dirty="0">
                <a:solidFill>
                  <a:srgbClr val="1F497D"/>
                </a:solidFill>
              </a:rPr>
              <a:t>design limit</a:t>
            </a:r>
            <a:r>
              <a:rPr lang="en-US" sz="1400" b="1" kern="0" dirty="0">
                <a:solidFill>
                  <a:srgbClr val="1F497D"/>
                </a:solidFill>
              </a:rPr>
              <a:t> is determined </a:t>
            </a:r>
          </a:p>
          <a:p>
            <a:r>
              <a:rPr lang="en-US" sz="1400" b="1" kern="0" dirty="0">
                <a:solidFill>
                  <a:srgbClr val="1F497D"/>
                </a:solidFill>
              </a:rPr>
              <a:t>by the mechanical constraints – coil </a:t>
            </a:r>
          </a:p>
          <a:p>
            <a:r>
              <a:rPr lang="en-US" sz="1400" b="1" kern="0" dirty="0">
                <a:solidFill>
                  <a:srgbClr val="1F497D"/>
                </a:solidFill>
              </a:rPr>
              <a:t>maximum stress and pole turn </a:t>
            </a:r>
          </a:p>
          <a:p>
            <a:r>
              <a:rPr lang="en-US" sz="1400" b="1" kern="0" dirty="0">
                <a:solidFill>
                  <a:srgbClr val="1F497D"/>
                </a:solidFill>
              </a:rPr>
              <a:t>separation from pole</a:t>
            </a:r>
          </a:p>
        </p:txBody>
      </p:sp>
      <p:sp>
        <p:nvSpPr>
          <p:cNvPr id="43" name="Slide Number Placeholder 42"/>
          <p:cNvSpPr>
            <a:spLocks noGrp="1"/>
          </p:cNvSpPr>
          <p:nvPr>
            <p:ph type="sldNum" sz="quarter" idx="4"/>
          </p:nvPr>
        </p:nvSpPr>
        <p:spPr/>
        <p:txBody>
          <a:bodyPr/>
          <a:lstStyle/>
          <a:p>
            <a:pPr>
              <a:defRPr/>
            </a:pPr>
            <a:fld id="{148C009B-CB69-E04A-B9B3-34B26D69E9CF}" type="slidenum">
              <a:rPr lang="en-US" smtClean="0"/>
              <a:pPr>
                <a:defRPr/>
              </a:pPr>
              <a:t>16</a:t>
            </a:fld>
            <a:endParaRPr lang="en-US" dirty="0"/>
          </a:p>
        </p:txBody>
      </p:sp>
      <p:sp>
        <p:nvSpPr>
          <p:cNvPr id="3" name="Rectangle 2"/>
          <p:cNvSpPr/>
          <p:nvPr/>
        </p:nvSpPr>
        <p:spPr>
          <a:xfrm>
            <a:off x="7408298" y="943868"/>
            <a:ext cx="1735702" cy="188944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5358203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Coil fabrication status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aphicFrame>
        <p:nvGraphicFramePr>
          <p:cNvPr id="6" name="Content Placeholder 9">
            <a:extLst>
              <a:ext uri="{FF2B5EF4-FFF2-40B4-BE49-F238E27FC236}">
                <a16:creationId xmlns:a16="http://schemas.microsoft.com/office/drawing/2014/main" xmlns="" id="{AF91192C-F5B7-4EDB-ADE7-B48CD438011C}"/>
              </a:ext>
            </a:extLst>
          </p:cNvPr>
          <p:cNvGraphicFramePr>
            <a:graphicFrameLocks/>
          </p:cNvGraphicFramePr>
          <p:nvPr>
            <p:extLst>
              <p:ext uri="{D42A27DB-BD31-4B8C-83A1-F6EECF244321}">
                <p14:modId xmlns:p14="http://schemas.microsoft.com/office/powerpoint/2010/main" val="605071410"/>
              </p:ext>
            </p:extLst>
          </p:nvPr>
        </p:nvGraphicFramePr>
        <p:xfrm>
          <a:off x="271315" y="1574020"/>
          <a:ext cx="8644085" cy="3402415"/>
        </p:xfrm>
        <a:graphic>
          <a:graphicData uri="http://schemas.openxmlformats.org/drawingml/2006/table">
            <a:tbl>
              <a:tblPr firstRow="1" firstCol="1" bandRow="1">
                <a:tableStyleId>{5C22544A-7EE6-4342-B048-85BDC9FD1C3A}</a:tableStyleId>
              </a:tblPr>
              <a:tblGrid>
                <a:gridCol w="1034051">
                  <a:extLst>
                    <a:ext uri="{9D8B030D-6E8A-4147-A177-3AD203B41FA5}">
                      <a16:colId xmlns:a16="http://schemas.microsoft.com/office/drawing/2014/main" xmlns="" val="3927830994"/>
                    </a:ext>
                  </a:extLst>
                </a:gridCol>
                <a:gridCol w="787633">
                  <a:extLst>
                    <a:ext uri="{9D8B030D-6E8A-4147-A177-3AD203B41FA5}">
                      <a16:colId xmlns:a16="http://schemas.microsoft.com/office/drawing/2014/main" xmlns="" val="4107745420"/>
                    </a:ext>
                  </a:extLst>
                </a:gridCol>
                <a:gridCol w="1572480">
                  <a:extLst>
                    <a:ext uri="{9D8B030D-6E8A-4147-A177-3AD203B41FA5}">
                      <a16:colId xmlns:a16="http://schemas.microsoft.com/office/drawing/2014/main" xmlns="" val="1542358148"/>
                    </a:ext>
                  </a:extLst>
                </a:gridCol>
                <a:gridCol w="1613104">
                  <a:extLst>
                    <a:ext uri="{9D8B030D-6E8A-4147-A177-3AD203B41FA5}">
                      <a16:colId xmlns:a16="http://schemas.microsoft.com/office/drawing/2014/main" xmlns="" val="4209470322"/>
                    </a:ext>
                  </a:extLst>
                </a:gridCol>
                <a:gridCol w="1967814">
                  <a:extLst>
                    <a:ext uri="{9D8B030D-6E8A-4147-A177-3AD203B41FA5}">
                      <a16:colId xmlns:a16="http://schemas.microsoft.com/office/drawing/2014/main" xmlns="" val="1110498035"/>
                    </a:ext>
                  </a:extLst>
                </a:gridCol>
                <a:gridCol w="1669003">
                  <a:extLst>
                    <a:ext uri="{9D8B030D-6E8A-4147-A177-3AD203B41FA5}">
                      <a16:colId xmlns:a16="http://schemas.microsoft.com/office/drawing/2014/main" xmlns="" val="703498163"/>
                    </a:ext>
                  </a:extLst>
                </a:gridCol>
              </a:tblGrid>
              <a:tr h="850603">
                <a:tc>
                  <a:txBody>
                    <a:bodyPr/>
                    <a:lstStyle/>
                    <a:p>
                      <a:pPr marL="0" marR="0">
                        <a:spcBef>
                          <a:spcPts val="0"/>
                        </a:spcBef>
                        <a:spcAft>
                          <a:spcPts val="0"/>
                        </a:spcAft>
                      </a:pPr>
                      <a:r>
                        <a:rPr lang="en-US" sz="1400" b="1" dirty="0">
                          <a:solidFill>
                            <a:srgbClr val="0F2D62"/>
                          </a:solidFill>
                          <a:effectLst/>
                        </a:rPr>
                        <a:t>Coil </a:t>
                      </a:r>
                    </a:p>
                    <a:p>
                      <a:pPr marL="0" marR="0">
                        <a:spcBef>
                          <a:spcPts val="0"/>
                        </a:spcBef>
                        <a:spcAft>
                          <a:spcPts val="0"/>
                        </a:spcAft>
                      </a:pPr>
                      <a:r>
                        <a:rPr lang="en-US" sz="1400" b="1" dirty="0">
                          <a:solidFill>
                            <a:srgbClr val="0F2D62"/>
                          </a:solidFill>
                          <a:effectLst/>
                        </a:rPr>
                        <a:t>(Layer )</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solidFill>
                            <a:srgbClr val="0F2D62"/>
                          </a:solidFill>
                          <a:effectLst/>
                        </a:rPr>
                        <a:t>Coil #</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solidFill>
                            <a:srgbClr val="0F2D62"/>
                          </a:solidFill>
                          <a:effectLst/>
                        </a:rPr>
                        <a:t>Winding, curing</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solidFill>
                            <a:srgbClr val="0F2D62"/>
                          </a:solidFill>
                          <a:effectLst/>
                        </a:rPr>
                        <a:t>Reaction, </a:t>
                      </a:r>
                    </a:p>
                    <a:p>
                      <a:pPr marL="0" marR="0" algn="ctr">
                        <a:spcBef>
                          <a:spcPts val="0"/>
                        </a:spcBef>
                        <a:spcAft>
                          <a:spcPts val="0"/>
                        </a:spcAft>
                      </a:pPr>
                      <a:r>
                        <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rPr>
                        <a:t>witness samples</a:t>
                      </a:r>
                    </a:p>
                  </a:txBody>
                  <a:tcPr marL="68580" marR="68580" marT="0" marB="0"/>
                </a:tc>
                <a:tc>
                  <a:txBody>
                    <a:bodyPr/>
                    <a:lstStyle/>
                    <a:p>
                      <a:pPr marL="0" marR="0" algn="ctr">
                        <a:spcBef>
                          <a:spcPts val="0"/>
                        </a:spcBef>
                        <a:spcAft>
                          <a:spcPts val="0"/>
                        </a:spcAft>
                      </a:pPr>
                      <a:r>
                        <a:rPr lang="en-US" sz="1400" b="1" dirty="0">
                          <a:solidFill>
                            <a:srgbClr val="0F2D62"/>
                          </a:solidFill>
                          <a:effectLst/>
                        </a:rPr>
                        <a:t>Instrumentation,</a:t>
                      </a:r>
                    </a:p>
                    <a:p>
                      <a:pPr marL="0" marR="0" algn="ctr">
                        <a:spcBef>
                          <a:spcPts val="0"/>
                        </a:spcBef>
                        <a:spcAft>
                          <a:spcPts val="0"/>
                        </a:spcAft>
                      </a:pPr>
                      <a:r>
                        <a:rPr lang="en-US" sz="1400" b="1" dirty="0">
                          <a:solidFill>
                            <a:srgbClr val="0F2D62"/>
                          </a:solidFill>
                          <a:effectLst/>
                        </a:rPr>
                        <a:t>epoxy impregnation</a:t>
                      </a:r>
                    </a:p>
                  </a:txBody>
                  <a:tcPr marL="68580" marR="68580" marT="0" marB="0"/>
                </a:tc>
                <a:tc>
                  <a:txBody>
                    <a:bodyPr/>
                    <a:lstStyle/>
                    <a:p>
                      <a:pPr marL="0" marR="0" algn="ctr">
                        <a:spcBef>
                          <a:spcPts val="0"/>
                        </a:spcBef>
                        <a:spcAft>
                          <a:spcPts val="0"/>
                        </a:spcAft>
                      </a:pPr>
                      <a:r>
                        <a:rPr lang="en-US" sz="1400" b="1" dirty="0">
                          <a:solidFill>
                            <a:srgbClr val="0F2D62"/>
                          </a:solidFill>
                          <a:effectLst/>
                        </a:rPr>
                        <a:t>Measurement and</a:t>
                      </a:r>
                    </a:p>
                    <a:p>
                      <a:pPr marL="0" marR="0" algn="ctr">
                        <a:spcBef>
                          <a:spcPts val="0"/>
                        </a:spcBef>
                        <a:spcAft>
                          <a:spcPts val="0"/>
                        </a:spcAft>
                      </a:pPr>
                      <a:r>
                        <a:rPr lang="en-US" sz="1400" b="1" dirty="0">
                          <a:solidFill>
                            <a:srgbClr val="0F2D62"/>
                          </a:solidFill>
                          <a:effectLst/>
                        </a:rPr>
                        <a:t>Instrumentation</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367652389"/>
                  </a:ext>
                </a:extLst>
              </a:tr>
              <a:tr h="425302">
                <a:tc rowSpan="3">
                  <a:txBody>
                    <a:bodyPr/>
                    <a:lstStyle/>
                    <a:p>
                      <a:pPr marL="0" marR="0">
                        <a:spcBef>
                          <a:spcPts val="0"/>
                        </a:spcBef>
                        <a:spcAft>
                          <a:spcPts val="0"/>
                        </a:spcAft>
                      </a:pPr>
                      <a:r>
                        <a:rPr lang="en-US" sz="1400" b="1" dirty="0">
                          <a:solidFill>
                            <a:srgbClr val="0F2D62"/>
                          </a:solidFill>
                          <a:effectLst/>
                        </a:rPr>
                        <a:t>Inner </a:t>
                      </a:r>
                    </a:p>
                    <a:p>
                      <a:pPr marL="0" marR="0">
                        <a:spcBef>
                          <a:spcPts val="0"/>
                        </a:spcBef>
                        <a:spcAft>
                          <a:spcPts val="0"/>
                        </a:spcAft>
                      </a:pPr>
                      <a:r>
                        <a:rPr lang="en-US" sz="1400" b="1" dirty="0">
                          <a:solidFill>
                            <a:srgbClr val="0F2D62"/>
                          </a:solidFill>
                          <a:effectLst/>
                        </a:rPr>
                        <a:t>(L1-L2)</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1</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in progress</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extLst>
                  <a:ext uri="{0D108BD9-81ED-4DB2-BD59-A6C34878D82A}">
                    <a16:rowId xmlns:a16="http://schemas.microsoft.com/office/drawing/2014/main" xmlns="" val="2313861323"/>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2</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algn="ctr">
                        <a:spcBef>
                          <a:spcPts val="0"/>
                        </a:spcBef>
                        <a:spcAft>
                          <a:spcPts val="0"/>
                        </a:spcAft>
                      </a:pPr>
                      <a:r>
                        <a:rPr lang="en-US" sz="1400" b="1" dirty="0">
                          <a:effectLst/>
                        </a:rPr>
                        <a:t> in progress</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tc>
                  <a:txBody>
                    <a:bodyPr/>
                    <a:lstStyle/>
                    <a:p>
                      <a:pPr marL="0" marR="0" algn="ctr">
                        <a:spcBef>
                          <a:spcPts val="0"/>
                        </a:spcBef>
                        <a:spcAft>
                          <a:spcPts val="0"/>
                        </a:spcAft>
                      </a:pPr>
                      <a:r>
                        <a:rPr lang="en-US" sz="1400" b="1">
                          <a:effectLst/>
                        </a:rPr>
                        <a:t> </a:t>
                      </a:r>
                      <a:endParaRPr lang="en-US" sz="14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859347159"/>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3</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a:effectLst/>
                        </a:rPr>
                        <a:t> </a:t>
                      </a:r>
                      <a:endParaRPr lang="en-US" sz="1400" b="1">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1545262103"/>
                  </a:ext>
                </a:extLst>
              </a:tr>
              <a:tr h="425302">
                <a:tc rowSpan="3">
                  <a:txBody>
                    <a:bodyPr/>
                    <a:lstStyle/>
                    <a:p>
                      <a:pPr marL="0" marR="0">
                        <a:spcBef>
                          <a:spcPts val="0"/>
                        </a:spcBef>
                        <a:spcAft>
                          <a:spcPts val="0"/>
                        </a:spcAft>
                      </a:pPr>
                      <a:r>
                        <a:rPr lang="en-US" sz="1400" b="1" dirty="0">
                          <a:solidFill>
                            <a:srgbClr val="0F2D62"/>
                          </a:solidFill>
                          <a:effectLst/>
                        </a:rPr>
                        <a:t>Outer </a:t>
                      </a:r>
                    </a:p>
                    <a:p>
                      <a:pPr marL="0" marR="0">
                        <a:spcBef>
                          <a:spcPts val="0"/>
                        </a:spcBef>
                        <a:spcAft>
                          <a:spcPts val="0"/>
                        </a:spcAft>
                      </a:pPr>
                      <a:r>
                        <a:rPr lang="en-US" sz="1400" b="1" dirty="0">
                          <a:solidFill>
                            <a:srgbClr val="0F2D62"/>
                          </a:solidFill>
                          <a:effectLst/>
                        </a:rPr>
                        <a:t>(L3-L4)</a:t>
                      </a:r>
                      <a:endParaRPr lang="en-US" sz="1400" b="1" dirty="0">
                        <a:solidFill>
                          <a:srgbClr val="0F2D62"/>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1</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b="1" dirty="0">
                          <a:effectLst/>
                        </a:rPr>
                        <a:t> 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extLst>
                  <a:ext uri="{0D108BD9-81ED-4DB2-BD59-A6C34878D82A}">
                    <a16:rowId xmlns:a16="http://schemas.microsoft.com/office/drawing/2014/main" xmlns="" val="1626029863"/>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2</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0" marR="0" algn="ctr">
                        <a:spcBef>
                          <a:spcPts val="0"/>
                        </a:spcBef>
                        <a:spcAft>
                          <a:spcPts val="0"/>
                        </a:spcAft>
                      </a:pPr>
                      <a:r>
                        <a:rPr lang="en-US" sz="1400" b="1" dirty="0">
                          <a:effectLst/>
                        </a:rPr>
                        <a:t>complete</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92D050"/>
                    </a:solidFill>
                  </a:tcPr>
                </a:tc>
                <a:tc>
                  <a:txBody>
                    <a:bodyPr/>
                    <a:lstStyle/>
                    <a:p>
                      <a:pPr marL="0" marR="0" algn="ctr">
                        <a:spcBef>
                          <a:spcPts val="0"/>
                        </a:spcBef>
                        <a:spcAft>
                          <a:spcPts val="0"/>
                        </a:spcAft>
                      </a:pPr>
                      <a:r>
                        <a:rPr lang="en-US" sz="1400" b="1" dirty="0">
                          <a:effectLst/>
                        </a:rPr>
                        <a:t> in progress</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rgbClr val="FFFF00"/>
                    </a:solidFill>
                  </a:tcPr>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4191790530"/>
                  </a:ext>
                </a:extLst>
              </a:tr>
              <a:tr h="425302">
                <a:tc vMerge="1">
                  <a:txBody>
                    <a:bodyPr/>
                    <a:lstStyle/>
                    <a:p>
                      <a:endParaRPr lang="en-US"/>
                    </a:p>
                  </a:txBody>
                  <a:tcPr/>
                </a:tc>
                <a:tc>
                  <a:txBody>
                    <a:bodyPr/>
                    <a:lstStyle/>
                    <a:p>
                      <a:pPr marL="0" marR="0" algn="ctr">
                        <a:spcBef>
                          <a:spcPts val="0"/>
                        </a:spcBef>
                        <a:spcAft>
                          <a:spcPts val="0"/>
                        </a:spcAft>
                      </a:pPr>
                      <a:r>
                        <a:rPr lang="en-US" sz="1400" b="1" dirty="0">
                          <a:effectLst/>
                        </a:rPr>
                        <a:t>3</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latin typeface="Franklin Gothic Book" panose="020B0503020102020204" pitchFamily="34" charset="0"/>
                          <a:ea typeface="Cambria" panose="02040503050406030204" pitchFamily="18" charset="0"/>
                          <a:cs typeface="Times New Roman" panose="02020603050405020304" pitchFamily="18" charset="0"/>
                        </a:rPr>
                        <a:t>waiting for cable</a:t>
                      </a:r>
                    </a:p>
                  </a:txBody>
                  <a:tcPr marL="68580" marR="68580" marT="0" marB="0">
                    <a:solidFill>
                      <a:schemeClr val="accent1">
                        <a:lumMod val="20000"/>
                        <a:lumOff val="80000"/>
                      </a:schemeClr>
                    </a:solidFill>
                  </a:tcPr>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1400" b="1" dirty="0">
                          <a:effectLst/>
                        </a:rPr>
                        <a:t> </a:t>
                      </a:r>
                      <a:endParaRPr lang="en-US" sz="1400" b="1"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xmlns="" val="217951050"/>
                  </a:ext>
                </a:extLst>
              </a:tr>
            </a:tbl>
          </a:graphicData>
        </a:graphic>
      </p:graphicFrame>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17</a:t>
            </a:fld>
            <a:endParaRPr lang="en-US" dirty="0"/>
          </a:p>
        </p:txBody>
      </p:sp>
    </p:spTree>
    <p:extLst>
      <p:ext uri="{BB962C8B-B14F-4D97-AF65-F5344CB8AC3E}">
        <p14:creationId xmlns:p14="http://schemas.microsoft.com/office/powerpoint/2010/main" val="2046712139"/>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Long Mechanical Model</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pic>
        <p:nvPicPr>
          <p:cNvPr id="6" name="Picture 5">
            <a:extLst>
              <a:ext uri="{FF2B5EF4-FFF2-40B4-BE49-F238E27FC236}">
                <a16:creationId xmlns:a16="http://schemas.microsoft.com/office/drawing/2014/main" xmlns="" id="{06489B5C-40F3-423B-B203-21C5EAB3D2C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361" y="1141985"/>
            <a:ext cx="2818813" cy="2114111"/>
          </a:xfrm>
          <a:prstGeom prst="rect">
            <a:avLst/>
          </a:prstGeom>
        </p:spPr>
      </p:pic>
      <p:sp>
        <p:nvSpPr>
          <p:cNvPr id="8" name="TextBox 7">
            <a:extLst>
              <a:ext uri="{FF2B5EF4-FFF2-40B4-BE49-F238E27FC236}">
                <a16:creationId xmlns:a16="http://schemas.microsoft.com/office/drawing/2014/main" xmlns="" id="{A81D3AC9-DE46-4314-862A-E4EADFDB6A8F}"/>
              </a:ext>
            </a:extLst>
          </p:cNvPr>
          <p:cNvSpPr txBox="1"/>
          <p:nvPr/>
        </p:nvSpPr>
        <p:spPr>
          <a:xfrm>
            <a:off x="5297266" y="1024716"/>
            <a:ext cx="3751484" cy="4462760"/>
          </a:xfrm>
          <a:prstGeom prst="rect">
            <a:avLst/>
          </a:prstGeom>
          <a:noFill/>
        </p:spPr>
        <p:txBody>
          <a:bodyPr wrap="square" rtlCol="0">
            <a:spAutoFit/>
          </a:bodyPr>
          <a:lstStyle/>
          <a:p>
            <a:r>
              <a:rPr lang="en-US" sz="2200" b="1" dirty="0">
                <a:solidFill>
                  <a:schemeClr val="accent6"/>
                </a:solidFill>
              </a:rPr>
              <a:t>Goals</a:t>
            </a:r>
            <a:r>
              <a:rPr lang="en-US" sz="2000" b="1" dirty="0">
                <a:solidFill>
                  <a:schemeClr val="accent6"/>
                </a:solidFill>
              </a:rPr>
              <a:t>:</a:t>
            </a:r>
          </a:p>
          <a:p>
            <a:pPr marL="342900" indent="-342900">
              <a:buFont typeface="Arial" panose="020B0604020202020204" pitchFamily="34" charset="0"/>
              <a:buChar char="•"/>
            </a:pPr>
            <a:r>
              <a:rPr lang="en-US" sz="2000" dirty="0">
                <a:solidFill>
                  <a:schemeClr val="accent6"/>
                </a:solidFill>
              </a:rPr>
              <a:t>To test all main components of the mechanical structure and assembly tooling </a:t>
            </a:r>
          </a:p>
          <a:p>
            <a:pPr marL="342900" indent="-342900">
              <a:buFont typeface="Arial" panose="020B0604020202020204" pitchFamily="34" charset="0"/>
              <a:buChar char="•"/>
            </a:pPr>
            <a:r>
              <a:rPr lang="en-US" sz="2000" dirty="0">
                <a:solidFill>
                  <a:schemeClr val="accent6"/>
                </a:solidFill>
              </a:rPr>
              <a:t>Develop a coil assembly plan and pre-stress targets</a:t>
            </a:r>
          </a:p>
          <a:p>
            <a:pPr marL="342900" indent="-342900">
              <a:buFont typeface="Arial" panose="020B0604020202020204" pitchFamily="34" charset="0"/>
              <a:buChar char="•"/>
            </a:pPr>
            <a:r>
              <a:rPr lang="en-US" sz="2000" dirty="0">
                <a:solidFill>
                  <a:schemeClr val="accent6"/>
                </a:solidFill>
              </a:rPr>
              <a:t>Check instrumentation</a:t>
            </a:r>
          </a:p>
          <a:p>
            <a:pPr marL="342900" indent="-342900">
              <a:buFont typeface="Arial" panose="020B0604020202020204" pitchFamily="34" charset="0"/>
              <a:buChar char="•"/>
            </a:pPr>
            <a:r>
              <a:rPr lang="en-US" sz="2000" dirty="0">
                <a:solidFill>
                  <a:schemeClr val="accent6"/>
                </a:solidFill>
              </a:rPr>
              <a:t>FEA validation.</a:t>
            </a:r>
          </a:p>
          <a:p>
            <a:endParaRPr lang="en-US" sz="2000" dirty="0">
              <a:solidFill>
                <a:schemeClr val="accent6"/>
              </a:solidFill>
            </a:endParaRPr>
          </a:p>
          <a:p>
            <a:r>
              <a:rPr lang="en-US" sz="2200" b="1" dirty="0">
                <a:solidFill>
                  <a:schemeClr val="accent6"/>
                </a:solidFill>
              </a:rPr>
              <a:t>Test plan:</a:t>
            </a:r>
          </a:p>
          <a:p>
            <a:pPr marL="342900" indent="-342900">
              <a:buFont typeface="Arial" panose="020B0604020202020204" pitchFamily="34" charset="0"/>
              <a:buChar char="•"/>
            </a:pPr>
            <a:r>
              <a:rPr lang="en-US" sz="2000" dirty="0">
                <a:solidFill>
                  <a:schemeClr val="accent6"/>
                </a:solidFill>
              </a:rPr>
              <a:t>Cylindric dummy coil instrumented</a:t>
            </a:r>
          </a:p>
          <a:p>
            <a:pPr marL="342900" indent="-342900">
              <a:buFont typeface="Arial" panose="020B0604020202020204" pitchFamily="34" charset="0"/>
              <a:buChar char="•"/>
            </a:pPr>
            <a:r>
              <a:rPr lang="en-US" sz="2000" dirty="0">
                <a:solidFill>
                  <a:schemeClr val="accent6"/>
                </a:solidFill>
              </a:rPr>
              <a:t>Model assembly with various shims and Fuji film</a:t>
            </a:r>
          </a:p>
        </p:txBody>
      </p:sp>
      <p:pic>
        <p:nvPicPr>
          <p:cNvPr id="9" name="Picture 8">
            <a:extLst>
              <a:ext uri="{FF2B5EF4-FFF2-40B4-BE49-F238E27FC236}">
                <a16:creationId xmlns:a16="http://schemas.microsoft.com/office/drawing/2014/main" xmlns="" id="{01FAD9D2-B63B-4A3A-AA71-4157703552A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982639" y="1141985"/>
            <a:ext cx="1865537" cy="2114111"/>
          </a:xfrm>
          <a:prstGeom prst="rect">
            <a:avLst/>
          </a:prstGeom>
        </p:spPr>
      </p:pic>
      <p:pic>
        <p:nvPicPr>
          <p:cNvPr id="10" name="Picture 9">
            <a:extLst>
              <a:ext uri="{FF2B5EF4-FFF2-40B4-BE49-F238E27FC236}">
                <a16:creationId xmlns:a16="http://schemas.microsoft.com/office/drawing/2014/main" xmlns="" id="{1351CED3-33DC-4ED2-BA3E-DB7ED22AA5A3}"/>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228600" y="3592414"/>
            <a:ext cx="4619576" cy="2135994"/>
          </a:xfrm>
          <a:prstGeom prst="rect">
            <a:avLst/>
          </a:prstGeom>
        </p:spPr>
      </p:pic>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18</a:t>
            </a:fld>
            <a:endParaRPr lang="en-US" dirty="0"/>
          </a:p>
        </p:txBody>
      </p:sp>
      <p:pic>
        <p:nvPicPr>
          <p:cNvPr id="11" name="Picture 10"/>
          <p:cNvPicPr>
            <a:picLocks noChangeAspect="1"/>
          </p:cNvPicPr>
          <p:nvPr/>
        </p:nvPicPr>
        <p:blipFill>
          <a:blip r:embed="rId6"/>
          <a:stretch>
            <a:fillRect/>
          </a:stretch>
        </p:blipFill>
        <p:spPr>
          <a:xfrm>
            <a:off x="105361" y="913718"/>
            <a:ext cx="8693150" cy="2525051"/>
          </a:xfrm>
          <a:prstGeom prst="rect">
            <a:avLst/>
          </a:prstGeom>
          <a:solidFill>
            <a:srgbClr val="FFFFFF"/>
          </a:solidFill>
          <a:ln w="38100" cmpd="sng">
            <a:solidFill>
              <a:srgbClr val="FF0000"/>
            </a:solidFill>
          </a:ln>
        </p:spPr>
      </p:pic>
    </p:spTree>
    <p:extLst>
      <p:ext uri="{BB962C8B-B14F-4D97-AF65-F5344CB8AC3E}">
        <p14:creationId xmlns:p14="http://schemas.microsoft.com/office/powerpoint/2010/main" val="34101938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Magnet fabrication and test schedule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graphicFrame>
        <p:nvGraphicFramePr>
          <p:cNvPr id="8" name="Table 7">
            <a:extLst>
              <a:ext uri="{FF2B5EF4-FFF2-40B4-BE49-F238E27FC236}">
                <a16:creationId xmlns:a16="http://schemas.microsoft.com/office/drawing/2014/main" xmlns="" id="{CC4B091B-CC2E-4F92-8793-208E2374CB6E}"/>
              </a:ext>
            </a:extLst>
          </p:cNvPr>
          <p:cNvGraphicFramePr>
            <a:graphicFrameLocks noGrp="1"/>
          </p:cNvGraphicFramePr>
          <p:nvPr>
            <p:extLst>
              <p:ext uri="{D42A27DB-BD31-4B8C-83A1-F6EECF244321}">
                <p14:modId xmlns:p14="http://schemas.microsoft.com/office/powerpoint/2010/main" val="2805404610"/>
              </p:ext>
            </p:extLst>
          </p:nvPr>
        </p:nvGraphicFramePr>
        <p:xfrm>
          <a:off x="235745" y="1564951"/>
          <a:ext cx="8672510" cy="2392680"/>
        </p:xfrm>
        <a:graphic>
          <a:graphicData uri="http://schemas.openxmlformats.org/drawingml/2006/table">
            <a:tbl>
              <a:tblPr firstRow="1" bandRow="1">
                <a:tableStyleId>{5C22544A-7EE6-4342-B048-85BDC9FD1C3A}</a:tableStyleId>
              </a:tblPr>
              <a:tblGrid>
                <a:gridCol w="1705022">
                  <a:extLst>
                    <a:ext uri="{9D8B030D-6E8A-4147-A177-3AD203B41FA5}">
                      <a16:colId xmlns:a16="http://schemas.microsoft.com/office/drawing/2014/main" xmlns="" val="3938698736"/>
                    </a:ext>
                  </a:extLst>
                </a:gridCol>
                <a:gridCol w="1240972">
                  <a:extLst>
                    <a:ext uri="{9D8B030D-6E8A-4147-A177-3AD203B41FA5}">
                      <a16:colId xmlns:a16="http://schemas.microsoft.com/office/drawing/2014/main" xmlns="" val="2393386726"/>
                    </a:ext>
                  </a:extLst>
                </a:gridCol>
                <a:gridCol w="1184988">
                  <a:extLst>
                    <a:ext uri="{9D8B030D-6E8A-4147-A177-3AD203B41FA5}">
                      <a16:colId xmlns:a16="http://schemas.microsoft.com/office/drawing/2014/main" xmlns="" val="1695583113"/>
                    </a:ext>
                  </a:extLst>
                </a:gridCol>
                <a:gridCol w="1101012">
                  <a:extLst>
                    <a:ext uri="{9D8B030D-6E8A-4147-A177-3AD203B41FA5}">
                      <a16:colId xmlns:a16="http://schemas.microsoft.com/office/drawing/2014/main" xmlns="" val="2348286965"/>
                    </a:ext>
                  </a:extLst>
                </a:gridCol>
                <a:gridCol w="1138334">
                  <a:extLst>
                    <a:ext uri="{9D8B030D-6E8A-4147-A177-3AD203B41FA5}">
                      <a16:colId xmlns:a16="http://schemas.microsoft.com/office/drawing/2014/main" xmlns="" val="926826183"/>
                    </a:ext>
                  </a:extLst>
                </a:gridCol>
                <a:gridCol w="1175658">
                  <a:extLst>
                    <a:ext uri="{9D8B030D-6E8A-4147-A177-3AD203B41FA5}">
                      <a16:colId xmlns:a16="http://schemas.microsoft.com/office/drawing/2014/main" xmlns="" val="1882913595"/>
                    </a:ext>
                  </a:extLst>
                </a:gridCol>
                <a:gridCol w="1126524">
                  <a:extLst>
                    <a:ext uri="{9D8B030D-6E8A-4147-A177-3AD203B41FA5}">
                      <a16:colId xmlns:a16="http://schemas.microsoft.com/office/drawing/2014/main" xmlns="" val="3450422612"/>
                    </a:ext>
                  </a:extLst>
                </a:gridCol>
              </a:tblGrid>
              <a:tr h="370840">
                <a:tc>
                  <a:txBody>
                    <a:bodyPr/>
                    <a:lstStyle/>
                    <a:p>
                      <a:endParaRPr lang="en-US" dirty="0">
                        <a:solidFill>
                          <a:schemeClr val="bg1"/>
                        </a:solidFill>
                      </a:endParaRPr>
                    </a:p>
                  </a:txBody>
                  <a:tcPr>
                    <a:solidFill>
                      <a:schemeClr val="tx2">
                        <a:lumMod val="60000"/>
                        <a:lumOff val="40000"/>
                      </a:schemeClr>
                    </a:solidFill>
                  </a:tcPr>
                </a:tc>
                <a:tc>
                  <a:txBody>
                    <a:bodyPr/>
                    <a:lstStyle/>
                    <a:p>
                      <a:pPr algn="ctr"/>
                      <a:r>
                        <a:rPr lang="en-US" dirty="0">
                          <a:solidFill>
                            <a:schemeClr val="accent6">
                              <a:lumMod val="50000"/>
                            </a:schemeClr>
                          </a:solidFill>
                        </a:rPr>
                        <a:t>Jun</a:t>
                      </a:r>
                    </a:p>
                  </a:txBody>
                  <a:tcPr/>
                </a:tc>
                <a:tc>
                  <a:txBody>
                    <a:bodyPr/>
                    <a:lstStyle/>
                    <a:p>
                      <a:pPr algn="ctr"/>
                      <a:r>
                        <a:rPr lang="en-US" dirty="0">
                          <a:solidFill>
                            <a:schemeClr val="accent6">
                              <a:lumMod val="50000"/>
                            </a:schemeClr>
                          </a:solidFill>
                        </a:rPr>
                        <a:t>Jul</a:t>
                      </a:r>
                    </a:p>
                  </a:txBody>
                  <a:tcPr/>
                </a:tc>
                <a:tc>
                  <a:txBody>
                    <a:bodyPr/>
                    <a:lstStyle/>
                    <a:p>
                      <a:pPr algn="ctr"/>
                      <a:r>
                        <a:rPr lang="en-US" dirty="0">
                          <a:solidFill>
                            <a:schemeClr val="accent6">
                              <a:lumMod val="50000"/>
                            </a:schemeClr>
                          </a:solidFill>
                        </a:rPr>
                        <a:t>Aug</a:t>
                      </a:r>
                    </a:p>
                  </a:txBody>
                  <a:tcPr/>
                </a:tc>
                <a:tc>
                  <a:txBody>
                    <a:bodyPr/>
                    <a:lstStyle/>
                    <a:p>
                      <a:pPr algn="ctr"/>
                      <a:r>
                        <a:rPr lang="en-US" dirty="0">
                          <a:solidFill>
                            <a:schemeClr val="accent6">
                              <a:lumMod val="50000"/>
                            </a:schemeClr>
                          </a:solidFill>
                        </a:rPr>
                        <a:t>Sep</a:t>
                      </a:r>
                    </a:p>
                  </a:txBody>
                  <a:tcPr/>
                </a:tc>
                <a:tc>
                  <a:txBody>
                    <a:bodyPr/>
                    <a:lstStyle/>
                    <a:p>
                      <a:pPr algn="ctr"/>
                      <a:r>
                        <a:rPr lang="en-US" dirty="0">
                          <a:solidFill>
                            <a:schemeClr val="accent6">
                              <a:lumMod val="50000"/>
                            </a:schemeClr>
                          </a:solidFill>
                        </a:rPr>
                        <a:t>Oct</a:t>
                      </a:r>
                    </a:p>
                  </a:txBody>
                  <a:tcPr/>
                </a:tc>
                <a:tc>
                  <a:txBody>
                    <a:bodyPr/>
                    <a:lstStyle/>
                    <a:p>
                      <a:pPr algn="ctr"/>
                      <a:r>
                        <a:rPr lang="en-US" dirty="0">
                          <a:solidFill>
                            <a:schemeClr val="accent6">
                              <a:lumMod val="50000"/>
                            </a:schemeClr>
                          </a:solidFill>
                        </a:rPr>
                        <a:t>Nov</a:t>
                      </a:r>
                    </a:p>
                  </a:txBody>
                  <a:tcPr/>
                </a:tc>
                <a:extLst>
                  <a:ext uri="{0D108BD9-81ED-4DB2-BD59-A6C34878D82A}">
                    <a16:rowId xmlns:a16="http://schemas.microsoft.com/office/drawing/2014/main" xmlns="" val="1345620226"/>
                  </a:ext>
                </a:extLst>
              </a:tr>
              <a:tr h="370840">
                <a:tc>
                  <a:txBody>
                    <a:bodyPr/>
                    <a:lstStyle/>
                    <a:p>
                      <a:r>
                        <a:rPr lang="en-US" dirty="0">
                          <a:solidFill>
                            <a:schemeClr val="bg1"/>
                          </a:solidFill>
                        </a:rPr>
                        <a:t>Coil fabrication</a:t>
                      </a:r>
                    </a:p>
                  </a:txBody>
                  <a:tcPr>
                    <a:solidFill>
                      <a:schemeClr val="tx2">
                        <a:lumMod val="60000"/>
                        <a:lumOff val="40000"/>
                      </a:schemeClr>
                    </a:solid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xmlns="" val="1322871040"/>
                  </a:ext>
                </a:extLst>
              </a:tr>
              <a:tr h="370840">
                <a:tc>
                  <a:txBody>
                    <a:bodyPr/>
                    <a:lstStyle/>
                    <a:p>
                      <a:r>
                        <a:rPr lang="en-US" dirty="0">
                          <a:solidFill>
                            <a:schemeClr val="bg1"/>
                          </a:solidFill>
                        </a:rPr>
                        <a:t>Mechanical model test</a:t>
                      </a:r>
                    </a:p>
                  </a:txBody>
                  <a:tcPr>
                    <a:solidFill>
                      <a:schemeClr val="tx2">
                        <a:lumMod val="60000"/>
                        <a:lumOff val="40000"/>
                      </a:schemeClr>
                    </a:solidFill>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tc>
                  <a:txBody>
                    <a:bodyPr/>
                    <a:lstStyle/>
                    <a:p>
                      <a:pPr algn="ctr"/>
                      <a:endParaRPr lang="en-US"/>
                    </a:p>
                  </a:txBody>
                  <a:tcPr/>
                </a:tc>
                <a:tc>
                  <a:txBody>
                    <a:bodyPr/>
                    <a:lstStyle/>
                    <a:p>
                      <a:pPr algn="ctr"/>
                      <a:endParaRPr lang="en-US"/>
                    </a:p>
                  </a:txBody>
                  <a:tcPr/>
                </a:tc>
                <a:extLst>
                  <a:ext uri="{0D108BD9-81ED-4DB2-BD59-A6C34878D82A}">
                    <a16:rowId xmlns:a16="http://schemas.microsoft.com/office/drawing/2014/main" xmlns="" val="494730374"/>
                  </a:ext>
                </a:extLst>
              </a:tr>
              <a:tr h="370840">
                <a:tc>
                  <a:txBody>
                    <a:bodyPr/>
                    <a:lstStyle/>
                    <a:p>
                      <a:r>
                        <a:rPr lang="en-US" dirty="0">
                          <a:solidFill>
                            <a:schemeClr val="bg1"/>
                          </a:solidFill>
                        </a:rPr>
                        <a:t>Magnet assembly</a:t>
                      </a:r>
                    </a:p>
                  </a:txBody>
                  <a:tcPr>
                    <a:solidFill>
                      <a:schemeClr val="tx2">
                        <a:lumMod val="60000"/>
                        <a:lumOff val="40000"/>
                      </a:schemeClr>
                    </a:solidFill>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2738744597"/>
                  </a:ext>
                </a:extLst>
              </a:tr>
              <a:tr h="370840">
                <a:tc>
                  <a:txBody>
                    <a:bodyPr/>
                    <a:lstStyle/>
                    <a:p>
                      <a:r>
                        <a:rPr lang="en-US" dirty="0">
                          <a:solidFill>
                            <a:schemeClr val="bg1"/>
                          </a:solidFill>
                        </a:rPr>
                        <a:t>Magnet test</a:t>
                      </a:r>
                    </a:p>
                  </a:txBody>
                  <a:tcPr>
                    <a:solidFill>
                      <a:schemeClr val="tx2">
                        <a:lumMod val="60000"/>
                        <a:lumOff val="40000"/>
                      </a:schemeClr>
                    </a:solidFill>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a:p>
                  </a:txBody>
                  <a:tcPr/>
                </a:tc>
                <a:tc>
                  <a:txBody>
                    <a:bodyPr/>
                    <a:lstStyle/>
                    <a:p>
                      <a:pPr algn="ctr"/>
                      <a:endParaRPr lang="en-US" dirty="0"/>
                    </a:p>
                  </a:txBody>
                  <a:tcPr/>
                </a:tc>
                <a:tc>
                  <a:txBody>
                    <a:bodyPr/>
                    <a:lstStyle/>
                    <a:p>
                      <a:pPr algn="ctr"/>
                      <a:endParaRPr lang="en-US" dirty="0"/>
                    </a:p>
                  </a:txBody>
                  <a:tcPr/>
                </a:tc>
                <a:extLst>
                  <a:ext uri="{0D108BD9-81ED-4DB2-BD59-A6C34878D82A}">
                    <a16:rowId xmlns:a16="http://schemas.microsoft.com/office/drawing/2014/main" xmlns="" val="3439528094"/>
                  </a:ext>
                </a:extLst>
              </a:tr>
            </a:tbl>
          </a:graphicData>
        </a:graphic>
      </p:graphicFrame>
      <p:sp>
        <p:nvSpPr>
          <p:cNvPr id="9" name="Arrow: Right 8">
            <a:extLst>
              <a:ext uri="{FF2B5EF4-FFF2-40B4-BE49-F238E27FC236}">
                <a16:creationId xmlns:a16="http://schemas.microsoft.com/office/drawing/2014/main" xmlns="" id="{6B4831DE-31C9-46E9-BF69-7D408E760AB1}"/>
              </a:ext>
            </a:extLst>
          </p:cNvPr>
          <p:cNvSpPr/>
          <p:nvPr/>
        </p:nvSpPr>
        <p:spPr>
          <a:xfrm>
            <a:off x="2649894" y="2043404"/>
            <a:ext cx="2771192"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Arrow: Right 9">
            <a:extLst>
              <a:ext uri="{FF2B5EF4-FFF2-40B4-BE49-F238E27FC236}">
                <a16:creationId xmlns:a16="http://schemas.microsoft.com/office/drawing/2014/main" xmlns="" id="{4EA3F61B-98A2-496E-8362-D79899E0AC9C}"/>
              </a:ext>
            </a:extLst>
          </p:cNvPr>
          <p:cNvSpPr/>
          <p:nvPr/>
        </p:nvSpPr>
        <p:spPr>
          <a:xfrm>
            <a:off x="2649894" y="2521857"/>
            <a:ext cx="2771192"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xmlns="" id="{DB4432BD-3278-45F9-AD3B-605EF196DBA8}"/>
              </a:ext>
            </a:extLst>
          </p:cNvPr>
          <p:cNvSpPr/>
          <p:nvPr/>
        </p:nvSpPr>
        <p:spPr>
          <a:xfrm>
            <a:off x="5489511" y="3160083"/>
            <a:ext cx="2301550"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xmlns="" id="{721BDB2C-3425-4FCA-9BC1-FA19E8D8F5F7}"/>
              </a:ext>
            </a:extLst>
          </p:cNvPr>
          <p:cNvSpPr/>
          <p:nvPr/>
        </p:nvSpPr>
        <p:spPr>
          <a:xfrm>
            <a:off x="7791061" y="3670041"/>
            <a:ext cx="1117194" cy="177282"/>
          </a:xfrm>
          <a:prstGeom prst="rightArrow">
            <a:avLst/>
          </a:prstGeom>
          <a:solidFill>
            <a:srgbClr val="00B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19</a:t>
            </a:fld>
            <a:endParaRPr lang="en-US" dirty="0"/>
          </a:p>
        </p:txBody>
      </p:sp>
    </p:spTree>
    <p:extLst>
      <p:ext uri="{BB962C8B-B14F-4D97-AF65-F5344CB8AC3E}">
        <p14:creationId xmlns:p14="http://schemas.microsoft.com/office/powerpoint/2010/main" val="189595762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0"/>
            <a:ext cx="6144714" cy="5319114"/>
          </a:xfrm>
        </p:spPr>
        <p:txBody>
          <a:bodyPr/>
          <a:lstStyle/>
          <a:p>
            <a:r>
              <a:rPr lang="en-US" sz="2300" dirty="0" smtClean="0"/>
              <a:t>Fermilab SC </a:t>
            </a:r>
            <a:r>
              <a:rPr lang="en-US" sz="2300" dirty="0" smtClean="0"/>
              <a:t>Magnet  </a:t>
            </a:r>
            <a:r>
              <a:rPr lang="en-US" sz="2300" dirty="0" smtClean="0"/>
              <a:t>R&amp;D is fully aligned with the  goals of the P5 and </a:t>
            </a:r>
            <a:r>
              <a:rPr lang="en-US" sz="2300" dirty="0" smtClean="0"/>
              <a:t>HEPAP</a:t>
            </a:r>
            <a:endParaRPr lang="en-US" sz="2300" dirty="0" smtClean="0"/>
          </a:p>
          <a:p>
            <a:r>
              <a:rPr lang="en-US" sz="2300" dirty="0" smtClean="0"/>
              <a:t>We  are part of the  the U.S.  Magnet </a:t>
            </a:r>
            <a:r>
              <a:rPr lang="en-US" sz="2300" dirty="0" smtClean="0"/>
              <a:t>Development </a:t>
            </a:r>
            <a:r>
              <a:rPr lang="en-US" sz="2300" dirty="0" smtClean="0"/>
              <a:t>P</a:t>
            </a:r>
            <a:r>
              <a:rPr lang="en-US" sz="2300" dirty="0" smtClean="0"/>
              <a:t>rogram (MDP) Plan, </a:t>
            </a:r>
            <a:r>
              <a:rPr lang="en-US" sz="2300" dirty="0" smtClean="0"/>
              <a:t>keeping our  responsibility for the program. Independently, we  </a:t>
            </a:r>
            <a:r>
              <a:rPr lang="en-US" sz="2300" dirty="0"/>
              <a:t>are looking </a:t>
            </a:r>
            <a:r>
              <a:rPr lang="en-US" sz="2300" dirty="0" smtClean="0"/>
              <a:t>for independent R</a:t>
            </a:r>
            <a:r>
              <a:rPr lang="en-US" sz="2300" dirty="0" smtClean="0"/>
              <a:t>&amp;</a:t>
            </a:r>
            <a:r>
              <a:rPr lang="en-US" sz="2300" dirty="0" smtClean="0"/>
              <a:t>D keeping our identity as a group</a:t>
            </a:r>
            <a:endParaRPr lang="en-US" sz="2300" dirty="0" smtClean="0"/>
          </a:p>
          <a:p>
            <a:r>
              <a:rPr lang="en-US" sz="2300" dirty="0" smtClean="0"/>
              <a:t>We keep </a:t>
            </a:r>
            <a:r>
              <a:rPr lang="en-US" sz="2300" dirty="0" smtClean="0"/>
              <a:t>our finger on the pulse </a:t>
            </a:r>
            <a:r>
              <a:rPr lang="en-US" sz="2300" dirty="0" smtClean="0"/>
              <a:t>of the  future in the High Energy Physics. The just-finished ICHEP </a:t>
            </a:r>
            <a:r>
              <a:rPr lang="en-US" sz="2300" dirty="0" smtClean="0"/>
              <a:t> </a:t>
            </a:r>
            <a:r>
              <a:rPr lang="en-US" sz="2300" dirty="0" smtClean="0"/>
              <a:t>in Seoul  confirmed the most like  scenario for the  next 25-30 years is:  </a:t>
            </a:r>
            <a:r>
              <a:rPr lang="en-US" sz="2300" dirty="0"/>
              <a:t>FCC or </a:t>
            </a:r>
            <a:r>
              <a:rPr lang="en-US" sz="2300" dirty="0" err="1" smtClean="0"/>
              <a:t>SppC</a:t>
            </a:r>
            <a:r>
              <a:rPr lang="en-US" sz="2300" dirty="0" smtClean="0"/>
              <a:t> </a:t>
            </a:r>
            <a:r>
              <a:rPr lang="en-US" sz="2300" dirty="0" err="1" smtClean="0"/>
              <a:t>vs</a:t>
            </a:r>
            <a:r>
              <a:rPr lang="en-US" sz="2300" dirty="0" smtClean="0"/>
              <a:t> </a:t>
            </a:r>
            <a:r>
              <a:rPr lang="en-US" sz="2300" dirty="0" smtClean="0"/>
              <a:t>HE</a:t>
            </a:r>
            <a:r>
              <a:rPr lang="en-US" sz="2300" dirty="0" smtClean="0"/>
              <a:t>-</a:t>
            </a:r>
            <a:r>
              <a:rPr lang="en-US" sz="2300" dirty="0" smtClean="0"/>
              <a:t>LHC</a:t>
            </a:r>
            <a:r>
              <a:rPr lang="en-US" sz="2300" dirty="0" smtClean="0"/>
              <a:t>, decision 2025</a:t>
            </a:r>
            <a:r>
              <a:rPr lang="en-US" sz="2300" dirty="0" smtClean="0"/>
              <a:t>. </a:t>
            </a:r>
            <a:endParaRPr lang="en-US" sz="2300" dirty="0" smtClean="0"/>
          </a:p>
          <a:p>
            <a:pPr marL="0" indent="0">
              <a:buNone/>
            </a:pPr>
            <a:endParaRPr lang="en-US" dirty="0"/>
          </a:p>
        </p:txBody>
      </p:sp>
      <p:sp>
        <p:nvSpPr>
          <p:cNvPr id="3" name="Title 2"/>
          <p:cNvSpPr>
            <a:spLocks noGrp="1"/>
          </p:cNvSpPr>
          <p:nvPr>
            <p:ph type="title"/>
          </p:nvPr>
        </p:nvSpPr>
        <p:spPr/>
        <p:txBody>
          <a:bodyPr/>
          <a:lstStyle/>
          <a:p>
            <a:r>
              <a:rPr lang="en-US" dirty="0" smtClean="0"/>
              <a:t>Premise</a:t>
            </a:r>
            <a:endParaRPr lang="en-US" dirty="0"/>
          </a:p>
        </p:txBody>
      </p:sp>
      <p:sp>
        <p:nvSpPr>
          <p:cNvPr id="5" name="Footer Placeholder 4"/>
          <p:cNvSpPr>
            <a:spLocks noGrp="1"/>
          </p:cNvSpPr>
          <p:nvPr>
            <p:ph type="ftr" sz="quarter" idx="3"/>
          </p:nvPr>
        </p:nvSpPr>
        <p:spPr/>
        <p:txBody>
          <a:bodyPr/>
          <a:lstStyle/>
          <a:p>
            <a:pPr>
              <a:defRPr/>
            </a:pPr>
            <a:r>
              <a:rPr lang="en-US" smtClean="0"/>
              <a:t>G. Velev, General Accelerator R&amp;D Review, July  31, 2018</a:t>
            </a:r>
            <a:endParaRPr lang="en-US" b="1" dirty="0"/>
          </a:p>
        </p:txBody>
      </p:sp>
      <p:pic>
        <p:nvPicPr>
          <p:cNvPr id="6" name="Picture 3">
            <a:extLst>
              <a:ext uri="{FF2B5EF4-FFF2-40B4-BE49-F238E27FC236}">
                <a16:creationId xmlns:a16="http://schemas.microsoft.com/office/drawing/2014/main" xmlns="" id="{D07345A0-40C4-4900-9600-60F7C27B04E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73214" y="0"/>
            <a:ext cx="2412295" cy="3115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image12.tif" descr="image12.tif">
            <a:extLst>
              <a:ext uri="{FF2B5EF4-FFF2-40B4-BE49-F238E27FC236}">
                <a16:creationId xmlns:a16="http://schemas.microsoft.com/office/drawing/2014/main" xmlns="" id="{B991B77D-25D6-40EE-9200-F0915187505C}"/>
              </a:ext>
            </a:extLst>
          </p:cNvPr>
          <p:cNvPicPr>
            <a:picLocks noChangeAspect="1"/>
          </p:cNvPicPr>
          <p:nvPr/>
        </p:nvPicPr>
        <p:blipFill>
          <a:blip r:embed="rId3">
            <a:extLst/>
          </a:blip>
          <a:stretch>
            <a:fillRect/>
          </a:stretch>
        </p:blipFill>
        <p:spPr>
          <a:xfrm>
            <a:off x="6629400" y="3115937"/>
            <a:ext cx="2356109" cy="3174727"/>
          </a:xfrm>
          <a:prstGeom prst="rect">
            <a:avLst/>
          </a:prstGeom>
          <a:ln w="28575" cap="flat">
            <a:solidFill>
              <a:srgbClr val="C00000"/>
            </a:solidFill>
            <a:prstDash val="solid"/>
            <a:round/>
          </a:ln>
          <a:effectLst/>
        </p:spPr>
      </p:pic>
      <p:sp>
        <p:nvSpPr>
          <p:cNvPr id="8" name="Slide Number Placeholder 7"/>
          <p:cNvSpPr>
            <a:spLocks noGrp="1"/>
          </p:cNvSpPr>
          <p:nvPr>
            <p:ph type="sldNum" sz="quarter" idx="4"/>
          </p:nvPr>
        </p:nvSpPr>
        <p:spPr/>
        <p:txBody>
          <a:bodyPr/>
          <a:lstStyle/>
          <a:p>
            <a:pPr>
              <a:defRPr/>
            </a:pPr>
            <a:fld id="{148C009B-CB69-E04A-B9B3-34B26D69E9CF}" type="slidenum">
              <a:rPr lang="en-US" smtClean="0"/>
              <a:pPr>
                <a:defRPr/>
              </a:pPr>
              <a:t>2</a:t>
            </a:fld>
            <a:endParaRPr lang="en-US" dirty="0"/>
          </a:p>
        </p:txBody>
      </p:sp>
    </p:spTree>
    <p:extLst>
      <p:ext uri="{BB962C8B-B14F-4D97-AF65-F5344CB8AC3E}">
        <p14:creationId xmlns:p14="http://schemas.microsoft.com/office/powerpoint/2010/main" val="23771068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5232400" cy="5059363"/>
          </a:xfrm>
        </p:spPr>
        <p:txBody>
          <a:bodyPr/>
          <a:lstStyle/>
          <a:p>
            <a:r>
              <a:rPr lang="en-US" dirty="0"/>
              <a:t>Ten stacks serve as a way to work to characterize coil mechanical properties with less work and well defined.</a:t>
            </a:r>
          </a:p>
          <a:p>
            <a:r>
              <a:rPr lang="en-US" dirty="0"/>
              <a:t>Cable is subject to all fabrication steps (Curing, reaction, impregnation)</a:t>
            </a:r>
          </a:p>
          <a:p>
            <a:pPr lvl="1"/>
            <a:r>
              <a:rPr lang="en-US" dirty="0"/>
              <a:t>Coil Modulus and poisons ratio measurements in 3 directions</a:t>
            </a:r>
          </a:p>
          <a:p>
            <a:pPr lvl="1"/>
            <a:r>
              <a:rPr lang="en-US" dirty="0"/>
              <a:t>Thermal contraction </a:t>
            </a:r>
            <a:r>
              <a:rPr lang="en-US" dirty="0" smtClean="0"/>
              <a:t>measurements</a:t>
            </a:r>
            <a:endParaRPr lang="en-US" dirty="0"/>
          </a:p>
        </p:txBody>
      </p:sp>
      <p:sp>
        <p:nvSpPr>
          <p:cNvPr id="3" name="Title 2"/>
          <p:cNvSpPr>
            <a:spLocks noGrp="1"/>
          </p:cNvSpPr>
          <p:nvPr>
            <p:ph type="title"/>
          </p:nvPr>
        </p:nvSpPr>
        <p:spPr/>
        <p:txBody>
          <a:bodyPr/>
          <a:lstStyle/>
          <a:p>
            <a:r>
              <a:rPr lang="en-US" dirty="0" smtClean="0"/>
              <a:t>Material R&amp;D </a:t>
            </a:r>
            <a:r>
              <a:rPr lang="mr-IN" dirty="0" smtClean="0"/>
              <a:t>–</a:t>
            </a:r>
            <a:r>
              <a:rPr lang="en-US" dirty="0" smtClean="0"/>
              <a:t> 10 stack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20</a:t>
            </a:fld>
            <a:endParaRPr lang="en-US" dirty="0"/>
          </a:p>
        </p:txBody>
      </p:sp>
      <p:pic>
        <p:nvPicPr>
          <p:cNvPr id="6" name="Picture 5">
            <a:extLst>
              <a:ext uri="{FF2B5EF4-FFF2-40B4-BE49-F238E27FC236}">
                <a16:creationId xmlns:a16="http://schemas.microsoft.com/office/drawing/2014/main" xmlns="" id="{82467770-3584-4F6C-8BB0-065591E7D3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06776" y="321503"/>
            <a:ext cx="2480377" cy="3146574"/>
          </a:xfrm>
          <a:prstGeom prst="rect">
            <a:avLst/>
          </a:prstGeom>
        </p:spPr>
      </p:pic>
      <p:pic>
        <p:nvPicPr>
          <p:cNvPr id="7" name="Picture 6">
            <a:extLst>
              <a:ext uri="{FF2B5EF4-FFF2-40B4-BE49-F238E27FC236}">
                <a16:creationId xmlns:a16="http://schemas.microsoft.com/office/drawing/2014/main" xmlns="" id="{DBE26B89-2234-42CA-A0CA-BAAAAE0B94A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803490" y="3718367"/>
            <a:ext cx="2939971" cy="2006401"/>
          </a:xfrm>
          <a:prstGeom prst="rect">
            <a:avLst/>
          </a:prstGeom>
        </p:spPr>
      </p:pic>
    </p:spTree>
    <p:extLst>
      <p:ext uri="{BB962C8B-B14F-4D97-AF65-F5344CB8AC3E}">
        <p14:creationId xmlns:p14="http://schemas.microsoft.com/office/powerpoint/2010/main" val="18720498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1684704"/>
            <a:ext cx="8672513" cy="2750527"/>
          </a:xfrm>
        </p:spPr>
        <p:txBody>
          <a:bodyPr/>
          <a:lstStyle/>
          <a:p>
            <a:r>
              <a:rPr lang="en-US" dirty="0"/>
              <a:t>11T programs was successfully finished and transferred to  CERN -  first Nb</a:t>
            </a:r>
            <a:r>
              <a:rPr lang="en-US" baseline="-25000" dirty="0"/>
              <a:t>3</a:t>
            </a:r>
            <a:r>
              <a:rPr lang="en-US" dirty="0"/>
              <a:t>Sn in  accelerator operation </a:t>
            </a:r>
          </a:p>
          <a:p>
            <a:r>
              <a:rPr lang="en-US" dirty="0"/>
              <a:t>Cos-theta 15 T model, as part of MDP, is near completion; test is expected later this year. </a:t>
            </a:r>
            <a:endParaRPr lang="en-US" dirty="0" smtClean="0"/>
          </a:p>
          <a:p>
            <a:pPr lvl="1"/>
            <a:r>
              <a:rPr lang="en-US" sz="1800" dirty="0" smtClean="0"/>
              <a:t>Europe (CERN)  is  looking at us for the first results  </a:t>
            </a:r>
            <a:endParaRPr lang="en-US" sz="1800" dirty="0"/>
          </a:p>
        </p:txBody>
      </p:sp>
      <p:sp>
        <p:nvSpPr>
          <p:cNvPr id="3" name="Title 2"/>
          <p:cNvSpPr>
            <a:spLocks noGrp="1"/>
          </p:cNvSpPr>
          <p:nvPr>
            <p:ph type="title"/>
          </p:nvPr>
        </p:nvSpPr>
        <p:spPr/>
        <p:txBody>
          <a:bodyPr/>
          <a:lstStyle/>
          <a:p>
            <a:r>
              <a:rPr lang="en-US" dirty="0" smtClean="0"/>
              <a:t>Summary: SC Magnets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21</a:t>
            </a:fld>
            <a:endParaRPr lang="en-US" dirty="0"/>
          </a:p>
        </p:txBody>
      </p:sp>
    </p:spTree>
    <p:extLst>
      <p:ext uri="{BB962C8B-B14F-4D97-AF65-F5344CB8AC3E}">
        <p14:creationId xmlns:p14="http://schemas.microsoft.com/office/powerpoint/2010/main" val="15865287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1499088"/>
            <a:ext cx="8672513" cy="3434373"/>
          </a:xfrm>
        </p:spPr>
        <p:txBody>
          <a:bodyPr/>
          <a:lstStyle/>
          <a:p>
            <a:r>
              <a:rPr lang="en-US" dirty="0" smtClean="0"/>
              <a:t>The goal: to support the HF accelerator magnets </a:t>
            </a:r>
          </a:p>
          <a:p>
            <a:pPr lvl="1"/>
            <a:r>
              <a:rPr lang="en-US" sz="2000" dirty="0" smtClean="0"/>
              <a:t>Preform internal design of the Nb</a:t>
            </a:r>
            <a:r>
              <a:rPr lang="en-US" sz="2000" baseline="-25000" dirty="0" smtClean="0"/>
              <a:t>3</a:t>
            </a:r>
            <a:r>
              <a:rPr lang="en-US" sz="2000" dirty="0" smtClean="0"/>
              <a:t>Sn stands and cables </a:t>
            </a:r>
          </a:p>
          <a:p>
            <a:pPr lvl="1"/>
            <a:r>
              <a:rPr lang="en-US" sz="2000" dirty="0" smtClean="0"/>
              <a:t>Work with industrial partners  -  </a:t>
            </a:r>
            <a:r>
              <a:rPr lang="en-US" sz="2000" dirty="0" smtClean="0"/>
              <a:t>OST</a:t>
            </a:r>
            <a:r>
              <a:rPr lang="en-US" sz="2000" dirty="0" smtClean="0"/>
              <a:t>,  </a:t>
            </a:r>
            <a:r>
              <a:rPr lang="en-US" sz="2000" dirty="0" err="1" smtClean="0"/>
              <a:t>Bruker</a:t>
            </a:r>
            <a:r>
              <a:rPr lang="en-US" sz="2000" dirty="0" smtClean="0"/>
              <a:t>-OST, </a:t>
            </a:r>
            <a:r>
              <a:rPr lang="en-US" sz="2000" dirty="0" err="1"/>
              <a:t>Hypertech</a:t>
            </a:r>
            <a:r>
              <a:rPr lang="en-US" sz="2000" dirty="0"/>
              <a:t>, </a:t>
            </a:r>
            <a:r>
              <a:rPr lang="en-US" sz="2000" dirty="0" smtClean="0"/>
              <a:t>Inc.</a:t>
            </a:r>
          </a:p>
          <a:p>
            <a:pPr lvl="1"/>
            <a:r>
              <a:rPr lang="en-US" sz="2000" dirty="0" smtClean="0"/>
              <a:t>Tests of  the strands/cables</a:t>
            </a:r>
          </a:p>
          <a:p>
            <a:pPr lvl="1"/>
            <a:r>
              <a:rPr lang="en-US" sz="2000" dirty="0" smtClean="0"/>
              <a:t>The work is performed in collaboration with:  </a:t>
            </a:r>
            <a:r>
              <a:rPr lang="en-US" sz="2000" dirty="0"/>
              <a:t>NHMFL, </a:t>
            </a:r>
            <a:r>
              <a:rPr lang="en-US" sz="2000" dirty="0" smtClean="0"/>
              <a:t>OSU, </a:t>
            </a:r>
            <a:r>
              <a:rPr lang="en-US" sz="2000" dirty="0" smtClean="0"/>
              <a:t>LBNL, </a:t>
            </a:r>
            <a:r>
              <a:rPr lang="en-US" sz="2000" dirty="0" err="1" smtClean="0"/>
              <a:t>Hypertech</a:t>
            </a:r>
            <a:r>
              <a:rPr lang="en-US" sz="2000" dirty="0"/>
              <a:t>.</a:t>
            </a:r>
            <a:endParaRPr lang="en-US" sz="2000" dirty="0" smtClean="0"/>
          </a:p>
          <a:p>
            <a:r>
              <a:rPr lang="en-US" dirty="0" smtClean="0"/>
              <a:t>Revival  of the  HTS R&amp;D and Fermilab </a:t>
            </a:r>
          </a:p>
          <a:p>
            <a:pPr lvl="1"/>
            <a:r>
              <a:rPr lang="en-US" sz="2000" dirty="0" smtClean="0"/>
              <a:t>Small Iron dominated HTS magnets  for  Linear colliders </a:t>
            </a:r>
            <a:r>
              <a:rPr lang="mr-IN" sz="2000" dirty="0" smtClean="0"/>
              <a:t>–</a:t>
            </a:r>
            <a:r>
              <a:rPr lang="en-US" sz="2000" dirty="0" smtClean="0"/>
              <a:t> Fermilab LDRD </a:t>
            </a:r>
          </a:p>
          <a:p>
            <a:pPr lvl="1"/>
            <a:r>
              <a:rPr lang="en-US" sz="2000" dirty="0" smtClean="0"/>
              <a:t>Possibly going  in direction of </a:t>
            </a:r>
            <a:r>
              <a:rPr lang="en-US" sz="2000" b="1" dirty="0"/>
              <a:t>Fe-based </a:t>
            </a:r>
            <a:r>
              <a:rPr lang="en-US" sz="2000" b="1" dirty="0" smtClean="0"/>
              <a:t>superconductor R&amp;D</a:t>
            </a:r>
            <a:endParaRPr lang="en-US" sz="2000" dirty="0"/>
          </a:p>
        </p:txBody>
      </p:sp>
      <p:sp>
        <p:nvSpPr>
          <p:cNvPr id="3" name="Title 2"/>
          <p:cNvSpPr>
            <a:spLocks noGrp="1"/>
          </p:cNvSpPr>
          <p:nvPr>
            <p:ph type="title"/>
          </p:nvPr>
        </p:nvSpPr>
        <p:spPr/>
        <p:txBody>
          <a:bodyPr/>
          <a:lstStyle/>
          <a:p>
            <a:r>
              <a:rPr lang="en-US" dirty="0" smtClean="0"/>
              <a:t>SC Strand and Cable  R&amp;D</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22</a:t>
            </a:fld>
            <a:endParaRPr lang="en-US" dirty="0"/>
          </a:p>
        </p:txBody>
      </p:sp>
    </p:spTree>
    <p:extLst>
      <p:ext uri="{BB962C8B-B14F-4D97-AF65-F5344CB8AC3E}">
        <p14:creationId xmlns:p14="http://schemas.microsoft.com/office/powerpoint/2010/main" val="840920267"/>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5615" y="228600"/>
            <a:ext cx="8958385" cy="748323"/>
          </a:xfrm>
        </p:spPr>
        <p:txBody>
          <a:bodyPr>
            <a:noAutofit/>
          </a:bodyPr>
          <a:lstStyle/>
          <a:p>
            <a:r>
              <a:rPr lang="en-US" sz="2400" b="1" dirty="0" smtClean="0"/>
              <a:t>Example: Heat </a:t>
            </a:r>
            <a:r>
              <a:rPr lang="en-US" sz="2400" b="1" dirty="0"/>
              <a:t>Treatment Optimization for 15 </a:t>
            </a:r>
            <a:r>
              <a:rPr lang="en-US" sz="2400" b="1" dirty="0" smtClean="0"/>
              <a:t>T</a:t>
            </a:r>
            <a:endParaRPr lang="en-US" sz="2400" b="1" dirty="0"/>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a:latin typeface="Franklin Gothic Book"/>
              </a:rPr>
              <a:pPr/>
              <a:t>23</a:t>
            </a:fld>
            <a:endParaRPr lang="en-US" altLang="en-US">
              <a:latin typeface="Franklin Gothic Book"/>
            </a:endParaRPr>
          </a:p>
        </p:txBody>
      </p:sp>
      <p:pic>
        <p:nvPicPr>
          <p:cNvPr id="12" name="Picture 11" descr="12521-1_compressed"/>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5842000" y="1400900"/>
            <a:ext cx="1553308" cy="1487978"/>
          </a:xfrm>
          <a:prstGeom prst="rect">
            <a:avLst/>
          </a:prstGeom>
          <a:noFill/>
          <a:ln>
            <a:noFill/>
          </a:ln>
          <a:extLst>
            <a:ext uri="{53640926-AAD7-44d8-BBD7-CCE9431645EC}">
              <a14:shadowObscured xmlns:a14="http://schemas.microsoft.com/office/drawing/2010/main"/>
            </a:ext>
          </a:extLst>
        </p:spPr>
      </p:pic>
      <p:sp>
        <p:nvSpPr>
          <p:cNvPr id="10" name="TextBox 9"/>
          <p:cNvSpPr txBox="1"/>
          <p:nvPr/>
        </p:nvSpPr>
        <p:spPr>
          <a:xfrm>
            <a:off x="5136623" y="812418"/>
            <a:ext cx="3033503" cy="584776"/>
          </a:xfrm>
          <a:prstGeom prst="rect">
            <a:avLst/>
          </a:prstGeom>
          <a:noFill/>
        </p:spPr>
        <p:txBody>
          <a:bodyPr wrap="none" rtlCol="0">
            <a:spAutoFit/>
          </a:bodyPr>
          <a:lstStyle/>
          <a:p>
            <a:pPr algn="ctr"/>
            <a:r>
              <a:rPr lang="en-US" sz="1600" b="1" dirty="0" smtClean="0">
                <a:solidFill>
                  <a:schemeClr val="accent6">
                    <a:lumMod val="50000"/>
                  </a:schemeClr>
                </a:solidFill>
              </a:rPr>
              <a:t>Outer Layer: 0.7 </a:t>
            </a:r>
            <a:r>
              <a:rPr lang="en-US" sz="1600" b="1" dirty="0">
                <a:solidFill>
                  <a:schemeClr val="accent6">
                    <a:lumMod val="50000"/>
                  </a:schemeClr>
                </a:solidFill>
              </a:rPr>
              <a:t>mm RRP108/127</a:t>
            </a:r>
          </a:p>
          <a:p>
            <a:pPr algn="ctr"/>
            <a:r>
              <a:rPr lang="en-US" sz="1600" b="1" dirty="0">
                <a:solidFill>
                  <a:schemeClr val="accent6">
                    <a:lumMod val="50000"/>
                  </a:schemeClr>
                </a:solidFill>
              </a:rPr>
              <a:t>40-strand cable with SS core</a:t>
            </a:r>
          </a:p>
        </p:txBody>
      </p:sp>
      <p:pic>
        <p:nvPicPr>
          <p:cNvPr id="11" name="Picture 1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405922" y="1061437"/>
            <a:ext cx="1884548" cy="1827441"/>
          </a:xfrm>
          <a:prstGeom prst="rect">
            <a:avLst/>
          </a:prstGeom>
        </p:spPr>
      </p:pic>
      <p:grpSp>
        <p:nvGrpSpPr>
          <p:cNvPr id="19" name="Group 18"/>
          <p:cNvGrpSpPr/>
          <p:nvPr/>
        </p:nvGrpSpPr>
        <p:grpSpPr>
          <a:xfrm>
            <a:off x="4742308" y="3185565"/>
            <a:ext cx="3750616" cy="3020247"/>
            <a:chOff x="492438" y="3117646"/>
            <a:chExt cx="5000821" cy="3020247"/>
          </a:xfrm>
        </p:grpSpPr>
        <p:grpSp>
          <p:nvGrpSpPr>
            <p:cNvPr id="3" name="Group 2"/>
            <p:cNvGrpSpPr/>
            <p:nvPr/>
          </p:nvGrpSpPr>
          <p:grpSpPr>
            <a:xfrm>
              <a:off x="492438" y="3117646"/>
              <a:ext cx="5000821" cy="3020247"/>
              <a:chOff x="1524001" y="2895136"/>
              <a:chExt cx="5000821" cy="2870841"/>
            </a:xfrm>
          </p:grpSpPr>
          <p:pic>
            <p:nvPicPr>
              <p:cNvPr id="4" name="Picture 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524001" y="2895136"/>
                <a:ext cx="5000821" cy="2870841"/>
              </a:xfrm>
              <a:prstGeom prst="rect">
                <a:avLst/>
              </a:prstGeom>
            </p:spPr>
          </p:pic>
          <p:cxnSp>
            <p:nvCxnSpPr>
              <p:cNvPr id="9" name="Straight Arrow Connector 8"/>
              <p:cNvCxnSpPr/>
              <p:nvPr/>
            </p:nvCxnSpPr>
            <p:spPr>
              <a:xfrm>
                <a:off x="4624388" y="4330556"/>
                <a:ext cx="0" cy="92724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cxnSp>
          <p:nvCxnSpPr>
            <p:cNvPr id="16" name="Straight Arrow Connector 15"/>
            <p:cNvCxnSpPr>
              <a:cxnSpLocks/>
            </p:cNvCxnSpPr>
            <p:nvPr/>
          </p:nvCxnSpPr>
          <p:spPr>
            <a:xfrm>
              <a:off x="1223319" y="4627769"/>
              <a:ext cx="1" cy="9755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1176898" y="4402748"/>
              <a:ext cx="1340537" cy="307777"/>
            </a:xfrm>
            <a:prstGeom prst="rect">
              <a:avLst/>
            </a:prstGeom>
            <a:noFill/>
          </p:spPr>
          <p:txBody>
            <a:bodyPr wrap="none" rtlCol="0">
              <a:spAutoFit/>
            </a:bodyPr>
            <a:lstStyle/>
            <a:p>
              <a:r>
                <a:rPr lang="en-US" sz="1400" b="1" dirty="0">
                  <a:solidFill>
                    <a:srgbClr val="FF0000"/>
                  </a:solidFill>
                </a:rPr>
                <a:t>11 T dipole</a:t>
              </a:r>
            </a:p>
          </p:txBody>
        </p:sp>
      </p:grpSp>
      <p:grpSp>
        <p:nvGrpSpPr>
          <p:cNvPr id="23" name="Group 22"/>
          <p:cNvGrpSpPr/>
          <p:nvPr/>
        </p:nvGrpSpPr>
        <p:grpSpPr>
          <a:xfrm>
            <a:off x="520356" y="3223009"/>
            <a:ext cx="4034692" cy="2982803"/>
            <a:chOff x="3470359" y="4607365"/>
            <a:chExt cx="5285217" cy="3428311"/>
          </a:xfrm>
        </p:grpSpPr>
        <p:pic>
          <p:nvPicPr>
            <p:cNvPr id="24" name="Picture 23"/>
            <p:cNvPicPr/>
            <p:nvPr/>
          </p:nvPicPr>
          <p:blipFill>
            <a:blip r:embed="rId5">
              <a:extLst>
                <a:ext uri="{28A0092B-C50C-407E-A947-70E740481C1C}">
                  <a14:useLocalDpi xmlns:a14="http://schemas.microsoft.com/office/drawing/2010/main"/>
                </a:ext>
              </a:extLst>
            </a:blip>
            <a:srcRect/>
            <a:stretch>
              <a:fillRect/>
            </a:stretch>
          </p:blipFill>
          <p:spPr bwMode="auto">
            <a:xfrm>
              <a:off x="3470359" y="4607365"/>
              <a:ext cx="5285217" cy="3428311"/>
            </a:xfrm>
            <a:prstGeom prst="rect">
              <a:avLst/>
            </a:prstGeom>
            <a:noFill/>
            <a:ln>
              <a:noFill/>
            </a:ln>
          </p:spPr>
        </p:pic>
        <p:cxnSp>
          <p:nvCxnSpPr>
            <p:cNvPr id="25" name="Straight Arrow Connector 24"/>
            <p:cNvCxnSpPr/>
            <p:nvPr/>
          </p:nvCxnSpPr>
          <p:spPr>
            <a:xfrm>
              <a:off x="6135551" y="6493957"/>
              <a:ext cx="0" cy="92724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pic>
        <p:nvPicPr>
          <p:cNvPr id="26" name="Picture 25" descr="150-169 1"/>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1377462" y="1400900"/>
            <a:ext cx="1485900" cy="1371600"/>
          </a:xfrm>
          <a:prstGeom prst="rect">
            <a:avLst/>
          </a:prstGeom>
          <a:noFill/>
          <a:ln>
            <a:noFill/>
          </a:ln>
          <a:extLst>
            <a:ext uri="{53640926-AAD7-44d8-BBD7-CCE9431645EC}">
              <a14:shadowObscured xmlns:a14="http://schemas.microsoft.com/office/drawing/2010/main"/>
            </a:ext>
          </a:extLst>
        </p:spPr>
      </p:pic>
      <p:sp>
        <p:nvSpPr>
          <p:cNvPr id="27" name="TextBox 26"/>
          <p:cNvSpPr txBox="1"/>
          <p:nvPr/>
        </p:nvSpPr>
        <p:spPr>
          <a:xfrm>
            <a:off x="655072" y="807141"/>
            <a:ext cx="2829621" cy="584776"/>
          </a:xfrm>
          <a:prstGeom prst="rect">
            <a:avLst/>
          </a:prstGeom>
          <a:noFill/>
        </p:spPr>
        <p:txBody>
          <a:bodyPr wrap="none" rtlCol="0">
            <a:spAutoFit/>
          </a:bodyPr>
          <a:lstStyle/>
          <a:p>
            <a:r>
              <a:rPr lang="en-US" sz="1600" b="1" kern="1200" dirty="0" smtClean="0">
                <a:solidFill>
                  <a:schemeClr val="accent6">
                    <a:lumMod val="50000"/>
                  </a:schemeClr>
                </a:solidFill>
              </a:rPr>
              <a:t>Inner Layer: 1 </a:t>
            </a:r>
            <a:r>
              <a:rPr lang="en-US" sz="1600" b="1" kern="1200" dirty="0">
                <a:solidFill>
                  <a:schemeClr val="accent6">
                    <a:lumMod val="50000"/>
                  </a:schemeClr>
                </a:solidFill>
              </a:rPr>
              <a:t>mm RRP150/169</a:t>
            </a:r>
          </a:p>
          <a:p>
            <a:r>
              <a:rPr lang="en-US" sz="1600" b="1" kern="1200" dirty="0">
                <a:solidFill>
                  <a:schemeClr val="accent6">
                    <a:lumMod val="50000"/>
                  </a:schemeClr>
                </a:solidFill>
              </a:rPr>
              <a:t>28-strand cable with SS core</a:t>
            </a:r>
          </a:p>
        </p:txBody>
      </p:sp>
      <p:sp>
        <p:nvSpPr>
          <p:cNvPr id="5" name="Footer Placeholder 4"/>
          <p:cNvSpPr>
            <a:spLocks noGrp="1"/>
          </p:cNvSpPr>
          <p:nvPr>
            <p:ph type="ftr" sz="quarter" idx="10"/>
          </p:nvPr>
        </p:nvSpPr>
        <p:spPr>
          <a:xfrm>
            <a:off x="1082040" y="6474460"/>
            <a:ext cx="5391150" cy="29972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368311026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6589" y="107462"/>
            <a:ext cx="7726026" cy="898769"/>
          </a:xfrm>
        </p:spPr>
        <p:txBody>
          <a:bodyPr/>
          <a:lstStyle/>
          <a:p>
            <a:r>
              <a:rPr lang="en-US" sz="2800" dirty="0"/>
              <a:t>RRP Strand Optimization with Bruker OST</a:t>
            </a:r>
          </a:p>
        </p:txBody>
      </p:sp>
      <p:sp>
        <p:nvSpPr>
          <p:cNvPr id="3" name="Content Placeholder 2"/>
          <p:cNvSpPr>
            <a:spLocks noGrp="1"/>
          </p:cNvSpPr>
          <p:nvPr>
            <p:ph idx="1"/>
          </p:nvPr>
        </p:nvSpPr>
        <p:spPr>
          <a:xfrm>
            <a:off x="206589" y="1482811"/>
            <a:ext cx="6433175" cy="4633785"/>
          </a:xfrm>
        </p:spPr>
        <p:txBody>
          <a:bodyPr>
            <a:normAutofit/>
          </a:bodyPr>
          <a:lstStyle/>
          <a:p>
            <a:r>
              <a:rPr lang="en-US" dirty="0">
                <a:solidFill>
                  <a:srgbClr val="282828"/>
                </a:solidFill>
              </a:rPr>
              <a:t>Goal: increase </a:t>
            </a:r>
            <a:r>
              <a:rPr lang="en-US" dirty="0" err="1">
                <a:solidFill>
                  <a:srgbClr val="282828"/>
                </a:solidFill>
              </a:rPr>
              <a:t>J</a:t>
            </a:r>
            <a:r>
              <a:rPr lang="en-US" baseline="-25000" dirty="0" err="1">
                <a:solidFill>
                  <a:srgbClr val="282828"/>
                </a:solidFill>
              </a:rPr>
              <a:t>c</a:t>
            </a:r>
            <a:r>
              <a:rPr lang="en-US" dirty="0">
                <a:solidFill>
                  <a:srgbClr val="282828"/>
                </a:solidFill>
              </a:rPr>
              <a:t>(15T) with an ultimate target of 2 kA/mm</a:t>
            </a:r>
            <a:r>
              <a:rPr lang="en-US" baseline="30000" dirty="0">
                <a:solidFill>
                  <a:srgbClr val="282828"/>
                </a:solidFill>
              </a:rPr>
              <a:t>2</a:t>
            </a:r>
            <a:r>
              <a:rPr lang="en-US" dirty="0">
                <a:solidFill>
                  <a:srgbClr val="282828"/>
                </a:solidFill>
              </a:rPr>
              <a:t> for a 169 stack strand at 1.0 mm (D</a:t>
            </a:r>
            <a:r>
              <a:rPr lang="en-US" baseline="-25000" dirty="0">
                <a:solidFill>
                  <a:srgbClr val="282828"/>
                </a:solidFill>
              </a:rPr>
              <a:t>s</a:t>
            </a:r>
            <a:r>
              <a:rPr lang="en-US" dirty="0">
                <a:solidFill>
                  <a:srgbClr val="282828"/>
                </a:solidFill>
              </a:rPr>
              <a:t>~58 µm) by modifications to sub-element. </a:t>
            </a:r>
          </a:p>
          <a:p>
            <a:r>
              <a:rPr lang="en-US" dirty="0">
                <a:solidFill>
                  <a:srgbClr val="282828"/>
                </a:solidFill>
              </a:rPr>
              <a:t>The following 3 billets with standard </a:t>
            </a:r>
            <a:r>
              <a:rPr lang="en-US" dirty="0" err="1">
                <a:solidFill>
                  <a:srgbClr val="282828"/>
                </a:solidFill>
              </a:rPr>
              <a:t>Nb:Sn</a:t>
            </a:r>
            <a:r>
              <a:rPr lang="en-US" dirty="0">
                <a:solidFill>
                  <a:srgbClr val="282828"/>
                </a:solidFill>
              </a:rPr>
              <a:t>=3.4:1 (highest </a:t>
            </a:r>
            <a:r>
              <a:rPr lang="en-US" dirty="0" err="1">
                <a:solidFill>
                  <a:srgbClr val="282828"/>
                </a:solidFill>
              </a:rPr>
              <a:t>J</a:t>
            </a:r>
            <a:r>
              <a:rPr lang="en-US" baseline="-25000" dirty="0" err="1">
                <a:solidFill>
                  <a:srgbClr val="282828"/>
                </a:solidFill>
              </a:rPr>
              <a:t>c</a:t>
            </a:r>
            <a:r>
              <a:rPr lang="en-US" dirty="0">
                <a:solidFill>
                  <a:srgbClr val="282828"/>
                </a:solidFill>
              </a:rPr>
              <a:t>) and 150/169 </a:t>
            </a:r>
            <a:r>
              <a:rPr lang="en-US" dirty="0" err="1">
                <a:solidFill>
                  <a:srgbClr val="282828"/>
                </a:solidFill>
              </a:rPr>
              <a:t>Ti</a:t>
            </a:r>
            <a:r>
              <a:rPr lang="en-US" dirty="0">
                <a:solidFill>
                  <a:srgbClr val="282828"/>
                </a:solidFill>
              </a:rPr>
              <a:t> doped sub-element were produced:</a:t>
            </a:r>
          </a:p>
          <a:p>
            <a:pPr lvl="1"/>
            <a:r>
              <a:rPr lang="en-US" dirty="0" smtClean="0">
                <a:solidFill>
                  <a:srgbClr val="282828"/>
                </a:solidFill>
              </a:rPr>
              <a:t>Nb7.5wt</a:t>
            </a:r>
            <a:r>
              <a:rPr lang="en-US" dirty="0">
                <a:solidFill>
                  <a:srgbClr val="282828"/>
                </a:solidFill>
              </a:rPr>
              <a:t>%Ta diffusion barrier, standard monofilament </a:t>
            </a:r>
            <a:r>
              <a:rPr lang="en-US" dirty="0" smtClean="0">
                <a:solidFill>
                  <a:srgbClr val="282828"/>
                </a:solidFill>
              </a:rPr>
              <a:t>LAR ~0.20</a:t>
            </a:r>
          </a:p>
          <a:p>
            <a:pPr lvl="1"/>
            <a:r>
              <a:rPr lang="en-US" dirty="0" smtClean="0">
                <a:solidFill>
                  <a:srgbClr val="282828"/>
                </a:solidFill>
              </a:rPr>
              <a:t>Monofilament LAR increased from the standard ~0.20 to ~0.23</a:t>
            </a:r>
          </a:p>
          <a:p>
            <a:pPr lvl="1"/>
            <a:r>
              <a:rPr lang="en-US" dirty="0" smtClean="0">
                <a:solidFill>
                  <a:srgbClr val="282828"/>
                </a:solidFill>
              </a:rPr>
              <a:t>Graded </a:t>
            </a:r>
            <a:r>
              <a:rPr lang="en-US" dirty="0">
                <a:solidFill>
                  <a:srgbClr val="282828"/>
                </a:solidFill>
              </a:rPr>
              <a:t>monofilament LAR – innermost row LAR ~ 0.25, all middle rows LAR ~ 0.20, outermost row LAR ~0.14</a:t>
            </a:r>
          </a:p>
          <a:p>
            <a:r>
              <a:rPr lang="en-US" dirty="0">
                <a:solidFill>
                  <a:srgbClr val="282828"/>
                </a:solidFill>
              </a:rPr>
              <a:t>All billets, as well as 0.8 to 1.2 mm wire samples, were delivered end of July 2016.</a:t>
            </a:r>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a:latin typeface="Franklin Gothic Book"/>
              </a:rPr>
              <a:pPr/>
              <a:t>24</a:t>
            </a:fld>
            <a:endParaRPr lang="en-US" altLang="en-US" dirty="0">
              <a:latin typeface="Franklin Gothic Book"/>
            </a:endParaRPr>
          </a:p>
        </p:txBody>
      </p:sp>
      <p:pic>
        <p:nvPicPr>
          <p:cNvPr id="5"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887309" y="3765628"/>
            <a:ext cx="1482162" cy="1905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l="4188" t="2621" r="60620" b="52804"/>
          <a:stretch/>
        </p:blipFill>
        <p:spPr>
          <a:xfrm>
            <a:off x="6779846" y="1482811"/>
            <a:ext cx="1648618" cy="1943007"/>
          </a:xfrm>
          <a:prstGeom prst="rect">
            <a:avLst/>
          </a:prstGeom>
        </p:spPr>
      </p:pic>
      <p:sp>
        <p:nvSpPr>
          <p:cNvPr id="4" name="Footer Placeholder 3"/>
          <p:cNvSpPr>
            <a:spLocks noGrp="1"/>
          </p:cNvSpPr>
          <p:nvPr>
            <p:ph type="ftr" sz="quarter" idx="10"/>
          </p:nvPr>
        </p:nvSpPr>
        <p:spPr>
          <a:xfrm>
            <a:off x="1248614" y="6492877"/>
            <a:ext cx="5391150" cy="22860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2177151636"/>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95385" y="16691"/>
            <a:ext cx="8848985" cy="696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r>
              <a:rPr lang="en-US" sz="2800" dirty="0"/>
              <a:t>Using the ZrO</a:t>
            </a:r>
            <a:r>
              <a:rPr lang="en-US" sz="2800" baseline="-25000" dirty="0"/>
              <a:t>2</a:t>
            </a:r>
            <a:r>
              <a:rPr lang="en-US" sz="2800" dirty="0"/>
              <a:t> APC technique to improve </a:t>
            </a:r>
            <a:r>
              <a:rPr lang="en-US" sz="2800" dirty="0" err="1" smtClean="0"/>
              <a:t>J</a:t>
            </a:r>
            <a:r>
              <a:rPr lang="en-US" sz="2800" baseline="-25000" dirty="0" err="1" smtClean="0"/>
              <a:t>c</a:t>
            </a:r>
            <a:r>
              <a:rPr lang="en-US" sz="2800" baseline="-25000" dirty="0" smtClean="0"/>
              <a:t>  </a:t>
            </a:r>
            <a:r>
              <a:rPr lang="en-US" sz="2800" dirty="0" smtClean="0"/>
              <a:t>- LDRD</a:t>
            </a:r>
            <a:endParaRPr lang="en-US" altLang="en-US" sz="2800" baseline="-25000" dirty="0">
              <a:latin typeface="Helvetica" panose="020B0604020202020204" pitchFamily="34" charset="0"/>
              <a:ea typeface="Geneva" pitchFamily="121" charset="-128"/>
            </a:endParaRPr>
          </a:p>
        </p:txBody>
      </p:sp>
      <p:sp>
        <p:nvSpPr>
          <p:cNvPr id="24581" name="Slide Number Placeholder 5"/>
          <p:cNvSpPr>
            <a:spLocks noGrp="1"/>
          </p:cNvSpPr>
          <p:nvPr>
            <p:ph type="sldNum" sz="quarter" idx="4294967295"/>
          </p:nvPr>
        </p:nvSpPr>
        <p:spPr bwMode="auto">
          <a:xfrm>
            <a:off x="8170126" y="6356352"/>
            <a:ext cx="5166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25</a:t>
            </a:fld>
            <a:endParaRPr lang="en-US" altLang="en-US" sz="1200" dirty="0">
              <a:solidFill>
                <a:srgbClr val="004C97"/>
              </a:solidFill>
              <a:latin typeface="Helvetica" panose="020B0604020202020204" pitchFamily="34" charset="0"/>
            </a:endParaRPr>
          </a:p>
        </p:txBody>
      </p:sp>
      <p:sp>
        <p:nvSpPr>
          <p:cNvPr id="14" name="TextBox 13"/>
          <p:cNvSpPr txBox="1"/>
          <p:nvPr/>
        </p:nvSpPr>
        <p:spPr>
          <a:xfrm>
            <a:off x="228379" y="722094"/>
            <a:ext cx="8641976" cy="2539156"/>
          </a:xfrm>
          <a:prstGeom prst="rect">
            <a:avLst/>
          </a:prstGeom>
          <a:noFill/>
        </p:spPr>
        <p:txBody>
          <a:bodyPr wrap="square" rtlCol="0">
            <a:spAutoFit/>
          </a:bodyPr>
          <a:lstStyle/>
          <a:p>
            <a:pPr marL="342900" indent="-342900">
              <a:spcBef>
                <a:spcPts val="600"/>
              </a:spcBef>
              <a:buFont typeface="Arial"/>
              <a:buChar char="•"/>
            </a:pPr>
            <a:r>
              <a:rPr lang="en-US" sz="1600" dirty="0">
                <a:solidFill>
                  <a:prstClr val="black"/>
                </a:solidFill>
                <a:latin typeface="Franklin Gothic Book"/>
              </a:rPr>
              <a:t>The biggest opportunity for improving Nb</a:t>
            </a:r>
            <a:r>
              <a:rPr lang="en-US" sz="1600" baseline="-25000" dirty="0">
                <a:solidFill>
                  <a:prstClr val="black"/>
                </a:solidFill>
                <a:latin typeface="Franklin Gothic Book"/>
              </a:rPr>
              <a:t>3</a:t>
            </a:r>
            <a:r>
              <a:rPr lang="en-US" sz="1600" dirty="0">
                <a:solidFill>
                  <a:prstClr val="black"/>
                </a:solidFill>
                <a:latin typeface="Franklin Gothic Book"/>
              </a:rPr>
              <a:t>Sn wire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solidFill>
                  <a:prstClr val="black"/>
                </a:solidFill>
                <a:latin typeface="Franklin Gothic Book"/>
              </a:rPr>
              <a:t> lies in improving pinning capacity by Artificial Pinning Center (APC) method</a:t>
            </a:r>
            <a:r>
              <a:rPr lang="en-US" sz="1600" dirty="0" smtClean="0">
                <a:solidFill>
                  <a:prstClr val="black"/>
                </a:solidFill>
                <a:latin typeface="Franklin Gothic Book"/>
              </a:rPr>
              <a:t>.</a:t>
            </a:r>
          </a:p>
          <a:p>
            <a:pPr marL="342900" indent="-342900">
              <a:spcBef>
                <a:spcPts val="600"/>
              </a:spcBef>
              <a:buFont typeface="Arial"/>
              <a:buChar char="•"/>
            </a:pPr>
            <a:r>
              <a:rPr lang="en-US" sz="1600" dirty="0" err="1" smtClean="0">
                <a:solidFill>
                  <a:prstClr val="black"/>
                </a:solidFill>
                <a:latin typeface="Franklin Gothic Book"/>
              </a:rPr>
              <a:t>J</a:t>
            </a:r>
            <a:r>
              <a:rPr lang="en-US" sz="1600" baseline="-25000" dirty="0" err="1" smtClean="0">
                <a:solidFill>
                  <a:prstClr val="black"/>
                </a:solidFill>
                <a:latin typeface="Franklin Gothic Book"/>
              </a:rPr>
              <a:t>c</a:t>
            </a:r>
            <a:r>
              <a:rPr lang="en-US" sz="1600" dirty="0" smtClean="0">
                <a:solidFill>
                  <a:prstClr val="black"/>
                </a:solidFill>
                <a:latin typeface="Franklin Gothic Book"/>
              </a:rPr>
              <a:t> is  the  essential  for the  higher fields </a:t>
            </a:r>
            <a:endParaRPr lang="en-US" sz="1600" dirty="0">
              <a:solidFill>
                <a:prstClr val="black"/>
              </a:solidFill>
              <a:latin typeface="Franklin Gothic Book"/>
            </a:endParaRPr>
          </a:p>
          <a:p>
            <a:pPr marL="342900" indent="-342900">
              <a:spcBef>
                <a:spcPts val="600"/>
              </a:spcBef>
              <a:buFont typeface="Arial"/>
              <a:buChar char="•"/>
            </a:pPr>
            <a:r>
              <a:rPr lang="en-US" sz="1600" dirty="0">
                <a:solidFill>
                  <a:prstClr val="black"/>
                </a:solidFill>
                <a:latin typeface="Franklin Gothic Book"/>
              </a:rPr>
              <a:t>Internal oxidation method </a:t>
            </a:r>
            <a:r>
              <a:rPr lang="en-US" sz="1600" dirty="0">
                <a:solidFill>
                  <a:prstClr val="black"/>
                </a:solidFill>
              </a:rPr>
              <a:t>forms </a:t>
            </a:r>
            <a:r>
              <a:rPr lang="en-US" sz="1600" dirty="0">
                <a:solidFill>
                  <a:prstClr val="black"/>
                </a:solidFill>
                <a:latin typeface="Franklin Gothic Book"/>
              </a:rPr>
              <a:t>ZrO</a:t>
            </a:r>
            <a:r>
              <a:rPr lang="en-US" sz="1600" baseline="-25000" dirty="0">
                <a:solidFill>
                  <a:prstClr val="black"/>
                </a:solidFill>
                <a:latin typeface="Franklin Gothic Book"/>
              </a:rPr>
              <a:t>2</a:t>
            </a:r>
            <a:r>
              <a:rPr lang="en-US" sz="1600" dirty="0">
                <a:solidFill>
                  <a:prstClr val="black"/>
                </a:solidFill>
                <a:latin typeface="Franklin Gothic Book"/>
              </a:rPr>
              <a:t> nanoparticles in Nb</a:t>
            </a:r>
            <a:r>
              <a:rPr lang="en-US" sz="1600" baseline="-25000" dirty="0">
                <a:solidFill>
                  <a:prstClr val="black"/>
                </a:solidFill>
                <a:latin typeface="Franklin Gothic Book"/>
              </a:rPr>
              <a:t>3</a:t>
            </a:r>
            <a:r>
              <a:rPr lang="en-US" sz="1600" dirty="0">
                <a:solidFill>
                  <a:prstClr val="black"/>
                </a:solidFill>
                <a:latin typeface="Franklin Gothic Book"/>
              </a:rPr>
              <a:t>Sn, which refine Nb</a:t>
            </a:r>
            <a:r>
              <a:rPr lang="en-US" sz="1600" baseline="-25000" dirty="0">
                <a:solidFill>
                  <a:prstClr val="black"/>
                </a:solidFill>
                <a:latin typeface="Franklin Gothic Book"/>
              </a:rPr>
              <a:t>3</a:t>
            </a:r>
            <a:r>
              <a:rPr lang="en-US" sz="1600" dirty="0">
                <a:solidFill>
                  <a:prstClr val="black"/>
                </a:solidFill>
                <a:latin typeface="Franklin Gothic Book"/>
              </a:rPr>
              <a:t>Sn grain size from 100-150 to 35-50 nm, and thus improves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t>.</a:t>
            </a:r>
            <a:endParaRPr lang="en-US" sz="1600" i="1" baseline="-25000" dirty="0">
              <a:solidFill>
                <a:prstClr val="black"/>
              </a:solidFill>
              <a:latin typeface="Franklin Gothic Book"/>
            </a:endParaRPr>
          </a:p>
          <a:p>
            <a:pPr marL="342900" indent="-342900">
              <a:spcBef>
                <a:spcPts val="600"/>
              </a:spcBef>
              <a:buFont typeface="Arial"/>
              <a:buChar char="•"/>
            </a:pPr>
            <a:r>
              <a:rPr lang="en-US" sz="1600" dirty="0">
                <a:solidFill>
                  <a:srgbClr val="FF0000"/>
                </a:solidFill>
              </a:rPr>
              <a:t>Doubling of layer </a:t>
            </a:r>
            <a:r>
              <a:rPr lang="en-US" sz="1600" i="1" dirty="0" err="1">
                <a:solidFill>
                  <a:srgbClr val="FF0000"/>
                </a:solidFill>
              </a:rPr>
              <a:t>J</a:t>
            </a:r>
            <a:r>
              <a:rPr lang="en-US" sz="1600" i="1" baseline="-25000" dirty="0" err="1">
                <a:solidFill>
                  <a:srgbClr val="FF0000"/>
                </a:solidFill>
              </a:rPr>
              <a:t>c</a:t>
            </a:r>
            <a:r>
              <a:rPr lang="en-US" sz="1600" dirty="0">
                <a:solidFill>
                  <a:srgbClr val="FF0000"/>
                </a:solidFill>
              </a:rPr>
              <a:t> has been achieved in proof-of-principle binary wires.</a:t>
            </a:r>
          </a:p>
          <a:p>
            <a:pPr marL="342900" indent="-342900">
              <a:buFont typeface="Arial"/>
              <a:buChar char="•"/>
            </a:pPr>
            <a:r>
              <a:rPr lang="en-US" sz="1600" dirty="0">
                <a:solidFill>
                  <a:prstClr val="black"/>
                </a:solidFill>
              </a:rPr>
              <a:t>Adding Ti optimizes </a:t>
            </a:r>
            <a:r>
              <a:rPr lang="en-US" sz="1600" i="1" dirty="0">
                <a:solidFill>
                  <a:prstClr val="black"/>
                </a:solidFill>
              </a:rPr>
              <a:t>B</a:t>
            </a:r>
            <a:r>
              <a:rPr lang="en-US" sz="1600" i="1" baseline="-25000" dirty="0">
                <a:solidFill>
                  <a:prstClr val="black"/>
                </a:solidFill>
              </a:rPr>
              <a:t>c2</a:t>
            </a:r>
            <a:r>
              <a:rPr lang="en-US" sz="1600" dirty="0">
                <a:solidFill>
                  <a:prstClr val="black"/>
                </a:solidFill>
              </a:rPr>
              <a:t>, increases 3-3.5 times </a:t>
            </a:r>
            <a:r>
              <a:rPr lang="en-US" sz="1600" i="1" dirty="0" err="1">
                <a:solidFill>
                  <a:prstClr val="black"/>
                </a:solidFill>
              </a:rPr>
              <a:t>J</a:t>
            </a:r>
            <a:r>
              <a:rPr lang="en-US" sz="1600" i="1" baseline="-25000" dirty="0" err="1">
                <a:solidFill>
                  <a:prstClr val="black"/>
                </a:solidFill>
              </a:rPr>
              <a:t>c</a:t>
            </a:r>
            <a:r>
              <a:rPr lang="en-US" sz="1600" i="1" baseline="-25000" dirty="0">
                <a:solidFill>
                  <a:prstClr val="black"/>
                </a:solidFill>
              </a:rPr>
              <a:t> </a:t>
            </a:r>
            <a:r>
              <a:rPr lang="en-US" sz="1600" dirty="0">
                <a:solidFill>
                  <a:prstClr val="black"/>
                </a:solidFill>
              </a:rPr>
              <a:t>at 15-20 T, reduces cost</a:t>
            </a:r>
            <a:r>
              <a:rPr lang="en-US" sz="1600" dirty="0" smtClean="0">
                <a:solidFill>
                  <a:prstClr val="black"/>
                </a:solidFill>
              </a:rPr>
              <a:t>.</a:t>
            </a:r>
          </a:p>
          <a:p>
            <a:pPr marL="342900" indent="-342900">
              <a:buFont typeface="Arial"/>
              <a:buChar char="•"/>
            </a:pPr>
            <a:r>
              <a:rPr lang="en-US" sz="1600" dirty="0" smtClean="0">
                <a:solidFill>
                  <a:srgbClr val="FF0000"/>
                </a:solidFill>
                <a:latin typeface="Franklin Gothic Book"/>
              </a:rPr>
              <a:t>This is the most  promising path to meet the requirements for  future accelerators and keep  the cost down</a:t>
            </a:r>
            <a:endParaRPr lang="en-US" sz="1600" dirty="0">
              <a:solidFill>
                <a:srgbClr val="FF0000"/>
              </a:solidFill>
              <a:latin typeface="Franklin Gothic Book"/>
            </a:endParaRPr>
          </a:p>
        </p:txBody>
      </p:sp>
      <p:grpSp>
        <p:nvGrpSpPr>
          <p:cNvPr id="4" name="Group 3"/>
          <p:cNvGrpSpPr/>
          <p:nvPr/>
        </p:nvGrpSpPr>
        <p:grpSpPr>
          <a:xfrm>
            <a:off x="3874660" y="3182092"/>
            <a:ext cx="4699947" cy="2778716"/>
            <a:chOff x="-2580487" y="3371277"/>
            <a:chExt cx="6266597" cy="2912138"/>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8343" r="4431"/>
            <a:stretch/>
          </p:blipFill>
          <p:spPr>
            <a:xfrm>
              <a:off x="631771" y="3685196"/>
              <a:ext cx="3054339" cy="2598219"/>
            </a:xfrm>
            <a:prstGeom prst="rect">
              <a:avLst/>
            </a:prstGeom>
          </p:spPr>
        </p:pic>
        <p:sp>
          <p:nvSpPr>
            <p:cNvPr id="13" name="Rectangle 12"/>
            <p:cNvSpPr/>
            <p:nvPr/>
          </p:nvSpPr>
          <p:spPr>
            <a:xfrm>
              <a:off x="-2580487" y="3371277"/>
              <a:ext cx="2244606" cy="3225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prstClr val="black"/>
                  </a:solidFill>
                  <a:latin typeface="Franklin Gothic Book"/>
                </a:rPr>
                <a:t>Binary </a:t>
              </a:r>
              <a:r>
                <a:rPr lang="en-US" sz="1400" dirty="0" smtClean="0">
                  <a:solidFill>
                    <a:prstClr val="black"/>
                  </a:solidFill>
                  <a:latin typeface="Franklin Gothic Book"/>
                </a:rPr>
                <a:t>wire</a:t>
              </a:r>
              <a:endParaRPr lang="en-US" sz="1400" dirty="0">
                <a:solidFill>
                  <a:prstClr val="black"/>
                </a:solidFill>
                <a:latin typeface="Franklin Gothic Book"/>
              </a:endParaRPr>
            </a:p>
          </p:txBody>
        </p:sp>
      </p:grpSp>
      <p:grpSp>
        <p:nvGrpSpPr>
          <p:cNvPr id="5" name="Group 4"/>
          <p:cNvGrpSpPr/>
          <p:nvPr/>
        </p:nvGrpSpPr>
        <p:grpSpPr>
          <a:xfrm>
            <a:off x="3266504" y="3185976"/>
            <a:ext cx="2737848" cy="2892270"/>
            <a:chOff x="3961692" y="3187050"/>
            <a:chExt cx="3059851" cy="3114433"/>
          </a:xfrm>
        </p:grpSpPr>
        <p:pic>
          <p:nvPicPr>
            <p:cNvPr id="11" name="Picture 10"/>
            <p:cNvPicPr>
              <a:picLocks noChangeAspect="1"/>
            </p:cNvPicPr>
            <p:nvPr/>
          </p:nvPicPr>
          <p:blipFill rotWithShape="1">
            <a:blip r:embed="rId3" cstate="screen">
              <a:extLst>
                <a:ext uri="{28A0092B-C50C-407E-A947-70E740481C1C}">
                  <a14:useLocalDpi xmlns:a14="http://schemas.microsoft.com/office/drawing/2010/main"/>
                </a:ext>
              </a:extLst>
            </a:blip>
            <a:srcRect t="9012" r="8213"/>
            <a:stretch/>
          </p:blipFill>
          <p:spPr>
            <a:xfrm>
              <a:off x="3961692" y="3444559"/>
              <a:ext cx="3059851" cy="2856924"/>
            </a:xfrm>
            <a:prstGeom prst="rect">
              <a:avLst/>
            </a:prstGeom>
          </p:spPr>
        </p:pic>
        <p:sp>
          <p:nvSpPr>
            <p:cNvPr id="50" name="Rectangle 49"/>
            <p:cNvSpPr/>
            <p:nvPr/>
          </p:nvSpPr>
          <p:spPr>
            <a:xfrm>
              <a:off x="4488177" y="3187050"/>
              <a:ext cx="2244606"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prstClr val="black"/>
                </a:solidFill>
                <a:latin typeface="Franklin Gothic Book"/>
              </a:endParaRPr>
            </a:p>
          </p:txBody>
        </p:sp>
      </p:grpSp>
      <p:sp>
        <p:nvSpPr>
          <p:cNvPr id="3" name="TextBox 2"/>
          <p:cNvSpPr txBox="1"/>
          <p:nvPr/>
        </p:nvSpPr>
        <p:spPr>
          <a:xfrm>
            <a:off x="527538" y="1113692"/>
            <a:ext cx="184666" cy="461665"/>
          </a:xfrm>
          <a:prstGeom prst="rect">
            <a:avLst/>
          </a:prstGeom>
          <a:noFill/>
        </p:spPr>
        <p:txBody>
          <a:bodyPr wrap="none" rtlCol="0">
            <a:spAutoFit/>
          </a:bodyPr>
          <a:lstStyle/>
          <a:p>
            <a:endParaRPr lang="en-US" dirty="0"/>
          </a:p>
        </p:txBody>
      </p:sp>
      <p:sp>
        <p:nvSpPr>
          <p:cNvPr id="51" name="Rectangle 50"/>
          <p:cNvSpPr/>
          <p:nvPr/>
        </p:nvSpPr>
        <p:spPr>
          <a:xfrm>
            <a:off x="6528058" y="3173852"/>
            <a:ext cx="2244605" cy="307777"/>
          </a:xfrm>
          <a:prstGeom prst="rect">
            <a:avLst/>
          </a:prstGeom>
        </p:spPr>
        <p:txBody>
          <a:bodyPr wrap="square">
            <a:spAutoFit/>
          </a:bodyPr>
          <a:lstStyle/>
          <a:p>
            <a:pPr algn="ctr"/>
            <a:r>
              <a:rPr lang="en-US" sz="1400" kern="1200" dirty="0" smtClean="0">
                <a:solidFill>
                  <a:prstClr val="black"/>
                </a:solidFill>
                <a:latin typeface="Franklin Gothic Book"/>
              </a:rPr>
              <a:t>Ti doped </a:t>
            </a:r>
            <a:r>
              <a:rPr lang="en-US" sz="1400" kern="1200" dirty="0" smtClean="0">
                <a:solidFill>
                  <a:prstClr val="black"/>
                </a:solidFill>
                <a:latin typeface="Franklin Gothic Book"/>
              </a:rPr>
              <a:t>wire</a:t>
            </a:r>
            <a:endParaRPr lang="en-US" sz="1400" kern="1200" dirty="0">
              <a:solidFill>
                <a:prstClr val="black"/>
              </a:solidFill>
              <a:latin typeface="Franklin Gothic Book"/>
            </a:endParaRPr>
          </a:p>
        </p:txBody>
      </p:sp>
      <p:grpSp>
        <p:nvGrpSpPr>
          <p:cNvPr id="6" name="Group 5"/>
          <p:cNvGrpSpPr/>
          <p:nvPr/>
        </p:nvGrpSpPr>
        <p:grpSpPr>
          <a:xfrm>
            <a:off x="400081" y="3481629"/>
            <a:ext cx="2757850" cy="2745154"/>
            <a:chOff x="5807208" y="713154"/>
            <a:chExt cx="2757850" cy="2745154"/>
          </a:xfrm>
        </p:grpSpPr>
        <p:grpSp>
          <p:nvGrpSpPr>
            <p:cNvPr id="52" name="Group 51">
              <a:extLst>
                <a:ext uri="{FF2B5EF4-FFF2-40B4-BE49-F238E27FC236}">
                  <a16:creationId xmlns="" xmlns:a16="http://schemas.microsoft.com/office/drawing/2014/main" id="{B2646E01-DB59-4658-9BEF-6DF7BC96DF6D}"/>
                </a:ext>
              </a:extLst>
            </p:cNvPr>
            <p:cNvGrpSpPr/>
            <p:nvPr/>
          </p:nvGrpSpPr>
          <p:grpSpPr>
            <a:xfrm>
              <a:off x="6117153" y="1123982"/>
              <a:ext cx="2425783" cy="2185789"/>
              <a:chOff x="509049" y="2600631"/>
              <a:chExt cx="2425783" cy="1638544"/>
            </a:xfrm>
          </p:grpSpPr>
          <p:sp>
            <p:nvSpPr>
              <p:cNvPr id="53" name="Arrow: Up 24">
                <a:extLst>
                  <a:ext uri="{FF2B5EF4-FFF2-40B4-BE49-F238E27FC236}">
                    <a16:creationId xmlns="" xmlns:a16="http://schemas.microsoft.com/office/drawing/2014/main" id="{B9CAED22-2E7A-4A69-B667-01E07C618C79}"/>
                  </a:ext>
                </a:extLst>
              </p:cNvPr>
              <p:cNvSpPr/>
              <p:nvPr/>
            </p:nvSpPr>
            <p:spPr>
              <a:xfrm>
                <a:off x="1684861" y="3247994"/>
                <a:ext cx="157897" cy="228046"/>
              </a:xfrm>
              <a:prstGeom prst="upArrow">
                <a:avLst/>
              </a:prstGeom>
              <a:solidFill>
                <a:schemeClr val="accent6"/>
              </a:solidFill>
              <a:ln>
                <a:solidFill>
                  <a:schemeClr val="accent6"/>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reeform: Shape 39">
                <a:extLst>
                  <a:ext uri="{FF2B5EF4-FFF2-40B4-BE49-F238E27FC236}">
                    <a16:creationId xmlns="" xmlns:a16="http://schemas.microsoft.com/office/drawing/2014/main" id="{90B67727-EDE3-4CA2-BCF8-E6E0D11A7D4A}"/>
                  </a:ext>
                </a:extLst>
              </p:cNvPr>
              <p:cNvSpPr/>
              <p:nvPr/>
            </p:nvSpPr>
            <p:spPr>
              <a:xfrm>
                <a:off x="1863807" y="2989665"/>
                <a:ext cx="691708" cy="779813"/>
              </a:xfrm>
              <a:custGeom>
                <a:avLst/>
                <a:gdLst>
                  <a:gd name="connsiteX0" fmla="*/ 0 w 1112520"/>
                  <a:gd name="connsiteY0" fmla="*/ 0 h 1150620"/>
                  <a:gd name="connsiteX1" fmla="*/ 388620 w 1112520"/>
                  <a:gd name="connsiteY1" fmla="*/ 548640 h 1150620"/>
                  <a:gd name="connsiteX2" fmla="*/ 1112520 w 1112520"/>
                  <a:gd name="connsiteY2" fmla="*/ 1150620 h 1150620"/>
                </a:gdLst>
                <a:ahLst/>
                <a:cxnLst>
                  <a:cxn ang="0">
                    <a:pos x="connsiteX0" y="connsiteY0"/>
                  </a:cxn>
                  <a:cxn ang="0">
                    <a:pos x="connsiteX1" y="connsiteY1"/>
                  </a:cxn>
                  <a:cxn ang="0">
                    <a:pos x="connsiteX2" y="connsiteY2"/>
                  </a:cxn>
                </a:cxnLst>
                <a:rect l="l" t="t" r="r" b="b"/>
                <a:pathLst>
                  <a:path w="1112520" h="1150620">
                    <a:moveTo>
                      <a:pt x="0" y="0"/>
                    </a:moveTo>
                    <a:cubicBezTo>
                      <a:pt x="101600" y="178435"/>
                      <a:pt x="203200" y="356870"/>
                      <a:pt x="388620" y="548640"/>
                    </a:cubicBezTo>
                    <a:cubicBezTo>
                      <a:pt x="574040" y="740410"/>
                      <a:pt x="843280" y="945515"/>
                      <a:pt x="1112520" y="1150620"/>
                    </a:cubicBezTo>
                  </a:path>
                </a:pathLst>
              </a:custGeom>
              <a:noFill/>
              <a:ln w="25400">
                <a:solidFill>
                  <a:srgbClr val="00B050"/>
                </a:solidFill>
                <a:prstDash val="solid"/>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5" name="Straight Connector 54">
                <a:extLst>
                  <a:ext uri="{FF2B5EF4-FFF2-40B4-BE49-F238E27FC236}">
                    <a16:creationId xmlns="" xmlns:a16="http://schemas.microsoft.com/office/drawing/2014/main" id="{7E5C2837-3F49-45A0-8473-A97E21F36379}"/>
                  </a:ext>
                </a:extLst>
              </p:cNvPr>
              <p:cNvCxnSpPr>
                <a:cxnSpLocks/>
              </p:cNvCxnSpPr>
              <p:nvPr/>
            </p:nvCxnSpPr>
            <p:spPr>
              <a:xfrm flipV="1">
                <a:off x="509049" y="3586905"/>
                <a:ext cx="1847470" cy="366616"/>
              </a:xfrm>
              <a:prstGeom prst="line">
                <a:avLst/>
              </a:prstGeom>
              <a:ln>
                <a:solidFill>
                  <a:srgbClr val="00B050"/>
                </a:solidFill>
                <a:prstDash val="sysDot"/>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 xmlns:a16="http://schemas.microsoft.com/office/drawing/2014/main" id="{28EB77BA-B1C3-40AC-980D-A802C650FFCE}"/>
                  </a:ext>
                </a:extLst>
              </p:cNvPr>
              <p:cNvCxnSpPr>
                <a:cxnSpLocks/>
              </p:cNvCxnSpPr>
              <p:nvPr/>
            </p:nvCxnSpPr>
            <p:spPr>
              <a:xfrm flipV="1">
                <a:off x="2346535" y="3583048"/>
                <a:ext cx="1" cy="356841"/>
              </a:xfrm>
              <a:prstGeom prst="line">
                <a:avLst/>
              </a:prstGeom>
              <a:ln>
                <a:solidFill>
                  <a:srgbClr val="00B050"/>
                </a:solidFill>
                <a:prstDash val="sys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57" name="Rectangle 56">
                <a:extLst>
                  <a:ext uri="{FF2B5EF4-FFF2-40B4-BE49-F238E27FC236}">
                    <a16:creationId xmlns="" xmlns:a16="http://schemas.microsoft.com/office/drawing/2014/main" id="{2D1BEB23-1C4B-4F6A-9066-E95B3EC89436}"/>
                  </a:ext>
                </a:extLst>
              </p:cNvPr>
              <p:cNvSpPr/>
              <p:nvPr/>
            </p:nvSpPr>
            <p:spPr>
              <a:xfrm>
                <a:off x="1479986" y="2600631"/>
                <a:ext cx="1454846" cy="307777"/>
              </a:xfrm>
              <a:prstGeom prst="rect">
                <a:avLst/>
              </a:prstGeom>
            </p:spPr>
            <p:txBody>
              <a:bodyPr wrap="square" lIns="0" rIns="0">
                <a:spAutoFit/>
              </a:bodyPr>
              <a:lstStyle/>
              <a:p>
                <a:r>
                  <a:rPr lang="en-US" sz="1400" dirty="0">
                    <a:solidFill>
                      <a:schemeClr val="accent6"/>
                    </a:solidFill>
                  </a:rPr>
                  <a:t>Improved </a:t>
                </a:r>
                <a:r>
                  <a:rPr lang="en-US" sz="1400" i="1" dirty="0" err="1">
                    <a:solidFill>
                      <a:schemeClr val="accent6"/>
                    </a:solidFill>
                  </a:rPr>
                  <a:t>I</a:t>
                </a:r>
                <a:r>
                  <a:rPr lang="en-US" sz="1400" i="1" baseline="-25000" dirty="0" err="1">
                    <a:solidFill>
                      <a:schemeClr val="accent6"/>
                    </a:solidFill>
                  </a:rPr>
                  <a:t>c</a:t>
                </a:r>
                <a:r>
                  <a:rPr lang="en-US" sz="1400" dirty="0">
                    <a:solidFill>
                      <a:schemeClr val="accent6"/>
                    </a:solidFill>
                  </a:rPr>
                  <a:t>-</a:t>
                </a:r>
                <a:r>
                  <a:rPr lang="en-US" sz="1400" i="1" dirty="0">
                    <a:solidFill>
                      <a:schemeClr val="accent6"/>
                    </a:solidFill>
                  </a:rPr>
                  <a:t>B</a:t>
                </a:r>
                <a:r>
                  <a:rPr lang="en-US" sz="1400" dirty="0">
                    <a:solidFill>
                      <a:schemeClr val="accent6"/>
                    </a:solidFill>
                  </a:rPr>
                  <a:t> curve</a:t>
                </a:r>
                <a:endParaRPr lang="en-US" sz="1400" i="1" dirty="0">
                  <a:solidFill>
                    <a:schemeClr val="accent6"/>
                  </a:solidFill>
                </a:endParaRPr>
              </a:p>
            </p:txBody>
          </p:sp>
          <p:sp>
            <p:nvSpPr>
              <p:cNvPr id="58" name="Rectangle 57">
                <a:extLst>
                  <a:ext uri="{FF2B5EF4-FFF2-40B4-BE49-F238E27FC236}">
                    <a16:creationId xmlns="" xmlns:a16="http://schemas.microsoft.com/office/drawing/2014/main" id="{D81715BB-623B-4CC9-9878-81BDDB404BFB}"/>
                  </a:ext>
                </a:extLst>
              </p:cNvPr>
              <p:cNvSpPr/>
              <p:nvPr/>
            </p:nvSpPr>
            <p:spPr>
              <a:xfrm>
                <a:off x="2236010" y="3931398"/>
                <a:ext cx="259957" cy="307777"/>
              </a:xfrm>
              <a:prstGeom prst="rect">
                <a:avLst/>
              </a:prstGeom>
            </p:spPr>
            <p:txBody>
              <a:bodyPr wrap="square" lIns="0" rIns="0">
                <a:spAutoFit/>
              </a:bodyPr>
              <a:lstStyle/>
              <a:p>
                <a:r>
                  <a:rPr lang="en-US" sz="1400" i="1" dirty="0" err="1">
                    <a:solidFill>
                      <a:srgbClr val="00B050"/>
                    </a:solidFill>
                  </a:rPr>
                  <a:t>B</a:t>
                </a:r>
                <a:r>
                  <a:rPr lang="en-US" sz="1400" i="1" baseline="-25000" dirty="0" err="1">
                    <a:solidFill>
                      <a:srgbClr val="00B050"/>
                    </a:solidFill>
                  </a:rPr>
                  <a:t>ss</a:t>
                </a:r>
                <a:r>
                  <a:rPr lang="en-US" sz="1400" i="1" dirty="0" err="1">
                    <a:solidFill>
                      <a:srgbClr val="00B050"/>
                    </a:solidFill>
                  </a:rPr>
                  <a:t>’</a:t>
                </a:r>
                <a:endParaRPr lang="en-US" sz="1400" i="1" dirty="0">
                  <a:solidFill>
                    <a:srgbClr val="00B050"/>
                  </a:solidFill>
                </a:endParaRPr>
              </a:p>
            </p:txBody>
          </p:sp>
          <p:cxnSp>
            <p:nvCxnSpPr>
              <p:cNvPr id="59" name="Straight Connector 58">
                <a:extLst>
                  <a:ext uri="{FF2B5EF4-FFF2-40B4-BE49-F238E27FC236}">
                    <a16:creationId xmlns="" xmlns:a16="http://schemas.microsoft.com/office/drawing/2014/main" id="{6C0A283A-BD8D-4BDE-A60F-2355FA32D5BB}"/>
                  </a:ext>
                </a:extLst>
              </p:cNvPr>
              <p:cNvCxnSpPr>
                <a:cxnSpLocks/>
              </p:cNvCxnSpPr>
              <p:nvPr/>
            </p:nvCxnSpPr>
            <p:spPr>
              <a:xfrm flipV="1">
                <a:off x="2003919" y="2900060"/>
                <a:ext cx="188860" cy="244443"/>
              </a:xfrm>
              <a:prstGeom prst="line">
                <a:avLst/>
              </a:prstGeom>
              <a:ln>
                <a:solidFill>
                  <a:schemeClr val="accent6"/>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grpSp>
          <p:nvGrpSpPr>
            <p:cNvPr id="60" name="Group 59">
              <a:extLst>
                <a:ext uri="{FF2B5EF4-FFF2-40B4-BE49-F238E27FC236}">
                  <a16:creationId xmlns="" xmlns:a16="http://schemas.microsoft.com/office/drawing/2014/main" id="{A1BEBC77-A530-433A-8A36-66FF8A0B0162}"/>
                </a:ext>
              </a:extLst>
            </p:cNvPr>
            <p:cNvGrpSpPr/>
            <p:nvPr/>
          </p:nvGrpSpPr>
          <p:grpSpPr>
            <a:xfrm>
              <a:off x="5807208" y="713154"/>
              <a:ext cx="2757850" cy="2745154"/>
              <a:chOff x="199104" y="2189802"/>
              <a:chExt cx="2757850" cy="2057864"/>
            </a:xfrm>
          </p:grpSpPr>
          <p:sp>
            <p:nvSpPr>
              <p:cNvPr id="61" name="Rectangle 60">
                <a:extLst>
                  <a:ext uri="{FF2B5EF4-FFF2-40B4-BE49-F238E27FC236}">
                    <a16:creationId xmlns="" xmlns:a16="http://schemas.microsoft.com/office/drawing/2014/main" id="{7616D14D-6D45-40FD-B8A4-02DCE64F480F}"/>
                  </a:ext>
                </a:extLst>
              </p:cNvPr>
              <p:cNvSpPr/>
              <p:nvPr/>
            </p:nvSpPr>
            <p:spPr>
              <a:xfrm>
                <a:off x="896548" y="2301067"/>
                <a:ext cx="789262" cy="307777"/>
              </a:xfrm>
              <a:prstGeom prst="rect">
                <a:avLst/>
              </a:prstGeom>
            </p:spPr>
            <p:txBody>
              <a:bodyPr wrap="square" lIns="0" rIns="0">
                <a:spAutoFit/>
              </a:bodyPr>
              <a:lstStyle/>
              <a:p>
                <a:r>
                  <a:rPr lang="en-US" sz="1400" i="1" dirty="0" err="1">
                    <a:solidFill>
                      <a:schemeClr val="accent6"/>
                    </a:solidFill>
                  </a:rPr>
                  <a:t>I</a:t>
                </a:r>
                <a:r>
                  <a:rPr lang="en-US" sz="1400" i="1" baseline="-25000" dirty="0" err="1">
                    <a:solidFill>
                      <a:schemeClr val="accent6"/>
                    </a:solidFill>
                  </a:rPr>
                  <a:t>c</a:t>
                </a:r>
                <a:r>
                  <a:rPr lang="en-US" sz="1400" dirty="0">
                    <a:solidFill>
                      <a:schemeClr val="accent6"/>
                    </a:solidFill>
                  </a:rPr>
                  <a:t>-</a:t>
                </a:r>
                <a:r>
                  <a:rPr lang="en-US" sz="1400" i="1" dirty="0">
                    <a:solidFill>
                      <a:schemeClr val="accent6"/>
                    </a:solidFill>
                  </a:rPr>
                  <a:t>B</a:t>
                </a:r>
                <a:r>
                  <a:rPr lang="en-US" sz="1400" dirty="0">
                    <a:solidFill>
                      <a:schemeClr val="accent6"/>
                    </a:solidFill>
                  </a:rPr>
                  <a:t> curve</a:t>
                </a:r>
                <a:endParaRPr lang="en-US" sz="1400" i="1" dirty="0">
                  <a:solidFill>
                    <a:schemeClr val="accent6"/>
                  </a:solidFill>
                </a:endParaRPr>
              </a:p>
            </p:txBody>
          </p:sp>
          <p:cxnSp>
            <p:nvCxnSpPr>
              <p:cNvPr id="62" name="Straight Connector 61">
                <a:extLst>
                  <a:ext uri="{FF2B5EF4-FFF2-40B4-BE49-F238E27FC236}">
                    <a16:creationId xmlns="" xmlns:a16="http://schemas.microsoft.com/office/drawing/2014/main" id="{E541E4B4-3635-4692-A0D5-79144A7EE157}"/>
                  </a:ext>
                </a:extLst>
              </p:cNvPr>
              <p:cNvCxnSpPr>
                <a:cxnSpLocks/>
              </p:cNvCxnSpPr>
              <p:nvPr/>
            </p:nvCxnSpPr>
            <p:spPr>
              <a:xfrm flipV="1">
                <a:off x="893618" y="2565946"/>
                <a:ext cx="234113" cy="234437"/>
              </a:xfrm>
              <a:prstGeom prst="line">
                <a:avLst/>
              </a:prstGeom>
              <a:ln>
                <a:solidFill>
                  <a:schemeClr val="accent6"/>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3" name="Rectangle 62">
                <a:extLst>
                  <a:ext uri="{FF2B5EF4-FFF2-40B4-BE49-F238E27FC236}">
                    <a16:creationId xmlns="" xmlns:a16="http://schemas.microsoft.com/office/drawing/2014/main" id="{34687EBC-6D64-4F7E-B3F4-7AB5A375E935}"/>
                  </a:ext>
                </a:extLst>
              </p:cNvPr>
              <p:cNvSpPr/>
              <p:nvPr/>
            </p:nvSpPr>
            <p:spPr>
              <a:xfrm>
                <a:off x="563465" y="3222532"/>
                <a:ext cx="821800" cy="523220"/>
              </a:xfrm>
              <a:prstGeom prst="rect">
                <a:avLst/>
              </a:prstGeom>
            </p:spPr>
            <p:txBody>
              <a:bodyPr wrap="square" lIns="0" rIns="0">
                <a:spAutoFit/>
              </a:bodyPr>
              <a:lstStyle/>
              <a:p>
                <a:r>
                  <a:rPr lang="en-US" sz="1400" dirty="0"/>
                  <a:t>Load line: </a:t>
                </a:r>
                <a:r>
                  <a:rPr lang="en-US" sz="1400" i="1" dirty="0"/>
                  <a:t>B</a:t>
                </a:r>
                <a:r>
                  <a:rPr lang="en-US" sz="1400" dirty="0"/>
                  <a:t> ∝ </a:t>
                </a:r>
                <a:r>
                  <a:rPr lang="en-US" sz="1400" i="1" dirty="0"/>
                  <a:t>W</a:t>
                </a:r>
                <a:r>
                  <a:rPr lang="en-US" sz="1400" dirty="0"/>
                  <a:t>*</a:t>
                </a:r>
                <a:r>
                  <a:rPr lang="en-US" sz="1400" i="1" dirty="0"/>
                  <a:t>I</a:t>
                </a:r>
                <a:r>
                  <a:rPr lang="en-US" sz="1400" dirty="0"/>
                  <a:t> </a:t>
                </a:r>
                <a:endParaRPr lang="en-US" sz="1400" i="1" dirty="0"/>
              </a:p>
            </p:txBody>
          </p:sp>
          <p:cxnSp>
            <p:nvCxnSpPr>
              <p:cNvPr id="64" name="Straight Connector 63">
                <a:extLst>
                  <a:ext uri="{FF2B5EF4-FFF2-40B4-BE49-F238E27FC236}">
                    <a16:creationId xmlns="" xmlns:a16="http://schemas.microsoft.com/office/drawing/2014/main" id="{42B13DB2-DAEB-4779-9B8F-7A6287EF2CAB}"/>
                  </a:ext>
                </a:extLst>
              </p:cNvPr>
              <p:cNvCxnSpPr>
                <a:cxnSpLocks/>
              </p:cNvCxnSpPr>
              <p:nvPr/>
            </p:nvCxnSpPr>
            <p:spPr>
              <a:xfrm>
                <a:off x="358906" y="3953520"/>
                <a:ext cx="2548860" cy="2952"/>
              </a:xfrm>
              <a:prstGeom prst="line">
                <a:avLst/>
              </a:prstGeom>
              <a:ln>
                <a:solidFill>
                  <a:schemeClr val="accent6"/>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5" name="Straight Connector 64">
                <a:extLst>
                  <a:ext uri="{FF2B5EF4-FFF2-40B4-BE49-F238E27FC236}">
                    <a16:creationId xmlns="" xmlns:a16="http://schemas.microsoft.com/office/drawing/2014/main" id="{C03EC51A-6445-4DD3-8339-622940A6F6CA}"/>
                  </a:ext>
                </a:extLst>
              </p:cNvPr>
              <p:cNvCxnSpPr>
                <a:cxnSpLocks/>
              </p:cNvCxnSpPr>
              <p:nvPr/>
            </p:nvCxnSpPr>
            <p:spPr>
              <a:xfrm flipV="1">
                <a:off x="511306" y="2189802"/>
                <a:ext cx="0" cy="1824874"/>
              </a:xfrm>
              <a:prstGeom prst="line">
                <a:avLst/>
              </a:prstGeom>
              <a:ln>
                <a:solidFill>
                  <a:schemeClr val="accent6"/>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66" name="Freeform: Shape 9">
                <a:extLst>
                  <a:ext uri="{FF2B5EF4-FFF2-40B4-BE49-F238E27FC236}">
                    <a16:creationId xmlns="" xmlns:a16="http://schemas.microsoft.com/office/drawing/2014/main" id="{168E0B3A-69B4-4038-9CC1-B936EC5FF73E}"/>
                  </a:ext>
                </a:extLst>
              </p:cNvPr>
              <p:cNvSpPr/>
              <p:nvPr/>
            </p:nvSpPr>
            <p:spPr>
              <a:xfrm>
                <a:off x="609591" y="2229907"/>
                <a:ext cx="2076949" cy="1726565"/>
              </a:xfrm>
              <a:custGeom>
                <a:avLst/>
                <a:gdLst>
                  <a:gd name="connsiteX0" fmla="*/ 0 w 1873045"/>
                  <a:gd name="connsiteY0" fmla="*/ 0 h 1378974"/>
                  <a:gd name="connsiteX1" fmla="*/ 464574 w 1873045"/>
                  <a:gd name="connsiteY1" fmla="*/ 707922 h 1378974"/>
                  <a:gd name="connsiteX2" fmla="*/ 1194619 w 1873045"/>
                  <a:gd name="connsiteY2" fmla="*/ 1165122 h 1378974"/>
                  <a:gd name="connsiteX3" fmla="*/ 1873045 w 1873045"/>
                  <a:gd name="connsiteY3" fmla="*/ 1378974 h 1378974"/>
                </a:gdLst>
                <a:ahLst/>
                <a:cxnLst>
                  <a:cxn ang="0">
                    <a:pos x="connsiteX0" y="connsiteY0"/>
                  </a:cxn>
                  <a:cxn ang="0">
                    <a:pos x="connsiteX1" y="connsiteY1"/>
                  </a:cxn>
                  <a:cxn ang="0">
                    <a:pos x="connsiteX2" y="connsiteY2"/>
                  </a:cxn>
                  <a:cxn ang="0">
                    <a:pos x="connsiteX3" y="connsiteY3"/>
                  </a:cxn>
                </a:cxnLst>
                <a:rect l="l" t="t" r="r" b="b"/>
                <a:pathLst>
                  <a:path w="1873045" h="1378974">
                    <a:moveTo>
                      <a:pt x="0" y="0"/>
                    </a:moveTo>
                    <a:cubicBezTo>
                      <a:pt x="132735" y="256867"/>
                      <a:pt x="265471" y="513735"/>
                      <a:pt x="464574" y="707922"/>
                    </a:cubicBezTo>
                    <a:cubicBezTo>
                      <a:pt x="663677" y="902109"/>
                      <a:pt x="959874" y="1053280"/>
                      <a:pt x="1194619" y="1165122"/>
                    </a:cubicBezTo>
                    <a:cubicBezTo>
                      <a:pt x="1429364" y="1276964"/>
                      <a:pt x="1651204" y="1327969"/>
                      <a:pt x="1873045" y="1378974"/>
                    </a:cubicBezTo>
                  </a:path>
                </a:pathLst>
              </a:custGeom>
              <a:noFill/>
              <a:ln w="25400">
                <a:solidFill>
                  <a:srgbClr val="FF0000"/>
                </a:solidFill>
              </a:ln>
              <a:effectLst>
                <a:outerShdw blurRad="40000" dist="23000" dir="5400000" sx="1000" sy="1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7" name="Straight Connector 66">
                <a:extLst>
                  <a:ext uri="{FF2B5EF4-FFF2-40B4-BE49-F238E27FC236}">
                    <a16:creationId xmlns="" xmlns:a16="http://schemas.microsoft.com/office/drawing/2014/main" id="{EC0FB600-E2F2-4DF6-AFC2-5533DE839071}"/>
                  </a:ext>
                </a:extLst>
              </p:cNvPr>
              <p:cNvCxnSpPr>
                <a:cxnSpLocks/>
              </p:cNvCxnSpPr>
              <p:nvPr/>
            </p:nvCxnSpPr>
            <p:spPr>
              <a:xfrm flipV="1">
                <a:off x="492886" y="3673967"/>
                <a:ext cx="1433999" cy="282505"/>
              </a:xfrm>
              <a:prstGeom prst="line">
                <a:avLst/>
              </a:prstGeom>
              <a:ln>
                <a:solidFill>
                  <a:srgbClr val="FF0000"/>
                </a:solidFill>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8" name="Straight Connector 67">
                <a:extLst>
                  <a:ext uri="{FF2B5EF4-FFF2-40B4-BE49-F238E27FC236}">
                    <a16:creationId xmlns="" xmlns:a16="http://schemas.microsoft.com/office/drawing/2014/main" id="{32502EA9-1FF6-498B-8FEA-B35804B7423E}"/>
                  </a:ext>
                </a:extLst>
              </p:cNvPr>
              <p:cNvCxnSpPr>
                <a:cxnSpLocks/>
              </p:cNvCxnSpPr>
              <p:nvPr/>
            </p:nvCxnSpPr>
            <p:spPr>
              <a:xfrm flipH="1" flipV="1">
                <a:off x="1904763" y="3688715"/>
                <a:ext cx="3111" cy="281388"/>
              </a:xfrm>
              <a:prstGeom prst="line">
                <a:avLst/>
              </a:prstGeom>
              <a:ln>
                <a:solidFill>
                  <a:srgbClr val="FF0000"/>
                </a:solidFill>
                <a:prstDash val="sysDash"/>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 xmlns:a16="http://schemas.microsoft.com/office/drawing/2014/main" id="{E6515B19-8C5D-4078-BDEC-B04A4D229AD3}"/>
                  </a:ext>
                </a:extLst>
              </p:cNvPr>
              <p:cNvCxnSpPr>
                <a:cxnSpLocks/>
              </p:cNvCxnSpPr>
              <p:nvPr/>
            </p:nvCxnSpPr>
            <p:spPr>
              <a:xfrm flipV="1">
                <a:off x="511806" y="3786283"/>
                <a:ext cx="837159" cy="168284"/>
              </a:xfrm>
              <a:prstGeom prst="line">
                <a:avLst/>
              </a:prstGeom>
              <a:ln>
                <a:solidFill>
                  <a:srgbClr val="FF0000"/>
                </a:solidFill>
                <a:tailEnd type="arrow"/>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0" name="Rectangle 69">
                <a:extLst>
                  <a:ext uri="{FF2B5EF4-FFF2-40B4-BE49-F238E27FC236}">
                    <a16:creationId xmlns="" xmlns:a16="http://schemas.microsoft.com/office/drawing/2014/main" id="{CE691233-4CF1-4210-B594-87CF732E308D}"/>
                  </a:ext>
                </a:extLst>
              </p:cNvPr>
              <p:cNvSpPr/>
              <p:nvPr/>
            </p:nvSpPr>
            <p:spPr>
              <a:xfrm rot="16200000">
                <a:off x="-390367" y="2805682"/>
                <a:ext cx="1486720" cy="307777"/>
              </a:xfrm>
              <a:prstGeom prst="rect">
                <a:avLst/>
              </a:prstGeom>
            </p:spPr>
            <p:txBody>
              <a:bodyPr wrap="square" lIns="0" rIns="0">
                <a:spAutoFit/>
              </a:bodyPr>
              <a:lstStyle/>
              <a:p>
                <a:r>
                  <a:rPr lang="en-US" sz="1400" b="1" dirty="0">
                    <a:solidFill>
                      <a:schemeClr val="accent6"/>
                    </a:solidFill>
                  </a:rPr>
                  <a:t>Critical Current, </a:t>
                </a:r>
                <a:r>
                  <a:rPr lang="en-US" sz="1400" b="1" i="1" dirty="0">
                    <a:solidFill>
                      <a:schemeClr val="accent6"/>
                    </a:solidFill>
                  </a:rPr>
                  <a:t>I</a:t>
                </a:r>
                <a:r>
                  <a:rPr lang="en-US" sz="1400" b="1" dirty="0">
                    <a:solidFill>
                      <a:schemeClr val="accent6"/>
                    </a:solidFill>
                  </a:rPr>
                  <a:t>, A</a:t>
                </a:r>
              </a:p>
            </p:txBody>
          </p:sp>
          <p:cxnSp>
            <p:nvCxnSpPr>
              <p:cNvPr id="71" name="Straight Connector 70">
                <a:extLst>
                  <a:ext uri="{FF2B5EF4-FFF2-40B4-BE49-F238E27FC236}">
                    <a16:creationId xmlns="" xmlns:a16="http://schemas.microsoft.com/office/drawing/2014/main" id="{1EEFC7D7-6711-4FEF-B8DE-AF648AC5004E}"/>
                  </a:ext>
                </a:extLst>
              </p:cNvPr>
              <p:cNvCxnSpPr>
                <a:cxnSpLocks/>
              </p:cNvCxnSpPr>
              <p:nvPr/>
            </p:nvCxnSpPr>
            <p:spPr>
              <a:xfrm flipH="1" flipV="1">
                <a:off x="800522" y="3673967"/>
                <a:ext cx="76933" cy="196182"/>
              </a:xfrm>
              <a:prstGeom prst="line">
                <a:avLst/>
              </a:prstGeom>
              <a:ln>
                <a:solidFill>
                  <a:schemeClr val="tx1"/>
                </a:solidFill>
                <a:headEnd type="arrow"/>
                <a:tailEnd type="none"/>
              </a:ln>
              <a:effectLst>
                <a:outerShdw blurRad="40000" dist="20000" dir="5400000" sx="1000" sy="1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72" name="Rectangle 71">
                <a:extLst>
                  <a:ext uri="{FF2B5EF4-FFF2-40B4-BE49-F238E27FC236}">
                    <a16:creationId xmlns="" xmlns:a16="http://schemas.microsoft.com/office/drawing/2014/main" id="{EF980542-0013-4E3F-B662-7A5AE33E5A76}"/>
                  </a:ext>
                </a:extLst>
              </p:cNvPr>
              <p:cNvSpPr/>
              <p:nvPr/>
            </p:nvSpPr>
            <p:spPr>
              <a:xfrm>
                <a:off x="1809471" y="3932445"/>
                <a:ext cx="213700" cy="307777"/>
              </a:xfrm>
              <a:prstGeom prst="rect">
                <a:avLst/>
              </a:prstGeom>
            </p:spPr>
            <p:txBody>
              <a:bodyPr wrap="square" lIns="0" rIns="0">
                <a:spAutoFit/>
              </a:bodyPr>
              <a:lstStyle/>
              <a:p>
                <a:r>
                  <a:rPr lang="en-US" sz="1400" i="1" dirty="0" err="1">
                    <a:solidFill>
                      <a:srgbClr val="FF0000"/>
                    </a:solidFill>
                  </a:rPr>
                  <a:t>B</a:t>
                </a:r>
                <a:r>
                  <a:rPr lang="en-US" sz="1400" i="1" baseline="-25000" dirty="0" err="1">
                    <a:solidFill>
                      <a:srgbClr val="FF0000"/>
                    </a:solidFill>
                  </a:rPr>
                  <a:t>ss</a:t>
                </a:r>
                <a:endParaRPr lang="en-US" sz="1400" i="1" baseline="-25000" dirty="0">
                  <a:solidFill>
                    <a:srgbClr val="FF0000"/>
                  </a:solidFill>
                </a:endParaRPr>
              </a:p>
            </p:txBody>
          </p:sp>
          <p:sp>
            <p:nvSpPr>
              <p:cNvPr id="73" name="Rectangle 72">
                <a:extLst>
                  <a:ext uri="{FF2B5EF4-FFF2-40B4-BE49-F238E27FC236}">
                    <a16:creationId xmlns="" xmlns:a16="http://schemas.microsoft.com/office/drawing/2014/main" id="{4838BB17-431B-4DB0-BDDD-B1727785202D}"/>
                  </a:ext>
                </a:extLst>
              </p:cNvPr>
              <p:cNvSpPr/>
              <p:nvPr/>
            </p:nvSpPr>
            <p:spPr>
              <a:xfrm>
                <a:off x="2669302" y="3619673"/>
                <a:ext cx="287652" cy="307777"/>
              </a:xfrm>
              <a:prstGeom prst="rect">
                <a:avLst/>
              </a:prstGeom>
            </p:spPr>
            <p:txBody>
              <a:bodyPr wrap="square" lIns="0" rIns="0">
                <a:spAutoFit/>
              </a:bodyPr>
              <a:lstStyle/>
              <a:p>
                <a:r>
                  <a:rPr lang="en-US" sz="1400" b="1" i="1" dirty="0">
                    <a:solidFill>
                      <a:srgbClr val="FF0000"/>
                    </a:solidFill>
                  </a:rPr>
                  <a:t>B</a:t>
                </a:r>
                <a:r>
                  <a:rPr lang="en-US" sz="1400" b="1" dirty="0">
                    <a:solidFill>
                      <a:srgbClr val="FF0000"/>
                    </a:solidFill>
                  </a:rPr>
                  <a:t>, T</a:t>
                </a:r>
              </a:p>
            </p:txBody>
          </p:sp>
          <p:sp>
            <p:nvSpPr>
              <p:cNvPr id="74" name="Rectangle 73">
                <a:extLst>
                  <a:ext uri="{FF2B5EF4-FFF2-40B4-BE49-F238E27FC236}">
                    <a16:creationId xmlns="" xmlns:a16="http://schemas.microsoft.com/office/drawing/2014/main" id="{A822EA10-3FAC-4928-899C-B49B0E96B0B6}"/>
                  </a:ext>
                </a:extLst>
              </p:cNvPr>
              <p:cNvSpPr/>
              <p:nvPr/>
            </p:nvSpPr>
            <p:spPr>
              <a:xfrm>
                <a:off x="2595017" y="3939889"/>
                <a:ext cx="213700" cy="307777"/>
              </a:xfrm>
              <a:prstGeom prst="rect">
                <a:avLst/>
              </a:prstGeom>
            </p:spPr>
            <p:txBody>
              <a:bodyPr wrap="square" lIns="0" rIns="0">
                <a:spAutoFit/>
              </a:bodyPr>
              <a:lstStyle/>
              <a:p>
                <a:r>
                  <a:rPr lang="en-US" sz="1400" i="1" dirty="0">
                    <a:solidFill>
                      <a:srgbClr val="FF0000"/>
                    </a:solidFill>
                  </a:rPr>
                  <a:t>B</a:t>
                </a:r>
                <a:r>
                  <a:rPr lang="en-US" sz="1400" i="1" baseline="-25000" dirty="0">
                    <a:solidFill>
                      <a:srgbClr val="FF0000"/>
                    </a:solidFill>
                  </a:rPr>
                  <a:t>c2</a:t>
                </a:r>
              </a:p>
            </p:txBody>
          </p:sp>
        </p:grpSp>
      </p:grpSp>
      <p:sp>
        <p:nvSpPr>
          <p:cNvPr id="75" name="Rectangle 74">
            <a:extLst>
              <a:ext uri="{FF2B5EF4-FFF2-40B4-BE49-F238E27FC236}">
                <a16:creationId xmlns:lc="http://schemas.openxmlformats.org/drawingml/2006/lockedCanvas" xmlns:a16="http://schemas.microsoft.com/office/drawing/2014/main" xmlns="" id="{6BEED1C6-DBC9-4DE4-9C5A-C391DEE662A1}"/>
              </a:ext>
            </a:extLst>
          </p:cNvPr>
          <p:cNvSpPr/>
          <p:nvPr/>
        </p:nvSpPr>
        <p:spPr>
          <a:xfrm>
            <a:off x="840170" y="3194901"/>
            <a:ext cx="2441619" cy="338554"/>
          </a:xfrm>
          <a:prstGeom prst="rect">
            <a:avLst/>
          </a:prstGeom>
        </p:spPr>
        <p:txBody>
          <a:bodyPr wrap="none">
            <a:spAutoFit/>
          </a:bodyPr>
          <a:lstStyle/>
          <a:p>
            <a:r>
              <a:rPr lang="en-US" sz="1600" kern="1200" dirty="0" smtClean="0">
                <a:solidFill>
                  <a:schemeClr val="accent6">
                    <a:lumMod val="50000"/>
                  </a:schemeClr>
                </a:solidFill>
              </a:rPr>
              <a:t>Critical </a:t>
            </a:r>
            <a:r>
              <a:rPr lang="en-US" sz="1600" kern="1200" dirty="0">
                <a:solidFill>
                  <a:schemeClr val="accent6">
                    <a:lumMod val="50000"/>
                  </a:schemeClr>
                </a:solidFill>
              </a:rPr>
              <a:t>current density (</a:t>
            </a:r>
            <a:r>
              <a:rPr lang="en-US" sz="1600" i="1" kern="1200" dirty="0" err="1">
                <a:solidFill>
                  <a:schemeClr val="accent6">
                    <a:lumMod val="50000"/>
                  </a:schemeClr>
                </a:solidFill>
              </a:rPr>
              <a:t>J</a:t>
            </a:r>
            <a:r>
              <a:rPr lang="en-US" sz="1600" i="1" kern="1200" baseline="-25000" dirty="0" err="1">
                <a:solidFill>
                  <a:schemeClr val="accent6">
                    <a:lumMod val="50000"/>
                  </a:schemeClr>
                </a:solidFill>
              </a:rPr>
              <a:t>c</a:t>
            </a:r>
            <a:r>
              <a:rPr lang="en-US" sz="1600" kern="1200" dirty="0">
                <a:solidFill>
                  <a:schemeClr val="accent6">
                    <a:lumMod val="50000"/>
                  </a:schemeClr>
                </a:solidFill>
              </a:rPr>
              <a:t>)</a:t>
            </a:r>
            <a:endParaRPr lang="en-US" sz="1600" i="1" kern="1200" baseline="-25000" dirty="0">
              <a:solidFill>
                <a:schemeClr val="accent6">
                  <a:lumMod val="50000"/>
                </a:schemeClr>
              </a:solidFill>
            </a:endParaRPr>
          </a:p>
        </p:txBody>
      </p:sp>
      <p:sp>
        <p:nvSpPr>
          <p:cNvPr id="2" name="Footer Placeholder 1"/>
          <p:cNvSpPr>
            <a:spLocks noGrp="1"/>
          </p:cNvSpPr>
          <p:nvPr>
            <p:ph type="ftr" sz="quarter" idx="10"/>
          </p:nvPr>
        </p:nvSpPr>
        <p:spPr>
          <a:xfrm>
            <a:off x="1261288" y="6452237"/>
            <a:ext cx="5391150" cy="26924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55249518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231" y="228600"/>
            <a:ext cx="8705381" cy="990600"/>
          </a:xfrm>
        </p:spPr>
        <p:txBody>
          <a:bodyPr/>
          <a:lstStyle/>
          <a:p>
            <a:r>
              <a:rPr lang="en-US" sz="2800" dirty="0"/>
              <a:t>Enhance </a:t>
            </a:r>
            <a:r>
              <a:rPr lang="en-US" sz="2800" dirty="0" err="1"/>
              <a:t>C</a:t>
            </a:r>
            <a:r>
              <a:rPr lang="en-US" sz="2800" baseline="-25000" dirty="0" err="1"/>
              <a:t>p</a:t>
            </a:r>
            <a:r>
              <a:rPr lang="en-US" sz="2800" dirty="0"/>
              <a:t> of composite superconducting wires</a:t>
            </a:r>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smtClean="0"/>
              <a:pPr/>
              <a:t>26</a:t>
            </a:fld>
            <a:endParaRPr lang="en-US" altLang="en-US"/>
          </a:p>
        </p:txBody>
      </p:sp>
      <p:sp>
        <p:nvSpPr>
          <p:cNvPr id="7" name="Rectangle 6"/>
          <p:cNvSpPr/>
          <p:nvPr/>
        </p:nvSpPr>
        <p:spPr>
          <a:xfrm>
            <a:off x="67619" y="1255101"/>
            <a:ext cx="4553227" cy="4632037"/>
          </a:xfrm>
          <a:prstGeom prst="rect">
            <a:avLst/>
          </a:prstGeom>
        </p:spPr>
        <p:txBody>
          <a:bodyPr wrap="square">
            <a:spAutoFit/>
          </a:bodyPr>
          <a:lstStyle/>
          <a:p>
            <a:pPr marL="285750" indent="-285750">
              <a:spcBef>
                <a:spcPts val="600"/>
              </a:spcBef>
              <a:buFont typeface="Arial" panose="020B0604020202020204" pitchFamily="34" charset="0"/>
              <a:buChar char="•"/>
            </a:pPr>
            <a:r>
              <a:rPr lang="en-US" sz="2000" dirty="0">
                <a:solidFill>
                  <a:prstClr val="black"/>
                </a:solidFill>
              </a:rPr>
              <a:t>Motivation to suppress instability of superconducting magnets:</a:t>
            </a:r>
          </a:p>
          <a:p>
            <a:pPr marL="742950" lvl="1" indent="-285750">
              <a:buFont typeface="Arial" panose="020B0604020202020204" pitchFamily="34" charset="0"/>
              <a:buChar char="•"/>
            </a:pPr>
            <a:r>
              <a:rPr lang="en-US" sz="1800" dirty="0" smtClean="0">
                <a:solidFill>
                  <a:schemeClr val="accent6">
                    <a:lumMod val="50000"/>
                  </a:schemeClr>
                </a:solidFill>
              </a:rPr>
              <a:t>reduce </a:t>
            </a:r>
            <a:r>
              <a:rPr lang="en-US" sz="1800" dirty="0">
                <a:solidFill>
                  <a:schemeClr val="accent6">
                    <a:lumMod val="50000"/>
                  </a:schemeClr>
                </a:solidFill>
              </a:rPr>
              <a:t>or eliminate magnet </a:t>
            </a:r>
            <a:r>
              <a:rPr lang="en-US" sz="1800" dirty="0" smtClean="0">
                <a:solidFill>
                  <a:schemeClr val="accent6">
                    <a:lumMod val="50000"/>
                  </a:schemeClr>
                </a:solidFill>
              </a:rPr>
              <a:t>training</a:t>
            </a:r>
            <a:endParaRPr lang="en-US" sz="1800" dirty="0">
              <a:solidFill>
                <a:schemeClr val="accent6">
                  <a:lumMod val="50000"/>
                </a:schemeClr>
              </a:solidFill>
            </a:endParaRPr>
          </a:p>
          <a:p>
            <a:pPr marL="742950" lvl="1" indent="-285750">
              <a:buFont typeface="Arial" panose="020B0604020202020204" pitchFamily="34" charset="0"/>
              <a:buChar char="•"/>
            </a:pPr>
            <a:r>
              <a:rPr lang="en-US" sz="1800" dirty="0" smtClean="0">
                <a:solidFill>
                  <a:schemeClr val="accent6">
                    <a:lumMod val="50000"/>
                  </a:schemeClr>
                </a:solidFill>
              </a:rPr>
              <a:t>operate </a:t>
            </a:r>
            <a:r>
              <a:rPr lang="en-US" sz="1800" dirty="0">
                <a:solidFill>
                  <a:schemeClr val="accent6">
                    <a:lumMod val="50000"/>
                  </a:schemeClr>
                </a:solidFill>
              </a:rPr>
              <a:t>magnet closer to short sample </a:t>
            </a:r>
            <a:r>
              <a:rPr lang="en-US" sz="1800" dirty="0" smtClean="0">
                <a:solidFill>
                  <a:schemeClr val="accent6">
                    <a:lumMod val="50000"/>
                  </a:schemeClr>
                </a:solidFill>
              </a:rPr>
              <a:t>limit</a:t>
            </a:r>
            <a:endParaRPr lang="en-US" sz="1800" dirty="0">
              <a:solidFill>
                <a:schemeClr val="accent6">
                  <a:lumMod val="50000"/>
                </a:schemeClr>
              </a:solidFill>
            </a:endParaRPr>
          </a:p>
          <a:p>
            <a:pPr marL="742950" lvl="1" indent="-285750">
              <a:buFont typeface="Arial" panose="020B0604020202020204" pitchFamily="34" charset="0"/>
              <a:buChar char="•"/>
            </a:pPr>
            <a:r>
              <a:rPr lang="en-US" sz="1800" dirty="0" smtClean="0">
                <a:solidFill>
                  <a:schemeClr val="accent6">
                    <a:lumMod val="50000"/>
                  </a:schemeClr>
                </a:solidFill>
              </a:rPr>
              <a:t>avoid </a:t>
            </a:r>
            <a:r>
              <a:rPr lang="en-US" sz="1800" dirty="0">
                <a:solidFill>
                  <a:schemeClr val="accent6">
                    <a:lumMod val="50000"/>
                  </a:schemeClr>
                </a:solidFill>
              </a:rPr>
              <a:t>quenches during magnet </a:t>
            </a:r>
            <a:r>
              <a:rPr lang="en-US" sz="1800" dirty="0" smtClean="0">
                <a:solidFill>
                  <a:schemeClr val="accent6">
                    <a:lumMod val="50000"/>
                  </a:schemeClr>
                </a:solidFill>
              </a:rPr>
              <a:t>operation</a:t>
            </a:r>
            <a:endParaRPr lang="en-US" sz="1800" dirty="0">
              <a:solidFill>
                <a:schemeClr val="accent6">
                  <a:lumMod val="50000"/>
                </a:schemeClr>
              </a:solidFill>
            </a:endParaRPr>
          </a:p>
          <a:p>
            <a:pPr marL="285750" indent="-285750">
              <a:buFont typeface="Arial" panose="020B0604020202020204" pitchFamily="34" charset="0"/>
              <a:buChar char="•"/>
            </a:pPr>
            <a:r>
              <a:rPr lang="en-US" sz="2000" dirty="0">
                <a:solidFill>
                  <a:schemeClr val="accent6">
                    <a:lumMod val="50000"/>
                  </a:schemeClr>
                </a:solidFill>
              </a:rPr>
              <a:t>Adding high-</a:t>
            </a:r>
            <a:r>
              <a:rPr lang="en-US" sz="2000" dirty="0" err="1">
                <a:solidFill>
                  <a:schemeClr val="accent6">
                    <a:lumMod val="50000"/>
                  </a:schemeClr>
                </a:solidFill>
              </a:rPr>
              <a:t>C</a:t>
            </a:r>
            <a:r>
              <a:rPr lang="en-US" sz="2000" baseline="-25000" dirty="0" err="1">
                <a:solidFill>
                  <a:schemeClr val="accent6">
                    <a:lumMod val="50000"/>
                  </a:schemeClr>
                </a:solidFill>
              </a:rPr>
              <a:t>p</a:t>
            </a:r>
            <a:r>
              <a:rPr lang="en-US" sz="2000" dirty="0">
                <a:solidFill>
                  <a:schemeClr val="accent6">
                    <a:lumMod val="50000"/>
                  </a:schemeClr>
                </a:solidFill>
              </a:rPr>
              <a:t> </a:t>
            </a:r>
            <a:r>
              <a:rPr lang="en-US" sz="2000" dirty="0">
                <a:solidFill>
                  <a:schemeClr val="accent6">
                    <a:lumMod val="50000"/>
                  </a:schemeClr>
                </a:solidFill>
                <a:ea typeface="Calibri" panose="020F0502020204030204" pitchFamily="34" charset="0"/>
              </a:rPr>
              <a:t>substances can improve wire </a:t>
            </a:r>
            <a:r>
              <a:rPr lang="en-US" sz="2000" dirty="0" smtClean="0">
                <a:solidFill>
                  <a:schemeClr val="accent6">
                    <a:lumMod val="50000"/>
                  </a:schemeClr>
                </a:solidFill>
                <a:ea typeface="Calibri" panose="020F0502020204030204" pitchFamily="34" charset="0"/>
              </a:rPr>
              <a:t>C</a:t>
            </a:r>
            <a:r>
              <a:rPr lang="en-US" sz="2000" baseline="-25000" dirty="0" smtClean="0">
                <a:solidFill>
                  <a:schemeClr val="accent6">
                    <a:lumMod val="50000"/>
                  </a:schemeClr>
                </a:solidFill>
                <a:ea typeface="Calibri" panose="020F0502020204030204" pitchFamily="34" charset="0"/>
              </a:rPr>
              <a:t>p</a:t>
            </a:r>
            <a:r>
              <a:rPr lang="en-US" sz="2000" dirty="0" smtClean="0">
                <a:solidFill>
                  <a:schemeClr val="accent6">
                    <a:lumMod val="50000"/>
                  </a:schemeClr>
                </a:solidFill>
                <a:ea typeface="Calibri" panose="020F0502020204030204" pitchFamily="34" charset="0"/>
              </a:rPr>
              <a:t>. </a:t>
            </a:r>
            <a:endParaRPr lang="en-US" sz="2000" dirty="0">
              <a:solidFill>
                <a:schemeClr val="accent6">
                  <a:lumMod val="50000"/>
                </a:schemeClr>
              </a:solidFill>
              <a:ea typeface="Calibri" panose="020F0502020204030204" pitchFamily="34" charset="0"/>
            </a:endParaRPr>
          </a:p>
          <a:p>
            <a:pPr marL="285750" indent="-285750">
              <a:buFont typeface="Arial" panose="020B0604020202020204" pitchFamily="34" charset="0"/>
              <a:buChar char="•"/>
            </a:pPr>
            <a:r>
              <a:rPr lang="en-US" sz="2000" dirty="0">
                <a:solidFill>
                  <a:schemeClr val="accent6">
                    <a:lumMod val="50000"/>
                  </a:schemeClr>
                </a:solidFill>
                <a:ea typeface="Calibri" panose="020F0502020204030204" pitchFamily="34" charset="0"/>
              </a:rPr>
              <a:t>Some high-</a:t>
            </a:r>
            <a:r>
              <a:rPr lang="en-US" sz="2000" dirty="0" err="1">
                <a:solidFill>
                  <a:schemeClr val="accent6">
                    <a:lumMod val="50000"/>
                  </a:schemeClr>
                </a:solidFill>
                <a:ea typeface="Calibri" panose="020F0502020204030204" pitchFamily="34" charset="0"/>
              </a:rPr>
              <a:t>C</a:t>
            </a:r>
            <a:r>
              <a:rPr lang="en-US" sz="2000" baseline="-25000" dirty="0" err="1">
                <a:solidFill>
                  <a:schemeClr val="accent6">
                    <a:lumMod val="50000"/>
                  </a:schemeClr>
                </a:solidFill>
                <a:ea typeface="Calibri" panose="020F0502020204030204" pitchFamily="34" charset="0"/>
              </a:rPr>
              <a:t>p</a:t>
            </a:r>
            <a:r>
              <a:rPr lang="en-US" sz="2000" dirty="0">
                <a:solidFill>
                  <a:schemeClr val="accent6">
                    <a:lumMod val="50000"/>
                  </a:schemeClr>
                </a:solidFill>
                <a:ea typeface="Calibri" panose="020F0502020204030204" pitchFamily="34" charset="0"/>
              </a:rPr>
              <a:t> materials</a:t>
            </a:r>
            <a:r>
              <a:rPr lang="en-US" sz="2000" dirty="0" smtClean="0">
                <a:solidFill>
                  <a:schemeClr val="accent6">
                    <a:lumMod val="50000"/>
                  </a:schemeClr>
                </a:solidFill>
                <a:ea typeface="Calibri" panose="020F0502020204030204" pitchFamily="34" charset="0"/>
              </a:rPr>
              <a:t>:  CeCu</a:t>
            </a:r>
            <a:r>
              <a:rPr lang="en-US" sz="2000" baseline="-25000" dirty="0" smtClean="0">
                <a:solidFill>
                  <a:schemeClr val="accent6">
                    <a:lumMod val="50000"/>
                  </a:schemeClr>
                </a:solidFill>
                <a:ea typeface="Calibri" panose="020F0502020204030204" pitchFamily="34" charset="0"/>
              </a:rPr>
              <a:t>6, </a:t>
            </a:r>
            <a:r>
              <a:rPr lang="en-US" sz="2000" dirty="0">
                <a:solidFill>
                  <a:srgbClr val="FF0000"/>
                </a:solidFill>
                <a:ea typeface="Calibri" panose="020F0502020204030204" pitchFamily="34" charset="0"/>
              </a:rPr>
              <a:t>Gd</a:t>
            </a:r>
            <a:r>
              <a:rPr lang="en-US" sz="2000" baseline="-25000" dirty="0">
                <a:solidFill>
                  <a:srgbClr val="FF0000"/>
                </a:solidFill>
                <a:ea typeface="Calibri" panose="020F0502020204030204" pitchFamily="34" charset="0"/>
              </a:rPr>
              <a:t>2</a:t>
            </a:r>
            <a:r>
              <a:rPr lang="en-US" sz="2000" dirty="0">
                <a:solidFill>
                  <a:srgbClr val="FF0000"/>
                </a:solidFill>
                <a:ea typeface="Calibri" panose="020F0502020204030204" pitchFamily="34" charset="0"/>
              </a:rPr>
              <a:t>O</a:t>
            </a:r>
            <a:r>
              <a:rPr lang="en-US" sz="2000" baseline="-25000" dirty="0">
                <a:solidFill>
                  <a:srgbClr val="FF0000"/>
                </a:solidFill>
                <a:ea typeface="Calibri" panose="020F0502020204030204" pitchFamily="34" charset="0"/>
              </a:rPr>
              <a:t>3</a:t>
            </a:r>
            <a:endParaRPr lang="en-US" sz="2000" dirty="0">
              <a:solidFill>
                <a:srgbClr val="FF0000"/>
              </a:solidFill>
              <a:ea typeface="Calibri" panose="020F0502020204030204" pitchFamily="34" charset="0"/>
            </a:endParaRPr>
          </a:p>
          <a:p>
            <a:pPr marL="285750" indent="-285750">
              <a:spcBef>
                <a:spcPts val="300"/>
              </a:spcBef>
              <a:buFont typeface="Arial" panose="020B0604020202020204" pitchFamily="34" charset="0"/>
              <a:buChar char="•"/>
            </a:pPr>
            <a:r>
              <a:rPr lang="en-US" sz="2000" dirty="0" smtClean="0">
                <a:solidFill>
                  <a:schemeClr val="accent6">
                    <a:lumMod val="50000"/>
                  </a:schemeClr>
                </a:solidFill>
              </a:rPr>
              <a:t>Adding </a:t>
            </a:r>
            <a:r>
              <a:rPr lang="en-US" sz="2000" dirty="0">
                <a:solidFill>
                  <a:schemeClr val="accent6">
                    <a:lumMod val="50000"/>
                  </a:schemeClr>
                </a:solidFill>
              </a:rPr>
              <a:t>1 vol.%  of Gd</a:t>
            </a:r>
            <a:r>
              <a:rPr lang="en-US" sz="2000" baseline="-25000" dirty="0">
                <a:solidFill>
                  <a:schemeClr val="accent6">
                    <a:lumMod val="50000"/>
                  </a:schemeClr>
                </a:solidFill>
              </a:rPr>
              <a:t>2</a:t>
            </a:r>
            <a:r>
              <a:rPr lang="en-US" sz="2000" dirty="0">
                <a:solidFill>
                  <a:schemeClr val="accent6">
                    <a:lumMod val="50000"/>
                  </a:schemeClr>
                </a:solidFill>
              </a:rPr>
              <a:t>O</a:t>
            </a:r>
            <a:r>
              <a:rPr lang="en-US" sz="2000" baseline="-25000" dirty="0">
                <a:solidFill>
                  <a:schemeClr val="accent6">
                    <a:lumMod val="50000"/>
                  </a:schemeClr>
                </a:solidFill>
              </a:rPr>
              <a:t>3</a:t>
            </a:r>
            <a:r>
              <a:rPr lang="en-US" sz="2000" dirty="0">
                <a:solidFill>
                  <a:schemeClr val="accent6">
                    <a:lumMod val="50000"/>
                  </a:schemeClr>
                </a:solidFill>
              </a:rPr>
              <a:t> to a Nb</a:t>
            </a:r>
            <a:r>
              <a:rPr lang="en-US" sz="2000" baseline="-25000" dirty="0">
                <a:solidFill>
                  <a:schemeClr val="accent6">
                    <a:lumMod val="50000"/>
                  </a:schemeClr>
                </a:solidFill>
              </a:rPr>
              <a:t>3</a:t>
            </a:r>
            <a:r>
              <a:rPr lang="en-US" sz="2000" dirty="0">
                <a:solidFill>
                  <a:schemeClr val="accent6">
                    <a:lumMod val="50000"/>
                  </a:schemeClr>
                </a:solidFill>
              </a:rPr>
              <a:t>Sn wire can increase its </a:t>
            </a:r>
            <a:r>
              <a:rPr lang="en-US" sz="2000" dirty="0" err="1">
                <a:solidFill>
                  <a:schemeClr val="accent6">
                    <a:lumMod val="50000"/>
                  </a:schemeClr>
                </a:solidFill>
              </a:rPr>
              <a:t>C</a:t>
            </a:r>
            <a:r>
              <a:rPr lang="en-US" sz="2000" baseline="-25000" dirty="0" err="1">
                <a:solidFill>
                  <a:schemeClr val="accent6">
                    <a:lumMod val="50000"/>
                  </a:schemeClr>
                </a:solidFill>
              </a:rPr>
              <a:t>p</a:t>
            </a:r>
            <a:r>
              <a:rPr lang="en-US" sz="2000" dirty="0">
                <a:solidFill>
                  <a:schemeClr val="accent6">
                    <a:lumMod val="50000"/>
                  </a:schemeClr>
                </a:solidFill>
              </a:rPr>
              <a:t> by several times</a:t>
            </a:r>
            <a:r>
              <a:rPr lang="en-US" sz="2000" dirty="0">
                <a:solidFill>
                  <a:schemeClr val="accent6">
                    <a:lumMod val="50000"/>
                  </a:schemeClr>
                </a:solidFill>
                <a:ea typeface="Calibri" panose="020F0502020204030204" pitchFamily="34" charset="0"/>
              </a:rPr>
              <a:t>. </a:t>
            </a:r>
            <a:endParaRPr lang="en-US" sz="2000" dirty="0" smtClean="0">
              <a:solidFill>
                <a:schemeClr val="accent6">
                  <a:lumMod val="50000"/>
                </a:schemeClr>
              </a:solidFill>
              <a:ea typeface="Calibri" panose="020F0502020204030204" pitchFamily="34" charset="0"/>
            </a:endParaRPr>
          </a:p>
          <a:p>
            <a:pPr marL="285750" indent="-285750">
              <a:spcBef>
                <a:spcPts val="300"/>
              </a:spcBef>
              <a:buFont typeface="Arial" panose="020B0604020202020204" pitchFamily="34" charset="0"/>
              <a:buChar char="•"/>
            </a:pPr>
            <a:r>
              <a:rPr lang="en-US" sz="2000" dirty="0" smtClean="0">
                <a:solidFill>
                  <a:schemeClr val="accent6">
                    <a:lumMod val="50000"/>
                  </a:schemeClr>
                </a:solidFill>
                <a:ea typeface="Calibri" panose="020F0502020204030204" pitchFamily="34" charset="0"/>
              </a:rPr>
              <a:t>Latest APC and High-</a:t>
            </a:r>
            <a:r>
              <a:rPr lang="en-US" sz="2000" dirty="0" err="1" smtClean="0">
                <a:solidFill>
                  <a:schemeClr val="accent6">
                    <a:lumMod val="50000"/>
                  </a:schemeClr>
                </a:solidFill>
                <a:ea typeface="Calibri" panose="020F0502020204030204" pitchFamily="34" charset="0"/>
              </a:rPr>
              <a:t>Cp</a:t>
            </a:r>
            <a:r>
              <a:rPr lang="en-US" sz="2000" dirty="0" smtClean="0">
                <a:solidFill>
                  <a:schemeClr val="accent6">
                    <a:lumMod val="50000"/>
                  </a:schemeClr>
                </a:solidFill>
                <a:ea typeface="Calibri" panose="020F0502020204030204" pitchFamily="34" charset="0"/>
              </a:rPr>
              <a:t> results: see </a:t>
            </a:r>
            <a:r>
              <a:rPr lang="en-US" sz="2000" dirty="0" err="1" smtClean="0">
                <a:solidFill>
                  <a:schemeClr val="accent6">
                    <a:lumMod val="50000"/>
                  </a:schemeClr>
                </a:solidFill>
                <a:ea typeface="Calibri" panose="020F0502020204030204" pitchFamily="34" charset="0"/>
              </a:rPr>
              <a:t>Xingchen’s</a:t>
            </a:r>
            <a:r>
              <a:rPr lang="en-US" sz="2000" dirty="0" smtClean="0">
                <a:solidFill>
                  <a:schemeClr val="accent6">
                    <a:lumMod val="50000"/>
                  </a:schemeClr>
                </a:solidFill>
                <a:ea typeface="Calibri" panose="020F0502020204030204" pitchFamily="34" charset="0"/>
              </a:rPr>
              <a:t> talk.</a:t>
            </a:r>
            <a:endParaRPr lang="en-US" sz="2000" dirty="0">
              <a:solidFill>
                <a:schemeClr val="accent6">
                  <a:lumMod val="50000"/>
                </a:schemeClr>
              </a:solidFill>
            </a:endParaRPr>
          </a:p>
        </p:txBody>
      </p:sp>
      <p:pic>
        <p:nvPicPr>
          <p:cNvPr id="23" name="Picture 22">
            <a:extLst>
              <a:ext uri="{FF2B5EF4-FFF2-40B4-BE49-F238E27FC236}">
                <a16:creationId xmlns:lc="http://schemas.openxmlformats.org/drawingml/2006/lockedCanvas" xmlns:a16="http://schemas.microsoft.com/office/drawing/2014/main" xmlns="" id="{DF0AEA0C-9EAE-4863-A48D-A8423FB94DD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57512" y="1284927"/>
            <a:ext cx="1961900" cy="1865376"/>
          </a:xfrm>
          <a:prstGeom prst="rect">
            <a:avLst/>
          </a:prstGeom>
        </p:spPr>
      </p:pic>
      <p:sp>
        <p:nvSpPr>
          <p:cNvPr id="24" name="Rectangle 23">
            <a:extLst>
              <a:ext uri="{FF2B5EF4-FFF2-40B4-BE49-F238E27FC236}">
                <a16:creationId xmlns="" xmlns:a16="http://schemas.microsoft.com/office/drawing/2014/main" id="{2FF190DA-DE77-4D9D-9CD1-A47A1C3B9A8E}"/>
              </a:ext>
            </a:extLst>
          </p:cNvPr>
          <p:cNvSpPr/>
          <p:nvPr/>
        </p:nvSpPr>
        <p:spPr>
          <a:xfrm>
            <a:off x="5938626" y="916547"/>
            <a:ext cx="1699019" cy="338554"/>
          </a:xfrm>
          <a:prstGeom prst="rect">
            <a:avLst/>
          </a:prstGeom>
        </p:spPr>
        <p:txBody>
          <a:bodyPr wrap="square">
            <a:spAutoFit/>
          </a:bodyPr>
          <a:lstStyle/>
          <a:p>
            <a:r>
              <a:rPr lang="en-US" sz="1600" dirty="0">
                <a:solidFill>
                  <a:schemeClr val="accent6">
                    <a:lumMod val="50000"/>
                  </a:schemeClr>
                </a:solidFill>
              </a:rPr>
              <a:t>First high-</a:t>
            </a:r>
            <a:r>
              <a:rPr lang="en-US" sz="1600" i="1" dirty="0" err="1">
                <a:solidFill>
                  <a:schemeClr val="accent6">
                    <a:lumMod val="50000"/>
                  </a:schemeClr>
                </a:solidFill>
              </a:rPr>
              <a:t>C</a:t>
            </a:r>
            <a:r>
              <a:rPr lang="en-US" sz="1600" i="1" baseline="-25000" dirty="0" err="1">
                <a:solidFill>
                  <a:schemeClr val="accent6">
                    <a:lumMod val="50000"/>
                  </a:schemeClr>
                </a:solidFill>
              </a:rPr>
              <a:t>p</a:t>
            </a:r>
            <a:r>
              <a:rPr lang="en-US" sz="1600" dirty="0">
                <a:solidFill>
                  <a:schemeClr val="accent6">
                    <a:lumMod val="50000"/>
                  </a:schemeClr>
                </a:solidFill>
              </a:rPr>
              <a:t> wire: </a:t>
            </a:r>
          </a:p>
        </p:txBody>
      </p:sp>
      <p:pic>
        <p:nvPicPr>
          <p:cNvPr id="25" name="Picture 3" descr="Figure 4 - MQE values">
            <a:extLst>
              <a:ext uri="{FF2B5EF4-FFF2-40B4-BE49-F238E27FC236}">
                <a16:creationId xmlns="" xmlns:a16="http://schemas.microsoft.com/office/drawing/2014/main" id="{B09419C7-6548-4A48-9A8C-D848AD7BC336}"/>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l="1459" t="8333" r="6255" b="1428"/>
          <a:stretch>
            <a:fillRect/>
          </a:stretch>
        </p:blipFill>
        <p:spPr bwMode="auto">
          <a:xfrm>
            <a:off x="5604046" y="3961876"/>
            <a:ext cx="2566080" cy="219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p:nvSpPr>
        <p:spPr>
          <a:xfrm>
            <a:off x="5378820" y="3348857"/>
            <a:ext cx="3219100" cy="584776"/>
          </a:xfrm>
          <a:prstGeom prst="rect">
            <a:avLst/>
          </a:prstGeom>
        </p:spPr>
        <p:txBody>
          <a:bodyPr wrap="square">
            <a:spAutoFit/>
          </a:bodyPr>
          <a:lstStyle/>
          <a:p>
            <a:pPr lvl="0"/>
            <a:r>
              <a:rPr lang="en-US" sz="1600" dirty="0">
                <a:solidFill>
                  <a:srgbClr val="282828"/>
                </a:solidFill>
              </a:rPr>
              <a:t>The first high-</a:t>
            </a:r>
            <a:r>
              <a:rPr lang="en-US" sz="1600" i="1" dirty="0" err="1">
                <a:solidFill>
                  <a:srgbClr val="282828"/>
                </a:solidFill>
              </a:rPr>
              <a:t>C</a:t>
            </a:r>
            <a:r>
              <a:rPr lang="en-US" sz="1600" i="1" baseline="-25000" dirty="0" err="1">
                <a:solidFill>
                  <a:srgbClr val="282828"/>
                </a:solidFill>
              </a:rPr>
              <a:t>p</a:t>
            </a:r>
            <a:r>
              <a:rPr lang="en-US" sz="1600" dirty="0">
                <a:solidFill>
                  <a:srgbClr val="282828"/>
                </a:solidFill>
              </a:rPr>
              <a:t> wire is far from optimization, but still MQE tripled.</a:t>
            </a:r>
            <a:endParaRPr lang="en-US" sz="1600" baseline="-25000" dirty="0">
              <a:solidFill>
                <a:srgbClr val="282828"/>
              </a:solidFill>
            </a:endParaRPr>
          </a:p>
        </p:txBody>
      </p:sp>
      <p:sp>
        <p:nvSpPr>
          <p:cNvPr id="3" name="Footer Placeholder 2"/>
          <p:cNvSpPr>
            <a:spLocks noGrp="1"/>
          </p:cNvSpPr>
          <p:nvPr>
            <p:ph type="ftr" sz="quarter" idx="10"/>
          </p:nvPr>
        </p:nvSpPr>
        <p:spPr>
          <a:xfrm>
            <a:off x="1173480" y="6472557"/>
            <a:ext cx="5391150" cy="24892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602956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1333012"/>
            <a:ext cx="8672513" cy="3873987"/>
          </a:xfrm>
        </p:spPr>
        <p:txBody>
          <a:bodyPr/>
          <a:lstStyle/>
          <a:p>
            <a:r>
              <a:rPr lang="en-US" dirty="0" smtClean="0"/>
              <a:t>Directed for the current needs of the  accelerator magnets </a:t>
            </a:r>
            <a:endParaRPr lang="en-US" dirty="0" smtClean="0"/>
          </a:p>
          <a:p>
            <a:r>
              <a:rPr lang="en-US" dirty="0" smtClean="0"/>
              <a:t>In the  next  2-3 years,  increasing of the Nb</a:t>
            </a:r>
            <a:r>
              <a:rPr lang="en-US" baseline="-25000" dirty="0" smtClean="0"/>
              <a:t>3</a:t>
            </a:r>
            <a:r>
              <a:rPr lang="en-US" dirty="0" smtClean="0"/>
              <a:t>Sn </a:t>
            </a:r>
            <a:r>
              <a:rPr lang="en-US" dirty="0" err="1" smtClean="0"/>
              <a:t>J</a:t>
            </a:r>
            <a:r>
              <a:rPr lang="en-US" baseline="-25000" dirty="0" err="1" smtClean="0"/>
              <a:t>c</a:t>
            </a:r>
            <a:r>
              <a:rPr lang="en-US" baseline="-25000" dirty="0" smtClean="0"/>
              <a:t> </a:t>
            </a:r>
            <a:r>
              <a:rPr lang="en-US" dirty="0" smtClean="0"/>
              <a:t>by factor of 2-3 is expected,  meeting the current requirements  for future colliders</a:t>
            </a:r>
          </a:p>
          <a:p>
            <a:r>
              <a:rPr lang="en-US" dirty="0" smtClean="0"/>
              <a:t>Answering the  question: Improving the  thermal conductivity of the SC wire, is it a “silver bullet” to solve the  Nb3Sn accelerator type magnet training? </a:t>
            </a:r>
          </a:p>
          <a:p>
            <a:r>
              <a:rPr lang="en-US" dirty="0" smtClean="0"/>
              <a:t>If funds allow, restart Fermilab HTS R&amp;D with collaboration of NHMFL  and LBNL. </a:t>
            </a:r>
            <a:endParaRPr lang="en-US" dirty="0"/>
          </a:p>
        </p:txBody>
      </p:sp>
      <p:sp>
        <p:nvSpPr>
          <p:cNvPr id="3" name="Title 2"/>
          <p:cNvSpPr>
            <a:spLocks noGrp="1"/>
          </p:cNvSpPr>
          <p:nvPr>
            <p:ph type="title"/>
          </p:nvPr>
        </p:nvSpPr>
        <p:spPr/>
        <p:txBody>
          <a:bodyPr/>
          <a:lstStyle/>
          <a:p>
            <a:r>
              <a:rPr lang="en-US" dirty="0" smtClean="0"/>
              <a:t>Summary/Plans:  </a:t>
            </a:r>
            <a:r>
              <a:rPr lang="en-US" dirty="0" smtClean="0"/>
              <a:t>SC </a:t>
            </a:r>
            <a:r>
              <a:rPr lang="en-US" dirty="0" err="1"/>
              <a:t>S</a:t>
            </a:r>
            <a:r>
              <a:rPr lang="en-US" dirty="0" err="1" smtClean="0"/>
              <a:t>trand&amp;Cable</a:t>
            </a:r>
            <a:r>
              <a:rPr lang="en-US" dirty="0" smtClean="0"/>
              <a:t> </a:t>
            </a:r>
            <a:r>
              <a:rPr lang="en-US" dirty="0" smtClean="0"/>
              <a:t>R&amp;D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27</a:t>
            </a:fld>
            <a:endParaRPr lang="en-US" dirty="0"/>
          </a:p>
        </p:txBody>
      </p:sp>
    </p:spTree>
    <p:extLst>
      <p:ext uri="{BB962C8B-B14F-4D97-AF65-F5344CB8AC3E}">
        <p14:creationId xmlns:p14="http://schemas.microsoft.com/office/powerpoint/2010/main" val="42830462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50462" y="971550"/>
            <a:ext cx="6838461" cy="5059363"/>
          </a:xfrm>
        </p:spPr>
        <p:txBody>
          <a:bodyPr/>
          <a:lstStyle/>
          <a:p>
            <a:pPr marL="0" indent="0">
              <a:buNone/>
            </a:pPr>
            <a:r>
              <a:rPr lang="en-US" sz="2000" dirty="0"/>
              <a:t>Fermilab Complex for Accelerator science and technology R&amp;</a:t>
            </a:r>
            <a:r>
              <a:rPr lang="en-US" sz="2000" dirty="0" smtClean="0"/>
              <a:t>D </a:t>
            </a:r>
            <a:r>
              <a:rPr lang="en-US" sz="2000" dirty="0"/>
              <a:t>is an ensemble of comprehensive capabilities and facilities that enable Accelerator Science and Technology R&amp;D, superconducting RF </a:t>
            </a:r>
            <a:r>
              <a:rPr lang="en-US" sz="2000" dirty="0" smtClean="0"/>
              <a:t>science </a:t>
            </a:r>
            <a:r>
              <a:rPr lang="en-US" sz="2000" dirty="0"/>
              <a:t>and technology R&amp;D and high-field </a:t>
            </a:r>
            <a:r>
              <a:rPr lang="en-US" sz="2000" dirty="0" smtClean="0"/>
              <a:t> </a:t>
            </a:r>
            <a:r>
              <a:rPr lang="en-US" sz="2000" dirty="0"/>
              <a:t>superconducting </a:t>
            </a:r>
            <a:r>
              <a:rPr lang="en-US" sz="2000" dirty="0" smtClean="0"/>
              <a:t> </a:t>
            </a:r>
            <a:r>
              <a:rPr lang="en-US" sz="2000" dirty="0"/>
              <a:t>magnet R&amp;D for future accelerators, as well as a number of projects and national programs</a:t>
            </a:r>
            <a:r>
              <a:rPr lang="en-US" sz="2000" dirty="0" smtClean="0"/>
              <a:t>.</a:t>
            </a:r>
          </a:p>
          <a:p>
            <a:pPr marL="0" indent="0">
              <a:buNone/>
            </a:pPr>
            <a:endParaRPr lang="en-US" sz="2000" dirty="0"/>
          </a:p>
          <a:p>
            <a:pPr marL="0" indent="0">
              <a:buNone/>
            </a:pPr>
            <a:endParaRPr lang="en-US" sz="2000" dirty="0"/>
          </a:p>
          <a:p>
            <a:pPr marL="0" indent="0">
              <a:buNone/>
            </a:pPr>
            <a:r>
              <a:rPr lang="en-US" sz="2000" dirty="0"/>
              <a:t>The capabilities of Fermi-CARD are in high demand for a large number of national and international users. The demand continues to grow as the prototyping phase of projects and programs accelerates, and projects approach production. </a:t>
            </a:r>
          </a:p>
        </p:txBody>
      </p:sp>
      <p:sp>
        <p:nvSpPr>
          <p:cNvPr id="3" name="Title 2"/>
          <p:cNvSpPr>
            <a:spLocks noGrp="1"/>
          </p:cNvSpPr>
          <p:nvPr>
            <p:ph type="title"/>
          </p:nvPr>
        </p:nvSpPr>
        <p:spPr/>
        <p:txBody>
          <a:bodyPr/>
          <a:lstStyle/>
          <a:p>
            <a:r>
              <a:rPr lang="en-US" dirty="0" smtClean="0"/>
              <a:t>Test Facilities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28</a:t>
            </a:fld>
            <a:endParaRPr lang="en-US" dirty="0"/>
          </a:p>
        </p:txBody>
      </p:sp>
    </p:spTree>
    <p:extLst>
      <p:ext uri="{BB962C8B-B14F-4D97-AF65-F5344CB8AC3E}">
        <p14:creationId xmlns:p14="http://schemas.microsoft.com/office/powerpoint/2010/main" val="39464006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0" y="796859"/>
            <a:ext cx="8672513" cy="5425221"/>
          </a:xfrm>
        </p:spPr>
        <p:txBody>
          <a:bodyPr/>
          <a:lstStyle/>
          <a:p>
            <a:r>
              <a:rPr lang="en-US" dirty="0" smtClean="0"/>
              <a:t>Support Magnet  R&amp;D (MDP and Fermi-specific)</a:t>
            </a:r>
          </a:p>
          <a:p>
            <a:pPr lvl="1"/>
            <a:r>
              <a:rPr lang="en-US" sz="1900" dirty="0" smtClean="0"/>
              <a:t>15 T  dipole </a:t>
            </a:r>
          </a:p>
          <a:p>
            <a:pPr lvl="1"/>
            <a:r>
              <a:rPr lang="en-US" sz="1900" dirty="0" smtClean="0"/>
              <a:t>Conductor  R&amp;D </a:t>
            </a:r>
          </a:p>
          <a:p>
            <a:pPr lvl="1"/>
            <a:r>
              <a:rPr lang="en-US" sz="1900" dirty="0" smtClean="0"/>
              <a:t>Material R&amp;D </a:t>
            </a:r>
          </a:p>
          <a:p>
            <a:pPr lvl="1"/>
            <a:r>
              <a:rPr lang="en-US" sz="1900" dirty="0" smtClean="0"/>
              <a:t>SC magnets instrumentation R&amp;D: magnetic measurement,  quench detection/protection and etc. </a:t>
            </a:r>
          </a:p>
          <a:p>
            <a:pPr lvl="1"/>
            <a:r>
              <a:rPr lang="en-US" sz="1900" dirty="0" smtClean="0"/>
              <a:t>R&amp;D </a:t>
            </a:r>
            <a:r>
              <a:rPr lang="en-US" sz="1900" dirty="0" smtClean="0"/>
              <a:t> </a:t>
            </a:r>
            <a:r>
              <a:rPr lang="en-US" sz="1900" dirty="0" smtClean="0"/>
              <a:t>on </a:t>
            </a:r>
            <a:r>
              <a:rPr lang="en-US" sz="1900" dirty="0" smtClean="0"/>
              <a:t>manufacturing </a:t>
            </a:r>
            <a:r>
              <a:rPr lang="en-US" sz="1900" dirty="0" smtClean="0"/>
              <a:t>capabilities  </a:t>
            </a:r>
          </a:p>
          <a:p>
            <a:r>
              <a:rPr lang="en-US" dirty="0" smtClean="0"/>
              <a:t>Support Projects</a:t>
            </a:r>
          </a:p>
          <a:p>
            <a:pPr lvl="1"/>
            <a:r>
              <a:rPr lang="en-US" sz="1900" dirty="0" smtClean="0"/>
              <a:t>HL LHC-AUP  - coil production, </a:t>
            </a:r>
            <a:r>
              <a:rPr lang="en-US" sz="1900" dirty="0" err="1" smtClean="0"/>
              <a:t>cryo</a:t>
            </a:r>
            <a:r>
              <a:rPr lang="en-US" sz="1900" dirty="0"/>
              <a:t>-</a:t>
            </a:r>
            <a:r>
              <a:rPr lang="en-US" sz="1900" dirty="0" smtClean="0"/>
              <a:t>module assembly, testing </a:t>
            </a:r>
          </a:p>
          <a:p>
            <a:pPr lvl="1"/>
            <a:r>
              <a:rPr lang="en-US" sz="1900" dirty="0" smtClean="0"/>
              <a:t>Mu2e -  Solenoids assembly, testing</a:t>
            </a:r>
          </a:p>
          <a:p>
            <a:pPr lvl="1"/>
            <a:r>
              <a:rPr lang="en-US" sz="1900" dirty="0"/>
              <a:t>LCLSII -  </a:t>
            </a:r>
            <a:r>
              <a:rPr lang="en-US" sz="1900" dirty="0" err="1"/>
              <a:t>Cryomodule</a:t>
            </a:r>
            <a:r>
              <a:rPr lang="en-US" sz="1900" dirty="0"/>
              <a:t> quadrupoles </a:t>
            </a:r>
            <a:endParaRPr lang="en-US" sz="1900" dirty="0" smtClean="0"/>
          </a:p>
          <a:p>
            <a:pPr lvl="1"/>
            <a:r>
              <a:rPr lang="en-US" sz="1900" dirty="0" smtClean="0"/>
              <a:t>G-2 </a:t>
            </a:r>
            <a:r>
              <a:rPr lang="mr-IN" sz="1900" dirty="0" smtClean="0"/>
              <a:t>–</a:t>
            </a:r>
            <a:r>
              <a:rPr lang="en-US" sz="1900" dirty="0" smtClean="0"/>
              <a:t> Experiment support (inflector) </a:t>
            </a:r>
          </a:p>
          <a:p>
            <a:pPr lvl="1"/>
            <a:r>
              <a:rPr lang="en-US" sz="1900" dirty="0" smtClean="0"/>
              <a:t>LCLSII -  </a:t>
            </a:r>
            <a:r>
              <a:rPr lang="en-US" sz="1900" dirty="0" err="1" smtClean="0"/>
              <a:t>Cryomodule</a:t>
            </a:r>
            <a:r>
              <a:rPr lang="en-US" sz="1900" dirty="0" smtClean="0"/>
              <a:t> quadrupoles </a:t>
            </a:r>
          </a:p>
          <a:p>
            <a:pPr lvl="1"/>
            <a:r>
              <a:rPr lang="en-US" sz="1900" dirty="0" smtClean="0"/>
              <a:t>Some external users  (SC </a:t>
            </a:r>
            <a:r>
              <a:rPr lang="en-US" sz="1900" dirty="0" err="1" smtClean="0"/>
              <a:t>Undulators</a:t>
            </a:r>
            <a:r>
              <a:rPr lang="en-US" sz="1900" dirty="0" smtClean="0"/>
              <a:t>  R&amp;D ANL)</a:t>
            </a:r>
          </a:p>
          <a:p>
            <a:r>
              <a:rPr lang="en-US" dirty="0" smtClean="0"/>
              <a:t>Magnet thrust budget for test facilities B&amp;R:  $4.7-4.8M</a:t>
            </a:r>
            <a:endParaRPr lang="en-US" dirty="0"/>
          </a:p>
        </p:txBody>
      </p:sp>
      <p:sp>
        <p:nvSpPr>
          <p:cNvPr id="3" name="Title 2"/>
          <p:cNvSpPr>
            <a:spLocks noGrp="1"/>
          </p:cNvSpPr>
          <p:nvPr>
            <p:ph type="title"/>
          </p:nvPr>
        </p:nvSpPr>
        <p:spPr/>
        <p:txBody>
          <a:bodyPr/>
          <a:lstStyle/>
          <a:p>
            <a:r>
              <a:rPr lang="en-US" dirty="0" smtClean="0"/>
              <a:t>Test Facilities </a:t>
            </a:r>
            <a:r>
              <a:rPr lang="mr-IN" dirty="0" smtClean="0"/>
              <a:t>–</a:t>
            </a:r>
            <a:r>
              <a:rPr lang="en-US" dirty="0" smtClean="0"/>
              <a:t> Magnets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29</a:t>
            </a:fld>
            <a:endParaRPr lang="en-US" dirty="0"/>
          </a:p>
        </p:txBody>
      </p:sp>
    </p:spTree>
    <p:extLst>
      <p:ext uri="{BB962C8B-B14F-4D97-AF65-F5344CB8AC3E}">
        <p14:creationId xmlns:p14="http://schemas.microsoft.com/office/powerpoint/2010/main" val="182189701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a:xfrm>
            <a:off x="228600" y="925485"/>
            <a:ext cx="8672513" cy="5059363"/>
          </a:xfrm>
        </p:spPr>
        <p:txBody>
          <a:bodyPr/>
          <a:lstStyle/>
          <a:p>
            <a:r>
              <a:rPr lang="en-US" dirty="0" smtClean="0"/>
              <a:t>Short introduction </a:t>
            </a:r>
          </a:p>
          <a:p>
            <a:r>
              <a:rPr lang="en-US" dirty="0" smtClean="0"/>
              <a:t>Program </a:t>
            </a:r>
            <a:r>
              <a:rPr lang="en-US" dirty="0"/>
              <a:t>Description</a:t>
            </a:r>
          </a:p>
          <a:p>
            <a:pPr lvl="1"/>
            <a:r>
              <a:rPr lang="en-US" dirty="0" smtClean="0"/>
              <a:t>Mission and Goals</a:t>
            </a:r>
            <a:endParaRPr lang="en-US" dirty="0"/>
          </a:p>
          <a:p>
            <a:pPr lvl="1"/>
            <a:r>
              <a:rPr lang="en-US" dirty="0"/>
              <a:t>Funding </a:t>
            </a:r>
            <a:r>
              <a:rPr lang="en-US" dirty="0" smtClean="0"/>
              <a:t>Level </a:t>
            </a:r>
            <a:endParaRPr lang="en-US" dirty="0"/>
          </a:p>
          <a:p>
            <a:pPr lvl="1"/>
            <a:r>
              <a:rPr lang="en-US" dirty="0" smtClean="0"/>
              <a:t>Synergy with the  U.S MDP  </a:t>
            </a:r>
          </a:p>
          <a:p>
            <a:r>
              <a:rPr lang="en-US" dirty="0" smtClean="0"/>
              <a:t>Achievements (from 2013 review) and </a:t>
            </a:r>
            <a:r>
              <a:rPr lang="en-US" dirty="0"/>
              <a:t>Present </a:t>
            </a:r>
            <a:r>
              <a:rPr lang="en-US" dirty="0" smtClean="0"/>
              <a:t>Activities</a:t>
            </a:r>
          </a:p>
          <a:p>
            <a:pPr lvl="1"/>
            <a:r>
              <a:rPr lang="en-US" dirty="0" smtClean="0"/>
              <a:t>SC Magnets</a:t>
            </a:r>
          </a:p>
          <a:p>
            <a:pPr lvl="1"/>
            <a:r>
              <a:rPr lang="en-US" dirty="0" smtClean="0"/>
              <a:t>Strand and Cable  R&amp;D</a:t>
            </a:r>
            <a:endParaRPr lang="en-US" dirty="0"/>
          </a:p>
          <a:p>
            <a:r>
              <a:rPr lang="en-US" dirty="0" smtClean="0"/>
              <a:t>Test Facilities  Status </a:t>
            </a:r>
          </a:p>
          <a:p>
            <a:r>
              <a:rPr lang="en-US" dirty="0"/>
              <a:t>Future </a:t>
            </a:r>
            <a:r>
              <a:rPr lang="en-US" dirty="0" smtClean="0"/>
              <a:t>Plans</a:t>
            </a:r>
            <a:endParaRPr lang="en-US" dirty="0"/>
          </a:p>
          <a:p>
            <a:r>
              <a:rPr lang="en-US" dirty="0"/>
              <a:t>Upcoming Needs</a:t>
            </a:r>
          </a:p>
          <a:p>
            <a:r>
              <a:rPr lang="en-US" dirty="0"/>
              <a:t>Conclusion</a:t>
            </a:r>
          </a:p>
          <a:p>
            <a:endParaRPr lang="en-US" i="1" dirty="0" smtClean="0"/>
          </a:p>
          <a:p>
            <a:endParaRPr lang="en-US" dirty="0"/>
          </a:p>
        </p:txBody>
      </p:sp>
      <p:sp>
        <p:nvSpPr>
          <p:cNvPr id="7" name="Title 6"/>
          <p:cNvSpPr>
            <a:spLocks noGrp="1"/>
          </p:cNvSpPr>
          <p:nvPr>
            <p:ph type="title"/>
          </p:nvPr>
        </p:nvSpPr>
        <p:spPr/>
        <p:txBody>
          <a:bodyPr/>
          <a:lstStyle/>
          <a:p>
            <a:r>
              <a:rPr lang="en-US" dirty="0"/>
              <a:t>Outline</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3</a:t>
            </a:fld>
            <a:endParaRPr lang="en-US" dirty="0"/>
          </a:p>
        </p:txBody>
      </p:sp>
    </p:spTree>
    <p:extLst>
      <p:ext uri="{BB962C8B-B14F-4D97-AF65-F5344CB8AC3E}">
        <p14:creationId xmlns:p14="http://schemas.microsoft.com/office/powerpoint/2010/main" val="2211134592"/>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52446"/>
            <a:ext cx="7162800" cy="990600"/>
          </a:xfrm>
        </p:spPr>
        <p:txBody>
          <a:bodyPr/>
          <a:lstStyle/>
          <a:p>
            <a:r>
              <a:rPr lang="en-US" sz="2800" dirty="0" smtClean="0"/>
              <a:t>Magnet P</a:t>
            </a:r>
            <a:r>
              <a:rPr lang="en-US" sz="2800" dirty="0" smtClean="0"/>
              <a:t>ersonnel </a:t>
            </a:r>
            <a:r>
              <a:rPr lang="en-US" sz="2800" dirty="0" smtClean="0"/>
              <a:t>and </a:t>
            </a:r>
            <a:r>
              <a:rPr lang="en-US" sz="2800" dirty="0" smtClean="0"/>
              <a:t>Facilities</a:t>
            </a:r>
            <a:endParaRPr lang="en-US" sz="2800" dirty="0"/>
          </a:p>
        </p:txBody>
      </p:sp>
      <p:sp>
        <p:nvSpPr>
          <p:cNvPr id="3" name="Content Placeholder 2"/>
          <p:cNvSpPr>
            <a:spLocks noGrp="1"/>
          </p:cNvSpPr>
          <p:nvPr>
            <p:ph idx="1"/>
          </p:nvPr>
        </p:nvSpPr>
        <p:spPr>
          <a:xfrm>
            <a:off x="222250" y="759736"/>
            <a:ext cx="8672513" cy="5564864"/>
          </a:xfrm>
        </p:spPr>
        <p:txBody>
          <a:bodyPr/>
          <a:lstStyle/>
          <a:p>
            <a:r>
              <a:rPr lang="en-US" sz="2400" dirty="0">
                <a:solidFill>
                  <a:srgbClr val="FF0000"/>
                </a:solidFill>
              </a:rPr>
              <a:t>About </a:t>
            </a:r>
            <a:r>
              <a:rPr lang="en-US" sz="2400" dirty="0" smtClean="0">
                <a:solidFill>
                  <a:srgbClr val="FF0000"/>
                </a:solidFill>
              </a:rPr>
              <a:t>60 </a:t>
            </a:r>
            <a:r>
              <a:rPr lang="en-US" sz="2400" dirty="0">
                <a:solidFill>
                  <a:srgbClr val="FF0000"/>
                </a:solidFill>
              </a:rPr>
              <a:t>staff members </a:t>
            </a:r>
            <a:r>
              <a:rPr lang="en-US" sz="2400" dirty="0" smtClean="0">
                <a:solidFill>
                  <a:srgbClr val="FF0000"/>
                </a:solidFill>
              </a:rPr>
              <a:t>(SC scientists</a:t>
            </a:r>
            <a:r>
              <a:rPr lang="en-US" sz="2400" dirty="0">
                <a:solidFill>
                  <a:srgbClr val="FF0000"/>
                </a:solidFill>
              </a:rPr>
              <a:t>, technicians, engineers) with long term experience in magnet design, </a:t>
            </a:r>
            <a:r>
              <a:rPr lang="en-US" sz="2400" dirty="0" smtClean="0">
                <a:solidFill>
                  <a:srgbClr val="FF0000"/>
                </a:solidFill>
              </a:rPr>
              <a:t>fabrication and test  - deep roots from </a:t>
            </a:r>
            <a:r>
              <a:rPr lang="en-US" sz="2400" dirty="0" err="1" smtClean="0">
                <a:solidFill>
                  <a:srgbClr val="FF0000"/>
                </a:solidFill>
              </a:rPr>
              <a:t>TeV</a:t>
            </a:r>
            <a:r>
              <a:rPr lang="en-US" sz="2400" dirty="0" smtClean="0">
                <a:solidFill>
                  <a:srgbClr val="FF0000"/>
                </a:solidFill>
              </a:rPr>
              <a:t> and SSC</a:t>
            </a:r>
            <a:endParaRPr lang="en-US" sz="2400" dirty="0" smtClean="0">
              <a:solidFill>
                <a:srgbClr val="FF0000"/>
              </a:solidFill>
            </a:endParaRPr>
          </a:p>
          <a:p>
            <a:r>
              <a:rPr lang="en-US" sz="2400" dirty="0" smtClean="0">
                <a:solidFill>
                  <a:srgbClr val="282828"/>
                </a:solidFill>
              </a:rPr>
              <a:t>Superconducting </a:t>
            </a:r>
            <a:r>
              <a:rPr lang="en-US" sz="2400" dirty="0">
                <a:solidFill>
                  <a:srgbClr val="282828"/>
                </a:solidFill>
              </a:rPr>
              <a:t>Magnet Facility </a:t>
            </a:r>
          </a:p>
          <a:p>
            <a:pPr lvl="1"/>
            <a:r>
              <a:rPr lang="en-US" sz="2000" dirty="0" smtClean="0">
                <a:solidFill>
                  <a:srgbClr val="282828"/>
                </a:solidFill>
              </a:rPr>
              <a:t>Coil fabrication for  AUP</a:t>
            </a:r>
          </a:p>
          <a:p>
            <a:pPr lvl="1"/>
            <a:r>
              <a:rPr lang="en-US" sz="2000" dirty="0" smtClean="0">
                <a:solidFill>
                  <a:srgbClr val="282828"/>
                </a:solidFill>
              </a:rPr>
              <a:t>15T dipole </a:t>
            </a:r>
            <a:endParaRPr lang="en-US" sz="2000" dirty="0">
              <a:solidFill>
                <a:srgbClr val="282828"/>
              </a:solidFill>
            </a:endParaRPr>
          </a:p>
          <a:p>
            <a:r>
              <a:rPr lang="en-US" sz="2400" dirty="0" smtClean="0">
                <a:solidFill>
                  <a:srgbClr val="282828"/>
                </a:solidFill>
              </a:rPr>
              <a:t>Strand and Cable Lab (testing superconductors)</a:t>
            </a:r>
          </a:p>
          <a:p>
            <a:r>
              <a:rPr lang="en-US" sz="2400" dirty="0" smtClean="0">
                <a:solidFill>
                  <a:srgbClr val="282828"/>
                </a:solidFill>
              </a:rPr>
              <a:t>Magnet Test Facility </a:t>
            </a:r>
          </a:p>
          <a:p>
            <a:pPr lvl="1"/>
            <a:r>
              <a:rPr lang="en-US" sz="2000" dirty="0" smtClean="0">
                <a:solidFill>
                  <a:srgbClr val="282828"/>
                </a:solidFill>
              </a:rPr>
              <a:t>Room Temperature Magnet Measurements</a:t>
            </a:r>
          </a:p>
          <a:p>
            <a:pPr lvl="1"/>
            <a:r>
              <a:rPr lang="en-US" sz="2000" dirty="0" smtClean="0">
                <a:solidFill>
                  <a:srgbClr val="282828"/>
                </a:solidFill>
              </a:rPr>
              <a:t>Superconducting Magnet Testing</a:t>
            </a:r>
          </a:p>
          <a:p>
            <a:pPr lvl="2"/>
            <a:r>
              <a:rPr lang="en-US" sz="1600" dirty="0" smtClean="0">
                <a:solidFill>
                  <a:srgbClr val="282828"/>
                </a:solidFill>
              </a:rPr>
              <a:t>Vertical Magnet Test Facility (cold masses)</a:t>
            </a:r>
          </a:p>
          <a:p>
            <a:pPr lvl="2"/>
            <a:r>
              <a:rPr lang="en-US" sz="1600" dirty="0" smtClean="0">
                <a:solidFill>
                  <a:srgbClr val="282828"/>
                </a:solidFill>
              </a:rPr>
              <a:t>Stand 4 Horizontal Test Stand (SSC, LHC IR quads, AUP quads)</a:t>
            </a:r>
          </a:p>
          <a:p>
            <a:pPr lvl="2"/>
            <a:r>
              <a:rPr lang="en-US" sz="1600" dirty="0" smtClean="0">
                <a:solidFill>
                  <a:srgbClr val="282828"/>
                </a:solidFill>
              </a:rPr>
              <a:t>Stand 3 (small magnets, HTS leads, LCLSII quads)</a:t>
            </a:r>
          </a:p>
          <a:p>
            <a:pPr lvl="2"/>
            <a:r>
              <a:rPr lang="en-US" sz="1600" dirty="0" smtClean="0">
                <a:solidFill>
                  <a:srgbClr val="282828"/>
                </a:solidFill>
              </a:rPr>
              <a:t>Solenoid Test Facility (Mu2e</a:t>
            </a:r>
            <a:r>
              <a:rPr lang="en-US" sz="1600" dirty="0">
                <a:solidFill>
                  <a:srgbClr val="282828"/>
                </a:solidFill>
              </a:rPr>
              <a:t> </a:t>
            </a:r>
            <a:r>
              <a:rPr lang="en-US" sz="1600" dirty="0" smtClean="0">
                <a:solidFill>
                  <a:srgbClr val="282828"/>
                </a:solidFill>
              </a:rPr>
              <a:t>Transport solenoid)</a:t>
            </a:r>
          </a:p>
          <a:p>
            <a:r>
              <a:rPr lang="en-US" sz="2400" dirty="0">
                <a:solidFill>
                  <a:srgbClr val="282828"/>
                </a:solidFill>
              </a:rPr>
              <a:t>Quality Control Lab (incoming inspection)</a:t>
            </a:r>
          </a:p>
          <a:p>
            <a:pPr lvl="2"/>
            <a:endParaRPr lang="en-US" sz="2400" dirty="0">
              <a:solidFill>
                <a:srgbClr val="282828"/>
              </a:solidFill>
            </a:endParaRPr>
          </a:p>
        </p:txBody>
      </p:sp>
      <p:sp>
        <p:nvSpPr>
          <p:cNvPr id="5" name="Footer Placeholder 4"/>
          <p:cNvSpPr>
            <a:spLocks noGrp="1"/>
          </p:cNvSpPr>
          <p:nvPr>
            <p:ph type="ftr" sz="quarter" idx="11"/>
          </p:nvPr>
        </p:nvSpPr>
        <p:spPr>
          <a:xfrm>
            <a:off x="1383348" y="6504213"/>
            <a:ext cx="4296092" cy="237285"/>
          </a:xfrm>
        </p:spPr>
        <p:txBody>
          <a:bodyPr/>
          <a:lstStyle/>
          <a:p>
            <a:pPr>
              <a:defRPr/>
            </a:pPr>
            <a:r>
              <a:rPr lang="en-US" b="1" dirty="0" smtClean="0"/>
              <a:t>G. Velev, General Accelerator R&amp;D Review, July  31, 2018</a:t>
            </a:r>
            <a:endParaRPr lang="en-US" b="1" dirty="0"/>
          </a:p>
        </p:txBody>
      </p:sp>
      <p:sp>
        <p:nvSpPr>
          <p:cNvPr id="7" name="Slide Number Placeholder 6"/>
          <p:cNvSpPr>
            <a:spLocks noGrp="1"/>
          </p:cNvSpPr>
          <p:nvPr>
            <p:ph type="sldNum" sz="quarter" idx="11"/>
          </p:nvPr>
        </p:nvSpPr>
        <p:spPr/>
        <p:txBody>
          <a:bodyPr/>
          <a:lstStyle/>
          <a:p>
            <a:pPr>
              <a:defRPr/>
            </a:pPr>
            <a:fld id="{6FE0A2C2-4D7E-4063-946A-A0F1CF11DC68}" type="slidenum">
              <a:rPr lang="en-US" smtClean="0"/>
              <a:pPr>
                <a:defRPr/>
              </a:pPr>
              <a:t>30</a:t>
            </a:fld>
            <a:endParaRPr lang="en-US" dirty="0"/>
          </a:p>
        </p:txBody>
      </p:sp>
    </p:spTree>
    <p:extLst>
      <p:ext uri="{BB962C8B-B14F-4D97-AF65-F5344CB8AC3E}">
        <p14:creationId xmlns:p14="http://schemas.microsoft.com/office/powerpoint/2010/main" val="4244969053"/>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82000" cy="523631"/>
          </a:xfrm>
        </p:spPr>
        <p:txBody>
          <a:bodyPr/>
          <a:lstStyle/>
          <a:p>
            <a:r>
              <a:rPr lang="en-US" sz="2800" dirty="0" smtClean="0">
                <a:solidFill>
                  <a:srgbClr val="FF0000"/>
                </a:solidFill>
              </a:rPr>
              <a:t>FNAL magnet coil fabrication facility (new </a:t>
            </a:r>
            <a:r>
              <a:rPr lang="en-US" sz="2800" dirty="0" err="1" smtClean="0">
                <a:solidFill>
                  <a:srgbClr val="FF0000"/>
                </a:solidFill>
              </a:rPr>
              <a:t>pict</a:t>
            </a:r>
            <a:r>
              <a:rPr lang="en-US" sz="2800" dirty="0" smtClean="0">
                <a:solidFill>
                  <a:srgbClr val="FF0000"/>
                </a:solidFill>
              </a:rPr>
              <a:t>) </a:t>
            </a:r>
            <a:endParaRPr lang="en-US" sz="2800" dirty="0">
              <a:solidFill>
                <a:srgbClr val="FF0000"/>
              </a:solidFill>
            </a:endParaRPr>
          </a:p>
        </p:txBody>
      </p:sp>
      <p:sp>
        <p:nvSpPr>
          <p:cNvPr id="5" name="Footer Placeholder 4"/>
          <p:cNvSpPr>
            <a:spLocks noGrp="1"/>
          </p:cNvSpPr>
          <p:nvPr>
            <p:ph type="ftr" sz="quarter" idx="11"/>
          </p:nvPr>
        </p:nvSpPr>
        <p:spPr>
          <a:xfrm>
            <a:off x="1451610" y="6504213"/>
            <a:ext cx="4208744" cy="252187"/>
          </a:xfrm>
        </p:spPr>
        <p:txBody>
          <a:bodyPr/>
          <a:lstStyle/>
          <a:p>
            <a:r>
              <a:rPr lang="en-US" b="1" dirty="0" smtClean="0"/>
              <a:t>G. Velev, General Accelerator R&amp;D Review, July  31, 2018</a:t>
            </a:r>
            <a:endParaRPr lang="en-US" b="1" dirty="0"/>
          </a:p>
        </p:txBody>
      </p:sp>
      <p:sp>
        <p:nvSpPr>
          <p:cNvPr id="6" name="Slide Number Placeholder 5"/>
          <p:cNvSpPr>
            <a:spLocks noGrp="1"/>
          </p:cNvSpPr>
          <p:nvPr>
            <p:ph type="sldNum" sz="quarter" idx="4294967295"/>
          </p:nvPr>
        </p:nvSpPr>
        <p:spPr>
          <a:xfrm>
            <a:off x="228600" y="6515100"/>
            <a:ext cx="447675" cy="241300"/>
          </a:xfrm>
          <a:prstGeom prst="rect">
            <a:avLst/>
          </a:prstGeom>
        </p:spPr>
        <p:txBody>
          <a:bodyPr/>
          <a:lstStyle/>
          <a:p>
            <a:fld id="{19C70857-A9BF-2144-9B72-2139F2243E9C}" type="slidenum">
              <a:rPr lang="en-US" smtClean="0"/>
              <a:pPr/>
              <a:t>31</a:t>
            </a:fld>
            <a:endParaRPr lang="en-US" dirty="0"/>
          </a:p>
        </p:txBody>
      </p:sp>
      <p:sp>
        <p:nvSpPr>
          <p:cNvPr id="8" name="Content Placeholder 2"/>
          <p:cNvSpPr txBox="1">
            <a:spLocks/>
          </p:cNvSpPr>
          <p:nvPr/>
        </p:nvSpPr>
        <p:spPr bwMode="auto">
          <a:xfrm>
            <a:off x="108003" y="837834"/>
            <a:ext cx="4421554" cy="138305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accent6">
                    <a:lumMod val="50000"/>
                  </a:schemeClr>
                </a:solidFill>
                <a:latin typeface="Helvetica" pitchFamily="124" charset="0"/>
              </a:rPr>
              <a:t>Superconducting magnets</a:t>
            </a:r>
          </a:p>
          <a:p>
            <a:pPr lvl="1"/>
            <a:r>
              <a:rPr lang="en-US" sz="1400" dirty="0" smtClean="0">
                <a:solidFill>
                  <a:schemeClr val="accent6">
                    <a:lumMod val="50000"/>
                  </a:schemeClr>
                </a:solidFill>
                <a:latin typeface="Helvetica" pitchFamily="124" charset="0"/>
              </a:rPr>
              <a:t>Coil winding and reaction</a:t>
            </a:r>
          </a:p>
          <a:p>
            <a:pPr lvl="1"/>
            <a:r>
              <a:rPr lang="en-US" sz="1400" dirty="0" smtClean="0">
                <a:solidFill>
                  <a:schemeClr val="accent6">
                    <a:lumMod val="50000"/>
                  </a:schemeClr>
                </a:solidFill>
                <a:latin typeface="Helvetica" pitchFamily="124" charset="0"/>
              </a:rPr>
              <a:t>Collaring</a:t>
            </a:r>
          </a:p>
          <a:p>
            <a:pPr lvl="1"/>
            <a:r>
              <a:rPr lang="en-US" sz="1400" dirty="0" smtClean="0">
                <a:solidFill>
                  <a:schemeClr val="accent6">
                    <a:lumMod val="50000"/>
                  </a:schemeClr>
                </a:solidFill>
                <a:latin typeface="Helvetica" pitchFamily="124" charset="0"/>
              </a:rPr>
              <a:t>Yoking</a:t>
            </a:r>
          </a:p>
          <a:p>
            <a:pPr lvl="1"/>
            <a:r>
              <a:rPr lang="en-US" sz="1400" dirty="0" smtClean="0">
                <a:solidFill>
                  <a:schemeClr val="accent6">
                    <a:lumMod val="50000"/>
                  </a:schemeClr>
                </a:solidFill>
                <a:latin typeface="Helvetica" pitchFamily="124" charset="0"/>
              </a:rPr>
              <a:t>Instrumentation</a:t>
            </a:r>
          </a:p>
          <a:p>
            <a:pPr lvl="1"/>
            <a:endParaRPr lang="en-US" dirty="0" smtClean="0">
              <a:latin typeface="Helvetica" pitchFamily="124" charset="0"/>
            </a:endParaRPr>
          </a:p>
          <a:p>
            <a:pPr lvl="1"/>
            <a:endParaRPr lang="en-US" dirty="0" smtClean="0">
              <a:latin typeface="Helvetica" pitchFamily="124" charset="0"/>
            </a:endParaRPr>
          </a:p>
        </p:txBody>
      </p:sp>
      <p:sp>
        <p:nvSpPr>
          <p:cNvPr id="9" name="Content Placeholder 2"/>
          <p:cNvSpPr txBox="1">
            <a:spLocks/>
          </p:cNvSpPr>
          <p:nvPr/>
        </p:nvSpPr>
        <p:spPr bwMode="auto">
          <a:xfrm>
            <a:off x="4430994" y="752231"/>
            <a:ext cx="4713006" cy="224924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000" dirty="0" smtClean="0">
                <a:solidFill>
                  <a:schemeClr val="accent6">
                    <a:lumMod val="50000"/>
                  </a:schemeClr>
                </a:solidFill>
                <a:latin typeface="Helvetica" pitchFamily="124" charset="0"/>
              </a:rPr>
              <a:t>Magnet fabrication and other direct work is charged to projects and programs.</a:t>
            </a:r>
          </a:p>
          <a:p>
            <a:pPr lvl="1"/>
            <a:r>
              <a:rPr lang="en-US" sz="1400" dirty="0" smtClean="0">
                <a:solidFill>
                  <a:schemeClr val="accent6">
                    <a:lumMod val="50000"/>
                  </a:schemeClr>
                </a:solidFill>
                <a:latin typeface="Helvetica" pitchFamily="124" charset="0"/>
              </a:rPr>
              <a:t>High Field Magnet Program (MDP)</a:t>
            </a:r>
          </a:p>
          <a:p>
            <a:pPr lvl="1"/>
            <a:r>
              <a:rPr lang="en-US" sz="1400" dirty="0" smtClean="0">
                <a:solidFill>
                  <a:srgbClr val="282828"/>
                </a:solidFill>
                <a:latin typeface="Helvetica" pitchFamily="124" charset="0"/>
              </a:rPr>
              <a:t>HL-LHC AUP</a:t>
            </a:r>
          </a:p>
          <a:p>
            <a:pPr lvl="1"/>
            <a:endParaRPr lang="en-US" dirty="0" smtClean="0">
              <a:latin typeface="Helvetica" pitchFamily="124" charset="0"/>
            </a:endParaRPr>
          </a:p>
          <a:p>
            <a:pPr lvl="1"/>
            <a:endParaRPr lang="en-US" dirty="0" smtClean="0">
              <a:latin typeface="Helvetica" pitchFamily="124" charset="0"/>
            </a:endParaRPr>
          </a:p>
        </p:txBody>
      </p:sp>
      <p:pic>
        <p:nvPicPr>
          <p:cNvPr id="11" name="Picture 10">
            <a:extLst>
              <a:ext uri="{FF2B5EF4-FFF2-40B4-BE49-F238E27FC236}">
                <a16:creationId xmlns:a16="http://schemas.microsoft.com/office/drawing/2014/main" xmlns="" id="{4C30404A-EE50-417A-9186-BD032DFD987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60811" y="2359787"/>
            <a:ext cx="5183189" cy="3887391"/>
          </a:xfrm>
          <a:prstGeom prst="rect">
            <a:avLst/>
          </a:prstGeom>
          <a:ln w="28575">
            <a:solidFill>
              <a:schemeClr val="bg1"/>
            </a:solidFill>
          </a:ln>
        </p:spPr>
      </p:pic>
      <p:pic>
        <p:nvPicPr>
          <p:cNvPr id="12" name="Content Placeholder 6">
            <a:extLst>
              <a:ext uri="{FF2B5EF4-FFF2-40B4-BE49-F238E27FC236}">
                <a16:creationId xmlns:a16="http://schemas.microsoft.com/office/drawing/2014/main" xmlns="" id="{40B58ACF-23BE-4C4D-B426-21A6DB07192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2250" y="2359787"/>
            <a:ext cx="4125058" cy="3959733"/>
          </a:xfrm>
          <a:prstGeom prst="rect">
            <a:avLst/>
          </a:prstGeom>
          <a:ln w="28575">
            <a:solidFill>
              <a:schemeClr val="bg1"/>
            </a:solidFill>
          </a:ln>
        </p:spPr>
      </p:pic>
      <p:sp>
        <p:nvSpPr>
          <p:cNvPr id="3" name="TextBox 2"/>
          <p:cNvSpPr txBox="1"/>
          <p:nvPr/>
        </p:nvSpPr>
        <p:spPr>
          <a:xfrm>
            <a:off x="1769748" y="4040285"/>
            <a:ext cx="5434000" cy="461665"/>
          </a:xfrm>
          <a:prstGeom prst="rect">
            <a:avLst/>
          </a:prstGeom>
          <a:noFill/>
        </p:spPr>
        <p:txBody>
          <a:bodyPr wrap="none" rtlCol="0">
            <a:spAutoFit/>
          </a:bodyPr>
          <a:lstStyle/>
          <a:p>
            <a:r>
              <a:rPr lang="en-US" dirty="0" smtClean="0">
                <a:solidFill>
                  <a:schemeClr val="bg1"/>
                </a:solidFill>
              </a:rPr>
              <a:t>Number of produced  coils since 2013:  </a:t>
            </a:r>
            <a:r>
              <a:rPr lang="en-US" dirty="0" smtClean="0">
                <a:solidFill>
                  <a:srgbClr val="FF0000"/>
                </a:solidFill>
              </a:rPr>
              <a:t>32 </a:t>
            </a:r>
            <a:r>
              <a:rPr lang="en-US" dirty="0" smtClean="0">
                <a:solidFill>
                  <a:schemeClr val="bg1"/>
                </a:solidFill>
              </a:rPr>
              <a:t> </a:t>
            </a:r>
            <a:endParaRPr lang="en-US" dirty="0">
              <a:solidFill>
                <a:schemeClr val="bg1"/>
              </a:solidFill>
            </a:endParaRPr>
          </a:p>
        </p:txBody>
      </p:sp>
    </p:spTree>
    <p:extLst>
      <p:ext uri="{BB962C8B-B14F-4D97-AF65-F5344CB8AC3E}">
        <p14:creationId xmlns:p14="http://schemas.microsoft.com/office/powerpoint/2010/main" val="278155556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788" y="796859"/>
            <a:ext cx="4408365" cy="2133910"/>
          </a:xfrm>
        </p:spPr>
        <p:txBody>
          <a:bodyPr/>
          <a:lstStyle/>
          <a:p>
            <a:r>
              <a:rPr lang="en-US" dirty="0" smtClean="0"/>
              <a:t>Separate  manufacturing shop </a:t>
            </a:r>
          </a:p>
          <a:p>
            <a:pPr lvl="1"/>
            <a:r>
              <a:rPr lang="en-US" dirty="0"/>
              <a:t>Winding table and tensioner</a:t>
            </a:r>
          </a:p>
          <a:p>
            <a:pPr lvl="1"/>
            <a:r>
              <a:rPr lang="en-US" dirty="0"/>
              <a:t>Curing press</a:t>
            </a:r>
          </a:p>
          <a:p>
            <a:pPr lvl="1"/>
            <a:r>
              <a:rPr lang="en-US" dirty="0"/>
              <a:t>Reaction oven and retort</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a:t>1</a:t>
            </a:r>
            <a:r>
              <a:rPr lang="en-US" dirty="0" smtClean="0"/>
              <a:t>5 T Fabrication (HFM@MDP)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32</a:t>
            </a:fld>
            <a:endParaRPr lang="en-US" dirty="0"/>
          </a:p>
        </p:txBody>
      </p:sp>
      <p:pic>
        <p:nvPicPr>
          <p:cNvPr id="6" name="Picture 5"/>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79410" y="679628"/>
            <a:ext cx="3108630" cy="2475833"/>
          </a:xfrm>
          <a:prstGeom prst="rect">
            <a:avLst/>
          </a:prstGeom>
        </p:spPr>
      </p:pic>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33668" y="3429051"/>
            <a:ext cx="2791255" cy="2579025"/>
          </a:xfrm>
          <a:prstGeom prst="rect">
            <a:avLst/>
          </a:prstGeom>
        </p:spPr>
      </p:pic>
      <p:pic>
        <p:nvPicPr>
          <p:cNvPr id="9" name="Picture 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25675" y="3429052"/>
            <a:ext cx="3162365" cy="257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4024923" y="4474308"/>
            <a:ext cx="800752" cy="488462"/>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6200000">
            <a:off x="6216137" y="2896575"/>
            <a:ext cx="381052" cy="683899"/>
          </a:xfrm>
          <a:prstGeom prst="rightArrow">
            <a:avLst/>
          </a:prstGeom>
          <a:solidFill>
            <a:srgbClr val="FF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4862263"/>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Title 1"/>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r>
              <a:rPr lang="en-US" sz="2800" dirty="0" smtClean="0">
                <a:latin typeface="Helvetica" pitchFamily="124" charset="0"/>
              </a:rPr>
              <a:t>Strand and Cable Lab Scope</a:t>
            </a:r>
          </a:p>
        </p:txBody>
      </p:sp>
      <p:sp>
        <p:nvSpPr>
          <p:cNvPr id="17410" name="Content Placeholder 2"/>
          <p:cNvSpPr>
            <a:spLocks noGrp="1"/>
          </p:cNvSpPr>
          <p:nvPr>
            <p:ph idx="1"/>
          </p:nvPr>
        </p:nvSpPr>
        <p:spPr bwMode="auto">
          <a:xfrm>
            <a:off x="228600" y="753576"/>
            <a:ext cx="7186246" cy="36169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marL="0" indent="0">
              <a:buNone/>
            </a:pPr>
            <a:r>
              <a:rPr lang="en-US" sz="2000" dirty="0" smtClean="0">
                <a:solidFill>
                  <a:schemeClr val="accent6">
                    <a:lumMod val="50000"/>
                  </a:schemeClr>
                </a:solidFill>
                <a:latin typeface="Helvetica" pitchFamily="124" charset="0"/>
              </a:rPr>
              <a:t>Main functions</a:t>
            </a:r>
          </a:p>
          <a:p>
            <a:r>
              <a:rPr lang="en-US" sz="1600" dirty="0" smtClean="0">
                <a:solidFill>
                  <a:schemeClr val="accent6">
                    <a:lumMod val="50000"/>
                  </a:schemeClr>
                </a:solidFill>
                <a:latin typeface="Helvetica" pitchFamily="124" charset="0"/>
              </a:rPr>
              <a:t>Measure performance of superconductors</a:t>
            </a:r>
            <a:endParaRPr lang="en-US" sz="1600" dirty="0">
              <a:solidFill>
                <a:schemeClr val="accent6">
                  <a:lumMod val="50000"/>
                </a:schemeClr>
              </a:solidFill>
              <a:latin typeface="Helvetica" pitchFamily="124" charset="0"/>
            </a:endParaRPr>
          </a:p>
          <a:p>
            <a:pPr lvl="1"/>
            <a:r>
              <a:rPr lang="en-US" sz="1400" dirty="0" smtClean="0">
                <a:solidFill>
                  <a:schemeClr val="accent6">
                    <a:lumMod val="50000"/>
                  </a:schemeClr>
                </a:solidFill>
                <a:latin typeface="Helvetica" pitchFamily="124" charset="0"/>
              </a:rPr>
              <a:t>Process samples as needed after forming and before testing</a:t>
            </a:r>
          </a:p>
          <a:p>
            <a:pPr lvl="1"/>
            <a:r>
              <a:rPr lang="en-US" sz="1400" dirty="0" smtClean="0">
                <a:solidFill>
                  <a:schemeClr val="accent6">
                    <a:lumMod val="50000"/>
                  </a:schemeClr>
                </a:solidFill>
                <a:latin typeface="Helvetica" pitchFamily="124" charset="0"/>
              </a:rPr>
              <a:t>Test samples of individual strands and cables varying temperature, pressure, field, etc. </a:t>
            </a:r>
          </a:p>
          <a:p>
            <a:r>
              <a:rPr lang="en-US" sz="1600" dirty="0" smtClean="0">
                <a:solidFill>
                  <a:schemeClr val="accent6">
                    <a:lumMod val="50000"/>
                  </a:schemeClr>
                </a:solidFill>
                <a:latin typeface="Helvetica" pitchFamily="124" charset="0"/>
              </a:rPr>
              <a:t>Testing is charged to projects and programs.</a:t>
            </a:r>
          </a:p>
          <a:p>
            <a:pPr lvl="1"/>
            <a:r>
              <a:rPr lang="en-US" sz="1400" dirty="0" smtClean="0">
                <a:solidFill>
                  <a:schemeClr val="accent6">
                    <a:lumMod val="50000"/>
                  </a:schemeClr>
                </a:solidFill>
                <a:latin typeface="Helvetica" pitchFamily="124" charset="0"/>
              </a:rPr>
              <a:t>Nb</a:t>
            </a:r>
            <a:r>
              <a:rPr lang="en-US" sz="1400" baseline="-25000" dirty="0" smtClean="0">
                <a:solidFill>
                  <a:schemeClr val="accent6">
                    <a:lumMod val="50000"/>
                  </a:schemeClr>
                </a:solidFill>
                <a:latin typeface="Helvetica" pitchFamily="124" charset="0"/>
              </a:rPr>
              <a:t>3</a:t>
            </a:r>
            <a:r>
              <a:rPr lang="en-US" sz="1400" dirty="0" smtClean="0">
                <a:solidFill>
                  <a:schemeClr val="accent6">
                    <a:lumMod val="50000"/>
                  </a:schemeClr>
                </a:solidFill>
                <a:latin typeface="Helvetica" pitchFamily="124" charset="0"/>
              </a:rPr>
              <a:t>Sn strand and cable R&amp;D</a:t>
            </a:r>
          </a:p>
          <a:p>
            <a:pPr lvl="1"/>
            <a:r>
              <a:rPr lang="en-US" sz="1400" dirty="0" smtClean="0">
                <a:solidFill>
                  <a:schemeClr val="accent6">
                    <a:lumMod val="50000"/>
                  </a:schemeClr>
                </a:solidFill>
                <a:latin typeface="Helvetica" pitchFamily="124" charset="0"/>
              </a:rPr>
              <a:t>QC for High Field Magnet, AUP, Mu2e</a:t>
            </a:r>
          </a:p>
          <a:p>
            <a:pPr lvl="1"/>
            <a:r>
              <a:rPr lang="en-US" sz="1400" dirty="0" smtClean="0">
                <a:solidFill>
                  <a:schemeClr val="accent6">
                    <a:lumMod val="50000"/>
                  </a:schemeClr>
                </a:solidFill>
                <a:latin typeface="Helvetica" pitchFamily="124" charset="0"/>
              </a:rPr>
              <a:t>High Temperature Superconductor R&amp;D</a:t>
            </a:r>
            <a:endParaRPr lang="en-US" sz="1400" dirty="0">
              <a:solidFill>
                <a:schemeClr val="accent6">
                  <a:lumMod val="50000"/>
                </a:schemeClr>
              </a:solidFill>
              <a:latin typeface="Helvetica" pitchFamily="124" charset="0"/>
            </a:endParaRPr>
          </a:p>
          <a:p>
            <a:pPr marL="457200" lvl="1" indent="0">
              <a:buNone/>
            </a:pPr>
            <a:endParaRPr lang="en-US" dirty="0" smtClean="0">
              <a:solidFill>
                <a:schemeClr val="accent6">
                  <a:lumMod val="50000"/>
                </a:schemeClr>
              </a:solidFill>
              <a:latin typeface="Helvetica" pitchFamily="124" charset="0"/>
            </a:endParaRPr>
          </a:p>
        </p:txBody>
      </p:sp>
      <p:sp>
        <p:nvSpPr>
          <p:cNvPr id="17412" name="Footer Placeholder 4"/>
          <p:cNvSpPr>
            <a:spLocks noGrp="1"/>
          </p:cNvSpPr>
          <p:nvPr>
            <p:ph type="ftr" sz="quarter" idx="11"/>
          </p:nvPr>
        </p:nvSpPr>
        <p:spPr bwMode="auto">
          <a:xfrm>
            <a:off x="1370330" y="6504213"/>
            <a:ext cx="3780790" cy="1505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r>
              <a:rPr lang="en-US" sz="900" b="1" dirty="0" smtClean="0">
                <a:solidFill>
                  <a:srgbClr val="004C97"/>
                </a:solidFill>
                <a:latin typeface="Helvetica" pitchFamily="124" charset="0"/>
              </a:rPr>
              <a:t>G. Velev, General Accelerator R&amp;D Review, July  31, 2018</a:t>
            </a:r>
            <a:endParaRPr lang="en-US" sz="900" b="1" dirty="0" smtClean="0">
              <a:solidFill>
                <a:srgbClr val="004C97"/>
              </a:solidFill>
              <a:latin typeface="Helvetica" pitchFamily="124" charset="0"/>
            </a:endParaRPr>
          </a:p>
        </p:txBody>
      </p:sp>
      <p:sp>
        <p:nvSpPr>
          <p:cNvPr id="17413" name="Slide Number Placeholder 5"/>
          <p:cNvSpPr>
            <a:spLocks noGrp="1"/>
          </p:cNvSpPr>
          <p:nvPr>
            <p:ph type="sldNum" sz="quarter" idx="4294967295"/>
          </p:nvPr>
        </p:nvSpPr>
        <p:spPr bwMode="auto">
          <a:xfrm>
            <a:off x="228600" y="6515100"/>
            <a:ext cx="447675"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itchFamily="34" charset="0"/>
                <a:ea typeface="MS PGothic" pitchFamily="34" charset="-128"/>
              </a:defRPr>
            </a:lvl1pPr>
            <a:lvl2pPr marL="742950" indent="-285750" eaLnBrk="0" hangingPunct="0">
              <a:defRPr sz="2400">
                <a:solidFill>
                  <a:schemeClr val="tx1"/>
                </a:solidFill>
                <a:latin typeface="Calibri" pitchFamily="34" charset="0"/>
                <a:ea typeface="MS PGothic" pitchFamily="34" charset="-128"/>
              </a:defRPr>
            </a:lvl2pPr>
            <a:lvl3pPr marL="1143000" indent="-228600" eaLnBrk="0" hangingPunct="0">
              <a:defRPr sz="2400">
                <a:solidFill>
                  <a:schemeClr val="tx1"/>
                </a:solidFill>
                <a:latin typeface="Calibri" pitchFamily="34" charset="0"/>
                <a:ea typeface="MS PGothic" pitchFamily="34" charset="-128"/>
              </a:defRPr>
            </a:lvl3pPr>
            <a:lvl4pPr marL="1600200" indent="-228600" eaLnBrk="0" hangingPunct="0">
              <a:defRPr sz="2400">
                <a:solidFill>
                  <a:schemeClr val="tx1"/>
                </a:solidFill>
                <a:latin typeface="Calibri" pitchFamily="34" charset="0"/>
                <a:ea typeface="MS PGothic" pitchFamily="34" charset="-128"/>
              </a:defRPr>
            </a:lvl4pPr>
            <a:lvl5pPr marL="2057400" indent="-228600" eaLnBrk="0" hangingPunct="0">
              <a:defRPr sz="2400">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Calibri" pitchFamily="34" charset="0"/>
                <a:ea typeface="MS PGothic" pitchFamily="34" charset="-128"/>
              </a:defRPr>
            </a:lvl9pPr>
          </a:lstStyle>
          <a:p>
            <a:pPr eaLnBrk="1" hangingPunct="1"/>
            <a:fld id="{AE842AB5-EABB-4DC5-9487-D476AA0FA0F6}" type="slidenum">
              <a:rPr lang="en-US" sz="900">
                <a:solidFill>
                  <a:srgbClr val="004C97"/>
                </a:solidFill>
                <a:latin typeface="Helvetica" pitchFamily="124" charset="0"/>
              </a:rPr>
              <a:pPr eaLnBrk="1" hangingPunct="1"/>
              <a:t>33</a:t>
            </a:fld>
            <a:endParaRPr lang="en-US" sz="900" dirty="0">
              <a:solidFill>
                <a:srgbClr val="004C97"/>
              </a:solidFill>
              <a:latin typeface="Helvetica" pitchFamily="124" charset="0"/>
            </a:endParaRPr>
          </a:p>
        </p:txBody>
      </p:sp>
      <p:pic>
        <p:nvPicPr>
          <p:cNvPr id="8" name="Picture 2" descr="Q:\SUPERCONDUCTOR R&amp;D\TDphoto\New folder2\DSC03336.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rot="16200000">
            <a:off x="5317879" y="2876188"/>
            <a:ext cx="5391645" cy="13735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stretch>
            <a:fillRect/>
          </a:stretch>
        </p:blipFill>
        <p:spPr>
          <a:xfrm>
            <a:off x="676275" y="3359421"/>
            <a:ext cx="5859340" cy="2899367"/>
          </a:xfrm>
          <a:prstGeom prst="rect">
            <a:avLst/>
          </a:prstGeom>
        </p:spPr>
      </p:pic>
    </p:spTree>
    <p:extLst>
      <p:ext uri="{BB962C8B-B14F-4D97-AF65-F5344CB8AC3E}">
        <p14:creationId xmlns:p14="http://schemas.microsoft.com/office/powerpoint/2010/main" val="2618762017"/>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xfrm>
            <a:off x="228600" y="26671"/>
            <a:ext cx="8767763" cy="706438"/>
          </a:xfrm>
        </p:spPr>
        <p:txBody>
          <a:bodyPr>
            <a:normAutofit/>
          </a:bodyPr>
          <a:lstStyle/>
          <a:p>
            <a:r>
              <a:rPr lang="en-US" b="1" dirty="0" err="1" smtClean="0"/>
              <a:t>Strand&amp;Cable</a:t>
            </a:r>
            <a:r>
              <a:rPr lang="en-US" b="1" dirty="0" smtClean="0"/>
              <a:t> R&amp;D Lab</a:t>
            </a:r>
            <a:endParaRPr lang="en-US" b="1" dirty="0" smtClean="0">
              <a:solidFill>
                <a:schemeClr val="tx1"/>
              </a:solidFill>
            </a:endParaRPr>
          </a:p>
        </p:txBody>
      </p:sp>
      <p:sp>
        <p:nvSpPr>
          <p:cNvPr id="24581" name="Slide Number Placeholder 2"/>
          <p:cNvSpPr>
            <a:spLocks noGrp="1"/>
          </p:cNvSpPr>
          <p:nvPr>
            <p:ph type="sldNum" sz="quarter" idx="4294967295"/>
          </p:nvPr>
        </p:nvSpPr>
        <p:spPr>
          <a:xfrm>
            <a:off x="228600" y="6515100"/>
            <a:ext cx="447675" cy="2413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defRPr>
            </a:lvl1pPr>
            <a:lvl2pPr marL="742950" indent="-285750">
              <a:defRPr sz="1400">
                <a:solidFill>
                  <a:schemeClr val="tx1"/>
                </a:solidFill>
                <a:latin typeface="Times New Roman" pitchFamily="18" charset="0"/>
              </a:defRPr>
            </a:lvl2pPr>
            <a:lvl3pPr marL="1143000" indent="-228600">
              <a:defRPr sz="1400">
                <a:solidFill>
                  <a:schemeClr val="tx1"/>
                </a:solidFill>
                <a:latin typeface="Times New Roman" pitchFamily="18" charset="0"/>
              </a:defRPr>
            </a:lvl3pPr>
            <a:lvl4pPr marL="1600200" indent="-228600">
              <a:defRPr sz="1400">
                <a:solidFill>
                  <a:schemeClr val="tx1"/>
                </a:solidFill>
                <a:latin typeface="Times New Roman" pitchFamily="18" charset="0"/>
              </a:defRPr>
            </a:lvl4pPr>
            <a:lvl5pPr marL="2057400" indent="-228600">
              <a:defRPr sz="1400">
                <a:solidFill>
                  <a:schemeClr val="tx1"/>
                </a:solidFill>
                <a:latin typeface="Times New Roman" pitchFamily="18" charset="0"/>
              </a:defRPr>
            </a:lvl5pPr>
            <a:lvl6pPr marL="2514600" indent="-228600" eaLnBrk="0" fontAlgn="base" hangingPunct="0">
              <a:spcBef>
                <a:spcPct val="0"/>
              </a:spcBef>
              <a:spcAft>
                <a:spcPct val="0"/>
              </a:spcAft>
              <a:defRPr sz="1400">
                <a:solidFill>
                  <a:schemeClr val="tx1"/>
                </a:solidFill>
                <a:latin typeface="Times New Roman" pitchFamily="18" charset="0"/>
              </a:defRPr>
            </a:lvl6pPr>
            <a:lvl7pPr marL="2971800" indent="-228600" eaLnBrk="0" fontAlgn="base" hangingPunct="0">
              <a:spcBef>
                <a:spcPct val="0"/>
              </a:spcBef>
              <a:spcAft>
                <a:spcPct val="0"/>
              </a:spcAft>
              <a:defRPr sz="1400">
                <a:solidFill>
                  <a:schemeClr val="tx1"/>
                </a:solidFill>
                <a:latin typeface="Times New Roman" pitchFamily="18" charset="0"/>
              </a:defRPr>
            </a:lvl7pPr>
            <a:lvl8pPr marL="3429000" indent="-228600" eaLnBrk="0" fontAlgn="base" hangingPunct="0">
              <a:spcBef>
                <a:spcPct val="0"/>
              </a:spcBef>
              <a:spcAft>
                <a:spcPct val="0"/>
              </a:spcAft>
              <a:defRPr sz="1400">
                <a:solidFill>
                  <a:schemeClr val="tx1"/>
                </a:solidFill>
                <a:latin typeface="Times New Roman" pitchFamily="18" charset="0"/>
              </a:defRPr>
            </a:lvl8pPr>
            <a:lvl9pPr marL="3886200" indent="-228600" eaLnBrk="0" fontAlgn="base" hangingPunct="0">
              <a:spcBef>
                <a:spcPct val="0"/>
              </a:spcBef>
              <a:spcAft>
                <a:spcPct val="0"/>
              </a:spcAft>
              <a:defRPr sz="1400">
                <a:solidFill>
                  <a:schemeClr val="tx1"/>
                </a:solidFill>
                <a:latin typeface="Times New Roman" pitchFamily="18" charset="0"/>
              </a:defRPr>
            </a:lvl9pPr>
          </a:lstStyle>
          <a:p>
            <a:r>
              <a:rPr lang="en-US" sz="1200" smtClean="0"/>
              <a:t>                           </a:t>
            </a:r>
            <a:fld id="{BF532A09-A599-4005-98D5-BA9340CA31C6}" type="slidenum">
              <a:rPr lang="en-US" sz="1200" smtClean="0"/>
              <a:pPr/>
              <a:t>34</a:t>
            </a:fld>
            <a:endParaRPr lang="en-US" smtClean="0"/>
          </a:p>
          <a:p>
            <a:endParaRPr lang="en-US" sz="1200" smtClean="0"/>
          </a:p>
        </p:txBody>
      </p:sp>
      <p:sp>
        <p:nvSpPr>
          <p:cNvPr id="24579" name="Rectangle 20"/>
          <p:cNvSpPr>
            <a:spLocks noChangeArrowheads="1"/>
          </p:cNvSpPr>
          <p:nvPr/>
        </p:nvSpPr>
        <p:spPr bwMode="auto">
          <a:xfrm>
            <a:off x="2590800" y="1066800"/>
            <a:ext cx="65532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endParaRPr lang="en-US" b="1">
              <a:solidFill>
                <a:schemeClr val="accent2"/>
              </a:solidFill>
            </a:endParaRPr>
          </a:p>
        </p:txBody>
      </p:sp>
      <p:pic>
        <p:nvPicPr>
          <p:cNvPr id="24583" name="Picture 10" descr="C:\Users\Manu\Desktop\ROMA\DSC05080.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2974" y="838200"/>
            <a:ext cx="7572375" cy="567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9" descr="C:\Users\Manu\Desktop\ROMA\DSC05084_orig.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12713" y="838200"/>
            <a:ext cx="2827366" cy="56825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angle 11"/>
          <p:cNvSpPr/>
          <p:nvPr/>
        </p:nvSpPr>
        <p:spPr>
          <a:xfrm>
            <a:off x="5469593" y="5936963"/>
            <a:ext cx="3534554" cy="584775"/>
          </a:xfrm>
          <a:prstGeom prst="rect">
            <a:avLst/>
          </a:prstGeom>
        </p:spPr>
        <p:txBody>
          <a:bodyPr wrap="square">
            <a:spAutoFit/>
          </a:bodyPr>
          <a:lstStyle/>
          <a:p>
            <a:pPr>
              <a:defRPr/>
            </a:pPr>
            <a:r>
              <a:rPr lang="en-US" sz="1600" b="1" dirty="0" smtClean="0">
                <a:solidFill>
                  <a:schemeClr val="bg1"/>
                </a:solidFill>
                <a:latin typeface="+mn-lt"/>
              </a:rPr>
              <a:t>Five ovens up to 1250</a:t>
            </a:r>
            <a:r>
              <a:rPr lang="en-US" sz="2000" b="1" baseline="30000" dirty="0" smtClean="0">
                <a:solidFill>
                  <a:schemeClr val="bg1"/>
                </a:solidFill>
                <a:latin typeface="+mn-lt"/>
              </a:rPr>
              <a:t>◦</a:t>
            </a:r>
            <a:r>
              <a:rPr lang="en-US" sz="1600" b="1" dirty="0" smtClean="0">
                <a:solidFill>
                  <a:schemeClr val="bg1"/>
                </a:solidFill>
                <a:latin typeface="+mn-lt"/>
              </a:rPr>
              <a:t>C for heat treatment in Argon and in Oxygen.</a:t>
            </a:r>
            <a:endParaRPr lang="en-US" sz="1600" b="1" dirty="0">
              <a:solidFill>
                <a:schemeClr val="bg1"/>
              </a:solidFill>
              <a:latin typeface="+mn-lt"/>
            </a:endParaRPr>
          </a:p>
        </p:txBody>
      </p:sp>
      <p:sp>
        <p:nvSpPr>
          <p:cNvPr id="13" name="Rectangle 12"/>
          <p:cNvSpPr/>
          <p:nvPr/>
        </p:nvSpPr>
        <p:spPr>
          <a:xfrm>
            <a:off x="112714" y="5695533"/>
            <a:ext cx="2995958" cy="830997"/>
          </a:xfrm>
          <a:prstGeom prst="rect">
            <a:avLst/>
          </a:prstGeom>
        </p:spPr>
        <p:txBody>
          <a:bodyPr wrap="square">
            <a:spAutoFit/>
          </a:bodyPr>
          <a:lstStyle/>
          <a:p>
            <a:pPr>
              <a:defRPr/>
            </a:pPr>
            <a:r>
              <a:rPr lang="en-US" sz="1600" b="1" dirty="0" smtClean="0">
                <a:solidFill>
                  <a:schemeClr val="bg1"/>
                </a:solidFill>
                <a:latin typeface="+mj-lt"/>
              </a:rPr>
              <a:t>Four cryostats with B up to 15T/17 T, cold apertures between 64 and 147 mm.</a:t>
            </a:r>
            <a:endParaRPr lang="en-US" sz="1600" b="1" dirty="0">
              <a:solidFill>
                <a:schemeClr val="bg1"/>
              </a:solidFill>
              <a:latin typeface="+mj-lt"/>
            </a:endParaRPr>
          </a:p>
        </p:txBody>
      </p:sp>
      <p:sp>
        <p:nvSpPr>
          <p:cNvPr id="14" name="Rectangle 13"/>
          <p:cNvSpPr/>
          <p:nvPr/>
        </p:nvSpPr>
        <p:spPr>
          <a:xfrm>
            <a:off x="3108672" y="5049870"/>
            <a:ext cx="3391507" cy="830997"/>
          </a:xfrm>
          <a:prstGeom prst="rect">
            <a:avLst/>
          </a:prstGeom>
        </p:spPr>
        <p:txBody>
          <a:bodyPr wrap="square">
            <a:spAutoFit/>
          </a:bodyPr>
          <a:lstStyle/>
          <a:p>
            <a:pPr>
              <a:defRPr/>
            </a:pPr>
            <a:r>
              <a:rPr lang="en-US" sz="1600" b="1" dirty="0" smtClean="0">
                <a:solidFill>
                  <a:schemeClr val="bg1"/>
                </a:solidFill>
                <a:latin typeface="+mn-lt"/>
              </a:rPr>
              <a:t>Each system has its own DAQ  and PSs up to 2400 A. </a:t>
            </a:r>
          </a:p>
          <a:p>
            <a:pPr>
              <a:defRPr/>
            </a:pPr>
            <a:r>
              <a:rPr lang="en-US" sz="1600" b="1" dirty="0" smtClean="0">
                <a:solidFill>
                  <a:schemeClr val="bg1"/>
                </a:solidFill>
                <a:latin typeface="+mn-lt"/>
              </a:rPr>
              <a:t>VT Inserts with T range 1.5-60 K.</a:t>
            </a:r>
            <a:endParaRPr lang="en-US" sz="1600" b="1" dirty="0">
              <a:solidFill>
                <a:schemeClr val="bg1"/>
              </a:solidFill>
              <a:latin typeface="+mn-lt"/>
            </a:endParaRPr>
          </a:p>
        </p:txBody>
      </p:sp>
      <p:sp>
        <p:nvSpPr>
          <p:cNvPr id="10" name="Rectangle 9"/>
          <p:cNvSpPr/>
          <p:nvPr/>
        </p:nvSpPr>
        <p:spPr>
          <a:xfrm>
            <a:off x="2968654" y="838201"/>
            <a:ext cx="4883756" cy="338554"/>
          </a:xfrm>
          <a:prstGeom prst="rect">
            <a:avLst/>
          </a:prstGeom>
        </p:spPr>
        <p:txBody>
          <a:bodyPr wrap="square">
            <a:spAutoFit/>
          </a:bodyPr>
          <a:lstStyle/>
          <a:p>
            <a:pPr>
              <a:defRPr/>
            </a:pPr>
            <a:r>
              <a:rPr lang="en-US" sz="1600" b="1" dirty="0" smtClean="0">
                <a:solidFill>
                  <a:schemeClr val="bg1"/>
                </a:solidFill>
                <a:latin typeface="+mn-lt"/>
              </a:rPr>
              <a:t>IB3-A, a ~6000 square feet addition built in 2010</a:t>
            </a:r>
            <a:endParaRPr lang="en-US" sz="1600" b="1" dirty="0">
              <a:solidFill>
                <a:schemeClr val="bg1"/>
              </a:solidFill>
              <a:latin typeface="+mn-lt"/>
            </a:endParaRPr>
          </a:p>
        </p:txBody>
      </p:sp>
      <p:sp>
        <p:nvSpPr>
          <p:cNvPr id="4" name="Footer Placeholder 3"/>
          <p:cNvSpPr>
            <a:spLocks noGrp="1"/>
          </p:cNvSpPr>
          <p:nvPr>
            <p:ph type="ftr" sz="quarter" idx="11"/>
          </p:nvPr>
        </p:nvSpPr>
        <p:spPr>
          <a:xfrm>
            <a:off x="745837" y="6538503"/>
            <a:ext cx="4725670" cy="252187"/>
          </a:xfrm>
        </p:spPr>
        <p:txBody>
          <a:bodyPr/>
          <a:lstStyle/>
          <a:p>
            <a:r>
              <a:rPr lang="en-US" b="1" dirty="0" smtClean="0"/>
              <a:t>G. Velev, General Accelerator R&amp;D Review, July  31, 2018</a:t>
            </a:r>
            <a:endParaRPr lang="en-US" b="1" dirty="0"/>
          </a:p>
        </p:txBody>
      </p:sp>
    </p:spTree>
    <p:extLst>
      <p:ext uri="{BB962C8B-B14F-4D97-AF65-F5344CB8AC3E}">
        <p14:creationId xmlns:p14="http://schemas.microsoft.com/office/powerpoint/2010/main" val="2547042487"/>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34329" y="1132033"/>
            <a:ext cx="4164134" cy="1544736"/>
          </a:xfrm>
        </p:spPr>
        <p:txBody>
          <a:bodyPr/>
          <a:lstStyle/>
          <a:p>
            <a:r>
              <a:rPr lang="en-US" sz="1900" dirty="0" smtClean="0"/>
              <a:t>Supporting Projects and Magnet R&amp;D</a:t>
            </a:r>
          </a:p>
          <a:p>
            <a:r>
              <a:rPr lang="en-US" sz="1900" dirty="0" smtClean="0"/>
              <a:t>VMTF was the working horse for LARP and HFM 1.9K  tests:  20 for the last  7 years</a:t>
            </a:r>
          </a:p>
        </p:txBody>
      </p:sp>
      <p:sp>
        <p:nvSpPr>
          <p:cNvPr id="3" name="Title 2"/>
          <p:cNvSpPr>
            <a:spLocks noGrp="1"/>
          </p:cNvSpPr>
          <p:nvPr>
            <p:ph type="title"/>
          </p:nvPr>
        </p:nvSpPr>
        <p:spPr/>
        <p:txBody>
          <a:bodyPr/>
          <a:lstStyle/>
          <a:p>
            <a:r>
              <a:rPr lang="en-US" dirty="0" smtClean="0"/>
              <a:t>SC Magnet Testing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35</a:t>
            </a:fld>
            <a:endParaRPr lang="en-US" dirty="0"/>
          </a:p>
        </p:txBody>
      </p:sp>
      <p:pic>
        <p:nvPicPr>
          <p:cNvPr id="8" name="Picture 7"/>
          <p:cNvPicPr>
            <a:picLocks noChangeAspect="1"/>
          </p:cNvPicPr>
          <p:nvPr/>
        </p:nvPicPr>
        <p:blipFill>
          <a:blip r:embed="rId2"/>
          <a:stretch>
            <a:fillRect/>
          </a:stretch>
        </p:blipFill>
        <p:spPr>
          <a:xfrm>
            <a:off x="4298463" y="71316"/>
            <a:ext cx="4813300" cy="3517900"/>
          </a:xfrm>
          <a:prstGeom prst="rect">
            <a:avLst/>
          </a:prstGeom>
        </p:spPr>
      </p:pic>
      <p:pic>
        <p:nvPicPr>
          <p:cNvPr id="9" name="Picture Placeholder 6">
            <a:extLst>
              <a:ext uri="{FF2B5EF4-FFF2-40B4-BE49-F238E27FC236}">
                <a16:creationId xmlns:a16="http://schemas.microsoft.com/office/drawing/2014/main" xmlns="" id="{D0DB67EC-CA9A-4400-823A-F4235B8ADD1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2155" y="679629"/>
            <a:ext cx="8499230" cy="5351285"/>
          </a:xfrm>
          <a:prstGeom prst="rect">
            <a:avLst/>
          </a:prstGeom>
        </p:spPr>
      </p:pic>
    </p:spTree>
    <p:extLst>
      <p:ext uri="{BB962C8B-B14F-4D97-AF65-F5344CB8AC3E}">
        <p14:creationId xmlns:p14="http://schemas.microsoft.com/office/powerpoint/2010/main" val="1512600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3415322" cy="5300296"/>
          </a:xfrm>
        </p:spPr>
        <p:txBody>
          <a:bodyPr/>
          <a:lstStyle/>
          <a:p>
            <a:r>
              <a:rPr lang="en-US" sz="2000" dirty="0"/>
              <a:t>VMTF </a:t>
            </a:r>
            <a:r>
              <a:rPr lang="en-US" sz="2000" dirty="0" smtClean="0"/>
              <a:t>has been “the </a:t>
            </a:r>
            <a:r>
              <a:rPr lang="en-US" sz="2000" dirty="0"/>
              <a:t>working </a:t>
            </a:r>
            <a:r>
              <a:rPr lang="en-US" sz="2000" dirty="0" smtClean="0"/>
              <a:t>horse” </a:t>
            </a:r>
            <a:r>
              <a:rPr lang="en-US" sz="2000" dirty="0"/>
              <a:t>for LARP and HFM 1.9K  tests:  20 for the last  7 </a:t>
            </a:r>
            <a:r>
              <a:rPr lang="en-US" sz="2000" dirty="0" smtClean="0"/>
              <a:t>years</a:t>
            </a:r>
          </a:p>
          <a:p>
            <a:r>
              <a:rPr lang="en-US" sz="2000" dirty="0" smtClean="0"/>
              <a:t>Limitations: cryostat ID of 620 mm. HFM are growing with OD.</a:t>
            </a:r>
            <a:endParaRPr lang="en-US" sz="2000" dirty="0" smtClean="0"/>
          </a:p>
          <a:p>
            <a:r>
              <a:rPr lang="en-US" sz="2000" dirty="0" smtClean="0"/>
              <a:t>Depending on the  funding decisions for new HFVMTF:</a:t>
            </a:r>
          </a:p>
          <a:p>
            <a:pPr lvl="1"/>
            <a:r>
              <a:rPr lang="en-US" sz="1800" dirty="0" smtClean="0"/>
              <a:t>we  will continue to  support it</a:t>
            </a:r>
          </a:p>
          <a:p>
            <a:pPr lvl="1"/>
            <a:r>
              <a:rPr lang="en-US" sz="1800" dirty="0" smtClean="0"/>
              <a:t>We will  use QP and other electroni</a:t>
            </a:r>
            <a:r>
              <a:rPr lang="en-US" dirty="0" smtClean="0"/>
              <a:t>cs for the new stand</a:t>
            </a:r>
            <a:endParaRPr lang="en-US" dirty="0"/>
          </a:p>
          <a:p>
            <a:endParaRPr lang="en-US" dirty="0"/>
          </a:p>
        </p:txBody>
      </p:sp>
      <p:sp>
        <p:nvSpPr>
          <p:cNvPr id="3" name="Title 2"/>
          <p:cNvSpPr>
            <a:spLocks noGrp="1"/>
          </p:cNvSpPr>
          <p:nvPr>
            <p:ph type="title"/>
          </p:nvPr>
        </p:nvSpPr>
        <p:spPr/>
        <p:txBody>
          <a:bodyPr/>
          <a:lstStyle/>
          <a:p>
            <a:r>
              <a:rPr lang="en-US" dirty="0" smtClean="0"/>
              <a:t>VMTF</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36</a:t>
            </a:fld>
            <a:endParaRPr lang="en-US" dirty="0"/>
          </a:p>
        </p:txBody>
      </p:sp>
      <p:pic>
        <p:nvPicPr>
          <p:cNvPr id="7" name="Content Placeholder 3"/>
          <p:cNvPicPr>
            <a:picLocks noGrp="1" noChangeAspect="1"/>
          </p:cNvPicPr>
          <p:nvPr/>
        </p:nvPicPr>
        <p:blipFill>
          <a:blip r:embed="rId2" cstate="screen">
            <a:extLst>
              <a:ext uri="{28A0092B-C50C-407E-A947-70E740481C1C}">
                <a14:useLocalDpi xmlns:a14="http://schemas.microsoft.com/office/drawing/2010/main"/>
              </a:ext>
            </a:extLst>
          </a:blip>
          <a:srcRect/>
          <a:stretch>
            <a:fillRect/>
          </a:stretch>
        </p:blipFill>
        <p:spPr>
          <a:xfrm>
            <a:off x="3728264" y="1252015"/>
            <a:ext cx="2422769" cy="2574681"/>
          </a:xfrm>
          <a:prstGeom prst="rect">
            <a:avLst/>
          </a:prstGeom>
        </p:spPr>
      </p:pic>
      <p:pic>
        <p:nvPicPr>
          <p:cNvPr id="8" name="Picture 7">
            <a:extLst>
              <a:ext uri="{FF2B5EF4-FFF2-40B4-BE49-F238E27FC236}">
                <a16:creationId xmlns:a16="http://schemas.microsoft.com/office/drawing/2014/main" xmlns="" id="{2D651BF1-BD45-41E0-B8CE-DE8F45AB3C03}"/>
              </a:ext>
            </a:extLst>
          </p:cNvPr>
          <p:cNvPicPr>
            <a:picLocks noChangeAspect="1"/>
          </p:cNvPicPr>
          <p:nvPr/>
        </p:nvPicPr>
        <p:blipFill>
          <a:blip r:embed="rId3"/>
          <a:stretch>
            <a:fillRect/>
          </a:stretch>
        </p:blipFill>
        <p:spPr>
          <a:xfrm>
            <a:off x="3728264" y="3826696"/>
            <a:ext cx="5187136" cy="2090408"/>
          </a:xfrm>
          <a:prstGeom prst="rect">
            <a:avLst/>
          </a:prstGeom>
        </p:spPr>
      </p:pic>
      <p:pic>
        <p:nvPicPr>
          <p:cNvPr id="9" name="Picture 8">
            <a:extLst>
              <a:ext uri="{FF2B5EF4-FFF2-40B4-BE49-F238E27FC236}">
                <a16:creationId xmlns:a16="http://schemas.microsoft.com/office/drawing/2014/main" xmlns="" id="{775040F7-ED14-4403-96B1-78500160F04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151033" y="1252014"/>
            <a:ext cx="2881923" cy="2460293"/>
          </a:xfrm>
          <a:prstGeom prst="rect">
            <a:avLst/>
          </a:prstGeom>
        </p:spPr>
      </p:pic>
    </p:spTree>
    <p:extLst>
      <p:ext uri="{BB962C8B-B14F-4D97-AF65-F5344CB8AC3E}">
        <p14:creationId xmlns:p14="http://schemas.microsoft.com/office/powerpoint/2010/main" val="66745822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1" y="971550"/>
            <a:ext cx="4382476" cy="5134219"/>
          </a:xfrm>
        </p:spPr>
        <p:txBody>
          <a:bodyPr/>
          <a:lstStyle/>
          <a:p>
            <a:r>
              <a:rPr lang="en-US" dirty="0" smtClean="0"/>
              <a:t>A  4.2 K  test stand dedicated to  small magnets  and current leads</a:t>
            </a:r>
          </a:p>
          <a:p>
            <a:r>
              <a:rPr lang="en-US" dirty="0" smtClean="0"/>
              <a:t>For the  last  two years supports LCLS II  small  quadrupoles testing for  FNAL and </a:t>
            </a:r>
            <a:r>
              <a:rPr lang="en-US" dirty="0" err="1" smtClean="0"/>
              <a:t>JLab</a:t>
            </a:r>
            <a:r>
              <a:rPr lang="en-US" dirty="0" smtClean="0"/>
              <a:t> </a:t>
            </a:r>
            <a:r>
              <a:rPr lang="en-US" dirty="0" err="1" smtClean="0"/>
              <a:t>cryomodules</a:t>
            </a:r>
            <a:r>
              <a:rPr lang="en-US" dirty="0" smtClean="0"/>
              <a:t>, 33/36 magnets are tested  </a:t>
            </a:r>
          </a:p>
          <a:p>
            <a:r>
              <a:rPr lang="en-US" dirty="0" smtClean="0"/>
              <a:t>Stand 3: future </a:t>
            </a:r>
            <a:r>
              <a:rPr lang="en-US" dirty="0" smtClean="0"/>
              <a:t>plans:</a:t>
            </a:r>
          </a:p>
          <a:p>
            <a:pPr lvl="1"/>
            <a:r>
              <a:rPr lang="en-US" sz="1800" dirty="0" smtClean="0"/>
              <a:t>Finish LCLS II </a:t>
            </a:r>
          </a:p>
          <a:p>
            <a:pPr lvl="1"/>
            <a:r>
              <a:rPr lang="en-US" sz="1800" dirty="0" smtClean="0"/>
              <a:t>Test HTS  current leads for Mu2e  transport solenoid</a:t>
            </a:r>
          </a:p>
          <a:p>
            <a:pPr lvl="1"/>
            <a:r>
              <a:rPr lang="en-US" sz="1800" dirty="0" smtClean="0"/>
              <a:t>Dedicate  to  fast-turn-around R&amp;D tests: racetrack coils, 10  stack conductor  and etc.  </a:t>
            </a:r>
          </a:p>
          <a:p>
            <a:pPr lvl="1"/>
            <a:endParaRPr lang="en-US" dirty="0"/>
          </a:p>
        </p:txBody>
      </p:sp>
      <p:sp>
        <p:nvSpPr>
          <p:cNvPr id="3" name="Title 2"/>
          <p:cNvSpPr>
            <a:spLocks noGrp="1"/>
          </p:cNvSpPr>
          <p:nvPr>
            <p:ph type="title"/>
          </p:nvPr>
        </p:nvSpPr>
        <p:spPr/>
        <p:txBody>
          <a:bodyPr/>
          <a:lstStyle/>
          <a:p>
            <a:r>
              <a:rPr lang="en-US" dirty="0" smtClean="0"/>
              <a:t>Stand 3</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37</a:t>
            </a:fld>
            <a:endParaRPr lang="en-US" dirty="0"/>
          </a:p>
        </p:txBody>
      </p:sp>
      <p:pic>
        <p:nvPicPr>
          <p:cNvPr id="7" name="Picture 6">
            <a:extLst>
              <a:ext uri="{FF2B5EF4-FFF2-40B4-BE49-F238E27FC236}">
                <a16:creationId xmlns:a16="http://schemas.microsoft.com/office/drawing/2014/main" xmlns="" id="{5C213D76-F1A4-48ED-BE6A-3938DE8075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677018" y="2891693"/>
            <a:ext cx="4320443" cy="3402349"/>
          </a:xfrm>
          <a:prstGeom prst="rect">
            <a:avLst/>
          </a:prstGeom>
        </p:spPr>
      </p:pic>
      <p:pic>
        <p:nvPicPr>
          <p:cNvPr id="9" name="Picture 8">
            <a:extLst>
              <a:ext uri="{FF2B5EF4-FFF2-40B4-BE49-F238E27FC236}">
                <a16:creationId xmlns:a16="http://schemas.microsoft.com/office/drawing/2014/main" xmlns="" id="{B4C38EAB-9459-45E1-BDE6-C6C21FE2B25C}"/>
              </a:ext>
            </a:extLst>
          </p:cNvPr>
          <p:cNvPicPr/>
          <p:nvPr/>
        </p:nvPicPr>
        <p:blipFill>
          <a:blip r:embed="rId3" cstate="screen">
            <a:extLst>
              <a:ext uri="{28A0092B-C50C-407E-A947-70E740481C1C}">
                <a14:useLocalDpi xmlns:a14="http://schemas.microsoft.com/office/drawing/2010/main"/>
              </a:ext>
            </a:extLst>
          </a:blip>
          <a:srcRect/>
          <a:stretch>
            <a:fillRect/>
          </a:stretch>
        </p:blipFill>
        <p:spPr bwMode="auto">
          <a:xfrm>
            <a:off x="6302386" y="679629"/>
            <a:ext cx="2841613" cy="2339063"/>
          </a:xfrm>
          <a:prstGeom prst="rect">
            <a:avLst/>
          </a:prstGeom>
          <a:noFill/>
          <a:ln>
            <a:noFill/>
          </a:ln>
        </p:spPr>
      </p:pic>
      <p:pic>
        <p:nvPicPr>
          <p:cNvPr id="10" name="Picture 9"/>
          <p:cNvPicPr>
            <a:picLocks noChangeAspect="1"/>
          </p:cNvPicPr>
          <p:nvPr/>
        </p:nvPicPr>
        <p:blipFill>
          <a:blip r:embed="rId4"/>
          <a:stretch>
            <a:fillRect/>
          </a:stretch>
        </p:blipFill>
        <p:spPr>
          <a:xfrm>
            <a:off x="4611077" y="-1"/>
            <a:ext cx="1674508" cy="3018693"/>
          </a:xfrm>
          <a:prstGeom prst="rect">
            <a:avLst/>
          </a:prstGeom>
        </p:spPr>
      </p:pic>
    </p:spTree>
    <p:extLst>
      <p:ext uri="{BB962C8B-B14F-4D97-AF65-F5344CB8AC3E}">
        <p14:creationId xmlns:p14="http://schemas.microsoft.com/office/powerpoint/2010/main" val="1485224095"/>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stand4-2.png"/>
          <p:cNvPicPr>
            <a:picLocks noGrp="1" noChangeAspect="1"/>
          </p:cNvPicPr>
          <p:nvPr>
            <p:ph idx="1"/>
          </p:nvPr>
        </p:nvPicPr>
        <p:blipFill>
          <a:blip r:embed="rId2" cstate="screen">
            <a:extLst>
              <a:ext uri="{28A0092B-C50C-407E-A947-70E740481C1C}">
                <a14:useLocalDpi xmlns:a14="http://schemas.microsoft.com/office/drawing/2010/main"/>
              </a:ext>
            </a:extLst>
          </a:blip>
          <a:srcRect/>
          <a:stretch>
            <a:fillRect/>
          </a:stretch>
        </p:blipFill>
        <p:spPr>
          <a:xfrm>
            <a:off x="4924425" y="3546231"/>
            <a:ext cx="3895344" cy="2357683"/>
          </a:xfrm>
        </p:spPr>
      </p:pic>
      <p:sp>
        <p:nvSpPr>
          <p:cNvPr id="3" name="Title 2"/>
          <p:cNvSpPr>
            <a:spLocks noGrp="1"/>
          </p:cNvSpPr>
          <p:nvPr>
            <p:ph type="title"/>
          </p:nvPr>
        </p:nvSpPr>
        <p:spPr/>
        <p:txBody>
          <a:bodyPr/>
          <a:lstStyle/>
          <a:p>
            <a:r>
              <a:rPr lang="en-US" dirty="0" smtClean="0"/>
              <a:t>Stand 4</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38</a:t>
            </a:fld>
            <a:endParaRPr lang="en-US" dirty="0"/>
          </a:p>
        </p:txBody>
      </p:sp>
      <p:pic>
        <p:nvPicPr>
          <p:cNvPr id="7" name="Picture 6" descr="Stand4_1.pn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924425" y="812878"/>
            <a:ext cx="3895344" cy="2535936"/>
          </a:xfrm>
          <a:prstGeom prst="rect">
            <a:avLst/>
          </a:prstGeom>
        </p:spPr>
      </p:pic>
      <p:sp>
        <p:nvSpPr>
          <p:cNvPr id="8" name="Content Placeholder 2"/>
          <p:cNvSpPr txBox="1">
            <a:spLocks/>
          </p:cNvSpPr>
          <p:nvPr/>
        </p:nvSpPr>
        <p:spPr bwMode="auto">
          <a:xfrm>
            <a:off x="228601" y="812878"/>
            <a:ext cx="4568092" cy="54101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342900" indent="-342900" algn="l" defTabSz="457200" rtl="0" eaLnBrk="1" fontAlgn="base" hangingPunct="1">
              <a:spcBef>
                <a:spcPct val="20000"/>
              </a:spcBef>
              <a:spcAft>
                <a:spcPct val="0"/>
              </a:spcAft>
              <a:buFont typeface="Arial" charset="0"/>
              <a:buChar char="•"/>
              <a:defRPr sz="2400" kern="1200">
                <a:solidFill>
                  <a:srgbClr val="50505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2200" kern="1200">
                <a:solidFill>
                  <a:srgbClr val="505050"/>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2000" kern="1200">
                <a:solidFill>
                  <a:srgbClr val="505050"/>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800" kern="1200">
                <a:solidFill>
                  <a:srgbClr val="505050"/>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a:buChar char="•"/>
              <a:defRPr sz="18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200" dirty="0">
                <a:latin typeface="Helvetica" pitchFamily="124" charset="0"/>
              </a:rPr>
              <a:t>O</a:t>
            </a:r>
            <a:r>
              <a:rPr lang="en-US" sz="2200" dirty="0" smtClean="0">
                <a:latin typeface="Helvetica" pitchFamily="124" charset="0"/>
              </a:rPr>
              <a:t>n-line in 2019  for HL-LHC AUP </a:t>
            </a:r>
          </a:p>
          <a:p>
            <a:r>
              <a:rPr lang="en-US" sz="2200" dirty="0" smtClean="0">
                <a:latin typeface="Helvetica" pitchFamily="124" charset="0"/>
              </a:rPr>
              <a:t>Main functions</a:t>
            </a:r>
          </a:p>
          <a:p>
            <a:pPr lvl="1"/>
            <a:r>
              <a:rPr lang="en-US" sz="1800" dirty="0" smtClean="0">
                <a:latin typeface="Helvetica" pitchFamily="124" charset="0"/>
              </a:rPr>
              <a:t>Test and measure large superconducting magnets</a:t>
            </a:r>
          </a:p>
          <a:p>
            <a:pPr lvl="1"/>
            <a:r>
              <a:rPr lang="en-US" sz="1800" dirty="0"/>
              <a:t>Maximum capacity: ~</a:t>
            </a:r>
            <a:r>
              <a:rPr lang="en-US" sz="1800" dirty="0" smtClean="0"/>
              <a:t>14 m long magnets</a:t>
            </a:r>
            <a:endParaRPr lang="en-US" sz="1800" dirty="0"/>
          </a:p>
          <a:p>
            <a:pPr lvl="1"/>
            <a:r>
              <a:rPr lang="en-US" sz="1800" dirty="0" smtClean="0"/>
              <a:t>1.85K </a:t>
            </a:r>
            <a:r>
              <a:rPr lang="en-US" sz="1800" dirty="0"/>
              <a:t>minimum temperature</a:t>
            </a:r>
          </a:p>
          <a:p>
            <a:pPr lvl="1"/>
            <a:r>
              <a:rPr lang="en-US" sz="1800" dirty="0" smtClean="0"/>
              <a:t>20 </a:t>
            </a:r>
            <a:r>
              <a:rPr lang="en-US" sz="1800" dirty="0"/>
              <a:t>kA maximum current</a:t>
            </a:r>
          </a:p>
          <a:p>
            <a:pPr lvl="1"/>
            <a:r>
              <a:rPr lang="en-US" sz="1800" dirty="0" smtClean="0"/>
              <a:t>Measurements</a:t>
            </a:r>
            <a:endParaRPr lang="en-US" sz="1800" dirty="0"/>
          </a:p>
          <a:p>
            <a:pPr lvl="2"/>
            <a:r>
              <a:rPr lang="en-US" sz="1600" dirty="0"/>
              <a:t>Quench performance</a:t>
            </a:r>
          </a:p>
          <a:p>
            <a:pPr lvl="2"/>
            <a:r>
              <a:rPr lang="en-US" sz="1600" dirty="0"/>
              <a:t>Rotating coil for field strength and uniformity</a:t>
            </a:r>
          </a:p>
          <a:p>
            <a:pPr lvl="2"/>
            <a:r>
              <a:rPr lang="en-US" sz="1600" dirty="0"/>
              <a:t>Single stretched wir</a:t>
            </a:r>
            <a:r>
              <a:rPr lang="en-US" dirty="0"/>
              <a:t>e</a:t>
            </a:r>
          </a:p>
          <a:p>
            <a:r>
              <a:rPr lang="en-US" sz="2200" dirty="0" smtClean="0">
                <a:latin typeface="Helvetica" pitchFamily="124" charset="0"/>
              </a:rPr>
              <a:t>Working hard to  meet the project requirements</a:t>
            </a:r>
          </a:p>
        </p:txBody>
      </p:sp>
    </p:spTree>
    <p:extLst>
      <p:ext uri="{BB962C8B-B14F-4D97-AF65-F5344CB8AC3E}">
        <p14:creationId xmlns:p14="http://schemas.microsoft.com/office/powerpoint/2010/main" val="2349864522"/>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228600" y="103188"/>
            <a:ext cx="8686800" cy="6429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p>
            <a:pPr eaLnBrk="1" hangingPunct="1"/>
            <a:r>
              <a:rPr lang="en-US" altLang="en-US" dirty="0">
                <a:latin typeface="Helvetica" panose="020B0604020202020204" pitchFamily="34" charset="0"/>
                <a:ea typeface="Geneva" pitchFamily="121" charset="-128"/>
              </a:rPr>
              <a:t>Mu2e Transport Solenoid Test Facility at HAB</a:t>
            </a:r>
          </a:p>
        </p:txBody>
      </p:sp>
      <p:sp>
        <p:nvSpPr>
          <p:cNvPr id="24578" name="Content Placeholder 29"/>
          <p:cNvSpPr>
            <a:spLocks noGrp="1"/>
          </p:cNvSpPr>
          <p:nvPr>
            <p:ph idx="1"/>
          </p:nvPr>
        </p:nvSpPr>
        <p:spPr bwMode="auto">
          <a:xfrm>
            <a:off x="222250" y="556077"/>
            <a:ext cx="8672513" cy="116330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anchor="t" anchorCtr="0" compatLnSpc="1">
            <a:prstTxWarp prst="textNoShape">
              <a:avLst/>
            </a:prstTxWarp>
          </a:bodyPr>
          <a:lstStyle/>
          <a:p>
            <a:pPr eaLnBrk="1" hangingPunct="1"/>
            <a:r>
              <a:rPr lang="en-US" altLang="en-US" sz="1800" dirty="0">
                <a:solidFill>
                  <a:schemeClr val="accent6">
                    <a:lumMod val="50000"/>
                  </a:schemeClr>
                </a:solidFill>
                <a:latin typeface="Helvetica" panose="020B0604020202020204" pitchFamily="34" charset="0"/>
                <a:ea typeface="Geneva" pitchFamily="121" charset="-128"/>
              </a:rPr>
              <a:t>Commissioned </a:t>
            </a:r>
            <a:r>
              <a:rPr lang="en-US" altLang="en-US" dirty="0" smtClean="0">
                <a:solidFill>
                  <a:schemeClr val="accent6">
                    <a:lumMod val="50000"/>
                  </a:schemeClr>
                </a:solidFill>
                <a:latin typeface="Helvetica" panose="020B0604020202020204" pitchFamily="34" charset="0"/>
                <a:ea typeface="Geneva" pitchFamily="121" charset="-128"/>
              </a:rPr>
              <a:t>of the stand is finished.  </a:t>
            </a:r>
            <a:r>
              <a:rPr lang="en-US" altLang="en-US" sz="1800" dirty="0" smtClean="0">
                <a:solidFill>
                  <a:schemeClr val="accent6">
                    <a:lumMod val="50000"/>
                  </a:schemeClr>
                </a:solidFill>
                <a:latin typeface="Helvetica" panose="020B0604020202020204" pitchFamily="34" charset="0"/>
                <a:ea typeface="Geneva" pitchFamily="121" charset="-128"/>
              </a:rPr>
              <a:t> </a:t>
            </a:r>
            <a:endParaRPr lang="en-US" altLang="en-US" sz="1800" dirty="0">
              <a:solidFill>
                <a:schemeClr val="accent6">
                  <a:lumMod val="50000"/>
                </a:schemeClr>
              </a:solidFill>
              <a:latin typeface="Helvetica" panose="020B0604020202020204" pitchFamily="34" charset="0"/>
              <a:ea typeface="Geneva" pitchFamily="121" charset="-128"/>
            </a:endParaRPr>
          </a:p>
          <a:p>
            <a:pPr lvl="1"/>
            <a:r>
              <a:rPr lang="en-US" altLang="en-US" sz="1600" dirty="0" smtClean="0">
                <a:solidFill>
                  <a:schemeClr val="accent6">
                    <a:lumMod val="50000"/>
                  </a:schemeClr>
                </a:solidFill>
                <a:latin typeface="Helvetica" panose="020B0604020202020204" pitchFamily="34" charset="0"/>
                <a:ea typeface="Geneva" pitchFamily="121" charset="-128"/>
              </a:rPr>
              <a:t>Two Top </a:t>
            </a:r>
            <a:r>
              <a:rPr lang="en-US" altLang="en-US" sz="1600" dirty="0">
                <a:solidFill>
                  <a:schemeClr val="accent6">
                    <a:lumMod val="50000"/>
                  </a:schemeClr>
                </a:solidFill>
                <a:latin typeface="Helvetica" panose="020B0604020202020204" pitchFamily="34" charset="0"/>
                <a:ea typeface="Geneva" pitchFamily="121" charset="-128"/>
              </a:rPr>
              <a:t>Plates with </a:t>
            </a:r>
            <a:r>
              <a:rPr lang="en-US" altLang="en-US" sz="1600" dirty="0" err="1">
                <a:solidFill>
                  <a:schemeClr val="accent6">
                    <a:lumMod val="50000"/>
                  </a:schemeClr>
                </a:solidFill>
                <a:latin typeface="Helvetica" panose="020B0604020202020204" pitchFamily="34" charset="0"/>
                <a:ea typeface="Geneva" pitchFamily="121" charset="-128"/>
              </a:rPr>
              <a:t>cryo</a:t>
            </a:r>
            <a:r>
              <a:rPr lang="en-US" altLang="en-US" sz="1600" dirty="0">
                <a:solidFill>
                  <a:schemeClr val="accent6">
                    <a:lumMod val="50000"/>
                  </a:schemeClr>
                </a:solidFill>
                <a:latin typeface="Helvetica" panose="020B0604020202020204" pitchFamily="34" charset="0"/>
                <a:ea typeface="Geneva" pitchFamily="121" charset="-128"/>
              </a:rPr>
              <a:t>, mechanical, instrumentation, power interfaces to TS coil modules</a:t>
            </a:r>
          </a:p>
          <a:p>
            <a:r>
              <a:rPr lang="en-US" altLang="en-US" sz="1800" dirty="0" smtClean="0">
                <a:solidFill>
                  <a:schemeClr val="accent6">
                    <a:lumMod val="50000"/>
                  </a:schemeClr>
                </a:solidFill>
                <a:latin typeface="Helvetica" panose="020B0604020202020204" pitchFamily="34" charset="0"/>
                <a:ea typeface="Geneva" pitchFamily="121" charset="-128"/>
              </a:rPr>
              <a:t> </a:t>
            </a:r>
            <a:r>
              <a:rPr lang="en-US" altLang="en-US" dirty="0">
                <a:solidFill>
                  <a:schemeClr val="accent6">
                    <a:lumMod val="50000"/>
                  </a:schemeClr>
                </a:solidFill>
                <a:latin typeface="Helvetica" panose="020B0604020202020204" pitchFamily="34" charset="0"/>
                <a:ea typeface="Geneva" pitchFamily="121" charset="-128"/>
              </a:rPr>
              <a:t>F</a:t>
            </a:r>
            <a:r>
              <a:rPr lang="en-US" altLang="en-US" sz="1800" dirty="0" smtClean="0">
                <a:solidFill>
                  <a:schemeClr val="accent6">
                    <a:lumMod val="50000"/>
                  </a:schemeClr>
                </a:solidFill>
                <a:latin typeface="Helvetica" panose="020B0604020202020204" pitchFamily="34" charset="0"/>
                <a:ea typeface="Geneva" pitchFamily="121" charset="-128"/>
              </a:rPr>
              <a:t>irst </a:t>
            </a:r>
            <a:r>
              <a:rPr lang="en-US" altLang="en-US" sz="1800" dirty="0">
                <a:solidFill>
                  <a:schemeClr val="accent6">
                    <a:lumMod val="50000"/>
                  </a:schemeClr>
                </a:solidFill>
                <a:latin typeface="Helvetica" panose="020B0604020202020204" pitchFamily="34" charset="0"/>
                <a:ea typeface="Geneva" pitchFamily="121" charset="-128"/>
              </a:rPr>
              <a:t>production </a:t>
            </a:r>
            <a:r>
              <a:rPr lang="en-US" altLang="en-US" sz="1800" dirty="0" smtClean="0">
                <a:solidFill>
                  <a:schemeClr val="accent6">
                    <a:lumMod val="50000"/>
                  </a:schemeClr>
                </a:solidFill>
                <a:latin typeface="Helvetica" panose="020B0604020202020204" pitchFamily="34" charset="0"/>
                <a:ea typeface="Geneva" pitchFamily="121" charset="-128"/>
              </a:rPr>
              <a:t>module</a:t>
            </a:r>
            <a:r>
              <a:rPr lang="en-US" altLang="en-US" dirty="0">
                <a:solidFill>
                  <a:schemeClr val="accent6">
                    <a:lumMod val="50000"/>
                  </a:schemeClr>
                </a:solidFill>
                <a:latin typeface="Helvetica" panose="020B0604020202020204" pitchFamily="34" charset="0"/>
                <a:ea typeface="Geneva" pitchFamily="121" charset="-128"/>
              </a:rPr>
              <a:t> </a:t>
            </a:r>
            <a:r>
              <a:rPr lang="en-US" altLang="en-US" dirty="0" smtClean="0">
                <a:solidFill>
                  <a:schemeClr val="accent6">
                    <a:lumMod val="50000"/>
                  </a:schemeClr>
                </a:solidFill>
                <a:latin typeface="Helvetica" panose="020B0604020202020204" pitchFamily="34" charset="0"/>
                <a:ea typeface="Geneva" pitchFamily="121" charset="-128"/>
              </a:rPr>
              <a:t>of Mu2e transport solenoid, </a:t>
            </a:r>
            <a:r>
              <a:rPr lang="en-US" altLang="en-US" sz="1800" dirty="0" smtClean="0">
                <a:solidFill>
                  <a:schemeClr val="accent6">
                    <a:lumMod val="50000"/>
                  </a:schemeClr>
                </a:solidFill>
                <a:latin typeface="Helvetica" panose="020B0604020202020204" pitchFamily="34" charset="0"/>
                <a:ea typeface="Geneva" pitchFamily="121" charset="-128"/>
              </a:rPr>
              <a:t>TSUN1 </a:t>
            </a:r>
            <a:r>
              <a:rPr lang="en-US" altLang="en-US" sz="1800" dirty="0" smtClean="0">
                <a:solidFill>
                  <a:schemeClr val="accent6">
                    <a:lumMod val="50000"/>
                  </a:schemeClr>
                </a:solidFill>
                <a:latin typeface="Helvetica" panose="020B0604020202020204" pitchFamily="34" charset="0"/>
                <a:ea typeface="Geneva" pitchFamily="121" charset="-128"/>
              </a:rPr>
              <a:t>is tested </a:t>
            </a:r>
            <a:endParaRPr lang="en-US" altLang="en-US" sz="1800" dirty="0">
              <a:solidFill>
                <a:schemeClr val="accent6">
                  <a:lumMod val="50000"/>
                </a:schemeClr>
              </a:solidFill>
              <a:latin typeface="Helvetica" panose="020B0604020202020204" pitchFamily="34" charset="0"/>
              <a:ea typeface="Geneva" pitchFamily="121" charset="-128"/>
            </a:endParaRPr>
          </a:p>
        </p:txBody>
      </p:sp>
      <p:sp>
        <p:nvSpPr>
          <p:cNvPr id="24580" name="Footer Placeholder 4"/>
          <p:cNvSpPr>
            <a:spLocks noGrp="1"/>
          </p:cNvSpPr>
          <p:nvPr>
            <p:ph type="ftr" sz="quarter" idx="11"/>
          </p:nvPr>
        </p:nvSpPr>
        <p:spPr bwMode="auto">
          <a:xfrm>
            <a:off x="1299307" y="6504213"/>
            <a:ext cx="4756150" cy="3537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smtClean="0">
                <a:ln>
                  <a:noFill/>
                </a:ln>
                <a:solidFill>
                  <a:srgbClr val="004C97"/>
                </a:solidFill>
                <a:effectLst/>
                <a:uLnTx/>
                <a:uFillTx/>
                <a:latin typeface="Helvetica" panose="020B0604020202020204" pitchFamily="34" charset="0"/>
                <a:ea typeface="MS PGothic" panose="020B0600070205080204" pitchFamily="34" charset="-128"/>
              </a:rPr>
              <a:t>G. Velev, General Accelerator R&amp;D Review, July  31, 2018</a:t>
            </a:r>
            <a:endParaRPr kumimoji="0" lang="en-US" altLang="en-US" sz="1200" b="1" i="0" u="none" strike="noStrike" kern="1200" cap="none" spc="0" normalizeH="0" baseline="0" noProof="0" dirty="0">
              <a:ln>
                <a:noFill/>
              </a:ln>
              <a:solidFill>
                <a:srgbClr val="004C97"/>
              </a:solidFill>
              <a:effectLst/>
              <a:uLnTx/>
              <a:uFillTx/>
              <a:latin typeface="Helvetica" panose="020B0604020202020204" pitchFamily="34" charset="0"/>
              <a:ea typeface="MS PGothic" panose="020B0600070205080204" pitchFamily="34" charset="-128"/>
            </a:endParaRPr>
          </a:p>
        </p:txBody>
      </p:sp>
      <p:sp>
        <p:nvSpPr>
          <p:cNvPr id="24581" name="Slide Number Placeholder 5"/>
          <p:cNvSpPr>
            <a:spLocks noGrp="1"/>
          </p:cNvSpPr>
          <p:nvPr>
            <p:ph type="sldNum" sz="quarter" idx="4294967295"/>
          </p:nvPr>
        </p:nvSpPr>
        <p:spPr bwMode="auto">
          <a:xfrm>
            <a:off x="228600" y="6515100"/>
            <a:ext cx="447675" cy="2413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fld id="{626492DB-2F06-44C7-8B18-72CF568DED1B}" type="slidenum">
              <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rPr>
              <a:pPr marL="0" marR="0" lvl="0" indent="0" algn="l" defTabSz="4572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4C97"/>
              </a:solidFill>
              <a:effectLst/>
              <a:uLnTx/>
              <a:uFillTx/>
              <a:latin typeface="Helvetica" panose="020B0604020202020204" pitchFamily="34" charset="0"/>
              <a:ea typeface="Geneva" pitchFamily="121" charset="-128"/>
              <a:cs typeface="+mn-cs"/>
            </a:endParaRPr>
          </a:p>
        </p:txBody>
      </p:sp>
      <p:pic>
        <p:nvPicPr>
          <p:cNvPr id="3" name="Picture 2">
            <a:extLst>
              <a:ext uri="{FF2B5EF4-FFF2-40B4-BE49-F238E27FC236}">
                <a16:creationId xmlns="" xmlns:a16="http://schemas.microsoft.com/office/drawing/2014/main" id="{BF78BF0E-2FAF-4C36-A5CB-96D1EBFF573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248985" y="1863004"/>
            <a:ext cx="5533845" cy="4150384"/>
          </a:xfrm>
          <a:prstGeom prst="rect">
            <a:avLst/>
          </a:prstGeom>
        </p:spPr>
      </p:pic>
      <p:pic>
        <p:nvPicPr>
          <p:cNvPr id="5" name="Picture 4">
            <a:extLst>
              <a:ext uri="{FF2B5EF4-FFF2-40B4-BE49-F238E27FC236}">
                <a16:creationId xmlns="" xmlns:a16="http://schemas.microsoft.com/office/drawing/2014/main" id="{43BC27DE-CAA5-4ECF-A3E8-14456A9CCE4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28602" y="4015860"/>
            <a:ext cx="2963862" cy="2222897"/>
          </a:xfrm>
          <a:prstGeom prst="rect">
            <a:avLst/>
          </a:prstGeom>
        </p:spPr>
      </p:pic>
      <p:pic>
        <p:nvPicPr>
          <p:cNvPr id="7" name="Picture 6">
            <a:extLst>
              <a:ext uri="{FF2B5EF4-FFF2-40B4-BE49-F238E27FC236}">
                <a16:creationId xmlns="" xmlns:a16="http://schemas.microsoft.com/office/drawing/2014/main" id="{CD0F9B27-611A-49D7-B7E1-3A12E32666D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28600" y="1863004"/>
            <a:ext cx="2963864" cy="2092444"/>
          </a:xfrm>
          <a:prstGeom prst="rect">
            <a:avLst/>
          </a:prstGeom>
        </p:spPr>
      </p:pic>
      <p:pic>
        <p:nvPicPr>
          <p:cNvPr id="4" name="Picture 3">
            <a:extLst>
              <a:ext uri="{FF2B5EF4-FFF2-40B4-BE49-F238E27FC236}">
                <a16:creationId xmlns="" xmlns:a16="http://schemas.microsoft.com/office/drawing/2014/main" id="{3C20B08C-9D3E-4684-8DBF-215130B0B2B8}"/>
              </a:ext>
            </a:extLst>
          </p:cNvPr>
          <p:cNvPicPr>
            <a:picLocks noChangeAspect="1"/>
          </p:cNvPicPr>
          <p:nvPr/>
        </p:nvPicPr>
        <p:blipFill>
          <a:blip r:embed="rId5"/>
          <a:stretch>
            <a:fillRect/>
          </a:stretch>
        </p:blipFill>
        <p:spPr>
          <a:xfrm>
            <a:off x="7366958" y="1904762"/>
            <a:ext cx="1358900" cy="781050"/>
          </a:xfrm>
          <a:prstGeom prst="rect">
            <a:avLst/>
          </a:prstGeom>
        </p:spPr>
      </p:pic>
      <p:sp>
        <p:nvSpPr>
          <p:cNvPr id="2" name="TextBox 1"/>
          <p:cNvSpPr txBox="1"/>
          <p:nvPr/>
        </p:nvSpPr>
        <p:spPr>
          <a:xfrm>
            <a:off x="1299307" y="4054937"/>
            <a:ext cx="1193656" cy="461665"/>
          </a:xfrm>
          <a:prstGeom prst="rect">
            <a:avLst/>
          </a:prstGeom>
          <a:noFill/>
        </p:spPr>
        <p:txBody>
          <a:bodyPr wrap="none" rtlCol="0">
            <a:spAutoFit/>
          </a:bodyPr>
          <a:lstStyle/>
          <a:p>
            <a:r>
              <a:rPr lang="en-US" altLang="en-US" dirty="0">
                <a:solidFill>
                  <a:srgbClr val="FF0000"/>
                </a:solidFill>
                <a:latin typeface="Helvetica" panose="020B0604020202020204" pitchFamily="34" charset="0"/>
                <a:ea typeface="Geneva" pitchFamily="121" charset="-128"/>
              </a:rPr>
              <a:t>TSUN1</a:t>
            </a:r>
            <a:endParaRPr lang="en-US" dirty="0">
              <a:solidFill>
                <a:srgbClr val="FF0000"/>
              </a:solidFill>
            </a:endParaRPr>
          </a:p>
        </p:txBody>
      </p:sp>
    </p:spTree>
    <p:extLst>
      <p:ext uri="{BB962C8B-B14F-4D97-AF65-F5344CB8AC3E}">
        <p14:creationId xmlns:p14="http://schemas.microsoft.com/office/powerpoint/2010/main" val="9984597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71551"/>
            <a:ext cx="8672513" cy="2473618"/>
          </a:xfrm>
        </p:spPr>
        <p:txBody>
          <a:bodyPr/>
          <a:lstStyle/>
          <a:p>
            <a:r>
              <a:rPr lang="en-US" dirty="0" smtClean="0"/>
              <a:t>Description of the  Program</a:t>
            </a:r>
          </a:p>
          <a:p>
            <a:pPr lvl="1"/>
            <a:r>
              <a:rPr lang="en-US" dirty="0" smtClean="0"/>
              <a:t>Before MDP</a:t>
            </a:r>
          </a:p>
          <a:p>
            <a:pPr lvl="1"/>
            <a:r>
              <a:rPr lang="en-US" dirty="0" smtClean="0"/>
              <a:t>Part of of MDP  -  15T </a:t>
            </a:r>
            <a:r>
              <a:rPr lang="en-US" dirty="0" err="1" smtClean="0"/>
              <a:t>Stoyan</a:t>
            </a:r>
            <a:r>
              <a:rPr lang="en-US" dirty="0" smtClean="0"/>
              <a:t> </a:t>
            </a:r>
            <a:r>
              <a:rPr lang="en-US" dirty="0" err="1" smtClean="0"/>
              <a:t>Stoynev</a:t>
            </a:r>
            <a:endParaRPr lang="en-US" dirty="0" smtClean="0"/>
          </a:p>
          <a:p>
            <a:pPr lvl="1"/>
            <a:r>
              <a:rPr lang="en-US" dirty="0" smtClean="0"/>
              <a:t>Current SC </a:t>
            </a:r>
            <a:r>
              <a:rPr lang="en-US" dirty="0" err="1" smtClean="0"/>
              <a:t>Strand&amp;Cable</a:t>
            </a:r>
            <a:r>
              <a:rPr lang="en-US" dirty="0" smtClean="0"/>
              <a:t> (SCSC) R&amp;D  - </a:t>
            </a:r>
            <a:r>
              <a:rPr lang="en-US" dirty="0" err="1" smtClean="0"/>
              <a:t>Xingchen</a:t>
            </a:r>
            <a:r>
              <a:rPr lang="en-US" dirty="0" smtClean="0"/>
              <a:t> </a:t>
            </a:r>
            <a:r>
              <a:rPr lang="en-US" dirty="0" err="1" smtClean="0"/>
              <a:t>Xu</a:t>
            </a:r>
            <a:r>
              <a:rPr lang="en-US" dirty="0" smtClean="0"/>
              <a:t> </a:t>
            </a:r>
          </a:p>
          <a:p>
            <a:r>
              <a:rPr lang="en-US" dirty="0" smtClean="0"/>
              <a:t>Keeping </a:t>
            </a:r>
            <a:r>
              <a:rPr lang="en-US" dirty="0" smtClean="0"/>
              <a:t>own identity - Magnet Task Force  and  future plans </a:t>
            </a:r>
            <a:r>
              <a:rPr lang="mr-IN" dirty="0" smtClean="0"/>
              <a:t>–</a:t>
            </a:r>
            <a:r>
              <a:rPr lang="en-US" dirty="0" smtClean="0"/>
              <a:t> Giorgio </a:t>
            </a:r>
            <a:r>
              <a:rPr lang="en-US" dirty="0" err="1" smtClean="0"/>
              <a:t>Ambrosio</a:t>
            </a:r>
            <a:endParaRPr lang="en-US" dirty="0" smtClean="0"/>
          </a:p>
          <a:p>
            <a:pPr marL="0" indent="0">
              <a:buNone/>
            </a:pPr>
            <a:endParaRPr lang="en-US" dirty="0" smtClean="0"/>
          </a:p>
          <a:p>
            <a:pPr marL="0" indent="0">
              <a:buNone/>
            </a:pPr>
            <a:endParaRPr lang="en-US" dirty="0" smtClean="0"/>
          </a:p>
          <a:p>
            <a:endParaRPr lang="en-US" dirty="0"/>
          </a:p>
        </p:txBody>
      </p:sp>
      <p:sp>
        <p:nvSpPr>
          <p:cNvPr id="3" name="Title 2"/>
          <p:cNvSpPr>
            <a:spLocks noGrp="1"/>
          </p:cNvSpPr>
          <p:nvPr>
            <p:ph type="title"/>
          </p:nvPr>
        </p:nvSpPr>
        <p:spPr/>
        <p:txBody>
          <a:bodyPr/>
          <a:lstStyle/>
          <a:p>
            <a:r>
              <a:rPr lang="en-US" dirty="0" smtClean="0"/>
              <a:t>Introduction </a:t>
            </a:r>
            <a:endParaRPr lang="en-US" dirty="0"/>
          </a:p>
        </p:txBody>
      </p:sp>
      <p:sp>
        <p:nvSpPr>
          <p:cNvPr id="5" name="Footer Placeholder 4"/>
          <p:cNvSpPr>
            <a:spLocks noGrp="1"/>
          </p:cNvSpPr>
          <p:nvPr>
            <p:ph type="ftr" sz="quarter" idx="3"/>
          </p:nvPr>
        </p:nvSpPr>
        <p:spPr/>
        <p:txBody>
          <a:bodyPr/>
          <a:lstStyle/>
          <a:p>
            <a:pPr>
              <a:defRPr/>
            </a:pPr>
            <a:r>
              <a:rPr lang="en-US" smtClean="0"/>
              <a:t>G. Velev, General Accelerator R&amp;D Review, July  31, 2018</a:t>
            </a:r>
            <a:endParaRPr lang="en-US" b="1" dirty="0"/>
          </a:p>
        </p:txBody>
      </p:sp>
      <p:pic>
        <p:nvPicPr>
          <p:cNvPr id="6" name="Picture 5">
            <a:extLst>
              <a:ext uri="{FF2B5EF4-FFF2-40B4-BE49-F238E27FC236}">
                <a16:creationId xmlns:a16="http://schemas.microsoft.com/office/drawing/2014/main" xmlns="" id="{C895F743-CADB-1B4F-BB2C-A0DE188F4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2312" y="3445168"/>
            <a:ext cx="9061688" cy="2879431"/>
          </a:xfrm>
          <a:prstGeom prst="rect">
            <a:avLst/>
          </a:prstGeom>
        </p:spPr>
      </p:pic>
      <p:sp>
        <p:nvSpPr>
          <p:cNvPr id="7" name="Slide Number Placeholder 6"/>
          <p:cNvSpPr>
            <a:spLocks noGrp="1"/>
          </p:cNvSpPr>
          <p:nvPr>
            <p:ph type="sldNum" sz="quarter" idx="4"/>
          </p:nvPr>
        </p:nvSpPr>
        <p:spPr/>
        <p:txBody>
          <a:bodyPr/>
          <a:lstStyle/>
          <a:p>
            <a:pPr>
              <a:defRPr/>
            </a:pPr>
            <a:fld id="{148C009B-CB69-E04A-B9B3-34B26D69E9CF}" type="slidenum">
              <a:rPr lang="en-US" smtClean="0"/>
              <a:pPr>
                <a:defRPr/>
              </a:pPr>
              <a:t>4</a:t>
            </a:fld>
            <a:endParaRPr lang="en-US" dirty="0"/>
          </a:p>
        </p:txBody>
      </p:sp>
    </p:spTree>
    <p:extLst>
      <p:ext uri="{BB962C8B-B14F-4D97-AF65-F5344CB8AC3E}">
        <p14:creationId xmlns:p14="http://schemas.microsoft.com/office/powerpoint/2010/main" val="38757398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0891" y="66124"/>
            <a:ext cx="7612185" cy="990600"/>
          </a:xfrm>
        </p:spPr>
        <p:txBody>
          <a:bodyPr/>
          <a:lstStyle/>
          <a:p>
            <a:r>
              <a:rPr lang="en-US" sz="2800" dirty="0" smtClean="0"/>
              <a:t>Future  </a:t>
            </a:r>
            <a:r>
              <a:rPr lang="en-US" sz="2800" dirty="0" smtClean="0"/>
              <a:t>Proposal</a:t>
            </a:r>
            <a:r>
              <a:rPr lang="en-US" sz="2800" dirty="0" smtClean="0"/>
              <a:t> </a:t>
            </a:r>
            <a:r>
              <a:rPr lang="en-US" sz="2800" dirty="0" smtClean="0"/>
              <a:t>-  </a:t>
            </a:r>
            <a:r>
              <a:rPr lang="en-US" sz="2800" dirty="0">
                <a:solidFill>
                  <a:srgbClr val="FF0000"/>
                </a:solidFill>
              </a:rPr>
              <a:t>HFVMTF</a:t>
            </a:r>
            <a:r>
              <a:rPr lang="en-US" sz="2800" dirty="0">
                <a:solidFill>
                  <a:srgbClr val="003087"/>
                </a:solidFill>
              </a:rPr>
              <a:t>  for Conductor, Cable  and Magnet R&amp;D</a:t>
            </a:r>
            <a:endParaRPr lang="en-US" sz="2800" dirty="0"/>
          </a:p>
        </p:txBody>
      </p:sp>
      <p:sp>
        <p:nvSpPr>
          <p:cNvPr id="3" name="Content Placeholder 2"/>
          <p:cNvSpPr>
            <a:spLocks noGrp="1"/>
          </p:cNvSpPr>
          <p:nvPr>
            <p:ph idx="1"/>
          </p:nvPr>
        </p:nvSpPr>
        <p:spPr>
          <a:xfrm>
            <a:off x="228601" y="1043047"/>
            <a:ext cx="6283959" cy="3528953"/>
          </a:xfrm>
        </p:spPr>
        <p:txBody>
          <a:bodyPr/>
          <a:lstStyle/>
          <a:p>
            <a:r>
              <a:rPr lang="en-US" dirty="0">
                <a:solidFill>
                  <a:srgbClr val="BF031A"/>
                </a:solidFill>
              </a:rPr>
              <a:t>H</a:t>
            </a:r>
            <a:r>
              <a:rPr lang="en-US" dirty="0">
                <a:solidFill>
                  <a:schemeClr val="accent6">
                    <a:lumMod val="50000"/>
                  </a:schemeClr>
                </a:solidFill>
              </a:rPr>
              <a:t>igh </a:t>
            </a:r>
            <a:r>
              <a:rPr lang="en-US" dirty="0">
                <a:solidFill>
                  <a:srgbClr val="BF031A"/>
                </a:solidFill>
              </a:rPr>
              <a:t>F</a:t>
            </a:r>
            <a:r>
              <a:rPr lang="en-US" dirty="0">
                <a:solidFill>
                  <a:schemeClr val="accent6">
                    <a:lumMod val="50000"/>
                  </a:schemeClr>
                </a:solidFill>
              </a:rPr>
              <a:t>ield </a:t>
            </a:r>
            <a:r>
              <a:rPr lang="en-US" dirty="0">
                <a:solidFill>
                  <a:srgbClr val="BF031A"/>
                </a:solidFill>
              </a:rPr>
              <a:t>V</a:t>
            </a:r>
            <a:r>
              <a:rPr lang="en-US" dirty="0">
                <a:solidFill>
                  <a:schemeClr val="accent6">
                    <a:lumMod val="50000"/>
                  </a:schemeClr>
                </a:solidFill>
              </a:rPr>
              <a:t>ertical </a:t>
            </a:r>
            <a:r>
              <a:rPr lang="en-US" dirty="0">
                <a:solidFill>
                  <a:srgbClr val="BF031A"/>
                </a:solidFill>
              </a:rPr>
              <a:t>M</a:t>
            </a:r>
            <a:r>
              <a:rPr lang="en-US" dirty="0">
                <a:solidFill>
                  <a:schemeClr val="accent6">
                    <a:lumMod val="50000"/>
                  </a:schemeClr>
                </a:solidFill>
              </a:rPr>
              <a:t>agnet </a:t>
            </a:r>
            <a:r>
              <a:rPr lang="en-US" dirty="0">
                <a:solidFill>
                  <a:srgbClr val="BF031A"/>
                </a:solidFill>
              </a:rPr>
              <a:t>T</a:t>
            </a:r>
            <a:r>
              <a:rPr lang="en-US" dirty="0">
                <a:solidFill>
                  <a:schemeClr val="accent6">
                    <a:lumMod val="50000"/>
                  </a:schemeClr>
                </a:solidFill>
              </a:rPr>
              <a:t>est </a:t>
            </a:r>
            <a:r>
              <a:rPr lang="en-US" dirty="0">
                <a:solidFill>
                  <a:srgbClr val="BF031A"/>
                </a:solidFill>
              </a:rPr>
              <a:t>F</a:t>
            </a:r>
            <a:r>
              <a:rPr lang="en-US" dirty="0">
                <a:solidFill>
                  <a:schemeClr val="accent6">
                    <a:lumMod val="50000"/>
                  </a:schemeClr>
                </a:solidFill>
              </a:rPr>
              <a:t>acility  for Conductor, Cable  and Magnet R&amp;</a:t>
            </a:r>
            <a:r>
              <a:rPr lang="en-US" dirty="0" smtClean="0">
                <a:solidFill>
                  <a:schemeClr val="accent6">
                    <a:lumMod val="50000"/>
                  </a:schemeClr>
                </a:solidFill>
              </a:rPr>
              <a:t>D</a:t>
            </a:r>
            <a:endParaRPr lang="en-US" dirty="0">
              <a:solidFill>
                <a:schemeClr val="accent6">
                  <a:lumMod val="50000"/>
                </a:schemeClr>
              </a:solidFill>
            </a:endParaRPr>
          </a:p>
          <a:p>
            <a:r>
              <a:rPr lang="en-US" dirty="0">
                <a:solidFill>
                  <a:schemeClr val="accent6">
                    <a:lumMod val="50000"/>
                  </a:schemeClr>
                </a:solidFill>
              </a:rPr>
              <a:t>Synergy with Fusion  interests </a:t>
            </a:r>
          </a:p>
          <a:p>
            <a:pPr lvl="1"/>
            <a:r>
              <a:rPr lang="en-US" dirty="0">
                <a:solidFill>
                  <a:schemeClr val="accent6">
                    <a:lumMod val="50000"/>
                  </a:schemeClr>
                </a:solidFill>
              </a:rPr>
              <a:t>The  facility will  have similar parameters like  FRESCA2@CERN and  EDIPO@PSI</a:t>
            </a:r>
          </a:p>
          <a:p>
            <a:pPr lvl="1"/>
            <a:r>
              <a:rPr lang="en-US" dirty="0">
                <a:solidFill>
                  <a:schemeClr val="accent6">
                    <a:lumMod val="50000"/>
                  </a:schemeClr>
                </a:solidFill>
              </a:rPr>
              <a:t>Possibility to test  HTS cables  and small  coils </a:t>
            </a:r>
          </a:p>
          <a:p>
            <a:pPr lvl="1"/>
            <a:r>
              <a:rPr lang="en-US" dirty="0">
                <a:solidFill>
                  <a:schemeClr val="accent6">
                    <a:lumMod val="50000"/>
                  </a:schemeClr>
                </a:solidFill>
              </a:rPr>
              <a:t>External filed ~ 14-15 T </a:t>
            </a:r>
            <a:r>
              <a:rPr lang="mr-IN" dirty="0">
                <a:solidFill>
                  <a:schemeClr val="accent6">
                    <a:lumMod val="50000"/>
                  </a:schemeClr>
                </a:solidFill>
              </a:rPr>
              <a:t>–</a:t>
            </a:r>
            <a:r>
              <a:rPr lang="en-US" dirty="0">
                <a:solidFill>
                  <a:schemeClr val="accent6">
                    <a:lumMod val="50000"/>
                  </a:schemeClr>
                </a:solidFill>
              </a:rPr>
              <a:t> magnet provided with MDP collaboration </a:t>
            </a:r>
          </a:p>
          <a:p>
            <a:pPr lvl="1"/>
            <a:endParaRPr lang="en-US" dirty="0">
              <a:solidFill>
                <a:schemeClr val="accent6">
                  <a:lumMod val="50000"/>
                </a:schemeClr>
              </a:solidFill>
            </a:endParaRPr>
          </a:p>
          <a:p>
            <a:pPr lvl="1"/>
            <a:endParaRPr lang="en-US" dirty="0">
              <a:solidFill>
                <a:srgbClr val="003087"/>
              </a:solidFill>
            </a:endParaRPr>
          </a:p>
          <a:p>
            <a:endParaRPr lang="en-US" dirty="0"/>
          </a:p>
        </p:txBody>
      </p:sp>
      <p:sp>
        <p:nvSpPr>
          <p:cNvPr id="4" name="Slide Number Placeholder 3"/>
          <p:cNvSpPr>
            <a:spLocks noGrp="1"/>
          </p:cNvSpPr>
          <p:nvPr>
            <p:ph type="sldNum" sz="quarter" idx="4294967295"/>
          </p:nvPr>
        </p:nvSpPr>
        <p:spPr>
          <a:xfrm>
            <a:off x="228601" y="6515100"/>
            <a:ext cx="447675" cy="241300"/>
          </a:xfrm>
          <a:prstGeom prst="rect">
            <a:avLst/>
          </a:prstGeom>
        </p:spPr>
        <p:txBody>
          <a:bodyPr/>
          <a:lstStyle/>
          <a:p>
            <a:fld id="{52E9C158-AEF1-41A2-A6CE-6F0BAB305EFD}" type="slidenum">
              <a:rPr lang="en-US" altLang="en-US" smtClean="0"/>
              <a:pPr/>
              <a:t>40</a:t>
            </a:fld>
            <a:endParaRPr lang="en-US" altLang="en-US"/>
          </a:p>
        </p:txBody>
      </p:sp>
      <p:pic>
        <p:nvPicPr>
          <p:cNvPr id="5" name="Picture 4">
            <a:extLst>
              <a:ext uri="{FF2B5EF4-FFF2-40B4-BE49-F238E27FC236}">
                <a16:creationId xmlns:a16="http://schemas.microsoft.com/office/drawing/2014/main" xmlns="" id="{48CCF2D1-5D08-4311-8903-B3F84045891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624320" y="918128"/>
            <a:ext cx="2119151" cy="5208352"/>
          </a:xfrm>
          <a:prstGeom prst="rect">
            <a:avLst/>
          </a:prstGeom>
        </p:spPr>
      </p:pic>
      <p:pic>
        <p:nvPicPr>
          <p:cNvPr id="6" name="Content Placeholder 7">
            <a:extLst>
              <a:ext uri="{FF2B5EF4-FFF2-40B4-BE49-F238E27FC236}">
                <a16:creationId xmlns:a16="http://schemas.microsoft.com/office/drawing/2014/main" xmlns="" id="{C864C01A-F813-47DC-98BB-DEB6BDABFC9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81537" y="3360615"/>
            <a:ext cx="5128848" cy="2992683"/>
          </a:xfrm>
          <a:prstGeom prst="rect">
            <a:avLst/>
          </a:prstGeom>
        </p:spPr>
      </p:pic>
      <p:sp>
        <p:nvSpPr>
          <p:cNvPr id="7" name="Footer Placeholder 6"/>
          <p:cNvSpPr>
            <a:spLocks noGrp="1"/>
          </p:cNvSpPr>
          <p:nvPr>
            <p:ph type="ftr" sz="quarter" idx="10"/>
          </p:nvPr>
        </p:nvSpPr>
        <p:spPr>
          <a:xfrm>
            <a:off x="990600" y="6441440"/>
            <a:ext cx="5391150" cy="309880"/>
          </a:xfrm>
        </p:spPr>
        <p:txBody>
          <a:bodyPr/>
          <a:lstStyle/>
          <a:p>
            <a:pPr>
              <a:defRPr/>
            </a:pPr>
            <a:r>
              <a:rPr lang="en-US" dirty="0" smtClean="0"/>
              <a:t>G. Velev, General Accelerator R&amp;D Review, July  31, 2018</a:t>
            </a:r>
            <a:endParaRPr lang="en-US" dirty="0"/>
          </a:p>
        </p:txBody>
      </p:sp>
    </p:spTree>
    <p:extLst>
      <p:ext uri="{BB962C8B-B14F-4D97-AF65-F5344CB8AC3E}">
        <p14:creationId xmlns:p14="http://schemas.microsoft.com/office/powerpoint/2010/main" val="122003243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52446"/>
            <a:ext cx="8280401" cy="990600"/>
          </a:xfrm>
        </p:spPr>
        <p:txBody>
          <a:bodyPr/>
          <a:lstStyle/>
          <a:p>
            <a:r>
              <a:rPr lang="en-US" sz="2800" dirty="0" smtClean="0"/>
              <a:t>Magnet facilities: </a:t>
            </a:r>
            <a:r>
              <a:rPr lang="en-US" sz="2800" dirty="0"/>
              <a:t>u</a:t>
            </a:r>
            <a:r>
              <a:rPr lang="en-US" sz="2800" dirty="0" smtClean="0"/>
              <a:t>pcoming </a:t>
            </a:r>
            <a:r>
              <a:rPr lang="en-US" sz="2800" dirty="0" smtClean="0"/>
              <a:t>needs </a:t>
            </a:r>
            <a:r>
              <a:rPr lang="en-US" sz="2800" dirty="0" smtClean="0"/>
              <a:t>- 3-5 years </a:t>
            </a:r>
            <a:endParaRPr lang="en-US" sz="2800" dirty="0"/>
          </a:p>
        </p:txBody>
      </p:sp>
      <p:sp>
        <p:nvSpPr>
          <p:cNvPr id="5" name="Footer Placeholder 4"/>
          <p:cNvSpPr>
            <a:spLocks noGrp="1"/>
          </p:cNvSpPr>
          <p:nvPr>
            <p:ph type="ftr" sz="quarter" idx="11"/>
          </p:nvPr>
        </p:nvSpPr>
        <p:spPr>
          <a:xfrm>
            <a:off x="1664970" y="6504213"/>
            <a:ext cx="5182870" cy="353787"/>
          </a:xfrm>
        </p:spPr>
        <p:txBody>
          <a:bodyPr/>
          <a:lstStyle/>
          <a:p>
            <a:pPr>
              <a:defRPr/>
            </a:pPr>
            <a:r>
              <a:rPr lang="en-US" b="1" dirty="0" smtClean="0"/>
              <a:t>G. Velev, General Accelerator R&amp;D Review, July  31, 2018</a:t>
            </a:r>
            <a:endParaRPr lang="en-US" b="1" dirty="0"/>
          </a:p>
        </p:txBody>
      </p:sp>
      <p:sp>
        <p:nvSpPr>
          <p:cNvPr id="7" name="Content Placeholder 2"/>
          <p:cNvSpPr>
            <a:spLocks noGrp="1"/>
          </p:cNvSpPr>
          <p:nvPr>
            <p:ph idx="1"/>
          </p:nvPr>
        </p:nvSpPr>
        <p:spPr>
          <a:xfrm>
            <a:off x="222250" y="759736"/>
            <a:ext cx="8672513" cy="5564864"/>
          </a:xfrm>
        </p:spPr>
        <p:txBody>
          <a:bodyPr/>
          <a:lstStyle/>
          <a:p>
            <a:r>
              <a:rPr lang="en-US" sz="2400" dirty="0" smtClean="0">
                <a:solidFill>
                  <a:srgbClr val="282828"/>
                </a:solidFill>
              </a:rPr>
              <a:t>Support  </a:t>
            </a:r>
            <a:r>
              <a:rPr lang="en-US" sz="2400" dirty="0" smtClean="0">
                <a:solidFill>
                  <a:srgbClr val="282828"/>
                </a:solidFill>
              </a:rPr>
              <a:t>HFVMTF </a:t>
            </a:r>
            <a:r>
              <a:rPr lang="en-US" sz="2400" dirty="0" smtClean="0">
                <a:solidFill>
                  <a:srgbClr val="282828"/>
                </a:solidFill>
              </a:rPr>
              <a:t>test  stand for  future  HFM tests, possible  synergy with  </a:t>
            </a:r>
            <a:r>
              <a:rPr lang="en-US" sz="2400" dirty="0" smtClean="0">
                <a:solidFill>
                  <a:srgbClr val="282828"/>
                </a:solidFill>
              </a:rPr>
              <a:t>the  </a:t>
            </a:r>
            <a:r>
              <a:rPr lang="en-US" sz="2400" dirty="0" smtClean="0">
                <a:solidFill>
                  <a:srgbClr val="282828"/>
                </a:solidFill>
              </a:rPr>
              <a:t>US Fusion Community</a:t>
            </a:r>
          </a:p>
          <a:p>
            <a:pPr lvl="1"/>
            <a:r>
              <a:rPr lang="en-US" sz="2000" dirty="0" smtClean="0">
                <a:solidFill>
                  <a:srgbClr val="282828"/>
                </a:solidFill>
              </a:rPr>
              <a:t>FY19 need </a:t>
            </a:r>
            <a:r>
              <a:rPr lang="mr-IN" sz="2000" dirty="0" smtClean="0">
                <a:solidFill>
                  <a:srgbClr val="282828"/>
                </a:solidFill>
              </a:rPr>
              <a:t>–</a:t>
            </a:r>
            <a:r>
              <a:rPr lang="en-US" sz="2000" dirty="0" smtClean="0">
                <a:solidFill>
                  <a:srgbClr val="282828"/>
                </a:solidFill>
              </a:rPr>
              <a:t> </a:t>
            </a:r>
            <a:r>
              <a:rPr lang="en-US" sz="2000" dirty="0" smtClean="0">
                <a:solidFill>
                  <a:srgbClr val="FF0000"/>
                </a:solidFill>
              </a:rPr>
              <a:t>0.6 M</a:t>
            </a:r>
            <a:r>
              <a:rPr lang="en-US" sz="2000" dirty="0" smtClean="0">
                <a:solidFill>
                  <a:srgbClr val="282828"/>
                </a:solidFill>
              </a:rPr>
              <a:t> to start the  civil </a:t>
            </a:r>
            <a:r>
              <a:rPr lang="en-US" sz="2000" dirty="0" smtClean="0">
                <a:solidFill>
                  <a:srgbClr val="282828"/>
                </a:solidFill>
              </a:rPr>
              <a:t>construction</a:t>
            </a:r>
            <a:endParaRPr lang="en-US" sz="2000" dirty="0" smtClean="0">
              <a:solidFill>
                <a:srgbClr val="282828"/>
              </a:solidFill>
            </a:endParaRPr>
          </a:p>
          <a:p>
            <a:pPr lvl="1"/>
            <a:r>
              <a:rPr lang="en-US" sz="2000" dirty="0" smtClean="0">
                <a:solidFill>
                  <a:srgbClr val="282828"/>
                </a:solidFill>
              </a:rPr>
              <a:t>Total cost: from </a:t>
            </a:r>
            <a:r>
              <a:rPr lang="en-US" sz="2000" dirty="0" smtClean="0">
                <a:solidFill>
                  <a:srgbClr val="FF0000"/>
                </a:solidFill>
              </a:rPr>
              <a:t>$1.3 </a:t>
            </a:r>
            <a:r>
              <a:rPr lang="en-US" sz="2000" dirty="0" smtClean="0">
                <a:solidFill>
                  <a:srgbClr val="282828"/>
                </a:solidFill>
              </a:rPr>
              <a:t>(support only HFM)  to  </a:t>
            </a:r>
            <a:r>
              <a:rPr lang="en-US" sz="2000" dirty="0" smtClean="0">
                <a:solidFill>
                  <a:srgbClr val="FF0000"/>
                </a:solidFill>
              </a:rPr>
              <a:t>$2.9M  </a:t>
            </a:r>
            <a:r>
              <a:rPr lang="en-US" sz="2000" dirty="0" smtClean="0">
                <a:solidFill>
                  <a:srgbClr val="282828"/>
                </a:solidFill>
              </a:rPr>
              <a:t>(</a:t>
            </a:r>
            <a:r>
              <a:rPr lang="en-US" sz="2000" dirty="0" err="1" smtClean="0">
                <a:solidFill>
                  <a:srgbClr val="282828"/>
                </a:solidFill>
              </a:rPr>
              <a:t>HFM+Fussion</a:t>
            </a:r>
            <a:r>
              <a:rPr lang="en-US" sz="2000" dirty="0" smtClean="0">
                <a:solidFill>
                  <a:srgbClr val="282828"/>
                </a:solidFill>
              </a:rPr>
              <a:t>) depending of the  </a:t>
            </a:r>
            <a:r>
              <a:rPr lang="en-US" sz="2000" dirty="0" smtClean="0">
                <a:solidFill>
                  <a:srgbClr val="282828"/>
                </a:solidFill>
              </a:rPr>
              <a:t>options</a:t>
            </a:r>
            <a:r>
              <a:rPr lang="en-US" sz="2200" dirty="0" smtClean="0">
                <a:solidFill>
                  <a:srgbClr val="282828"/>
                </a:solidFill>
              </a:rPr>
              <a:t>, </a:t>
            </a:r>
            <a:r>
              <a:rPr lang="en-US" sz="2000" dirty="0" smtClean="0">
                <a:solidFill>
                  <a:srgbClr val="282828"/>
                </a:solidFill>
              </a:rPr>
              <a:t>duration 2.5 years</a:t>
            </a:r>
            <a:endParaRPr lang="en-US" sz="2000" dirty="0" smtClean="0">
              <a:solidFill>
                <a:srgbClr val="282828"/>
              </a:solidFill>
            </a:endParaRPr>
          </a:p>
          <a:p>
            <a:r>
              <a:rPr lang="en-US" sz="2400" dirty="0" smtClean="0">
                <a:solidFill>
                  <a:schemeClr val="accent6">
                    <a:lumMod val="50000"/>
                  </a:schemeClr>
                </a:solidFill>
              </a:rPr>
              <a:t>Support </a:t>
            </a:r>
            <a:r>
              <a:rPr lang="en-US" sz="2400" dirty="0" smtClean="0">
                <a:solidFill>
                  <a:srgbClr val="282828"/>
                </a:solidFill>
              </a:rPr>
              <a:t>Superconducting </a:t>
            </a:r>
            <a:r>
              <a:rPr lang="en-US" sz="2400" dirty="0">
                <a:solidFill>
                  <a:srgbClr val="282828"/>
                </a:solidFill>
              </a:rPr>
              <a:t>Magnet </a:t>
            </a:r>
            <a:r>
              <a:rPr lang="en-US" sz="2400" dirty="0" smtClean="0">
                <a:solidFill>
                  <a:srgbClr val="282828"/>
                </a:solidFill>
              </a:rPr>
              <a:t>Test Facility </a:t>
            </a:r>
            <a:endParaRPr lang="en-US" sz="2400" dirty="0">
              <a:solidFill>
                <a:srgbClr val="282828"/>
              </a:solidFill>
            </a:endParaRPr>
          </a:p>
          <a:p>
            <a:pPr lvl="1"/>
            <a:r>
              <a:rPr lang="en-US" sz="1800" dirty="0" smtClean="0">
                <a:solidFill>
                  <a:srgbClr val="282828"/>
                </a:solidFill>
              </a:rPr>
              <a:t>Need upgrade  of 40 years old, Tevatron era, infrastructure.</a:t>
            </a:r>
          </a:p>
          <a:p>
            <a:pPr lvl="2"/>
            <a:r>
              <a:rPr lang="en-US" sz="1600" dirty="0" smtClean="0">
                <a:solidFill>
                  <a:srgbClr val="282828"/>
                </a:solidFill>
              </a:rPr>
              <a:t>Instrumentation, monitoring, measurements</a:t>
            </a:r>
          </a:p>
          <a:p>
            <a:pPr lvl="1"/>
            <a:r>
              <a:rPr lang="en-US" sz="1800" dirty="0" smtClean="0">
                <a:solidFill>
                  <a:srgbClr val="282828"/>
                </a:solidFill>
              </a:rPr>
              <a:t>Need 4-5  years  constant </a:t>
            </a:r>
            <a:r>
              <a:rPr lang="en-US" sz="1800" dirty="0" smtClean="0">
                <a:solidFill>
                  <a:srgbClr val="282828"/>
                </a:solidFill>
              </a:rPr>
              <a:t>injections </a:t>
            </a:r>
            <a:r>
              <a:rPr lang="en-US" sz="1800" dirty="0" smtClean="0">
                <a:solidFill>
                  <a:srgbClr val="FF0000"/>
                </a:solidFill>
              </a:rPr>
              <a:t>of  $</a:t>
            </a:r>
            <a:r>
              <a:rPr lang="en-US" sz="1800" dirty="0" smtClean="0">
                <a:solidFill>
                  <a:srgbClr val="FF0000"/>
                </a:solidFill>
              </a:rPr>
              <a:t>0.6M</a:t>
            </a:r>
            <a:r>
              <a:rPr lang="en-US" sz="1800" dirty="0" smtClean="0">
                <a:solidFill>
                  <a:srgbClr val="FF0000"/>
                </a:solidFill>
              </a:rPr>
              <a:t>/year </a:t>
            </a:r>
          </a:p>
          <a:p>
            <a:r>
              <a:rPr lang="en-US" sz="2200" dirty="0" smtClean="0">
                <a:solidFill>
                  <a:srgbClr val="282828"/>
                </a:solidFill>
              </a:rPr>
              <a:t>Increasing the  funding for magnet SC accelerator magnet R&amp;D in US, especially Nb</a:t>
            </a:r>
            <a:r>
              <a:rPr lang="en-US" sz="2200" baseline="-25000" dirty="0" smtClean="0">
                <a:solidFill>
                  <a:srgbClr val="282828"/>
                </a:solidFill>
              </a:rPr>
              <a:t>3</a:t>
            </a:r>
            <a:r>
              <a:rPr lang="en-US" sz="2200" dirty="0" smtClean="0">
                <a:solidFill>
                  <a:srgbClr val="282828"/>
                </a:solidFill>
              </a:rPr>
              <a:t>Sn </a:t>
            </a:r>
          </a:p>
          <a:p>
            <a:pPr lvl="1"/>
            <a:r>
              <a:rPr lang="en-US" sz="1800" dirty="0" smtClean="0">
                <a:solidFill>
                  <a:srgbClr val="282828"/>
                </a:solidFill>
              </a:rPr>
              <a:t>Europe  is accelerating </a:t>
            </a:r>
            <a:r>
              <a:rPr lang="mr-IN" sz="1800" dirty="0" smtClean="0">
                <a:solidFill>
                  <a:srgbClr val="282828"/>
                </a:solidFill>
              </a:rPr>
              <a:t>–</a:t>
            </a:r>
            <a:r>
              <a:rPr lang="en-US" sz="1800" dirty="0" smtClean="0">
                <a:solidFill>
                  <a:srgbClr val="282828"/>
                </a:solidFill>
              </a:rPr>
              <a:t> </a:t>
            </a:r>
            <a:r>
              <a:rPr lang="en-US" sz="1800" dirty="0" err="1" smtClean="0">
                <a:solidFill>
                  <a:srgbClr val="282828"/>
                </a:solidFill>
              </a:rPr>
              <a:t>EuroCirCol</a:t>
            </a:r>
            <a:r>
              <a:rPr lang="en-US" sz="1800" dirty="0" smtClean="0">
                <a:solidFill>
                  <a:srgbClr val="282828"/>
                </a:solidFill>
              </a:rPr>
              <a:t> and 16T Magnet Technology Program</a:t>
            </a:r>
          </a:p>
          <a:p>
            <a:pPr lvl="1"/>
            <a:r>
              <a:rPr lang="en-US" sz="1800" dirty="0" smtClean="0">
                <a:solidFill>
                  <a:srgbClr val="282828"/>
                </a:solidFill>
              </a:rPr>
              <a:t>Leadership </a:t>
            </a:r>
            <a:r>
              <a:rPr lang="en-US" sz="1800" dirty="0">
                <a:solidFill>
                  <a:srgbClr val="282828"/>
                </a:solidFill>
              </a:rPr>
              <a:t>capabilities are quickly lost if not funded </a:t>
            </a:r>
            <a:r>
              <a:rPr lang="en-US" sz="1800" dirty="0" smtClean="0">
                <a:solidFill>
                  <a:srgbClr val="282828"/>
                </a:solidFill>
              </a:rPr>
              <a:t>adequately</a:t>
            </a:r>
          </a:p>
          <a:p>
            <a:pPr lvl="1"/>
            <a:r>
              <a:rPr lang="en-US" sz="1800" dirty="0">
                <a:solidFill>
                  <a:srgbClr val="282828"/>
                </a:solidFill>
              </a:rPr>
              <a:t>HFM (together with SRF) is one of the enabling technologies for any future machine. C</a:t>
            </a:r>
            <a:r>
              <a:rPr lang="en-US" sz="1800" dirty="0" smtClean="0">
                <a:solidFill>
                  <a:srgbClr val="282828"/>
                </a:solidFill>
              </a:rPr>
              <a:t>ontrol </a:t>
            </a:r>
            <a:r>
              <a:rPr lang="en-US" sz="1800" dirty="0">
                <a:solidFill>
                  <a:srgbClr val="282828"/>
                </a:solidFill>
              </a:rPr>
              <a:t>of all aspects of the technology will allow US HEP to play a major </a:t>
            </a:r>
            <a:r>
              <a:rPr lang="en-US" sz="1800" dirty="0" smtClean="0">
                <a:solidFill>
                  <a:srgbClr val="282828"/>
                </a:solidFill>
              </a:rPr>
              <a:t>role in the future  </a:t>
            </a:r>
            <a:r>
              <a:rPr lang="en-US" sz="1800" dirty="0" smtClean="0">
                <a:solidFill>
                  <a:srgbClr val="282828"/>
                </a:solidFill>
              </a:rPr>
              <a:t>facilities: </a:t>
            </a:r>
            <a:r>
              <a:rPr lang="en-US" sz="1800" dirty="0" smtClean="0">
                <a:solidFill>
                  <a:srgbClr val="FF0000"/>
                </a:solidFill>
              </a:rPr>
              <a:t>$</a:t>
            </a:r>
            <a:r>
              <a:rPr lang="en-US" sz="1800" dirty="0" smtClean="0">
                <a:solidFill>
                  <a:srgbClr val="FF0000"/>
                </a:solidFill>
              </a:rPr>
              <a:t>0</a:t>
            </a:r>
            <a:r>
              <a:rPr lang="en-US" sz="1800" dirty="0" smtClean="0">
                <a:solidFill>
                  <a:srgbClr val="FF0000"/>
                </a:solidFill>
              </a:rPr>
              <a:t>.5M</a:t>
            </a:r>
            <a:r>
              <a:rPr lang="en-US" sz="1800" dirty="0" smtClean="0">
                <a:solidFill>
                  <a:srgbClr val="282828"/>
                </a:solidFill>
              </a:rPr>
              <a:t>/year to support 2 postdocs</a:t>
            </a:r>
          </a:p>
          <a:p>
            <a:pPr lvl="1"/>
            <a:endParaRPr lang="en-US" sz="2000" dirty="0">
              <a:solidFill>
                <a:srgbClr val="282828"/>
              </a:solidFill>
            </a:endParaRPr>
          </a:p>
          <a:p>
            <a:pPr marL="457200" lvl="1" indent="0">
              <a:buNone/>
            </a:pPr>
            <a:endParaRPr lang="en-US" sz="2000" dirty="0" smtClean="0">
              <a:solidFill>
                <a:srgbClr val="282828"/>
              </a:solidFill>
            </a:endParaRPr>
          </a:p>
          <a:p>
            <a:pPr lvl="1"/>
            <a:endParaRPr lang="en-US" sz="2000" dirty="0" smtClean="0">
              <a:solidFill>
                <a:srgbClr val="282828"/>
              </a:solidFill>
            </a:endParaRPr>
          </a:p>
        </p:txBody>
      </p:sp>
      <p:sp>
        <p:nvSpPr>
          <p:cNvPr id="3" name="Slide Number Placeholder 2"/>
          <p:cNvSpPr>
            <a:spLocks noGrp="1"/>
          </p:cNvSpPr>
          <p:nvPr>
            <p:ph type="sldNum" sz="quarter" idx="11"/>
          </p:nvPr>
        </p:nvSpPr>
        <p:spPr>
          <a:xfrm>
            <a:off x="100330" y="6504213"/>
            <a:ext cx="367030" cy="237285"/>
          </a:xfrm>
        </p:spPr>
        <p:txBody>
          <a:bodyPr/>
          <a:lstStyle/>
          <a:p>
            <a:pPr>
              <a:defRPr/>
            </a:pPr>
            <a:fld id="{6FE0A2C2-4D7E-4063-946A-A0F1CF11DC68}" type="slidenum">
              <a:rPr lang="en-US" smtClean="0"/>
              <a:pPr>
                <a:defRPr/>
              </a:pPr>
              <a:t>41</a:t>
            </a:fld>
            <a:endParaRPr lang="en-US" dirty="0"/>
          </a:p>
        </p:txBody>
      </p:sp>
    </p:spTree>
    <p:extLst>
      <p:ext uri="{BB962C8B-B14F-4D97-AF65-F5344CB8AC3E}">
        <p14:creationId xmlns:p14="http://schemas.microsoft.com/office/powerpoint/2010/main" val="4092502412"/>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Grp="1" noChangeArrowheads="1"/>
          </p:cNvSpPr>
          <p:nvPr>
            <p:ph type="title"/>
          </p:nvPr>
        </p:nvSpPr>
        <p:spPr>
          <a:xfrm>
            <a:off x="304800" y="76200"/>
            <a:ext cx="8458200" cy="990600"/>
          </a:xfrm>
        </p:spPr>
        <p:txBody>
          <a:bodyPr/>
          <a:lstStyle/>
          <a:p>
            <a:pPr algn="l"/>
            <a:r>
              <a:rPr lang="en-US" sz="2800" b="0" dirty="0" smtClean="0">
                <a:ea typeface="Arial Unicode MS" pitchFamily="34" charset="-128"/>
                <a:cs typeface="Arial Unicode MS" pitchFamily="34" charset="-128"/>
              </a:rPr>
              <a:t>FY19/20: </a:t>
            </a:r>
            <a:r>
              <a:rPr lang="en-US" sz="2800" b="0" dirty="0" smtClean="0">
                <a:ea typeface="Arial Unicode MS" pitchFamily="34" charset="-128"/>
                <a:cs typeface="Arial Unicode MS" pitchFamily="34" charset="-128"/>
              </a:rPr>
              <a:t>Short Term </a:t>
            </a:r>
            <a:r>
              <a:rPr lang="en-US" sz="2800" b="0" dirty="0" smtClean="0">
                <a:ea typeface="Arial Unicode MS" pitchFamily="34" charset="-128"/>
                <a:cs typeface="Arial Unicode MS" pitchFamily="34" charset="-128"/>
              </a:rPr>
              <a:t>Priorities</a:t>
            </a:r>
            <a:endParaRPr lang="en-US" sz="2800" b="0" dirty="0">
              <a:ea typeface="Arial Unicode MS" pitchFamily="34" charset="-128"/>
              <a:cs typeface="Arial Unicode MS" pitchFamily="34" charset="-128"/>
            </a:endParaRPr>
          </a:p>
        </p:txBody>
      </p:sp>
      <p:sp>
        <p:nvSpPr>
          <p:cNvPr id="3" name="Content Placeholder 2"/>
          <p:cNvSpPr>
            <a:spLocks noGrp="1"/>
          </p:cNvSpPr>
          <p:nvPr>
            <p:ph idx="1"/>
          </p:nvPr>
        </p:nvSpPr>
        <p:spPr>
          <a:xfrm>
            <a:off x="609600" y="1371600"/>
            <a:ext cx="7924800" cy="4267200"/>
          </a:xfrm>
        </p:spPr>
        <p:txBody>
          <a:bodyPr/>
          <a:lstStyle/>
          <a:p>
            <a:pPr marL="0" indent="0">
              <a:buNone/>
            </a:pPr>
            <a:r>
              <a:rPr lang="en-US" sz="2400" dirty="0">
                <a:solidFill>
                  <a:schemeClr val="accent6">
                    <a:lumMod val="50000"/>
                  </a:schemeClr>
                </a:solidFill>
              </a:rPr>
              <a:t>High-field Magnet </a:t>
            </a:r>
            <a:r>
              <a:rPr lang="en-US" sz="2400" dirty="0" smtClean="0">
                <a:solidFill>
                  <a:schemeClr val="accent6">
                    <a:lumMod val="50000"/>
                  </a:schemeClr>
                </a:solidFill>
              </a:rPr>
              <a:t>Program in collaboration with MDP: </a:t>
            </a:r>
          </a:p>
          <a:p>
            <a:r>
              <a:rPr lang="en-US" sz="2000" dirty="0" smtClean="0">
                <a:solidFill>
                  <a:schemeClr val="accent6">
                    <a:lumMod val="50000"/>
                  </a:schemeClr>
                </a:solidFill>
              </a:rPr>
              <a:t>Assemble  and test  15 T  dipole demonstrator. Depending on measurement results, iterations with spare  coils maybe needed.</a:t>
            </a:r>
          </a:p>
          <a:p>
            <a:r>
              <a:rPr lang="en-US" sz="2000" dirty="0" smtClean="0">
                <a:solidFill>
                  <a:schemeClr val="accent6">
                    <a:lumMod val="50000"/>
                  </a:schemeClr>
                </a:solidFill>
              </a:rPr>
              <a:t>Conceptual/Preliminary  </a:t>
            </a:r>
            <a:r>
              <a:rPr lang="en-US" sz="2000" dirty="0">
                <a:solidFill>
                  <a:schemeClr val="accent6">
                    <a:lumMod val="50000"/>
                  </a:schemeClr>
                </a:solidFill>
              </a:rPr>
              <a:t>design studies of </a:t>
            </a:r>
            <a:r>
              <a:rPr lang="en-US" sz="2000" dirty="0" smtClean="0">
                <a:solidFill>
                  <a:schemeClr val="accent6">
                    <a:lumMod val="50000"/>
                  </a:schemeClr>
                </a:solidFill>
              </a:rPr>
              <a:t>16 to 20 T accelerator type  dipole and Integration region quadrupole for  FCC</a:t>
            </a:r>
          </a:p>
          <a:p>
            <a:r>
              <a:rPr lang="en-US" sz="2000" dirty="0" smtClean="0">
                <a:solidFill>
                  <a:schemeClr val="accent6">
                    <a:lumMod val="50000"/>
                  </a:schemeClr>
                </a:solidFill>
              </a:rPr>
              <a:t>Increase the fast-turn-around SC and epoxy materials, coil and mechanical R&amp;D.</a:t>
            </a:r>
          </a:p>
          <a:p>
            <a:r>
              <a:rPr lang="en-US" sz="2000" dirty="0" smtClean="0">
                <a:solidFill>
                  <a:schemeClr val="accent6">
                    <a:lumMod val="50000"/>
                  </a:schemeClr>
                </a:solidFill>
              </a:rPr>
              <a:t>Continue the  SC strand studies with main goal:  test APC  and High-</a:t>
            </a:r>
            <a:r>
              <a:rPr lang="en-US" sz="2000" dirty="0" err="1" smtClean="0">
                <a:solidFill>
                  <a:schemeClr val="accent6">
                    <a:lumMod val="50000"/>
                  </a:schemeClr>
                </a:solidFill>
              </a:rPr>
              <a:t>C</a:t>
            </a:r>
            <a:r>
              <a:rPr lang="en-US" sz="2000" baseline="-25000" dirty="0" err="1" smtClean="0">
                <a:solidFill>
                  <a:schemeClr val="accent6">
                    <a:lumMod val="50000"/>
                  </a:schemeClr>
                </a:solidFill>
              </a:rPr>
              <a:t>p</a:t>
            </a:r>
            <a:r>
              <a:rPr lang="en-US" sz="2000" dirty="0" smtClean="0">
                <a:solidFill>
                  <a:schemeClr val="accent6">
                    <a:lumMod val="50000"/>
                  </a:schemeClr>
                </a:solidFill>
              </a:rPr>
              <a:t> cables in-situ,  and in small racetrack coils  </a:t>
            </a:r>
            <a:endParaRPr lang="en-US" sz="2000" dirty="0" smtClean="0">
              <a:solidFill>
                <a:schemeClr val="accent6">
                  <a:lumMod val="50000"/>
                </a:schemeClr>
              </a:solidFill>
            </a:endParaRPr>
          </a:p>
          <a:p>
            <a:r>
              <a:rPr lang="en-US" sz="2000" dirty="0" smtClean="0">
                <a:solidFill>
                  <a:srgbClr val="282828"/>
                </a:solidFill>
              </a:rPr>
              <a:t>Build  </a:t>
            </a:r>
            <a:r>
              <a:rPr lang="en-US" sz="2000" dirty="0">
                <a:solidFill>
                  <a:srgbClr val="282828"/>
                </a:solidFill>
              </a:rPr>
              <a:t>HFVMTF test  stand for  future  HFM tests</a:t>
            </a:r>
            <a:endParaRPr lang="en-US" sz="2000" dirty="0" smtClean="0">
              <a:solidFill>
                <a:schemeClr val="accent6">
                  <a:lumMod val="50000"/>
                </a:schemeClr>
              </a:solidFill>
            </a:endParaRPr>
          </a:p>
        </p:txBody>
      </p:sp>
      <p:sp>
        <p:nvSpPr>
          <p:cNvPr id="2" name="Footer Placeholder 1"/>
          <p:cNvSpPr>
            <a:spLocks noGrp="1"/>
          </p:cNvSpPr>
          <p:nvPr>
            <p:ph type="ftr" sz="quarter" idx="10"/>
          </p:nvPr>
        </p:nvSpPr>
        <p:spPr>
          <a:xfrm>
            <a:off x="990600" y="6324600"/>
            <a:ext cx="5391150" cy="179613"/>
          </a:xfrm>
        </p:spPr>
        <p:txBody>
          <a:bodyPr/>
          <a:lstStyle/>
          <a:p>
            <a:pPr>
              <a:defRPr/>
            </a:pPr>
            <a:r>
              <a:rPr lang="en-US" dirty="0" smtClean="0"/>
              <a:t>G. Velev, General Accelerator R&amp;D Review, July  31, 2018</a:t>
            </a:r>
            <a:endParaRPr lang="en-US" dirty="0"/>
          </a:p>
        </p:txBody>
      </p:sp>
      <p:sp>
        <p:nvSpPr>
          <p:cNvPr id="4" name="Slide Number Placeholder 3"/>
          <p:cNvSpPr>
            <a:spLocks noGrp="1"/>
          </p:cNvSpPr>
          <p:nvPr>
            <p:ph type="sldNum" sz="quarter" idx="11"/>
          </p:nvPr>
        </p:nvSpPr>
        <p:spPr/>
        <p:txBody>
          <a:bodyPr/>
          <a:lstStyle/>
          <a:p>
            <a:pPr>
              <a:defRPr/>
            </a:pPr>
            <a:fld id="{6FE0A2C2-4D7E-4063-946A-A0F1CF11DC68}" type="slidenum">
              <a:rPr lang="en-US" smtClean="0"/>
              <a:pPr>
                <a:defRPr/>
              </a:pPr>
              <a:t>42</a:t>
            </a:fld>
            <a:endParaRPr lang="en-US" dirty="0"/>
          </a:p>
        </p:txBody>
      </p:sp>
    </p:spTree>
    <p:extLst>
      <p:ext uri="{BB962C8B-B14F-4D97-AF65-F5344CB8AC3E}">
        <p14:creationId xmlns:p14="http://schemas.microsoft.com/office/powerpoint/2010/main" val="2468744463"/>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2066" name="Rectangle 2"/>
          <p:cNvSpPr>
            <a:spLocks noGrp="1" noChangeArrowheads="1"/>
          </p:cNvSpPr>
          <p:nvPr>
            <p:ph type="title"/>
          </p:nvPr>
        </p:nvSpPr>
        <p:spPr>
          <a:xfrm>
            <a:off x="304800" y="76200"/>
            <a:ext cx="8458200" cy="990600"/>
          </a:xfrm>
        </p:spPr>
        <p:txBody>
          <a:bodyPr/>
          <a:lstStyle/>
          <a:p>
            <a:pPr algn="l"/>
            <a:r>
              <a:rPr lang="en-US" sz="2800" b="0" dirty="0" smtClean="0">
                <a:ea typeface="Arial Unicode MS" pitchFamily="34" charset="-128"/>
                <a:cs typeface="Arial Unicode MS" pitchFamily="34" charset="-128"/>
              </a:rPr>
              <a:t>Long Term Plans </a:t>
            </a:r>
            <a:endParaRPr lang="en-US" sz="2800" b="0" dirty="0">
              <a:ea typeface="Arial Unicode MS" pitchFamily="34" charset="-128"/>
              <a:cs typeface="Arial Unicode MS" pitchFamily="34" charset="-128"/>
            </a:endParaRPr>
          </a:p>
        </p:txBody>
      </p:sp>
      <p:sp>
        <p:nvSpPr>
          <p:cNvPr id="3" name="Content Placeholder 2"/>
          <p:cNvSpPr>
            <a:spLocks noGrp="1"/>
          </p:cNvSpPr>
          <p:nvPr>
            <p:ph idx="1"/>
          </p:nvPr>
        </p:nvSpPr>
        <p:spPr>
          <a:xfrm>
            <a:off x="609600" y="863600"/>
            <a:ext cx="7924800" cy="406400"/>
          </a:xfrm>
        </p:spPr>
        <p:txBody>
          <a:bodyPr/>
          <a:lstStyle/>
          <a:p>
            <a:pPr marL="0" indent="0">
              <a:buNone/>
            </a:pPr>
            <a:r>
              <a:rPr lang="en-US" sz="2400" dirty="0" smtClean="0">
                <a:solidFill>
                  <a:schemeClr val="accent6">
                    <a:lumMod val="50000"/>
                  </a:schemeClr>
                </a:solidFill>
              </a:rPr>
              <a:t>See  Giorgio’s  talk. </a:t>
            </a:r>
            <a:endParaRPr lang="en-US" sz="2000" dirty="0" smtClean="0">
              <a:solidFill>
                <a:schemeClr val="accent6">
                  <a:lumMod val="50000"/>
                </a:schemeClr>
              </a:solidFill>
            </a:endParaRPr>
          </a:p>
        </p:txBody>
      </p:sp>
      <p:pic>
        <p:nvPicPr>
          <p:cNvPr id="4" name="Picture 3">
            <a:extLst>
              <a:ext uri="{FF2B5EF4-FFF2-40B4-BE49-F238E27FC236}">
                <a16:creationId xmlns:a16="http://schemas.microsoft.com/office/drawing/2014/main" xmlns="" id="{C895F743-CADB-1B4F-BB2C-A0DE188F404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911399"/>
            <a:ext cx="9061688" cy="2879431"/>
          </a:xfrm>
          <a:prstGeom prst="rect">
            <a:avLst/>
          </a:prstGeom>
        </p:spPr>
      </p:pic>
      <p:sp>
        <p:nvSpPr>
          <p:cNvPr id="2" name="Footer Placeholder 1"/>
          <p:cNvSpPr>
            <a:spLocks noGrp="1"/>
          </p:cNvSpPr>
          <p:nvPr>
            <p:ph type="ftr" sz="quarter" idx="10"/>
          </p:nvPr>
        </p:nvSpPr>
        <p:spPr/>
        <p:txBody>
          <a:bodyPr/>
          <a:lstStyle/>
          <a:p>
            <a:pPr>
              <a:defRPr/>
            </a:pPr>
            <a:r>
              <a:rPr lang="en-US" smtClean="0"/>
              <a:t>G. Velev, General Accelerator R&amp;D Review, July  31, 2018</a:t>
            </a:r>
            <a:endParaRPr lang="en-US" dirty="0"/>
          </a:p>
        </p:txBody>
      </p:sp>
      <p:sp>
        <p:nvSpPr>
          <p:cNvPr id="5" name="Slide Number Placeholder 4"/>
          <p:cNvSpPr>
            <a:spLocks noGrp="1"/>
          </p:cNvSpPr>
          <p:nvPr>
            <p:ph type="sldNum" sz="quarter" idx="11"/>
          </p:nvPr>
        </p:nvSpPr>
        <p:spPr/>
        <p:txBody>
          <a:bodyPr/>
          <a:lstStyle/>
          <a:p>
            <a:pPr>
              <a:defRPr/>
            </a:pPr>
            <a:fld id="{6FE0A2C2-4D7E-4063-946A-A0F1CF11DC68}" type="slidenum">
              <a:rPr lang="en-US" smtClean="0"/>
              <a:pPr>
                <a:defRPr/>
              </a:pPr>
              <a:t>43</a:t>
            </a:fld>
            <a:endParaRPr lang="en-US" dirty="0"/>
          </a:p>
        </p:txBody>
      </p:sp>
    </p:spTree>
    <p:extLst>
      <p:ext uri="{BB962C8B-B14F-4D97-AF65-F5344CB8AC3E}">
        <p14:creationId xmlns:p14="http://schemas.microsoft.com/office/powerpoint/2010/main" val="150667548"/>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599" y="52446"/>
            <a:ext cx="8280401" cy="611862"/>
          </a:xfrm>
        </p:spPr>
        <p:txBody>
          <a:bodyPr/>
          <a:lstStyle/>
          <a:p>
            <a:r>
              <a:rPr lang="en-US" sz="2800" dirty="0" smtClean="0"/>
              <a:t>Team</a:t>
            </a:r>
            <a:r>
              <a:rPr lang="en-US" sz="2800" dirty="0" smtClean="0"/>
              <a:t> </a:t>
            </a:r>
            <a:endParaRPr lang="en-US" sz="2800" dirty="0"/>
          </a:p>
        </p:txBody>
      </p:sp>
      <p:sp>
        <p:nvSpPr>
          <p:cNvPr id="5" name="Footer Placeholder 4"/>
          <p:cNvSpPr>
            <a:spLocks noGrp="1"/>
          </p:cNvSpPr>
          <p:nvPr>
            <p:ph type="ftr" sz="quarter" idx="11"/>
          </p:nvPr>
        </p:nvSpPr>
        <p:spPr>
          <a:xfrm>
            <a:off x="1370330" y="6516186"/>
            <a:ext cx="4502150" cy="237285"/>
          </a:xfrm>
        </p:spPr>
        <p:txBody>
          <a:bodyPr/>
          <a:lstStyle/>
          <a:p>
            <a:pPr>
              <a:defRPr/>
            </a:pPr>
            <a:r>
              <a:rPr lang="en-US" b="1" dirty="0" smtClean="0"/>
              <a:t>G. Velev, General Accelerator R&amp;D Review, July  31, 2018</a:t>
            </a:r>
            <a:endParaRPr lang="en-US" b="1" dirty="0"/>
          </a:p>
        </p:txBody>
      </p:sp>
      <p:sp>
        <p:nvSpPr>
          <p:cNvPr id="7" name="Content Placeholder 2"/>
          <p:cNvSpPr>
            <a:spLocks noGrp="1"/>
          </p:cNvSpPr>
          <p:nvPr>
            <p:ph idx="1"/>
          </p:nvPr>
        </p:nvSpPr>
        <p:spPr>
          <a:xfrm>
            <a:off x="222250" y="759736"/>
            <a:ext cx="8672513" cy="1467649"/>
          </a:xfrm>
        </p:spPr>
        <p:txBody>
          <a:bodyPr/>
          <a:lstStyle/>
          <a:p>
            <a:r>
              <a:rPr lang="en-US" sz="2400" dirty="0" smtClean="0">
                <a:solidFill>
                  <a:srgbClr val="282828"/>
                </a:solidFill>
              </a:rPr>
              <a:t>A new SC magnet  R&amp;D group is  created. It includes a lot of young PI, scientist and engineers.</a:t>
            </a:r>
          </a:p>
          <a:p>
            <a:r>
              <a:rPr lang="en-US" sz="2400" dirty="0" smtClean="0">
                <a:solidFill>
                  <a:srgbClr val="282828"/>
                </a:solidFill>
              </a:rPr>
              <a:t>The group is led by Giorgio </a:t>
            </a:r>
            <a:r>
              <a:rPr lang="en-US" sz="2400" dirty="0" err="1" smtClean="0">
                <a:solidFill>
                  <a:srgbClr val="282828"/>
                </a:solidFill>
              </a:rPr>
              <a:t>Ambrosio</a:t>
            </a:r>
            <a:r>
              <a:rPr lang="en-US" sz="2400" dirty="0" smtClean="0">
                <a:solidFill>
                  <a:srgbClr val="282828"/>
                </a:solidFill>
              </a:rPr>
              <a:t> and myself.</a:t>
            </a:r>
            <a:r>
              <a:rPr lang="en-US" sz="2400" dirty="0" smtClean="0">
                <a:solidFill>
                  <a:srgbClr val="282828"/>
                </a:solidFill>
              </a:rPr>
              <a:t> </a:t>
            </a:r>
          </a:p>
          <a:p>
            <a:endParaRPr lang="en-US" sz="2400" dirty="0" smtClean="0">
              <a:solidFill>
                <a:srgbClr val="282828"/>
              </a:solidFill>
            </a:endParaRPr>
          </a:p>
          <a:p>
            <a:pPr marL="457200" lvl="1" indent="0">
              <a:buNone/>
            </a:pPr>
            <a:endParaRPr lang="en-US" sz="2000" dirty="0" smtClean="0">
              <a:solidFill>
                <a:srgbClr val="282828"/>
              </a:solidFill>
            </a:endParaRPr>
          </a:p>
          <a:p>
            <a:pPr marL="457200" lvl="1" indent="0">
              <a:buNone/>
            </a:pPr>
            <a:endParaRPr lang="en-US" sz="2000" dirty="0" smtClean="0">
              <a:solidFill>
                <a:srgbClr val="282828"/>
              </a:solidFill>
            </a:endParaRPr>
          </a:p>
        </p:txBody>
      </p:sp>
      <p:grpSp>
        <p:nvGrpSpPr>
          <p:cNvPr id="24" name="Group 23"/>
          <p:cNvGrpSpPr/>
          <p:nvPr/>
        </p:nvGrpSpPr>
        <p:grpSpPr>
          <a:xfrm>
            <a:off x="1498600" y="2349500"/>
            <a:ext cx="9234854" cy="2139461"/>
            <a:chOff x="1498600" y="2349500"/>
            <a:chExt cx="9234854" cy="2933700"/>
          </a:xfrm>
        </p:grpSpPr>
        <p:pic>
          <p:nvPicPr>
            <p:cNvPr id="12" name="Picture 11"/>
            <p:cNvPicPr>
              <a:picLocks noChangeAspect="1"/>
            </p:cNvPicPr>
            <p:nvPr/>
          </p:nvPicPr>
          <p:blipFill>
            <a:blip r:embed="rId2"/>
            <a:stretch>
              <a:fillRect/>
            </a:stretch>
          </p:blipFill>
          <p:spPr>
            <a:xfrm>
              <a:off x="4650154" y="4508500"/>
              <a:ext cx="6083300" cy="774700"/>
            </a:xfrm>
            <a:prstGeom prst="rect">
              <a:avLst/>
            </a:prstGeom>
          </p:spPr>
        </p:pic>
        <p:grpSp>
          <p:nvGrpSpPr>
            <p:cNvPr id="23" name="Group 22"/>
            <p:cNvGrpSpPr/>
            <p:nvPr/>
          </p:nvGrpSpPr>
          <p:grpSpPr>
            <a:xfrm>
              <a:off x="1498600" y="2349500"/>
              <a:ext cx="6108700" cy="2933700"/>
              <a:chOff x="1498600" y="2349500"/>
              <a:chExt cx="6108700" cy="2933700"/>
            </a:xfrm>
          </p:grpSpPr>
          <p:pic>
            <p:nvPicPr>
              <p:cNvPr id="3" name="Picture 2"/>
              <p:cNvPicPr>
                <a:picLocks noChangeAspect="1"/>
              </p:cNvPicPr>
              <p:nvPr/>
            </p:nvPicPr>
            <p:blipFill>
              <a:blip r:embed="rId3"/>
              <a:stretch>
                <a:fillRect/>
              </a:stretch>
            </p:blipFill>
            <p:spPr>
              <a:xfrm>
                <a:off x="1524000" y="2349500"/>
                <a:ext cx="6083300" cy="2146300"/>
              </a:xfrm>
              <a:prstGeom prst="rect">
                <a:avLst/>
              </a:prstGeom>
            </p:spPr>
          </p:pic>
          <p:pic>
            <p:nvPicPr>
              <p:cNvPr id="10" name="Picture 9"/>
              <p:cNvPicPr>
                <a:picLocks noChangeAspect="1"/>
              </p:cNvPicPr>
              <p:nvPr/>
            </p:nvPicPr>
            <p:blipFill>
              <a:blip r:embed="rId4"/>
              <a:stretch>
                <a:fillRect/>
              </a:stretch>
            </p:blipFill>
            <p:spPr>
              <a:xfrm>
                <a:off x="1498600" y="4495800"/>
                <a:ext cx="6108700" cy="787400"/>
              </a:xfrm>
              <a:prstGeom prst="rect">
                <a:avLst/>
              </a:prstGeom>
            </p:spPr>
          </p:pic>
          <p:cxnSp>
            <p:nvCxnSpPr>
              <p:cNvPr id="14" name="Straight Connector 13"/>
              <p:cNvCxnSpPr/>
              <p:nvPr/>
            </p:nvCxnSpPr>
            <p:spPr>
              <a:xfrm>
                <a:off x="4650154" y="4508500"/>
                <a:ext cx="0" cy="561731"/>
              </a:xfrm>
              <a:prstGeom prst="line">
                <a:avLst/>
              </a:prstGeom>
              <a:ln w="9525" cmpd="sng">
                <a:solidFill>
                  <a:srgbClr val="282828"/>
                </a:solidFill>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flipH="1">
                <a:off x="3966308" y="4272084"/>
                <a:ext cx="605692" cy="216877"/>
              </a:xfrm>
              <a:prstGeom prst="straightConnector1">
                <a:avLst/>
              </a:prstGeom>
              <a:ln>
                <a:solidFill>
                  <a:srgbClr val="282828"/>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4572000" y="4259384"/>
                <a:ext cx="791307" cy="236416"/>
              </a:xfrm>
              <a:prstGeom prst="straightConnector1">
                <a:avLst/>
              </a:prstGeom>
              <a:ln>
                <a:solidFill>
                  <a:schemeClr val="accent6">
                    <a:lumMod val="50000"/>
                  </a:schemeClr>
                </a:solidFill>
                <a:tailEnd type="arrow"/>
              </a:ln>
            </p:spPr>
            <p:style>
              <a:lnRef idx="2">
                <a:schemeClr val="accent1"/>
              </a:lnRef>
              <a:fillRef idx="0">
                <a:schemeClr val="accent1"/>
              </a:fillRef>
              <a:effectRef idx="1">
                <a:schemeClr val="accent1"/>
              </a:effectRef>
              <a:fontRef idx="minor">
                <a:schemeClr val="tx1"/>
              </a:fontRef>
            </p:style>
          </p:cxnSp>
        </p:grpSp>
      </p:grpSp>
      <p:grpSp>
        <p:nvGrpSpPr>
          <p:cNvPr id="37" name="Group 36"/>
          <p:cNvGrpSpPr/>
          <p:nvPr/>
        </p:nvGrpSpPr>
        <p:grpSpPr>
          <a:xfrm>
            <a:off x="846292" y="2777059"/>
            <a:ext cx="7813953" cy="2914080"/>
            <a:chOff x="-157512" y="3416300"/>
            <a:chExt cx="7813953" cy="2914080"/>
          </a:xfrm>
          <a:solidFill>
            <a:schemeClr val="bg1"/>
          </a:solidFill>
        </p:grpSpPr>
        <p:sp>
          <p:nvSpPr>
            <p:cNvPr id="38" name="TextBox 37">
              <a:extLst>
                <a:ext uri="{FF2B5EF4-FFF2-40B4-BE49-F238E27FC236}">
                  <a16:creationId xmlns="" xmlns:a16="http://schemas.microsoft.com/office/drawing/2014/main" id="{6635E996-0B31-464A-AEBE-7AF5A1DF504E}"/>
                </a:ext>
              </a:extLst>
            </p:cNvPr>
            <p:cNvSpPr txBox="1"/>
            <p:nvPr/>
          </p:nvSpPr>
          <p:spPr>
            <a:xfrm>
              <a:off x="1390337" y="5376273"/>
              <a:ext cx="1834472" cy="954107"/>
            </a:xfrm>
            <a:prstGeom prst="rect">
              <a:avLst/>
            </a:prstGeom>
            <a:grpFill/>
          </p:spPr>
          <p:txBody>
            <a:bodyPr wrap="square" rtlCol="0">
              <a:spAutoFit/>
            </a:bodyPr>
            <a:lstStyle/>
            <a:p>
              <a:pPr algn="ctr"/>
              <a:r>
                <a:rPr lang="en-US" sz="1400" dirty="0"/>
                <a:t>S. </a:t>
              </a:r>
              <a:r>
                <a:rPr lang="en-US" sz="1400" dirty="0" err="1"/>
                <a:t>Stoynev</a:t>
              </a:r>
              <a:endParaRPr lang="en-US" sz="1400" dirty="0"/>
            </a:p>
            <a:p>
              <a:pPr algn="ctr"/>
              <a:r>
                <a:rPr lang="en-US" sz="1400" dirty="0"/>
                <a:t>Fast Turnaround R&amp;D, advanced instrumentation</a:t>
              </a:r>
            </a:p>
          </p:txBody>
        </p:sp>
        <p:grpSp>
          <p:nvGrpSpPr>
            <p:cNvPr id="39" name="Group 38"/>
            <p:cNvGrpSpPr/>
            <p:nvPr/>
          </p:nvGrpSpPr>
          <p:grpSpPr>
            <a:xfrm>
              <a:off x="-157512" y="3416300"/>
              <a:ext cx="7813953" cy="2745560"/>
              <a:chOff x="-157512" y="3416300"/>
              <a:chExt cx="7813953" cy="2745560"/>
            </a:xfrm>
            <a:grpFill/>
          </p:grpSpPr>
          <p:pic>
            <p:nvPicPr>
              <p:cNvPr id="40" name="Picture 39">
                <a:extLst>
                  <a:ext uri="{FF2B5EF4-FFF2-40B4-BE49-F238E27FC236}">
                    <a16:creationId xmlns="" xmlns:a16="http://schemas.microsoft.com/office/drawing/2014/main" id="{17083B58-E462-444A-9BF2-19E92E69F07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3085929" y="3591854"/>
                <a:ext cx="1408518" cy="1578944"/>
              </a:xfrm>
              <a:prstGeom prst="rect">
                <a:avLst/>
              </a:prstGeom>
              <a:grpFill/>
            </p:spPr>
          </p:pic>
          <p:pic>
            <p:nvPicPr>
              <p:cNvPr id="41" name="Picture 40">
                <a:extLst>
                  <a:ext uri="{FF2B5EF4-FFF2-40B4-BE49-F238E27FC236}">
                    <a16:creationId xmlns="" xmlns:a16="http://schemas.microsoft.com/office/drawing/2014/main" id="{C2E3FAC7-67C5-7644-8D9C-281F4FDD5854}"/>
                  </a:ext>
                </a:extLst>
              </p:cNvPr>
              <p:cNvPicPr>
                <a:picLocks noChangeAspect="1"/>
              </p:cNvPicPr>
              <p:nvPr/>
            </p:nvPicPr>
            <p:blipFill>
              <a:blip r:embed="rId6"/>
              <a:stretch>
                <a:fillRect/>
              </a:stretch>
            </p:blipFill>
            <p:spPr>
              <a:xfrm>
                <a:off x="1512785" y="3591854"/>
                <a:ext cx="1562235" cy="1562235"/>
              </a:xfrm>
              <a:prstGeom prst="rect">
                <a:avLst/>
              </a:prstGeom>
              <a:grpFill/>
            </p:spPr>
          </p:pic>
          <p:pic>
            <p:nvPicPr>
              <p:cNvPr id="42" name="Picture 41">
                <a:extLst>
                  <a:ext uri="{FF2B5EF4-FFF2-40B4-BE49-F238E27FC236}">
                    <a16:creationId xmlns="" xmlns:a16="http://schemas.microsoft.com/office/drawing/2014/main" id="{3CD54D52-F9DF-2B48-990E-543EE11FC20D}"/>
                  </a:ext>
                </a:extLst>
              </p:cNvPr>
              <p:cNvPicPr>
                <a:picLocks noChangeAspect="1"/>
              </p:cNvPicPr>
              <p:nvPr/>
            </p:nvPicPr>
            <p:blipFill>
              <a:blip r:embed="rId7"/>
              <a:stretch>
                <a:fillRect/>
              </a:stretch>
            </p:blipFill>
            <p:spPr>
              <a:xfrm>
                <a:off x="6664" y="3591854"/>
                <a:ext cx="1506121" cy="1573060"/>
              </a:xfrm>
              <a:prstGeom prst="rect">
                <a:avLst/>
              </a:prstGeom>
              <a:grpFill/>
            </p:spPr>
          </p:pic>
          <p:pic>
            <p:nvPicPr>
              <p:cNvPr id="43" name="Picture 42">
                <a:extLst>
                  <a:ext uri="{FF2B5EF4-FFF2-40B4-BE49-F238E27FC236}">
                    <a16:creationId xmlns="" xmlns:a16="http://schemas.microsoft.com/office/drawing/2014/main" id="{9E88178D-91BC-F949-B881-FE48A94A3B33}"/>
                  </a:ext>
                </a:extLst>
              </p:cNvPr>
              <p:cNvPicPr>
                <a:picLocks noChangeAspect="1"/>
              </p:cNvPicPr>
              <p:nvPr/>
            </p:nvPicPr>
            <p:blipFill>
              <a:blip r:embed="rId8"/>
              <a:stretch>
                <a:fillRect/>
              </a:stretch>
            </p:blipFill>
            <p:spPr>
              <a:xfrm>
                <a:off x="4505356" y="3578599"/>
                <a:ext cx="1504621" cy="1607209"/>
              </a:xfrm>
              <a:prstGeom prst="rect">
                <a:avLst/>
              </a:prstGeom>
              <a:grpFill/>
            </p:spPr>
          </p:pic>
          <p:pic>
            <p:nvPicPr>
              <p:cNvPr id="44" name="Picture 43">
                <a:extLst>
                  <a:ext uri="{FF2B5EF4-FFF2-40B4-BE49-F238E27FC236}">
                    <a16:creationId xmlns="" xmlns:a16="http://schemas.microsoft.com/office/drawing/2014/main" id="{67C83FA7-563B-8341-91BA-524D693645AA}"/>
                  </a:ext>
                </a:extLst>
              </p:cNvPr>
              <p:cNvPicPr>
                <a:picLocks noChangeAspect="1"/>
              </p:cNvPicPr>
              <p:nvPr/>
            </p:nvPicPr>
            <p:blipFill>
              <a:blip r:embed="rId9"/>
              <a:stretch>
                <a:fillRect/>
              </a:stretch>
            </p:blipFill>
            <p:spPr>
              <a:xfrm>
                <a:off x="5994237" y="3594589"/>
                <a:ext cx="1417945" cy="1598412"/>
              </a:xfrm>
              <a:prstGeom prst="rect">
                <a:avLst/>
              </a:prstGeom>
              <a:grpFill/>
            </p:spPr>
          </p:pic>
          <p:sp>
            <p:nvSpPr>
              <p:cNvPr id="45" name="TextBox 44">
                <a:extLst>
                  <a:ext uri="{FF2B5EF4-FFF2-40B4-BE49-F238E27FC236}">
                    <a16:creationId xmlns="" xmlns:a16="http://schemas.microsoft.com/office/drawing/2014/main" id="{BB262361-4EE8-EB45-BEB9-6D4F6CCECDDD}"/>
                  </a:ext>
                </a:extLst>
              </p:cNvPr>
              <p:cNvSpPr txBox="1"/>
              <p:nvPr/>
            </p:nvSpPr>
            <p:spPr>
              <a:xfrm>
                <a:off x="6180138" y="5453974"/>
                <a:ext cx="1476303" cy="523220"/>
              </a:xfrm>
              <a:prstGeom prst="rect">
                <a:avLst/>
              </a:prstGeom>
              <a:grpFill/>
            </p:spPr>
            <p:txBody>
              <a:bodyPr wrap="none" rtlCol="0">
                <a:spAutoFit/>
              </a:bodyPr>
              <a:lstStyle/>
              <a:p>
                <a:pPr algn="ctr"/>
                <a:r>
                  <a:rPr lang="en-US" sz="1400" dirty="0"/>
                  <a:t>V. Lombardo</a:t>
                </a:r>
              </a:p>
              <a:p>
                <a:pPr algn="ctr"/>
                <a:r>
                  <a:rPr lang="en-US" sz="1400" dirty="0"/>
                  <a:t>HTS development</a:t>
                </a:r>
              </a:p>
            </p:txBody>
          </p:sp>
          <p:sp>
            <p:nvSpPr>
              <p:cNvPr id="46" name="TextBox 45">
                <a:extLst>
                  <a:ext uri="{FF2B5EF4-FFF2-40B4-BE49-F238E27FC236}">
                    <a16:creationId xmlns="" xmlns:a16="http://schemas.microsoft.com/office/drawing/2014/main" id="{3B78303F-0B81-034C-9FD9-EBC02982D838}"/>
                  </a:ext>
                </a:extLst>
              </p:cNvPr>
              <p:cNvSpPr txBox="1"/>
              <p:nvPr/>
            </p:nvSpPr>
            <p:spPr>
              <a:xfrm>
                <a:off x="4740692" y="5469297"/>
                <a:ext cx="1286571" cy="523220"/>
              </a:xfrm>
              <a:prstGeom prst="rect">
                <a:avLst/>
              </a:prstGeom>
              <a:grpFill/>
            </p:spPr>
            <p:txBody>
              <a:bodyPr wrap="none" rtlCol="0">
                <a:spAutoFit/>
              </a:bodyPr>
              <a:lstStyle/>
              <a:p>
                <a:pPr algn="ctr"/>
                <a:r>
                  <a:rPr lang="en-US" sz="1400" dirty="0"/>
                  <a:t>V. </a:t>
                </a:r>
                <a:r>
                  <a:rPr lang="en-US" sz="1400" dirty="0" err="1"/>
                  <a:t>Kashikin</a:t>
                </a:r>
                <a:endParaRPr lang="en-US" sz="1400" dirty="0"/>
              </a:p>
              <a:p>
                <a:pPr algn="ctr"/>
                <a:r>
                  <a:rPr lang="en-US" sz="1400" dirty="0"/>
                  <a:t>Magnet Design</a:t>
                </a:r>
              </a:p>
            </p:txBody>
          </p:sp>
          <p:sp>
            <p:nvSpPr>
              <p:cNvPr id="47" name="TextBox 46">
                <a:extLst>
                  <a:ext uri="{FF2B5EF4-FFF2-40B4-BE49-F238E27FC236}">
                    <a16:creationId xmlns="" xmlns:a16="http://schemas.microsoft.com/office/drawing/2014/main" id="{1AB1CD92-61D7-FC40-8C78-DE251F42A746}"/>
                  </a:ext>
                </a:extLst>
              </p:cNvPr>
              <p:cNvSpPr txBox="1"/>
              <p:nvPr/>
            </p:nvSpPr>
            <p:spPr>
              <a:xfrm>
                <a:off x="2906220" y="5423196"/>
                <a:ext cx="1834472" cy="738664"/>
              </a:xfrm>
              <a:prstGeom prst="rect">
                <a:avLst/>
              </a:prstGeom>
              <a:grpFill/>
            </p:spPr>
            <p:txBody>
              <a:bodyPr wrap="square" rtlCol="0">
                <a:spAutoFit/>
              </a:bodyPr>
              <a:lstStyle/>
              <a:p>
                <a:pPr algn="ctr"/>
                <a:r>
                  <a:rPr lang="en-US" sz="1400" dirty="0"/>
                  <a:t>S. </a:t>
                </a:r>
                <a:r>
                  <a:rPr lang="en-US" sz="1400" dirty="0" err="1"/>
                  <a:t>Krave</a:t>
                </a:r>
                <a:endParaRPr lang="en-US" sz="1400" dirty="0"/>
              </a:p>
              <a:p>
                <a:pPr algn="ctr"/>
                <a:r>
                  <a:rPr lang="en-US" sz="1400" dirty="0"/>
                  <a:t>Fabrication Cost Reduction</a:t>
                </a:r>
              </a:p>
            </p:txBody>
          </p:sp>
          <p:sp>
            <p:nvSpPr>
              <p:cNvPr id="48" name="TextBox 47">
                <a:extLst>
                  <a:ext uri="{FF2B5EF4-FFF2-40B4-BE49-F238E27FC236}">
                    <a16:creationId xmlns="" xmlns:a16="http://schemas.microsoft.com/office/drawing/2014/main" id="{05692746-29EA-4C46-A9FE-08C850DF8666}"/>
                  </a:ext>
                </a:extLst>
              </p:cNvPr>
              <p:cNvSpPr txBox="1"/>
              <p:nvPr/>
            </p:nvSpPr>
            <p:spPr>
              <a:xfrm>
                <a:off x="-157512" y="5423196"/>
                <a:ext cx="1834472" cy="523220"/>
              </a:xfrm>
              <a:prstGeom prst="rect">
                <a:avLst/>
              </a:prstGeom>
              <a:grpFill/>
            </p:spPr>
            <p:txBody>
              <a:bodyPr wrap="square" rtlCol="0">
                <a:spAutoFit/>
              </a:bodyPr>
              <a:lstStyle/>
              <a:p>
                <a:pPr algn="ctr"/>
                <a:r>
                  <a:rPr lang="en-US" sz="1400" dirty="0"/>
                  <a:t>X. Xu</a:t>
                </a:r>
              </a:p>
              <a:p>
                <a:pPr algn="ctr"/>
                <a:r>
                  <a:rPr lang="en-US" sz="1400" dirty="0"/>
                  <a:t>Conductor R&amp;D</a:t>
                </a:r>
              </a:p>
            </p:txBody>
          </p:sp>
          <p:pic>
            <p:nvPicPr>
              <p:cNvPr id="49" name="Picture 48"/>
              <p:cNvPicPr>
                <a:picLocks noChangeAspect="1"/>
              </p:cNvPicPr>
              <p:nvPr/>
            </p:nvPicPr>
            <p:blipFill>
              <a:blip r:embed="rId10"/>
              <a:stretch>
                <a:fillRect/>
              </a:stretch>
            </p:blipFill>
            <p:spPr>
              <a:xfrm>
                <a:off x="4559300" y="3416300"/>
                <a:ext cx="12700" cy="12700"/>
              </a:xfrm>
              <a:prstGeom prst="rect">
                <a:avLst/>
              </a:prstGeom>
              <a:grpFill/>
            </p:spPr>
          </p:pic>
          <p:pic>
            <p:nvPicPr>
              <p:cNvPr id="50" name="Picture 49"/>
              <p:cNvPicPr>
                <a:picLocks noChangeAspect="1"/>
              </p:cNvPicPr>
              <p:nvPr/>
            </p:nvPicPr>
            <p:blipFill>
              <a:blip r:embed="rId10"/>
              <a:stretch>
                <a:fillRect/>
              </a:stretch>
            </p:blipFill>
            <p:spPr>
              <a:xfrm>
                <a:off x="4559300" y="3416300"/>
                <a:ext cx="12700" cy="12700"/>
              </a:xfrm>
              <a:prstGeom prst="rect">
                <a:avLst/>
              </a:prstGeom>
              <a:grpFill/>
            </p:spPr>
          </p:pic>
        </p:grpSp>
      </p:grpSp>
      <p:sp>
        <p:nvSpPr>
          <p:cNvPr id="51" name="Slide Number Placeholder 50"/>
          <p:cNvSpPr>
            <a:spLocks noGrp="1"/>
          </p:cNvSpPr>
          <p:nvPr>
            <p:ph type="sldNum" sz="quarter" idx="11"/>
          </p:nvPr>
        </p:nvSpPr>
        <p:spPr/>
        <p:txBody>
          <a:bodyPr/>
          <a:lstStyle/>
          <a:p>
            <a:pPr>
              <a:defRPr/>
            </a:pPr>
            <a:fld id="{6FE0A2C2-4D7E-4063-946A-A0F1CF11DC68}" type="slidenum">
              <a:rPr lang="en-US" smtClean="0"/>
              <a:pPr>
                <a:defRPr/>
              </a:pPr>
              <a:t>44</a:t>
            </a:fld>
            <a:endParaRPr lang="en-US" dirty="0"/>
          </a:p>
        </p:txBody>
      </p:sp>
    </p:spTree>
    <p:extLst>
      <p:ext uri="{BB962C8B-B14F-4D97-AF65-F5344CB8AC3E}">
        <p14:creationId xmlns:p14="http://schemas.microsoft.com/office/powerpoint/2010/main" val="192045140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Summary</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Content Placeholder 5">
            <a:extLst>
              <a:ext uri="{FF2B5EF4-FFF2-40B4-BE49-F238E27FC236}">
                <a16:creationId xmlns:a16="http://schemas.microsoft.com/office/drawing/2014/main" xmlns="" id="{8699BB42-F5F5-4BCC-ABAC-A98BDE677F88}"/>
              </a:ext>
            </a:extLst>
          </p:cNvPr>
          <p:cNvSpPr>
            <a:spLocks noGrp="1"/>
          </p:cNvSpPr>
          <p:nvPr>
            <p:ph idx="1"/>
          </p:nvPr>
        </p:nvSpPr>
        <p:spPr>
          <a:xfrm>
            <a:off x="242887" y="1215780"/>
            <a:ext cx="8672513" cy="4635989"/>
          </a:xfrm>
        </p:spPr>
        <p:txBody>
          <a:bodyPr/>
          <a:lstStyle/>
          <a:p>
            <a:pPr algn="just"/>
            <a:r>
              <a:rPr lang="en-US" sz="2200" dirty="0"/>
              <a:t>GARD-supported HFM effort </a:t>
            </a:r>
            <a:r>
              <a:rPr lang="en-US" sz="2200" dirty="0" smtClean="0"/>
              <a:t>contributes to the </a:t>
            </a:r>
            <a:r>
              <a:rPr lang="en-US" sz="2200" dirty="0"/>
              <a:t>essential role </a:t>
            </a:r>
            <a:r>
              <a:rPr lang="en-US" sz="2200" dirty="0" smtClean="0"/>
              <a:t>of the magnet </a:t>
            </a:r>
            <a:r>
              <a:rPr lang="en-US" sz="2200" dirty="0"/>
              <a:t>technology </a:t>
            </a:r>
            <a:r>
              <a:rPr lang="en-US" sz="2200" dirty="0" smtClean="0"/>
              <a:t>development in </a:t>
            </a:r>
            <a:r>
              <a:rPr lang="en-US" sz="2200" dirty="0"/>
              <a:t>support </a:t>
            </a:r>
            <a:r>
              <a:rPr lang="en-US" sz="2200" dirty="0" smtClean="0"/>
              <a:t>of </a:t>
            </a:r>
            <a:r>
              <a:rPr lang="en-US" sz="2200" dirty="0"/>
              <a:t>future accelerators projects.</a:t>
            </a:r>
          </a:p>
          <a:p>
            <a:pPr lvl="1"/>
            <a:r>
              <a:rPr lang="en-US" sz="1800" dirty="0" smtClean="0"/>
              <a:t>11T programs was successfully finished and transferred to  CERN -  first Nb</a:t>
            </a:r>
            <a:r>
              <a:rPr lang="en-US" sz="1800" baseline="-25000" dirty="0" smtClean="0"/>
              <a:t>3</a:t>
            </a:r>
            <a:r>
              <a:rPr lang="en-US" sz="1800" dirty="0" smtClean="0"/>
              <a:t>Sn in  accelerator operation </a:t>
            </a:r>
          </a:p>
          <a:p>
            <a:pPr lvl="1"/>
            <a:r>
              <a:rPr lang="en-US" sz="1800" dirty="0" smtClean="0"/>
              <a:t>Cos</a:t>
            </a:r>
            <a:r>
              <a:rPr lang="en-US" sz="1800" dirty="0"/>
              <a:t>-theta 15 T </a:t>
            </a:r>
            <a:r>
              <a:rPr lang="en-US" sz="1800" dirty="0" smtClean="0"/>
              <a:t>model, as part of MDP,</a:t>
            </a:r>
            <a:r>
              <a:rPr lang="en-US" sz="1800" dirty="0" smtClean="0"/>
              <a:t> </a:t>
            </a:r>
            <a:r>
              <a:rPr lang="en-US" sz="1800" dirty="0" smtClean="0"/>
              <a:t>is near completion</a:t>
            </a:r>
            <a:r>
              <a:rPr lang="en-US" sz="1800" dirty="0"/>
              <a:t>;</a:t>
            </a:r>
            <a:r>
              <a:rPr lang="en-US" sz="1800" dirty="0" smtClean="0"/>
              <a:t> test is expected later this year. </a:t>
            </a:r>
          </a:p>
          <a:p>
            <a:pPr lvl="1"/>
            <a:r>
              <a:rPr lang="en-US" sz="1800" dirty="0" smtClean="0"/>
              <a:t>Nb</a:t>
            </a:r>
            <a:r>
              <a:rPr lang="en-US" sz="1800" baseline="-25000" dirty="0" smtClean="0"/>
              <a:t>3</a:t>
            </a:r>
            <a:r>
              <a:rPr lang="en-US" sz="1800" dirty="0" smtClean="0"/>
              <a:t>Sn conductor development is  progressing extremely well, expect applications in the  next 2-3 years</a:t>
            </a:r>
            <a:endParaRPr lang="en-US" sz="1800" dirty="0" smtClean="0"/>
          </a:p>
          <a:p>
            <a:r>
              <a:rPr lang="en-US" sz="2200" dirty="0" smtClean="0"/>
              <a:t>A new Fermilab HFM plan was developed, it diversities our internal plans, elevates  the fast-turn-around SC R&amp;D</a:t>
            </a:r>
          </a:p>
          <a:p>
            <a:r>
              <a:rPr lang="en-US" sz="2200" dirty="0" smtClean="0"/>
              <a:t>Test  facilities efficiently  supported  the projects and R&amp;D.</a:t>
            </a:r>
          </a:p>
          <a:p>
            <a:pPr lvl="1"/>
            <a:r>
              <a:rPr lang="en-US" sz="1800" dirty="0" smtClean="0"/>
              <a:t>HFVMTF  is needed for the HF magnet R&amp;D </a:t>
            </a:r>
          </a:p>
          <a:p>
            <a:endParaRPr lang="en-US" dirty="0"/>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45</a:t>
            </a:fld>
            <a:endParaRPr lang="en-US" dirty="0"/>
          </a:p>
        </p:txBody>
      </p:sp>
    </p:spTree>
    <p:extLst>
      <p:ext uri="{BB962C8B-B14F-4D97-AF65-F5344CB8AC3E}">
        <p14:creationId xmlns:p14="http://schemas.microsoft.com/office/powerpoint/2010/main" val="3889100649"/>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42887" y="2456474"/>
            <a:ext cx="8672513" cy="2467218"/>
          </a:xfrm>
        </p:spPr>
        <p:txBody>
          <a:bodyPr/>
          <a:lstStyle/>
          <a:p>
            <a:pPr algn="just"/>
            <a:r>
              <a:rPr lang="en-US" dirty="0"/>
              <a:t>Our </a:t>
            </a:r>
            <a:r>
              <a:rPr lang="en-US" dirty="0" smtClean="0"/>
              <a:t>program is </a:t>
            </a:r>
            <a:r>
              <a:rPr lang="en-US" dirty="0"/>
              <a:t>clear and ambitious: relatively small  increasing of the  funding will  help to achieve </a:t>
            </a:r>
            <a:r>
              <a:rPr lang="en-US" dirty="0" smtClean="0"/>
              <a:t>the results </a:t>
            </a:r>
            <a:r>
              <a:rPr lang="en-US" dirty="0"/>
              <a:t>in a shorter time frame</a:t>
            </a:r>
          </a:p>
          <a:p>
            <a:pPr algn="just"/>
            <a:r>
              <a:rPr lang="en-US" dirty="0"/>
              <a:t>I</a:t>
            </a:r>
            <a:r>
              <a:rPr lang="en-US" dirty="0" smtClean="0"/>
              <a:t>n the next  decade, the goal of the program to achieve results which will reinforce </a:t>
            </a:r>
            <a:r>
              <a:rPr lang="en-US" dirty="0"/>
              <a:t>US </a:t>
            </a:r>
            <a:r>
              <a:rPr lang="en-US" dirty="0" smtClean="0"/>
              <a:t>control of the HFM </a:t>
            </a:r>
            <a:r>
              <a:rPr lang="en-US" dirty="0"/>
              <a:t>technology for </a:t>
            </a:r>
            <a:r>
              <a:rPr lang="en-US" dirty="0" smtClean="0"/>
              <a:t>accelerator </a:t>
            </a:r>
            <a:r>
              <a:rPr lang="en-US" dirty="0"/>
              <a:t>quality magnets </a:t>
            </a:r>
            <a:r>
              <a:rPr lang="en-US" dirty="0" smtClean="0"/>
              <a:t>for </a:t>
            </a:r>
            <a:r>
              <a:rPr lang="en-US" dirty="0"/>
              <a:t>future </a:t>
            </a:r>
            <a:r>
              <a:rPr lang="en-US" dirty="0" smtClean="0"/>
              <a:t>machines</a:t>
            </a:r>
          </a:p>
        </p:txBody>
      </p:sp>
      <p:sp>
        <p:nvSpPr>
          <p:cNvPr id="3" name="Title 2"/>
          <p:cNvSpPr>
            <a:spLocks noGrp="1"/>
          </p:cNvSpPr>
          <p:nvPr>
            <p:ph type="title"/>
          </p:nvPr>
        </p:nvSpPr>
        <p:spPr/>
        <p:txBody>
          <a:bodyPr/>
          <a:lstStyle/>
          <a:p>
            <a:r>
              <a:rPr lang="en-US" dirty="0" smtClean="0"/>
              <a:t>Summary </a:t>
            </a:r>
            <a:r>
              <a:rPr lang="mr-IN" dirty="0" smtClean="0"/>
              <a:t>–</a:t>
            </a:r>
            <a:r>
              <a:rPr lang="en-US" dirty="0"/>
              <a:t> </a:t>
            </a:r>
            <a:r>
              <a:rPr lang="en-US" dirty="0" smtClean="0"/>
              <a:t>cont.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46</a:t>
            </a:fld>
            <a:endParaRPr lang="en-US" dirty="0"/>
          </a:p>
        </p:txBody>
      </p:sp>
    </p:spTree>
    <p:extLst>
      <p:ext uri="{BB962C8B-B14F-4D97-AF65-F5344CB8AC3E}">
        <p14:creationId xmlns:p14="http://schemas.microsoft.com/office/powerpoint/2010/main" val="42159328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a:p>
        </p:txBody>
      </p:sp>
      <p:sp>
        <p:nvSpPr>
          <p:cNvPr id="3" name="Title 2"/>
          <p:cNvSpPr>
            <a:spLocks noGrp="1"/>
          </p:cNvSpPr>
          <p:nvPr>
            <p:ph type="title"/>
          </p:nvPr>
        </p:nvSpPr>
        <p:spPr/>
        <p:txBody>
          <a:bodyPr/>
          <a:lstStyle/>
          <a:p>
            <a:r>
              <a:rPr lang="en-US" dirty="0" smtClean="0"/>
              <a:t>Backups</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47</a:t>
            </a:fld>
            <a:endParaRPr lang="en-US" dirty="0"/>
          </a:p>
        </p:txBody>
      </p:sp>
    </p:spTree>
    <p:extLst>
      <p:ext uri="{BB962C8B-B14F-4D97-AF65-F5344CB8AC3E}">
        <p14:creationId xmlns:p14="http://schemas.microsoft.com/office/powerpoint/2010/main" val="1464500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1"/>
          <p:cNvSpPr>
            <a:spLocks noGrp="1"/>
          </p:cNvSpPr>
          <p:nvPr>
            <p:ph idx="1"/>
          </p:nvPr>
        </p:nvSpPr>
        <p:spPr>
          <a:xfrm>
            <a:off x="152400" y="1371600"/>
            <a:ext cx="8763000" cy="4648200"/>
          </a:xfrm>
        </p:spPr>
        <p:txBody>
          <a:bodyPr/>
          <a:lstStyle/>
          <a:p>
            <a:pPr algn="just"/>
            <a:r>
              <a:rPr lang="en-US" dirty="0" smtClean="0">
                <a:solidFill>
                  <a:schemeClr val="accent4">
                    <a:lumMod val="50000"/>
                  </a:schemeClr>
                </a:solidFill>
              </a:rPr>
              <a:t>Copy some part of  </a:t>
            </a:r>
          </a:p>
          <a:p>
            <a:pPr algn="just"/>
            <a:r>
              <a:rPr lang="en-US" dirty="0" smtClean="0">
                <a:solidFill>
                  <a:schemeClr val="accent4">
                    <a:lumMod val="50000"/>
                  </a:schemeClr>
                </a:solidFill>
              </a:rPr>
              <a:t>FNAL HFM is a leadership program in the world</a:t>
            </a:r>
          </a:p>
          <a:p>
            <a:pPr lvl="1" algn="just"/>
            <a:r>
              <a:rPr lang="en-US" sz="1800" dirty="0" smtClean="0">
                <a:solidFill>
                  <a:schemeClr val="accent4">
                    <a:lumMod val="50000"/>
                  </a:schemeClr>
                </a:solidFill>
              </a:rPr>
              <a:t>In era of reducing R&amp;D funds, </a:t>
            </a:r>
            <a:r>
              <a:rPr lang="en-US" sz="1800" u="sng" dirty="0" smtClean="0">
                <a:solidFill>
                  <a:schemeClr val="accent4">
                    <a:lumMod val="50000"/>
                  </a:schemeClr>
                </a:solidFill>
              </a:rPr>
              <a:t>areas of leadership need to be protected </a:t>
            </a:r>
            <a:r>
              <a:rPr lang="en-US" sz="1800" dirty="0" smtClean="0">
                <a:solidFill>
                  <a:schemeClr val="accent4">
                    <a:lumMod val="50000"/>
                  </a:schemeClr>
                </a:solidFill>
              </a:rPr>
              <a:t>to preserve the breadth and leadership qualities of the program itself.</a:t>
            </a:r>
          </a:p>
          <a:p>
            <a:pPr algn="just"/>
            <a:r>
              <a:rPr lang="en-US" dirty="0" smtClean="0">
                <a:solidFill>
                  <a:schemeClr val="accent4">
                    <a:lumMod val="50000"/>
                  </a:schemeClr>
                </a:solidFill>
              </a:rPr>
              <a:t>Why it’s critical to the US to preserve HFM program</a:t>
            </a:r>
          </a:p>
          <a:p>
            <a:pPr lvl="1" algn="just"/>
            <a:r>
              <a:rPr lang="en-US" sz="1800" dirty="0" smtClean="0">
                <a:solidFill>
                  <a:schemeClr val="accent4">
                    <a:lumMod val="50000"/>
                  </a:schemeClr>
                </a:solidFill>
              </a:rPr>
              <a:t>Leadership capabilities are quickly lost if not funded adequately</a:t>
            </a:r>
          </a:p>
          <a:p>
            <a:pPr lvl="2" algn="just"/>
            <a:r>
              <a:rPr lang="en-US" sz="1600" dirty="0" smtClean="0">
                <a:solidFill>
                  <a:schemeClr val="accent4">
                    <a:lumMod val="50000"/>
                  </a:schemeClr>
                </a:solidFill>
              </a:rPr>
              <a:t>Ex: Europe started “crack” programs to recover and re-establish Nb</a:t>
            </a:r>
            <a:r>
              <a:rPr lang="en-US" sz="1600" baseline="-25000" dirty="0" smtClean="0">
                <a:solidFill>
                  <a:schemeClr val="accent4">
                    <a:lumMod val="50000"/>
                  </a:schemeClr>
                </a:solidFill>
              </a:rPr>
              <a:t>3</a:t>
            </a:r>
            <a:r>
              <a:rPr lang="en-US" sz="1600" dirty="0" smtClean="0">
                <a:solidFill>
                  <a:schemeClr val="accent4">
                    <a:lumMod val="50000"/>
                  </a:schemeClr>
                </a:solidFill>
              </a:rPr>
              <a:t>Sn capability after all R&amp;D was postponed during LHC construction. </a:t>
            </a:r>
          </a:p>
          <a:p>
            <a:pPr lvl="2" algn="just"/>
            <a:r>
              <a:rPr lang="en-US" sz="1600" dirty="0" smtClean="0">
                <a:solidFill>
                  <a:schemeClr val="accent4">
                    <a:lumMod val="50000"/>
                  </a:schemeClr>
                </a:solidFill>
              </a:rPr>
              <a:t>This is an inefficient and expensive R&amp;D policy, not viable in the US-funding environment.</a:t>
            </a:r>
          </a:p>
          <a:p>
            <a:pPr lvl="1" algn="just"/>
            <a:r>
              <a:rPr lang="en-US" sz="1800" dirty="0" smtClean="0">
                <a:solidFill>
                  <a:schemeClr val="accent4">
                    <a:lumMod val="50000"/>
                  </a:schemeClr>
                </a:solidFill>
              </a:rPr>
              <a:t>HFM (together with SRF) is one of the enabling technologies for any future machine. Even if future facilities will not be built on US soil, control of all aspects of the technology will allow US HEP to play a major role</a:t>
            </a:r>
          </a:p>
          <a:p>
            <a:pPr lvl="2" algn="just"/>
            <a:r>
              <a:rPr lang="en-US" sz="1800" dirty="0" smtClean="0">
                <a:solidFill>
                  <a:schemeClr val="accent4">
                    <a:lumMod val="50000"/>
                  </a:schemeClr>
                </a:solidFill>
              </a:rPr>
              <a:t>It is risky to become the experts in just a restricted technology aspect, such as only Nb</a:t>
            </a:r>
            <a:r>
              <a:rPr lang="en-US" sz="1800" baseline="-25000" dirty="0" smtClean="0">
                <a:solidFill>
                  <a:schemeClr val="accent4">
                    <a:lumMod val="50000"/>
                  </a:schemeClr>
                </a:solidFill>
              </a:rPr>
              <a:t>3</a:t>
            </a:r>
            <a:r>
              <a:rPr lang="en-US" sz="1800" dirty="0" smtClean="0">
                <a:solidFill>
                  <a:schemeClr val="accent4">
                    <a:lumMod val="50000"/>
                  </a:schemeClr>
                </a:solidFill>
              </a:rPr>
              <a:t>Sn </a:t>
            </a:r>
            <a:r>
              <a:rPr lang="en-US" sz="1800" dirty="0" err="1" smtClean="0">
                <a:solidFill>
                  <a:schemeClr val="accent4">
                    <a:lumMod val="50000"/>
                  </a:schemeClr>
                </a:solidFill>
              </a:rPr>
              <a:t>quadrupoles</a:t>
            </a:r>
            <a:r>
              <a:rPr lang="en-US" sz="1800" dirty="0" smtClean="0">
                <a:solidFill>
                  <a:schemeClr val="accent4">
                    <a:lumMod val="50000"/>
                  </a:schemeClr>
                </a:solidFill>
              </a:rPr>
              <a:t> or only </a:t>
            </a:r>
            <a:r>
              <a:rPr lang="en-US" sz="1800" dirty="0" smtClean="0">
                <a:solidFill>
                  <a:schemeClr val="accent4">
                    <a:lumMod val="50000"/>
                  </a:schemeClr>
                </a:solidFill>
                <a:latin typeface="Symbol" pitchFamily="18" charset="2"/>
              </a:rPr>
              <a:t>b</a:t>
            </a:r>
            <a:r>
              <a:rPr lang="en-US" sz="1800" dirty="0" smtClean="0">
                <a:solidFill>
                  <a:schemeClr val="accent4">
                    <a:lumMod val="50000"/>
                  </a:schemeClr>
                </a:solidFill>
              </a:rPr>
              <a:t>=0.22 cavities</a:t>
            </a:r>
          </a:p>
        </p:txBody>
      </p:sp>
      <p:sp>
        <p:nvSpPr>
          <p:cNvPr id="5" name="Rectangle 2"/>
          <p:cNvSpPr>
            <a:spLocks noGrp="1" noChangeArrowheads="1"/>
          </p:cNvSpPr>
          <p:nvPr>
            <p:ph type="title"/>
          </p:nvPr>
        </p:nvSpPr>
        <p:spPr>
          <a:xfrm>
            <a:off x="914400" y="304800"/>
            <a:ext cx="7620000" cy="762000"/>
          </a:xfrm>
        </p:spPr>
        <p:txBody>
          <a:bodyPr/>
          <a:lstStyle/>
          <a:p>
            <a:r>
              <a:rPr lang="en-US" sz="2800" dirty="0" smtClean="0">
                <a:ea typeface="Arial Unicode MS" pitchFamily="34" charset="-128"/>
                <a:cs typeface="Arial Unicode MS" pitchFamily="34" charset="-128"/>
              </a:rPr>
              <a:t>HFM: Importance of the Program Breadth</a:t>
            </a:r>
            <a:endParaRPr lang="en-US" sz="2800" dirty="0">
              <a:ea typeface="Arial Unicode MS" pitchFamily="34" charset="-128"/>
              <a:cs typeface="Arial Unicode MS" pitchFamily="34" charset="-128"/>
            </a:endParaRPr>
          </a:p>
        </p:txBody>
      </p:sp>
      <p:sp>
        <p:nvSpPr>
          <p:cNvPr id="7" name="Footer Placeholder 3"/>
          <p:cNvSpPr>
            <a:spLocks noGrp="1"/>
          </p:cNvSpPr>
          <p:nvPr>
            <p:ph type="ftr" sz="quarter" idx="10"/>
          </p:nvPr>
        </p:nvSpPr>
        <p:spPr>
          <a:xfrm>
            <a:off x="990600" y="6324600"/>
            <a:ext cx="5391150" cy="457200"/>
          </a:xfrm>
        </p:spPr>
        <p:txBody>
          <a:bodyPr/>
          <a:lstStyle/>
          <a:p>
            <a:pPr>
              <a:defRPr/>
            </a:pPr>
            <a:r>
              <a:rPr lang="en-US" smtClean="0"/>
              <a:t>G. Velev, General Accelerator R&amp;D Review, July  31, 2018</a:t>
            </a:r>
            <a:endParaRPr lang="en-US" dirty="0"/>
          </a:p>
        </p:txBody>
      </p:sp>
      <p:sp>
        <p:nvSpPr>
          <p:cNvPr id="8" name="Slide Number Placeholder 4"/>
          <p:cNvSpPr>
            <a:spLocks noGrp="1"/>
          </p:cNvSpPr>
          <p:nvPr>
            <p:ph type="sldNum" sz="quarter" idx="11"/>
          </p:nvPr>
        </p:nvSpPr>
        <p:spPr>
          <a:xfrm>
            <a:off x="381000" y="6305550"/>
            <a:ext cx="5334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34" charset="-128"/>
              </a:defRPr>
            </a:lvl1pPr>
            <a:lvl2pPr marL="742950" indent="-285750" eaLnBrk="0" hangingPunct="0">
              <a:defRPr sz="2400">
                <a:solidFill>
                  <a:schemeClr val="tx1"/>
                </a:solidFill>
                <a:latin typeface="Arial" charset="0"/>
                <a:ea typeface="ＭＳ Ｐゴシック" pitchFamily="34" charset="-128"/>
              </a:defRPr>
            </a:lvl2pPr>
            <a:lvl3pPr marL="1143000" indent="-228600" eaLnBrk="0" hangingPunct="0">
              <a:defRPr sz="2400">
                <a:solidFill>
                  <a:schemeClr val="tx1"/>
                </a:solidFill>
                <a:latin typeface="Arial" charset="0"/>
                <a:ea typeface="ＭＳ Ｐゴシック" pitchFamily="34" charset="-128"/>
              </a:defRPr>
            </a:lvl3pPr>
            <a:lvl4pPr marL="1600200" indent="-228600" eaLnBrk="0" hangingPunct="0">
              <a:defRPr sz="2400">
                <a:solidFill>
                  <a:schemeClr val="tx1"/>
                </a:solidFill>
                <a:latin typeface="Arial" charset="0"/>
                <a:ea typeface="ＭＳ Ｐゴシック" pitchFamily="34" charset="-128"/>
              </a:defRPr>
            </a:lvl4pPr>
            <a:lvl5pPr marL="2057400" indent="-228600" eaLnBrk="0" hangingPunct="0">
              <a:defRPr sz="2400">
                <a:solidFill>
                  <a:schemeClr val="tx1"/>
                </a:solidFill>
                <a:latin typeface="Arial" charset="0"/>
                <a:ea typeface="ＭＳ Ｐゴシック" pitchFamily="34" charset="-128"/>
              </a:defRPr>
            </a:lvl5pPr>
            <a:lvl6pPr marL="25146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6pPr>
            <a:lvl7pPr marL="29718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7pPr>
            <a:lvl8pPr marL="34290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8pPr>
            <a:lvl9pPr marL="3886200" indent="-228600" algn="r" eaLnBrk="0" fontAlgn="base" hangingPunct="0">
              <a:spcBef>
                <a:spcPct val="20000"/>
              </a:spcBef>
              <a:spcAft>
                <a:spcPct val="0"/>
              </a:spcAft>
              <a:buClr>
                <a:srgbClr val="FFFF00"/>
              </a:buClr>
              <a:buSzPct val="80000"/>
              <a:buFont typeface="Wingdings" pitchFamily="2" charset="2"/>
              <a:defRPr sz="2400">
                <a:solidFill>
                  <a:schemeClr val="tx1"/>
                </a:solidFill>
                <a:latin typeface="Arial" charset="0"/>
                <a:ea typeface="ＭＳ Ｐゴシック" pitchFamily="34" charset="-128"/>
              </a:defRPr>
            </a:lvl9pPr>
          </a:lstStyle>
          <a:p>
            <a:pPr eaLnBrk="1" hangingPunct="1"/>
            <a:fld id="{B4813B4C-E377-4021-9A2D-E9D0A0327515}" type="slidenum">
              <a:rPr lang="en-US" sz="1200" smtClean="0">
                <a:solidFill>
                  <a:srgbClr val="FFFFFF"/>
                </a:solidFill>
              </a:rPr>
              <a:pPr eaLnBrk="1" hangingPunct="1"/>
              <a:t>48</a:t>
            </a:fld>
            <a:endParaRPr lang="en-US" sz="1200" smtClean="0">
              <a:solidFill>
                <a:srgbClr val="FFFFFF"/>
              </a:solidFill>
            </a:endParaRPr>
          </a:p>
        </p:txBody>
      </p:sp>
    </p:spTree>
    <p:extLst>
      <p:ext uri="{BB962C8B-B14F-4D97-AF65-F5344CB8AC3E}">
        <p14:creationId xmlns:p14="http://schemas.microsoft.com/office/powerpoint/2010/main" val="3387720360"/>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2"/>
          <p:cNvSpPr>
            <a:spLocks noGrp="1"/>
          </p:cNvSpPr>
          <p:nvPr>
            <p:ph type="sldNum" sz="quarter" idx="4294967295"/>
          </p:nvPr>
        </p:nvSpPr>
        <p:spPr>
          <a:xfrm>
            <a:off x="6553200" y="6356350"/>
            <a:ext cx="2133600" cy="365125"/>
          </a:xfrm>
          <a:prstGeom prst="rect">
            <a:avLst/>
          </a:prstGeom>
        </p:spPr>
        <p:txBody>
          <a:bodyPr/>
          <a:lstStyle/>
          <a:p>
            <a:endParaRPr lang="en-US" dirty="0"/>
          </a:p>
        </p:txBody>
      </p:sp>
      <p:pic>
        <p:nvPicPr>
          <p:cNvPr id="3" name="Picture 2"/>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855523"/>
            <a:ext cx="4377032" cy="2794147"/>
          </a:xfrm>
          <a:prstGeom prst="rect">
            <a:avLst/>
          </a:prstGeom>
        </p:spPr>
      </p:pic>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19992" y="846271"/>
            <a:ext cx="4072488" cy="2726745"/>
          </a:xfrm>
          <a:prstGeom prst="rect">
            <a:avLst/>
          </a:prstGeom>
        </p:spPr>
      </p:pic>
      <p:grpSp>
        <p:nvGrpSpPr>
          <p:cNvPr id="2" name="Group 1"/>
          <p:cNvGrpSpPr/>
          <p:nvPr/>
        </p:nvGrpSpPr>
        <p:grpSpPr>
          <a:xfrm>
            <a:off x="0" y="3783762"/>
            <a:ext cx="9081615" cy="2048931"/>
            <a:chOff x="0" y="3783762"/>
            <a:chExt cx="9081615" cy="2048931"/>
          </a:xfrm>
        </p:grpSpPr>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059016" y="3792155"/>
              <a:ext cx="3022599" cy="2040537"/>
            </a:xfrm>
            <a:prstGeom prst="rect">
              <a:avLst/>
            </a:prstGeom>
          </p:spPr>
        </p:pic>
        <p:pic>
          <p:nvPicPr>
            <p:cNvPr id="6" name="Picture 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0" y="3794343"/>
              <a:ext cx="3090887" cy="2038350"/>
            </a:xfrm>
            <a:prstGeom prst="rect">
              <a:avLst/>
            </a:prstGeom>
          </p:spPr>
        </p:pic>
        <p:pic>
          <p:nvPicPr>
            <p:cNvPr id="8" name="Picture 7"/>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090887" y="3783762"/>
              <a:ext cx="3069156" cy="1994626"/>
            </a:xfrm>
            <a:prstGeom prst="rect">
              <a:avLst/>
            </a:prstGeom>
          </p:spPr>
        </p:pic>
      </p:grpSp>
      <p:sp>
        <p:nvSpPr>
          <p:cNvPr id="13" name="Rectangle 12"/>
          <p:cNvSpPr/>
          <p:nvPr/>
        </p:nvSpPr>
        <p:spPr>
          <a:xfrm>
            <a:off x="1112218" y="5832692"/>
            <a:ext cx="6529628" cy="584775"/>
          </a:xfrm>
          <a:prstGeom prst="rect">
            <a:avLst/>
          </a:prstGeom>
        </p:spPr>
        <p:txBody>
          <a:bodyPr wrap="square">
            <a:spAutoFit/>
          </a:bodyPr>
          <a:lstStyle/>
          <a:p>
            <a:r>
              <a:rPr lang="en-US" sz="1600" dirty="0" smtClean="0">
                <a:solidFill>
                  <a:srgbClr val="0070C0"/>
                </a:solidFill>
                <a:latin typeface="Times-Roman"/>
              </a:rPr>
              <a:t>Most regular quenches originated in the IL pole blocks. </a:t>
            </a:r>
          </a:p>
          <a:p>
            <a:r>
              <a:rPr lang="en-US" sz="1600" dirty="0" smtClean="0">
                <a:solidFill>
                  <a:srgbClr val="0070C0"/>
                </a:solidFill>
                <a:latin typeface="Times-Roman"/>
              </a:rPr>
              <a:t>Holding current quenches were in the OL MP block of coil 07.   </a:t>
            </a:r>
            <a:endParaRPr lang="en-US" sz="1600" dirty="0">
              <a:solidFill>
                <a:srgbClr val="0070C0"/>
              </a:solidFill>
              <a:latin typeface="Times-Roman"/>
            </a:endParaRPr>
          </a:p>
        </p:txBody>
      </p:sp>
      <p:sp>
        <p:nvSpPr>
          <p:cNvPr id="9" name="Title 8"/>
          <p:cNvSpPr>
            <a:spLocks noGrp="1"/>
          </p:cNvSpPr>
          <p:nvPr>
            <p:ph type="title"/>
          </p:nvPr>
        </p:nvSpPr>
        <p:spPr/>
        <p:txBody>
          <a:bodyPr>
            <a:normAutofit/>
          </a:bodyPr>
          <a:lstStyle/>
          <a:p>
            <a:r>
              <a:rPr lang="en-US" dirty="0"/>
              <a:t>MBHDP01 Quench </a:t>
            </a:r>
            <a:r>
              <a:rPr lang="en-US" dirty="0" smtClean="0"/>
              <a:t>Performance  Measurement </a:t>
            </a:r>
            <a:endParaRPr lang="en-US" dirty="0"/>
          </a:p>
        </p:txBody>
      </p:sp>
      <p:sp>
        <p:nvSpPr>
          <p:cNvPr id="10" name="Footer Placeholder 9"/>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121748076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0"/>
          </p:nvPr>
        </p:nvSpPr>
        <p:spPr>
          <a:xfrm>
            <a:off x="1512860" y="6400800"/>
            <a:ext cx="5391150" cy="457200"/>
          </a:xfrm>
        </p:spPr>
        <p:txBody>
          <a:bodyPr/>
          <a:lstStyle/>
          <a:p>
            <a:pPr>
              <a:defRPr/>
            </a:pPr>
            <a:r>
              <a:rPr lang="en-US" smtClean="0"/>
              <a:t>G. Velev, General Accelerator R&amp;D Review, July  31, 2018</a:t>
            </a:r>
            <a:endParaRPr lang="en-US" dirty="0"/>
          </a:p>
        </p:txBody>
      </p:sp>
      <p:sp>
        <p:nvSpPr>
          <p:cNvPr id="5" name="Slide Number Placeholder 4"/>
          <p:cNvSpPr>
            <a:spLocks noGrp="1"/>
          </p:cNvSpPr>
          <p:nvPr>
            <p:ph type="sldNum" sz="quarter" idx="11"/>
          </p:nvPr>
        </p:nvSpPr>
        <p:spPr/>
        <p:txBody>
          <a:bodyPr/>
          <a:lstStyle/>
          <a:p>
            <a:pPr>
              <a:defRPr/>
            </a:pPr>
            <a:fld id="{6FE0A2C2-4D7E-4063-946A-A0F1CF11DC68}" type="slidenum">
              <a:rPr lang="en-US" smtClean="0"/>
              <a:pPr>
                <a:defRPr/>
              </a:pPr>
              <a:t>5</a:t>
            </a:fld>
            <a:endParaRPr lang="en-US" dirty="0"/>
          </a:p>
        </p:txBody>
      </p:sp>
      <p:sp>
        <p:nvSpPr>
          <p:cNvPr id="6" name="Title 1"/>
          <p:cNvSpPr>
            <a:spLocks noGrp="1"/>
          </p:cNvSpPr>
          <p:nvPr>
            <p:ph type="title"/>
          </p:nvPr>
        </p:nvSpPr>
        <p:spPr>
          <a:xfrm>
            <a:off x="381000" y="17409"/>
            <a:ext cx="7162800" cy="676328"/>
          </a:xfrm>
        </p:spPr>
        <p:txBody>
          <a:bodyPr/>
          <a:lstStyle/>
          <a:p>
            <a:r>
              <a:rPr lang="en-US" sz="2800" dirty="0" smtClean="0">
                <a:ea typeface="ＭＳ Ｐゴシック" pitchFamily="34" charset="-128"/>
              </a:rPr>
              <a:t>SC Magnets Program Mission and Goals</a:t>
            </a:r>
          </a:p>
        </p:txBody>
      </p:sp>
      <p:sp>
        <p:nvSpPr>
          <p:cNvPr id="7" name="Content Placeholder 2"/>
          <p:cNvSpPr>
            <a:spLocks noGrp="1"/>
          </p:cNvSpPr>
          <p:nvPr>
            <p:ph idx="1"/>
          </p:nvPr>
        </p:nvSpPr>
        <p:spPr>
          <a:xfrm>
            <a:off x="381000" y="544502"/>
            <a:ext cx="8458200" cy="5326548"/>
          </a:xfrm>
        </p:spPr>
        <p:txBody>
          <a:bodyPr/>
          <a:lstStyle/>
          <a:p>
            <a:pPr algn="just"/>
            <a:r>
              <a:rPr lang="en-US" sz="2000" u="sng" dirty="0" smtClean="0">
                <a:solidFill>
                  <a:srgbClr val="FF0000"/>
                </a:solidFill>
                <a:ea typeface="ＭＳ Ｐゴシック" pitchFamily="34" charset="-128"/>
              </a:rPr>
              <a:t>The </a:t>
            </a:r>
            <a:r>
              <a:rPr lang="en-US" sz="2000" u="sng" dirty="0">
                <a:solidFill>
                  <a:srgbClr val="FF0000"/>
                </a:solidFill>
                <a:ea typeface="ＭＳ Ｐゴシック" pitchFamily="34" charset="-128"/>
              </a:rPr>
              <a:t>M</a:t>
            </a:r>
            <a:r>
              <a:rPr lang="en-US" sz="2000" u="sng" dirty="0" smtClean="0">
                <a:solidFill>
                  <a:srgbClr val="FF0000"/>
                </a:solidFill>
                <a:ea typeface="ＭＳ Ｐゴシック" pitchFamily="34" charset="-128"/>
              </a:rPr>
              <a:t>ission </a:t>
            </a:r>
            <a:r>
              <a:rPr lang="en-US" sz="2000" u="sng" dirty="0">
                <a:solidFill>
                  <a:srgbClr val="FF0000"/>
                </a:solidFill>
                <a:ea typeface="ＭＳ Ｐゴシック" pitchFamily="34" charset="-128"/>
              </a:rPr>
              <a:t>S</a:t>
            </a:r>
            <a:r>
              <a:rPr lang="en-US" sz="2000" u="sng" dirty="0" smtClean="0">
                <a:solidFill>
                  <a:srgbClr val="FF0000"/>
                </a:solidFill>
                <a:ea typeface="ＭＳ Ｐゴシック" pitchFamily="34" charset="-128"/>
              </a:rPr>
              <a:t>pecific to Fermilab -  focus on accelerators: </a:t>
            </a:r>
          </a:p>
          <a:p>
            <a:pPr lvl="1" algn="just"/>
            <a:r>
              <a:rPr lang="en-US" dirty="0">
                <a:solidFill>
                  <a:schemeClr val="accent6">
                    <a:lumMod val="50000"/>
                  </a:schemeClr>
                </a:solidFill>
                <a:ea typeface="ＭＳ Ｐゴシック" pitchFamily="34" charset="-128"/>
              </a:rPr>
              <a:t>Develop baseline technologies for present and future particle accelerators. </a:t>
            </a:r>
            <a:endParaRPr lang="en-US" dirty="0" smtClean="0">
              <a:solidFill>
                <a:schemeClr val="accent6">
                  <a:lumMod val="50000"/>
                </a:schemeClr>
              </a:solidFill>
              <a:ea typeface="ＭＳ Ｐゴシック" pitchFamily="34" charset="-128"/>
            </a:endParaRPr>
          </a:p>
          <a:p>
            <a:pPr lvl="2" algn="just"/>
            <a:r>
              <a:rPr lang="en-US" dirty="0">
                <a:solidFill>
                  <a:schemeClr val="accent6">
                    <a:lumMod val="50000"/>
                  </a:schemeClr>
                </a:solidFill>
                <a:ea typeface="ＭＳ Ｐゴシック" pitchFamily="34" charset="-128"/>
              </a:rPr>
              <a:t>S</a:t>
            </a:r>
            <a:r>
              <a:rPr lang="en-US" dirty="0" smtClean="0">
                <a:solidFill>
                  <a:schemeClr val="accent6">
                    <a:lumMod val="50000"/>
                  </a:schemeClr>
                </a:solidFill>
                <a:ea typeface="ＭＳ Ｐゴシック" pitchFamily="34" charset="-128"/>
              </a:rPr>
              <a:t>trand and cable  R&amp;D</a:t>
            </a:r>
          </a:p>
          <a:p>
            <a:pPr lvl="2" algn="just"/>
            <a:r>
              <a:rPr lang="en-US" dirty="0" smtClean="0">
                <a:solidFill>
                  <a:schemeClr val="accent6">
                    <a:lumMod val="50000"/>
                  </a:schemeClr>
                </a:solidFill>
                <a:ea typeface="ＭＳ Ｐゴシック" pitchFamily="34" charset="-128"/>
              </a:rPr>
              <a:t>Technology advances in materials</a:t>
            </a:r>
          </a:p>
          <a:p>
            <a:pPr lvl="2" algn="just"/>
            <a:r>
              <a:rPr lang="en-US" dirty="0" smtClean="0">
                <a:solidFill>
                  <a:srgbClr val="FF0000"/>
                </a:solidFill>
                <a:ea typeface="ＭＳ Ｐゴシック" pitchFamily="34" charset="-128"/>
              </a:rPr>
              <a:t>Training studies </a:t>
            </a:r>
          </a:p>
          <a:p>
            <a:pPr lvl="2" algn="just"/>
            <a:r>
              <a:rPr lang="en-US" dirty="0" smtClean="0">
                <a:solidFill>
                  <a:schemeClr val="accent6">
                    <a:lumMod val="50000"/>
                  </a:schemeClr>
                </a:solidFill>
                <a:ea typeface="ＭＳ Ｐゴシック" pitchFamily="34" charset="-128"/>
              </a:rPr>
              <a:t>Modeling and  </a:t>
            </a:r>
            <a:r>
              <a:rPr lang="en-US" dirty="0">
                <a:solidFill>
                  <a:schemeClr val="accent6">
                    <a:lumMod val="50000"/>
                  </a:schemeClr>
                </a:solidFill>
                <a:ea typeface="ＭＳ Ｐゴシック" pitchFamily="34" charset="-128"/>
              </a:rPr>
              <a:t>s</a:t>
            </a:r>
            <a:r>
              <a:rPr lang="en-US" dirty="0" smtClean="0">
                <a:solidFill>
                  <a:schemeClr val="accent6">
                    <a:lumMod val="50000"/>
                  </a:schemeClr>
                </a:solidFill>
                <a:ea typeface="ＭＳ Ｐゴシック" pitchFamily="34" charset="-128"/>
              </a:rPr>
              <a:t>tructural design </a:t>
            </a:r>
            <a:endParaRPr lang="en-US" dirty="0" smtClean="0">
              <a:solidFill>
                <a:srgbClr val="FF0000"/>
              </a:solidFill>
              <a:ea typeface="ＭＳ Ｐゴシック" pitchFamily="34" charset="-128"/>
            </a:endParaRPr>
          </a:p>
          <a:p>
            <a:pPr lvl="1" algn="just"/>
            <a:r>
              <a:rPr lang="en-US" dirty="0" smtClean="0">
                <a:solidFill>
                  <a:schemeClr val="accent6">
                    <a:lumMod val="50000"/>
                  </a:schemeClr>
                </a:solidFill>
                <a:ea typeface="ＭＳ Ｐゴシック" pitchFamily="34" charset="-128"/>
              </a:rPr>
              <a:t>Development of </a:t>
            </a:r>
            <a:r>
              <a:rPr lang="en-US" dirty="0" smtClean="0">
                <a:solidFill>
                  <a:schemeClr val="accent6">
                    <a:lumMod val="50000"/>
                  </a:schemeClr>
                </a:solidFill>
                <a:ea typeface="ＭＳ Ｐゴシック" pitchFamily="34" charset="-128"/>
              </a:rPr>
              <a:t>advanced </a:t>
            </a:r>
            <a:r>
              <a:rPr lang="en-US" dirty="0" smtClean="0">
                <a:solidFill>
                  <a:schemeClr val="accent6">
                    <a:lumMod val="50000"/>
                  </a:schemeClr>
                </a:solidFill>
                <a:ea typeface="ＭＳ Ｐゴシック" pitchFamily="34" charset="-128"/>
              </a:rPr>
              <a:t>SC </a:t>
            </a:r>
            <a:r>
              <a:rPr lang="en-US" dirty="0" smtClean="0">
                <a:solidFill>
                  <a:srgbClr val="FF0000"/>
                </a:solidFill>
                <a:ea typeface="ＭＳ Ｐゴシック" pitchFamily="34" charset="-128"/>
              </a:rPr>
              <a:t>“</a:t>
            </a:r>
            <a:r>
              <a:rPr lang="en-US" i="1" u="sng" dirty="0" smtClean="0">
                <a:solidFill>
                  <a:srgbClr val="FF0000"/>
                </a:solidFill>
                <a:ea typeface="ＭＳ Ｐゴシック" pitchFamily="34" charset="-128"/>
              </a:rPr>
              <a:t>accelerator quality” </a:t>
            </a:r>
            <a:r>
              <a:rPr lang="en-US" dirty="0" smtClean="0">
                <a:solidFill>
                  <a:schemeClr val="accent6">
                    <a:lumMod val="50000"/>
                  </a:schemeClr>
                </a:solidFill>
                <a:ea typeface="ＭＳ Ｐゴシック" pitchFamily="34" charset="-128"/>
              </a:rPr>
              <a:t>magnets </a:t>
            </a:r>
          </a:p>
          <a:p>
            <a:pPr marL="914400" lvl="2" indent="0" algn="just">
              <a:buNone/>
            </a:pPr>
            <a:r>
              <a:rPr lang="en-US" dirty="0" smtClean="0">
                <a:solidFill>
                  <a:schemeClr val="accent6">
                    <a:lumMod val="50000"/>
                  </a:schemeClr>
                </a:solidFill>
                <a:ea typeface="ＭＳ Ｐゴシック" pitchFamily="34" charset="-128"/>
              </a:rPr>
              <a:t>(Accelerator quality defines and usable magnet for accelerators.  For circular collider includes: </a:t>
            </a:r>
            <a:r>
              <a:rPr lang="en-US" dirty="0">
                <a:solidFill>
                  <a:schemeClr val="tx1">
                    <a:lumMod val="95000"/>
                    <a:lumOff val="5000"/>
                  </a:schemeClr>
                </a:solidFill>
              </a:rPr>
              <a:t>appropriate aperture and field for beam, alignment properties, control of high-order multipoles </a:t>
            </a:r>
            <a:r>
              <a:rPr lang="en-US" dirty="0" smtClean="0">
                <a:solidFill>
                  <a:schemeClr val="tx1">
                    <a:lumMod val="95000"/>
                    <a:lumOff val="5000"/>
                  </a:schemeClr>
                </a:solidFill>
              </a:rPr>
              <a:t>during injection and energy </a:t>
            </a:r>
            <a:r>
              <a:rPr lang="en-US" dirty="0">
                <a:solidFill>
                  <a:schemeClr val="tx1">
                    <a:lumMod val="95000"/>
                    <a:lumOff val="5000"/>
                  </a:schemeClr>
                </a:solidFill>
              </a:rPr>
              <a:t>ramp, appropriate length, heat load and quench </a:t>
            </a:r>
            <a:r>
              <a:rPr lang="en-US" dirty="0" smtClean="0">
                <a:solidFill>
                  <a:schemeClr val="tx1">
                    <a:lumMod val="95000"/>
                    <a:lumOff val="5000"/>
                  </a:schemeClr>
                </a:solidFill>
              </a:rPr>
              <a:t>management</a:t>
            </a:r>
            <a:r>
              <a:rPr lang="en-US" sz="1200" dirty="0" smtClean="0">
                <a:solidFill>
                  <a:schemeClr val="tx1">
                    <a:lumMod val="95000"/>
                    <a:lumOff val="5000"/>
                  </a:schemeClr>
                </a:solidFill>
              </a:rPr>
              <a:t>) </a:t>
            </a:r>
            <a:r>
              <a:rPr lang="en-US" dirty="0" smtClean="0">
                <a:solidFill>
                  <a:schemeClr val="accent6">
                    <a:lumMod val="50000"/>
                  </a:schemeClr>
                </a:solidFill>
                <a:ea typeface="ＭＳ Ｐゴシック" pitchFamily="34" charset="-128"/>
              </a:rPr>
              <a:t> </a:t>
            </a:r>
            <a:endParaRPr lang="en-US" sz="1600" dirty="0" smtClean="0">
              <a:solidFill>
                <a:schemeClr val="accent6">
                  <a:lumMod val="50000"/>
                </a:schemeClr>
              </a:solidFill>
              <a:ea typeface="ＭＳ Ｐゴシック" pitchFamily="34" charset="-128"/>
            </a:endParaRPr>
          </a:p>
          <a:p>
            <a:pPr algn="just"/>
            <a:r>
              <a:rPr lang="en-US" sz="2000" u="sng" dirty="0" smtClean="0">
                <a:solidFill>
                  <a:srgbClr val="FF0000"/>
                </a:solidFill>
                <a:ea typeface="ＭＳ Ｐゴシック" pitchFamily="34" charset="-128"/>
              </a:rPr>
              <a:t>Our Present </a:t>
            </a:r>
            <a:r>
              <a:rPr lang="en-US" sz="2000" u="sng" dirty="0" smtClean="0">
                <a:solidFill>
                  <a:srgbClr val="FF0000"/>
                </a:solidFill>
                <a:ea typeface="ＭＳ Ｐゴシック" pitchFamily="34" charset="-128"/>
              </a:rPr>
              <a:t>Focus:</a:t>
            </a:r>
            <a:endParaRPr lang="en-US" sz="2000" u="sng" dirty="0" smtClean="0">
              <a:solidFill>
                <a:srgbClr val="FF0000"/>
              </a:solidFill>
              <a:ea typeface="ＭＳ Ｐゴシック" pitchFamily="34" charset="-128"/>
            </a:endParaRPr>
          </a:p>
          <a:p>
            <a:pPr lvl="1" algn="just"/>
            <a:r>
              <a:rPr lang="en-US" dirty="0" smtClean="0">
                <a:solidFill>
                  <a:srgbClr val="FF0000"/>
                </a:solidFill>
                <a:ea typeface="ＭＳ Ｐゴシック" pitchFamily="34" charset="-128"/>
              </a:rPr>
              <a:t>Development of high-field accelerator dipoles with operating fields up to 16+T based on Nb</a:t>
            </a:r>
            <a:r>
              <a:rPr lang="en-US" baseline="-25000" dirty="0" smtClean="0">
                <a:solidFill>
                  <a:srgbClr val="FF0000"/>
                </a:solidFill>
                <a:ea typeface="ＭＳ Ｐゴシック" pitchFamily="34" charset="-128"/>
              </a:rPr>
              <a:t>3</a:t>
            </a:r>
            <a:r>
              <a:rPr lang="en-US" dirty="0" smtClean="0">
                <a:solidFill>
                  <a:srgbClr val="FF0000"/>
                </a:solidFill>
                <a:ea typeface="ＭＳ Ｐゴシック" pitchFamily="34" charset="-128"/>
              </a:rPr>
              <a:t>Sn superconductor. </a:t>
            </a:r>
          </a:p>
          <a:p>
            <a:pPr lvl="1" algn="just"/>
            <a:r>
              <a:rPr lang="en-US" dirty="0" smtClean="0">
                <a:solidFill>
                  <a:schemeClr val="accent6">
                    <a:lumMod val="50000"/>
                  </a:schemeClr>
                </a:solidFill>
                <a:ea typeface="ＭＳ Ｐゴシック" pitchFamily="34" charset="-128"/>
              </a:rPr>
              <a:t>The result and knowledge of current R&amp;D  directly support not the just-started LH-LHC AUP project but future </a:t>
            </a:r>
            <a:r>
              <a:rPr lang="en-US" dirty="0" smtClean="0">
                <a:solidFill>
                  <a:schemeClr val="accent6">
                    <a:lumMod val="50000"/>
                  </a:schemeClr>
                </a:solidFill>
                <a:ea typeface="ＭＳ Ｐゴシック" pitchFamily="34" charset="-128"/>
              </a:rPr>
              <a:t>possible direct </a:t>
            </a:r>
            <a:r>
              <a:rPr lang="en-US" dirty="0" smtClean="0">
                <a:solidFill>
                  <a:schemeClr val="accent6">
                    <a:lumMod val="50000"/>
                  </a:schemeClr>
                </a:solidFill>
                <a:ea typeface="ＭＳ Ｐゴシック" pitchFamily="34" charset="-128"/>
              </a:rPr>
              <a:t>R&amp;</a:t>
            </a:r>
            <a:r>
              <a:rPr lang="en-US" dirty="0" smtClean="0">
                <a:solidFill>
                  <a:schemeClr val="accent6">
                    <a:lumMod val="50000"/>
                  </a:schemeClr>
                </a:solidFill>
                <a:ea typeface="ＭＳ Ｐゴシック" pitchFamily="34" charset="-128"/>
              </a:rPr>
              <a:t>Ds (HE-LHC,FCC) </a:t>
            </a:r>
            <a:r>
              <a:rPr lang="en-US" dirty="0" smtClean="0">
                <a:solidFill>
                  <a:schemeClr val="accent6">
                    <a:lumMod val="50000"/>
                  </a:schemeClr>
                </a:solidFill>
                <a:ea typeface="ＭＳ Ｐゴシック" pitchFamily="34" charset="-128"/>
              </a:rPr>
              <a:t>and Other Applications </a:t>
            </a:r>
          </a:p>
          <a:p>
            <a:pPr lvl="1" algn="just"/>
            <a:r>
              <a:rPr lang="en-US" dirty="0" smtClean="0">
                <a:solidFill>
                  <a:schemeClr val="accent6">
                    <a:lumMod val="50000"/>
                  </a:schemeClr>
                </a:solidFill>
                <a:ea typeface="ＭＳ Ｐゴシック" pitchFamily="34" charset="-128"/>
              </a:rPr>
              <a:t>“Spin-off”:  </a:t>
            </a:r>
            <a:r>
              <a:rPr lang="en-US" dirty="0" smtClean="0">
                <a:solidFill>
                  <a:schemeClr val="accent6">
                    <a:lumMod val="50000"/>
                  </a:schemeClr>
                </a:solidFill>
                <a:ea typeface="ＭＳ Ｐゴシック" pitchFamily="34" charset="-128"/>
              </a:rPr>
              <a:t>possible use this technology  </a:t>
            </a:r>
            <a:r>
              <a:rPr lang="en-US" dirty="0">
                <a:solidFill>
                  <a:schemeClr val="accent6">
                    <a:lumMod val="50000"/>
                  </a:schemeClr>
                </a:solidFill>
                <a:ea typeface="ＭＳ Ｐゴシック" pitchFamily="34" charset="-128"/>
              </a:rPr>
              <a:t>in a large aperture dipole  for  </a:t>
            </a:r>
            <a:r>
              <a:rPr lang="en-US" dirty="0" smtClean="0">
                <a:solidFill>
                  <a:schemeClr val="accent6">
                    <a:lumMod val="50000"/>
                  </a:schemeClr>
                </a:solidFill>
                <a:ea typeface="ＭＳ Ｐゴシック" pitchFamily="34" charset="-128"/>
              </a:rPr>
              <a:t>cable  and small  coil test </a:t>
            </a:r>
            <a:r>
              <a:rPr lang="en-US" dirty="0">
                <a:solidFill>
                  <a:schemeClr val="accent6">
                    <a:lumMod val="50000"/>
                  </a:schemeClr>
                </a:solidFill>
                <a:ea typeface="ＭＳ Ｐゴシック" pitchFamily="34" charset="-128"/>
              </a:rPr>
              <a:t>facility </a:t>
            </a:r>
            <a:r>
              <a:rPr lang="en-US" dirty="0" smtClean="0">
                <a:solidFill>
                  <a:schemeClr val="accent6">
                    <a:lumMod val="50000"/>
                  </a:schemeClr>
                </a:solidFill>
                <a:ea typeface="ＭＳ Ｐゴシック" pitchFamily="34" charset="-128"/>
              </a:rPr>
              <a:t> as an </a:t>
            </a:r>
            <a:r>
              <a:rPr lang="en-US" dirty="0" err="1" smtClean="0">
                <a:solidFill>
                  <a:schemeClr val="accent6">
                    <a:lumMod val="50000"/>
                  </a:schemeClr>
                </a:solidFill>
                <a:ea typeface="ＭＳ Ｐゴシック" pitchFamily="34" charset="-128"/>
              </a:rPr>
              <a:t>outsert</a:t>
            </a:r>
            <a:endParaRPr lang="en-US" dirty="0">
              <a:solidFill>
                <a:schemeClr val="accent6">
                  <a:lumMod val="50000"/>
                </a:schemeClr>
              </a:solidFill>
              <a:ea typeface="ＭＳ Ｐゴシック" pitchFamily="34" charset="-128"/>
            </a:endParaRPr>
          </a:p>
          <a:p>
            <a:pPr algn="just"/>
            <a:r>
              <a:rPr lang="en-US" sz="2000" u="sng" dirty="0" smtClean="0">
                <a:solidFill>
                  <a:srgbClr val="FF0000"/>
                </a:solidFill>
                <a:ea typeface="ＭＳ Ｐゴシック" pitchFamily="34" charset="-128"/>
              </a:rPr>
              <a:t>In the longer term</a:t>
            </a:r>
            <a:r>
              <a:rPr lang="en-US" sz="2000" dirty="0" smtClean="0">
                <a:solidFill>
                  <a:srgbClr val="FF0000"/>
                </a:solidFill>
                <a:ea typeface="ＭＳ Ｐゴシック" pitchFamily="34" charset="-128"/>
              </a:rPr>
              <a:t>,</a:t>
            </a:r>
            <a:r>
              <a:rPr lang="en-US" sz="2000" dirty="0" smtClean="0">
                <a:solidFill>
                  <a:schemeClr val="accent6">
                    <a:lumMod val="50000"/>
                  </a:schemeClr>
                </a:solidFill>
                <a:ea typeface="ＭＳ Ｐゴシック" pitchFamily="34" charset="-128"/>
              </a:rPr>
              <a:t> the program aims to support the development of hybrid accelerator dipole magnets (LTS+HTS insert) for fields 20</a:t>
            </a:r>
            <a:r>
              <a:rPr lang="en-US" sz="2000" dirty="0" smtClean="0">
                <a:solidFill>
                  <a:schemeClr val="accent6">
                    <a:lumMod val="50000"/>
                  </a:schemeClr>
                </a:solidFill>
                <a:ea typeface="ＭＳ Ｐゴシック" pitchFamily="34" charset="-128"/>
              </a:rPr>
              <a:t>+T</a:t>
            </a:r>
            <a:endParaRPr lang="en-US" sz="2000" dirty="0" smtClean="0">
              <a:solidFill>
                <a:schemeClr val="accent6">
                  <a:lumMod val="50000"/>
                </a:schemeClr>
              </a:solidFill>
              <a:ea typeface="ＭＳ Ｐゴシック" pitchFamily="34" charset="-128"/>
            </a:endParaRPr>
          </a:p>
          <a:p>
            <a:pPr algn="just"/>
            <a:endParaRPr lang="en-US" sz="2000" dirty="0">
              <a:ea typeface="ＭＳ Ｐゴシック" pitchFamily="34" charset="-128"/>
            </a:endParaRPr>
          </a:p>
        </p:txBody>
      </p:sp>
    </p:spTree>
    <p:extLst>
      <p:ext uri="{BB962C8B-B14F-4D97-AF65-F5344CB8AC3E}">
        <p14:creationId xmlns:p14="http://schemas.microsoft.com/office/powerpoint/2010/main" val="104716585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sz="1400" dirty="0"/>
              <a:t>Recommendation 5. Participate in international design studies for a very high-energy proton-proton collider in order to realize this Next Step in hadron collider </a:t>
            </a:r>
            <a:r>
              <a:rPr lang="en-US" sz="1400" dirty="0" smtClean="0"/>
              <a:t>facilities </a:t>
            </a:r>
            <a:r>
              <a:rPr lang="en-US" sz="1400" dirty="0"/>
              <a:t>for exploration of the Energy Frontier. Vigorously pursue major cost reductions by investing in magnet development and in the most promising </a:t>
            </a:r>
            <a:r>
              <a:rPr lang="en-US" sz="1400" dirty="0" smtClean="0"/>
              <a:t>superconducting </a:t>
            </a:r>
            <a:r>
              <a:rPr lang="en-US" sz="1400" dirty="0"/>
              <a:t>materials, targeting potential breakthroughs in cost-performance. </a:t>
            </a:r>
          </a:p>
          <a:p>
            <a:r>
              <a:rPr lang="en-US" sz="1400" dirty="0"/>
              <a:t>Recommendation 5a. Support accelerator design and simulation activities that guide and are informed by the superconducting magnet R&amp;D program for a very high- energy proton-proton collider. </a:t>
            </a:r>
          </a:p>
          <a:p>
            <a:r>
              <a:rPr lang="en-US" sz="1400" dirty="0"/>
              <a:t>Recommendation 5b. Form a focused U.S. high-field magnet R&amp;D collaboration that is coordinated with global design studies for a very high-energy proton- proton collider. The over-arching goal is a large </a:t>
            </a:r>
            <a:r>
              <a:rPr lang="en-US" sz="1400" dirty="0" err="1"/>
              <a:t>im</a:t>
            </a:r>
            <a:r>
              <a:rPr lang="en-US" sz="1400" dirty="0"/>
              <a:t>- </a:t>
            </a:r>
            <a:r>
              <a:rPr lang="en-US" sz="1400" dirty="0" err="1"/>
              <a:t>provement</a:t>
            </a:r>
            <a:r>
              <a:rPr lang="en-US" sz="1400" dirty="0"/>
              <a:t> in cost-performance. </a:t>
            </a:r>
          </a:p>
          <a:p>
            <a:r>
              <a:rPr lang="en-US" sz="1400" dirty="0"/>
              <a:t>Recommendation 5c. Aggressively pursue the </a:t>
            </a:r>
            <a:r>
              <a:rPr lang="en-US" sz="1400" dirty="0" smtClean="0"/>
              <a:t>development </a:t>
            </a:r>
            <a:r>
              <a:rPr lang="en-US" sz="1400" dirty="0"/>
              <a:t>of Nb3Sn magnets suitable for use in a very high- energy proton-proton collider. </a:t>
            </a:r>
          </a:p>
          <a:p>
            <a:r>
              <a:rPr lang="en-US" sz="1400" dirty="0"/>
              <a:t>Recommendation 5d. Establish and execute a high- temperature superconducting (HTS) material and mag- net development plan with appropriate milestones to demonstrate the feasibility of cost-effective accelerator magnets using HTS. </a:t>
            </a:r>
          </a:p>
          <a:p>
            <a:r>
              <a:rPr lang="en-US" sz="1400" dirty="0"/>
              <a:t>Recommendation 5e. Engage industry and </a:t>
            </a:r>
            <a:r>
              <a:rPr lang="en-US" sz="1400" dirty="0" smtClean="0"/>
              <a:t>manufacturing </a:t>
            </a:r>
            <a:r>
              <a:rPr lang="en-US" sz="1400" dirty="0"/>
              <a:t>engineering disciplines to explore techniques to both decrease the touch labor and increase the overall reliability of next-generation superconducting </a:t>
            </a:r>
            <a:r>
              <a:rPr lang="en-US" sz="1400" dirty="0" smtClean="0"/>
              <a:t>accelerator </a:t>
            </a:r>
            <a:r>
              <a:rPr lang="en-US" sz="1400" dirty="0"/>
              <a:t>magnets. </a:t>
            </a:r>
          </a:p>
          <a:p>
            <a:r>
              <a:rPr lang="en-US" sz="1400" dirty="0"/>
              <a:t>Recommendation 5f. Significantly increase funding for superconducting accelerator magnet R&amp;D in order to support aggressive development of new conductor and magnet technologies. </a:t>
            </a:r>
          </a:p>
          <a:p>
            <a:endParaRPr lang="en-US" sz="1400" dirty="0"/>
          </a:p>
        </p:txBody>
      </p:sp>
      <p:sp>
        <p:nvSpPr>
          <p:cNvPr id="3" name="Title 2"/>
          <p:cNvSpPr>
            <a:spLocks noGrp="1"/>
          </p:cNvSpPr>
          <p:nvPr>
            <p:ph type="title"/>
          </p:nvPr>
        </p:nvSpPr>
        <p:spPr/>
        <p:txBody>
          <a:bodyPr/>
          <a:lstStyle/>
          <a:p>
            <a:r>
              <a:rPr lang="en-US" dirty="0" smtClean="0"/>
              <a:t>P5</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50</a:t>
            </a:fld>
            <a:endParaRPr lang="en-US" dirty="0"/>
          </a:p>
        </p:txBody>
      </p:sp>
    </p:spTree>
    <p:extLst>
      <p:ext uri="{BB962C8B-B14F-4D97-AF65-F5344CB8AC3E}">
        <p14:creationId xmlns:p14="http://schemas.microsoft.com/office/powerpoint/2010/main" val="361785948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Premise Open </a:t>
            </a:r>
            <a:r>
              <a:rPr lang="en-US" dirty="0"/>
              <a:t>questions and US-MDP goals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8" name="Content Placeholder 2">
            <a:extLst>
              <a:ext uri="{FF2B5EF4-FFF2-40B4-BE49-F238E27FC236}">
                <a16:creationId xmlns:a16="http://schemas.microsoft.com/office/drawing/2014/main" xmlns="" id="{BF7A046B-A76B-4FDB-B7A2-3474F32E953D}"/>
              </a:ext>
            </a:extLst>
          </p:cNvPr>
          <p:cNvSpPr>
            <a:spLocks noGrp="1"/>
          </p:cNvSpPr>
          <p:nvPr>
            <p:ph idx="1"/>
          </p:nvPr>
        </p:nvSpPr>
        <p:spPr>
          <a:xfrm>
            <a:off x="2553218" y="1094777"/>
            <a:ext cx="4005061" cy="2433320"/>
          </a:xfrm>
        </p:spPr>
        <p:txBody>
          <a:bodyPr>
            <a:normAutofit fontScale="92500" lnSpcReduction="20000"/>
          </a:bodyPr>
          <a:lstStyle/>
          <a:p>
            <a:r>
              <a:rPr lang="en-US" b="1" dirty="0"/>
              <a:t>Open questions</a:t>
            </a:r>
            <a:endParaRPr lang="en-US" sz="2000" b="1" dirty="0">
              <a:solidFill>
                <a:srgbClr val="7030A0"/>
              </a:solidFill>
            </a:endParaRPr>
          </a:p>
          <a:p>
            <a:pPr lvl="1"/>
            <a:r>
              <a:rPr lang="en-US" sz="2000" dirty="0">
                <a:solidFill>
                  <a:srgbClr val="7030A0"/>
                </a:solidFill>
              </a:rPr>
              <a:t>long training </a:t>
            </a:r>
          </a:p>
          <a:p>
            <a:pPr lvl="1"/>
            <a:r>
              <a:rPr lang="en-US" sz="2000" dirty="0">
                <a:solidFill>
                  <a:srgbClr val="7030A0"/>
                </a:solidFill>
              </a:rPr>
              <a:t>conductor degradation</a:t>
            </a:r>
          </a:p>
          <a:p>
            <a:pPr lvl="1"/>
            <a:r>
              <a:rPr lang="en-US" dirty="0">
                <a:solidFill>
                  <a:srgbClr val="7030A0"/>
                </a:solidFill>
              </a:rPr>
              <a:t>maximum field limit</a:t>
            </a:r>
          </a:p>
          <a:p>
            <a:pPr lvl="1"/>
            <a:r>
              <a:rPr lang="en-US" dirty="0">
                <a:solidFill>
                  <a:srgbClr val="7030A0"/>
                </a:solidFill>
              </a:rPr>
              <a:t>cost</a:t>
            </a:r>
            <a:endParaRPr lang="en-US" sz="2000" dirty="0">
              <a:solidFill>
                <a:srgbClr val="7030A0"/>
              </a:solidFill>
            </a:endParaRPr>
          </a:p>
          <a:p>
            <a:r>
              <a:rPr lang="en-US" b="1" dirty="0"/>
              <a:t>US-MDP - since 2016</a:t>
            </a:r>
          </a:p>
          <a:p>
            <a:r>
              <a:rPr lang="en-US" b="1" dirty="0"/>
              <a:t>Goals and driving questions</a:t>
            </a:r>
          </a:p>
        </p:txBody>
      </p:sp>
      <p:pic>
        <p:nvPicPr>
          <p:cNvPr id="9" name="Picture 8">
            <a:extLst>
              <a:ext uri="{FF2B5EF4-FFF2-40B4-BE49-F238E27FC236}">
                <a16:creationId xmlns:a16="http://schemas.microsoft.com/office/drawing/2014/main" xmlns="" id="{049FCD08-0963-425D-9A5A-E0A0952BEB8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42437" y="3626751"/>
            <a:ext cx="4015842" cy="2075509"/>
          </a:xfrm>
          <a:prstGeom prst="rect">
            <a:avLst/>
          </a:prstGeom>
        </p:spPr>
      </p:pic>
      <p:pic>
        <p:nvPicPr>
          <p:cNvPr id="10" name="Picture 3">
            <a:extLst>
              <a:ext uri="{FF2B5EF4-FFF2-40B4-BE49-F238E27FC236}">
                <a16:creationId xmlns:a16="http://schemas.microsoft.com/office/drawing/2014/main" xmlns="" id="{D07345A0-40C4-4900-9600-60F7C27B04E9}"/>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0570" y="1603824"/>
            <a:ext cx="2482647" cy="37574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1" name="Straight Connector 10">
            <a:extLst>
              <a:ext uri="{FF2B5EF4-FFF2-40B4-BE49-F238E27FC236}">
                <a16:creationId xmlns:a16="http://schemas.microsoft.com/office/drawing/2014/main" xmlns="" id="{A351ADB9-409B-4EE9-9276-B59532B02232}"/>
              </a:ext>
            </a:extLst>
          </p:cNvPr>
          <p:cNvCxnSpPr/>
          <p:nvPr/>
        </p:nvCxnSpPr>
        <p:spPr>
          <a:xfrm>
            <a:off x="3996964" y="4261006"/>
            <a:ext cx="1440246"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xmlns="" id="{A9D72C70-180C-4858-A708-671C0257EAE6}"/>
              </a:ext>
            </a:extLst>
          </p:cNvPr>
          <p:cNvCxnSpPr/>
          <p:nvPr/>
        </p:nvCxnSpPr>
        <p:spPr>
          <a:xfrm>
            <a:off x="4419849" y="4651726"/>
            <a:ext cx="156617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xmlns="" id="{38FA2495-9158-449B-AAE9-AED32EE32551}"/>
              </a:ext>
            </a:extLst>
          </p:cNvPr>
          <p:cNvCxnSpPr/>
          <p:nvPr/>
        </p:nvCxnSpPr>
        <p:spPr>
          <a:xfrm>
            <a:off x="3579921" y="5008656"/>
            <a:ext cx="2588933"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xmlns="" id="{108BF4B9-FBED-47B3-AE38-73E6F7B949C4}"/>
              </a:ext>
            </a:extLst>
          </p:cNvPr>
          <p:cNvCxnSpPr/>
          <p:nvPr/>
        </p:nvCxnSpPr>
        <p:spPr>
          <a:xfrm>
            <a:off x="3464953" y="5391175"/>
            <a:ext cx="2370239"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pic>
        <p:nvPicPr>
          <p:cNvPr id="15" name="image12.tif" descr="image12.tif">
            <a:extLst>
              <a:ext uri="{FF2B5EF4-FFF2-40B4-BE49-F238E27FC236}">
                <a16:creationId xmlns:a16="http://schemas.microsoft.com/office/drawing/2014/main" xmlns="" id="{B991B77D-25D6-40EE-9200-F0915187505C}"/>
              </a:ext>
            </a:extLst>
          </p:cNvPr>
          <p:cNvPicPr>
            <a:picLocks noChangeAspect="1"/>
          </p:cNvPicPr>
          <p:nvPr/>
        </p:nvPicPr>
        <p:blipFill>
          <a:blip r:embed="rId5">
            <a:extLst/>
          </a:blip>
          <a:stretch>
            <a:fillRect/>
          </a:stretch>
        </p:blipFill>
        <p:spPr>
          <a:xfrm>
            <a:off x="6694025" y="1211095"/>
            <a:ext cx="2291484" cy="4831311"/>
          </a:xfrm>
          <a:prstGeom prst="rect">
            <a:avLst/>
          </a:prstGeom>
          <a:ln w="28575" cap="flat">
            <a:solidFill>
              <a:srgbClr val="C00000"/>
            </a:solidFill>
            <a:prstDash val="solid"/>
            <a:round/>
          </a:ln>
          <a:effectLst/>
        </p:spPr>
      </p:pic>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51</a:t>
            </a:fld>
            <a:endParaRPr lang="en-US" dirty="0"/>
          </a:p>
        </p:txBody>
      </p:sp>
    </p:spTree>
    <p:extLst>
      <p:ext uri="{BB962C8B-B14F-4D97-AF65-F5344CB8AC3E}">
        <p14:creationId xmlns:p14="http://schemas.microsoft.com/office/powerpoint/2010/main" val="1989821986"/>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240183" y="35009"/>
            <a:ext cx="7162800" cy="856649"/>
          </a:xfrm>
        </p:spPr>
        <p:txBody>
          <a:bodyPr/>
          <a:lstStyle/>
          <a:p>
            <a:r>
              <a:rPr lang="en-US" sz="2800" dirty="0" smtClean="0"/>
              <a:t>Instrumentation and test plan</a:t>
            </a:r>
          </a:p>
        </p:txBody>
      </p:sp>
      <p:sp>
        <p:nvSpPr>
          <p:cNvPr id="3" name="Content Placeholder 2"/>
          <p:cNvSpPr>
            <a:spLocks noGrp="1"/>
          </p:cNvSpPr>
          <p:nvPr>
            <p:ph idx="1"/>
          </p:nvPr>
        </p:nvSpPr>
        <p:spPr>
          <a:xfrm>
            <a:off x="3383845" y="1025610"/>
            <a:ext cx="2999243" cy="5499734"/>
          </a:xfrm>
        </p:spPr>
        <p:txBody>
          <a:bodyPr>
            <a:normAutofit fontScale="77500" lnSpcReduction="20000"/>
          </a:bodyPr>
          <a:lstStyle/>
          <a:p>
            <a:pPr marL="0" indent="0">
              <a:buFontTx/>
              <a:buNone/>
              <a:defRPr/>
            </a:pPr>
            <a:r>
              <a:rPr lang="en-US" sz="2600" dirty="0" smtClean="0">
                <a:solidFill>
                  <a:srgbClr val="282828"/>
                </a:solidFill>
              </a:rPr>
              <a:t>Instrumentation</a:t>
            </a:r>
          </a:p>
          <a:p>
            <a:pPr marL="274320">
              <a:defRPr/>
            </a:pPr>
            <a:r>
              <a:rPr lang="en-US" sz="2100" dirty="0" smtClean="0">
                <a:solidFill>
                  <a:srgbClr val="282828"/>
                </a:solidFill>
              </a:rPr>
              <a:t>Voltage taps</a:t>
            </a:r>
          </a:p>
          <a:p>
            <a:pPr marL="274320">
              <a:defRPr/>
            </a:pPr>
            <a:r>
              <a:rPr lang="en-US" sz="2100" dirty="0" smtClean="0">
                <a:solidFill>
                  <a:srgbClr val="282828"/>
                </a:solidFill>
              </a:rPr>
              <a:t>Strain gauges</a:t>
            </a:r>
          </a:p>
          <a:p>
            <a:pPr marL="274320">
              <a:defRPr/>
            </a:pPr>
            <a:r>
              <a:rPr lang="en-US" sz="2100" dirty="0">
                <a:solidFill>
                  <a:srgbClr val="282828"/>
                </a:solidFill>
              </a:rPr>
              <a:t>Quench antenna</a:t>
            </a:r>
          </a:p>
          <a:p>
            <a:pPr marL="274320">
              <a:defRPr/>
            </a:pPr>
            <a:r>
              <a:rPr lang="en-US" sz="2100" dirty="0">
                <a:solidFill>
                  <a:srgbClr val="282828"/>
                </a:solidFill>
              </a:rPr>
              <a:t>Rotating probes</a:t>
            </a:r>
          </a:p>
          <a:p>
            <a:pPr marL="274320">
              <a:defRPr/>
            </a:pPr>
            <a:r>
              <a:rPr lang="en-US" sz="2100" dirty="0" smtClean="0">
                <a:solidFill>
                  <a:srgbClr val="282828"/>
                </a:solidFill>
              </a:rPr>
              <a:t>Temperature sensors</a:t>
            </a:r>
          </a:p>
          <a:p>
            <a:pPr marL="274320">
              <a:defRPr/>
            </a:pPr>
            <a:endParaRPr lang="en-US" sz="2300" dirty="0" smtClean="0">
              <a:solidFill>
                <a:srgbClr val="800000"/>
              </a:solidFill>
            </a:endParaRPr>
          </a:p>
          <a:p>
            <a:pPr marL="0" indent="0">
              <a:buFontTx/>
              <a:buNone/>
              <a:defRPr/>
            </a:pPr>
            <a:r>
              <a:rPr lang="en-US" sz="2600" dirty="0" smtClean="0">
                <a:solidFill>
                  <a:srgbClr val="282828"/>
                </a:solidFill>
              </a:rPr>
              <a:t>Vertical Magnet Test Facility (FNAL)</a:t>
            </a:r>
          </a:p>
          <a:p>
            <a:pPr>
              <a:defRPr/>
            </a:pPr>
            <a:r>
              <a:rPr lang="en-US" sz="2100" dirty="0" smtClean="0">
                <a:solidFill>
                  <a:srgbClr val="282828"/>
                </a:solidFill>
                <a:ea typeface="ＭＳ Ｐゴシック" charset="0"/>
              </a:rPr>
              <a:t>Test temperature range </a:t>
            </a:r>
            <a:r>
              <a:rPr lang="en-US" sz="2100" dirty="0">
                <a:solidFill>
                  <a:srgbClr val="282828"/>
                </a:solidFill>
                <a:ea typeface="ＭＳ Ｐゴシック" charset="0"/>
              </a:rPr>
              <a:t>1.9-4.6 </a:t>
            </a:r>
            <a:r>
              <a:rPr lang="en-US" sz="2100" dirty="0" smtClean="0">
                <a:solidFill>
                  <a:srgbClr val="282828"/>
                </a:solidFill>
                <a:ea typeface="ＭＳ Ｐゴシック" charset="0"/>
              </a:rPr>
              <a:t>K</a:t>
            </a:r>
          </a:p>
          <a:p>
            <a:pPr>
              <a:defRPr/>
            </a:pPr>
            <a:endParaRPr lang="en-US" sz="2300" dirty="0">
              <a:solidFill>
                <a:srgbClr val="800000"/>
              </a:solidFill>
              <a:ea typeface="ＭＳ Ｐゴシック" charset="0"/>
            </a:endParaRPr>
          </a:p>
          <a:p>
            <a:pPr marL="36576" indent="0">
              <a:buNone/>
            </a:pPr>
            <a:r>
              <a:rPr lang="en-US" sz="2600" dirty="0" smtClean="0">
                <a:solidFill>
                  <a:srgbClr val="282828"/>
                </a:solidFill>
              </a:rPr>
              <a:t>Coordinated test </a:t>
            </a:r>
            <a:r>
              <a:rPr lang="en-US" sz="2600" dirty="0">
                <a:solidFill>
                  <a:srgbClr val="282828"/>
                </a:solidFill>
              </a:rPr>
              <a:t>plan and </a:t>
            </a:r>
            <a:r>
              <a:rPr lang="en-US" sz="2600" dirty="0" smtClean="0">
                <a:solidFill>
                  <a:srgbClr val="282828"/>
                </a:solidFill>
              </a:rPr>
              <a:t>procedures</a:t>
            </a:r>
          </a:p>
          <a:p>
            <a:pPr>
              <a:defRPr/>
            </a:pPr>
            <a:r>
              <a:rPr lang="en-US" sz="2100" dirty="0" smtClean="0">
                <a:solidFill>
                  <a:srgbClr val="282828"/>
                </a:solidFill>
                <a:ea typeface="ＭＳ Ｐゴシック" charset="0"/>
              </a:rPr>
              <a:t>Quench </a:t>
            </a:r>
            <a:r>
              <a:rPr lang="en-US" sz="2100" dirty="0">
                <a:solidFill>
                  <a:srgbClr val="282828"/>
                </a:solidFill>
                <a:ea typeface="ＭＳ Ｐゴシック" charset="0"/>
              </a:rPr>
              <a:t>performance</a:t>
            </a:r>
          </a:p>
          <a:p>
            <a:pPr>
              <a:defRPr/>
            </a:pPr>
            <a:r>
              <a:rPr lang="en-US" sz="2100" dirty="0">
                <a:solidFill>
                  <a:srgbClr val="282828"/>
                </a:solidFill>
                <a:ea typeface="ＭＳ Ｐゴシック" charset="0"/>
              </a:rPr>
              <a:t>Magnetic measurements</a:t>
            </a:r>
          </a:p>
          <a:p>
            <a:pPr>
              <a:defRPr/>
            </a:pPr>
            <a:r>
              <a:rPr lang="en-US" sz="2100" dirty="0">
                <a:solidFill>
                  <a:srgbClr val="282828"/>
                </a:solidFill>
                <a:ea typeface="ＭＳ Ｐゴシック" charset="0"/>
              </a:rPr>
              <a:t>Heater study</a:t>
            </a:r>
          </a:p>
          <a:p>
            <a:pPr>
              <a:defRPr/>
            </a:pPr>
            <a:r>
              <a:rPr lang="en-US" sz="2100" dirty="0">
                <a:solidFill>
                  <a:srgbClr val="282828"/>
                </a:solidFill>
                <a:ea typeface="ＭＳ Ｐゴシック" charset="0"/>
              </a:rPr>
              <a:t>Splice resistance </a:t>
            </a:r>
          </a:p>
          <a:p>
            <a:pPr>
              <a:defRPr/>
            </a:pPr>
            <a:r>
              <a:rPr lang="en-US" sz="2100" dirty="0">
                <a:solidFill>
                  <a:srgbClr val="282828"/>
                </a:solidFill>
                <a:ea typeface="ＭＳ Ｐゴシック" charset="0"/>
              </a:rPr>
              <a:t>Coil RRR</a:t>
            </a:r>
          </a:p>
          <a:p>
            <a:pPr marL="36576" indent="0">
              <a:buNone/>
            </a:pPr>
            <a:endParaRPr lang="en-US" sz="2400" dirty="0"/>
          </a:p>
        </p:txBody>
      </p:sp>
      <p:sp>
        <p:nvSpPr>
          <p:cNvPr id="33796" name="Footer Placeholder 3"/>
          <p:cNvSpPr>
            <a:spLocks noGrp="1"/>
          </p:cNvSpPr>
          <p:nvPr>
            <p:ph type="ftr" sz="quarter" idx="10"/>
          </p:nvPr>
        </p:nvSpPr>
        <p:spPr>
          <a:xfrm>
            <a:off x="3347864" y="6553200"/>
            <a:ext cx="2819400" cy="30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itchFamily="18" charset="0"/>
                <a:ea typeface="MS PGothic" pitchFamily="34" charset="-128"/>
              </a:defRPr>
            </a:lvl1pPr>
            <a:lvl2pPr marL="742950" indent="-285750" eaLnBrk="0" hangingPunct="0">
              <a:defRPr sz="1400">
                <a:solidFill>
                  <a:schemeClr val="tx1"/>
                </a:solidFill>
                <a:latin typeface="Times New Roman" pitchFamily="18" charset="0"/>
                <a:ea typeface="MS PGothic" pitchFamily="34" charset="-128"/>
              </a:defRPr>
            </a:lvl2pPr>
            <a:lvl3pPr marL="1143000" indent="-228600" eaLnBrk="0" hangingPunct="0">
              <a:defRPr sz="1400">
                <a:solidFill>
                  <a:schemeClr val="tx1"/>
                </a:solidFill>
                <a:latin typeface="Times New Roman" pitchFamily="18" charset="0"/>
                <a:ea typeface="MS PGothic" pitchFamily="34" charset="-128"/>
              </a:defRPr>
            </a:lvl3pPr>
            <a:lvl4pPr marL="1600200" indent="-228600" eaLnBrk="0" hangingPunct="0">
              <a:defRPr sz="1400">
                <a:solidFill>
                  <a:schemeClr val="tx1"/>
                </a:solidFill>
                <a:latin typeface="Times New Roman" pitchFamily="18" charset="0"/>
                <a:ea typeface="MS PGothic" pitchFamily="34" charset="-128"/>
              </a:defRPr>
            </a:lvl4pPr>
            <a:lvl5pPr marL="2057400" indent="-228600" eaLnBrk="0" hangingPunct="0">
              <a:defRPr sz="1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MS PGothic" pitchFamily="34" charset="-128"/>
              </a:defRPr>
            </a:lvl9pPr>
          </a:lstStyle>
          <a:p>
            <a:pPr eaLnBrk="1" hangingPunct="1"/>
            <a:r>
              <a:rPr lang="en-US" sz="1200" smtClean="0">
                <a:solidFill>
                  <a:srgbClr val="262626"/>
                </a:solidFill>
                <a:latin typeface="Arial" charset="0"/>
              </a:rPr>
              <a:t>G. Velev, General Accelerator R&amp;D Review, July  31, 2018</a:t>
            </a:r>
            <a:endParaRPr lang="en-US" sz="1200" dirty="0" smtClean="0">
              <a:solidFill>
                <a:srgbClr val="262626"/>
              </a:solidFill>
              <a:latin typeface="Arial" charset="0"/>
            </a:endParaRPr>
          </a:p>
        </p:txBody>
      </p:sp>
      <p:sp>
        <p:nvSpPr>
          <p:cNvPr id="33797" name="Slide Number Placeholder 4"/>
          <p:cNvSpPr>
            <a:spLocks noGrp="1"/>
          </p:cNvSpPr>
          <p:nvPr>
            <p:ph type="sldNum"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Times New Roman" pitchFamily="18" charset="0"/>
                <a:ea typeface="MS PGothic" pitchFamily="34" charset="-128"/>
              </a:defRPr>
            </a:lvl1pPr>
            <a:lvl2pPr marL="742950" indent="-285750" eaLnBrk="0" hangingPunct="0">
              <a:defRPr sz="1400">
                <a:solidFill>
                  <a:schemeClr val="tx1"/>
                </a:solidFill>
                <a:latin typeface="Times New Roman" pitchFamily="18" charset="0"/>
                <a:ea typeface="MS PGothic" pitchFamily="34" charset="-128"/>
              </a:defRPr>
            </a:lvl2pPr>
            <a:lvl3pPr marL="1143000" indent="-228600" eaLnBrk="0" hangingPunct="0">
              <a:defRPr sz="1400">
                <a:solidFill>
                  <a:schemeClr val="tx1"/>
                </a:solidFill>
                <a:latin typeface="Times New Roman" pitchFamily="18" charset="0"/>
                <a:ea typeface="MS PGothic" pitchFamily="34" charset="-128"/>
              </a:defRPr>
            </a:lvl3pPr>
            <a:lvl4pPr marL="1600200" indent="-228600" eaLnBrk="0" hangingPunct="0">
              <a:defRPr sz="1400">
                <a:solidFill>
                  <a:schemeClr val="tx1"/>
                </a:solidFill>
                <a:latin typeface="Times New Roman" pitchFamily="18" charset="0"/>
                <a:ea typeface="MS PGothic" pitchFamily="34" charset="-128"/>
              </a:defRPr>
            </a:lvl4pPr>
            <a:lvl5pPr marL="2057400" indent="-228600" eaLnBrk="0" hangingPunct="0">
              <a:defRPr sz="1400">
                <a:solidFill>
                  <a:schemeClr val="tx1"/>
                </a:solidFill>
                <a:latin typeface="Times New Roman" pitchFamily="18" charset="0"/>
                <a:ea typeface="MS PGothic"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MS PGothic"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MS PGothic"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MS PGothic"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MS PGothic" pitchFamily="34" charset="-128"/>
              </a:defRPr>
            </a:lvl9pPr>
          </a:lstStyle>
          <a:p>
            <a:pPr eaLnBrk="1" hangingPunct="1"/>
            <a:fld id="{DF63AB87-2061-415B-BD8E-C1812DDDC6BF}" type="slidenum">
              <a:rPr lang="en-US" sz="1200" smtClean="0">
                <a:solidFill>
                  <a:srgbClr val="FFFFFF"/>
                </a:solidFill>
                <a:latin typeface="Arial" charset="0"/>
              </a:rPr>
              <a:pPr eaLnBrk="1" hangingPunct="1"/>
              <a:t>52</a:t>
            </a:fld>
            <a:endParaRPr lang="en-US" sz="1200" dirty="0" smtClean="0">
              <a:solidFill>
                <a:srgbClr val="FFFFFF"/>
              </a:solidFill>
              <a:latin typeface="Arial" charset="0"/>
            </a:endParaRPr>
          </a:p>
        </p:txBody>
      </p:sp>
      <p:pic>
        <p:nvPicPr>
          <p:cNvPr id="11266" name="Picture 2" descr="S:\Run Support\VMTF\LIST_of_MAGNETS\MBHSP02\Pictures\IB1\Feb12\DSCF0317.JPG"/>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6450688" y="1970320"/>
            <a:ext cx="2526960" cy="450153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6342" y="2743942"/>
            <a:ext cx="3297459" cy="1712861"/>
          </a:xfrm>
          <a:prstGeom prst="rect">
            <a:avLst/>
          </a:prstGeom>
        </p:spPr>
      </p:pic>
      <p:pic>
        <p:nvPicPr>
          <p:cNvPr id="13" name="Picture 12"/>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2584" y="4536423"/>
            <a:ext cx="3161217" cy="1857538"/>
          </a:xfrm>
          <a:prstGeom prst="rect">
            <a:avLst/>
          </a:prstGeom>
          <a:noFill/>
        </p:spPr>
      </p:pic>
      <p:pic>
        <p:nvPicPr>
          <p:cNvPr id="14" name="Picture 6"/>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68144" y="1025609"/>
            <a:ext cx="3109504" cy="728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240183" y="997438"/>
            <a:ext cx="3026018" cy="1746503"/>
            <a:chOff x="-46487" y="3819186"/>
            <a:chExt cx="5173625" cy="3115014"/>
          </a:xfrm>
        </p:grpSpPr>
        <p:pic>
          <p:nvPicPr>
            <p:cNvPr id="16" name="Picture 1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6487" y="3819186"/>
              <a:ext cx="4020881" cy="3115014"/>
            </a:xfrm>
            <a:prstGeom prst="rect">
              <a:avLst/>
            </a:prstGeom>
          </p:spPr>
        </p:pic>
        <p:sp>
          <p:nvSpPr>
            <p:cNvPr id="17" name="TextBox 16"/>
            <p:cNvSpPr txBox="1"/>
            <p:nvPr/>
          </p:nvSpPr>
          <p:spPr>
            <a:xfrm>
              <a:off x="3714446" y="5040874"/>
              <a:ext cx="1412692" cy="777761"/>
            </a:xfrm>
            <a:prstGeom prst="rect">
              <a:avLst/>
            </a:prstGeom>
            <a:noFill/>
          </p:spPr>
          <p:txBody>
            <a:bodyPr wrap="square" rtlCol="0">
              <a:spAutoFit/>
            </a:bodyPr>
            <a:lstStyle/>
            <a:p>
              <a:r>
                <a:rPr lang="en-US" sz="1200" dirty="0" smtClean="0">
                  <a:solidFill>
                    <a:schemeClr val="tx2"/>
                  </a:solidFill>
                </a:rPr>
                <a:t>Quench antenna</a:t>
              </a:r>
              <a:endParaRPr lang="en-US" sz="1200" dirty="0">
                <a:solidFill>
                  <a:schemeClr val="tx2"/>
                </a:solidFill>
              </a:endParaRPr>
            </a:p>
          </p:txBody>
        </p:sp>
        <p:sp>
          <p:nvSpPr>
            <p:cNvPr id="18" name="TextBox 17"/>
            <p:cNvSpPr txBox="1"/>
            <p:nvPr/>
          </p:nvSpPr>
          <p:spPr>
            <a:xfrm>
              <a:off x="2866538" y="6040654"/>
              <a:ext cx="1759296" cy="466657"/>
            </a:xfrm>
            <a:prstGeom prst="rect">
              <a:avLst/>
            </a:prstGeom>
            <a:noFill/>
          </p:spPr>
          <p:txBody>
            <a:bodyPr wrap="none" rtlCol="0">
              <a:spAutoFit/>
            </a:bodyPr>
            <a:lstStyle/>
            <a:p>
              <a:r>
                <a:rPr lang="en-US" sz="1200" dirty="0" smtClean="0">
                  <a:solidFill>
                    <a:srgbClr val="C00000"/>
                  </a:solidFill>
                </a:rPr>
                <a:t>Voltage taps</a:t>
              </a:r>
              <a:endParaRPr lang="en-US" sz="1200" dirty="0">
                <a:solidFill>
                  <a:srgbClr val="C00000"/>
                </a:solidFill>
              </a:endParaRPr>
            </a:p>
          </p:txBody>
        </p:sp>
      </p:grpSp>
    </p:spTree>
    <p:extLst>
      <p:ext uri="{BB962C8B-B14F-4D97-AF65-F5344CB8AC3E}">
        <p14:creationId xmlns:p14="http://schemas.microsoft.com/office/powerpoint/2010/main" val="2681249377"/>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Coil fabrication process</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TextBox 5">
            <a:extLst>
              <a:ext uri="{FF2B5EF4-FFF2-40B4-BE49-F238E27FC236}">
                <a16:creationId xmlns:a16="http://schemas.microsoft.com/office/drawing/2014/main" xmlns="" id="{8A9CCB15-D0EC-4321-B4D7-D72824A78693}"/>
              </a:ext>
            </a:extLst>
          </p:cNvPr>
          <p:cNvSpPr txBox="1"/>
          <p:nvPr/>
        </p:nvSpPr>
        <p:spPr>
          <a:xfrm>
            <a:off x="239440" y="2681012"/>
            <a:ext cx="2244968" cy="307777"/>
          </a:xfrm>
          <a:prstGeom prst="rect">
            <a:avLst/>
          </a:prstGeom>
          <a:noFill/>
        </p:spPr>
        <p:txBody>
          <a:bodyPr wrap="square" rtlCol="0">
            <a:spAutoFit/>
          </a:bodyPr>
          <a:lstStyle/>
          <a:p>
            <a:pPr algn="ctr"/>
            <a:r>
              <a:rPr lang="en-US" sz="1400" b="1" dirty="0"/>
              <a:t>Coil winding and curing</a:t>
            </a:r>
          </a:p>
        </p:txBody>
      </p:sp>
      <p:sp>
        <p:nvSpPr>
          <p:cNvPr id="8" name="TextBox 7">
            <a:extLst>
              <a:ext uri="{FF2B5EF4-FFF2-40B4-BE49-F238E27FC236}">
                <a16:creationId xmlns:a16="http://schemas.microsoft.com/office/drawing/2014/main" xmlns="" id="{7929FF52-D0C0-4888-A53B-DEFC0D2FA083}"/>
              </a:ext>
            </a:extLst>
          </p:cNvPr>
          <p:cNvSpPr txBox="1"/>
          <p:nvPr/>
        </p:nvSpPr>
        <p:spPr>
          <a:xfrm>
            <a:off x="4826850" y="3276774"/>
            <a:ext cx="2323137" cy="523220"/>
          </a:xfrm>
          <a:prstGeom prst="rect">
            <a:avLst/>
          </a:prstGeom>
          <a:noFill/>
        </p:spPr>
        <p:txBody>
          <a:bodyPr wrap="square" rtlCol="0">
            <a:spAutoFit/>
          </a:bodyPr>
          <a:lstStyle/>
          <a:p>
            <a:pPr algn="ctr"/>
            <a:r>
              <a:rPr lang="en-US" sz="1400" b="1" dirty="0"/>
              <a:t>Coil lead splicing and epoxy impregnation</a:t>
            </a:r>
          </a:p>
        </p:txBody>
      </p:sp>
      <p:pic>
        <p:nvPicPr>
          <p:cNvPr id="9" name="Picture 8">
            <a:extLst>
              <a:ext uri="{FF2B5EF4-FFF2-40B4-BE49-F238E27FC236}">
                <a16:creationId xmlns:a16="http://schemas.microsoft.com/office/drawing/2014/main" xmlns="" id="{3169C019-0211-423D-930E-944C6291CCE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7390" y="3071208"/>
            <a:ext cx="2240769" cy="1560019"/>
          </a:xfrm>
          <a:prstGeom prst="rect">
            <a:avLst/>
          </a:prstGeom>
        </p:spPr>
      </p:pic>
      <p:sp>
        <p:nvSpPr>
          <p:cNvPr id="10" name="TextBox 9">
            <a:extLst>
              <a:ext uri="{FF2B5EF4-FFF2-40B4-BE49-F238E27FC236}">
                <a16:creationId xmlns:a16="http://schemas.microsoft.com/office/drawing/2014/main" xmlns="" id="{417402E8-4692-4ABE-8167-9DD234BBF5F3}"/>
              </a:ext>
            </a:extLst>
          </p:cNvPr>
          <p:cNvSpPr txBox="1"/>
          <p:nvPr/>
        </p:nvSpPr>
        <p:spPr>
          <a:xfrm>
            <a:off x="2664287" y="2809361"/>
            <a:ext cx="1951911" cy="523220"/>
          </a:xfrm>
          <a:prstGeom prst="rect">
            <a:avLst/>
          </a:prstGeom>
          <a:noFill/>
        </p:spPr>
        <p:txBody>
          <a:bodyPr wrap="square" rtlCol="0">
            <a:spAutoFit/>
          </a:bodyPr>
          <a:lstStyle/>
          <a:p>
            <a:pPr algn="ctr"/>
            <a:r>
              <a:rPr lang="en-US" sz="1400" b="1" dirty="0"/>
              <a:t>Coil and witness sample reaction</a:t>
            </a:r>
          </a:p>
        </p:txBody>
      </p:sp>
      <p:pic>
        <p:nvPicPr>
          <p:cNvPr id="11" name="Picture 10">
            <a:extLst>
              <a:ext uri="{FF2B5EF4-FFF2-40B4-BE49-F238E27FC236}">
                <a16:creationId xmlns:a16="http://schemas.microsoft.com/office/drawing/2014/main" xmlns="" id="{45A7AD35-1289-409C-8447-FC24CD05AE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664287" y="1227971"/>
            <a:ext cx="1966218" cy="1581390"/>
          </a:xfrm>
          <a:prstGeom prst="rect">
            <a:avLst/>
          </a:prstGeom>
        </p:spPr>
      </p:pic>
      <p:pic>
        <p:nvPicPr>
          <p:cNvPr id="12" name="Picture 11">
            <a:extLst>
              <a:ext uri="{FF2B5EF4-FFF2-40B4-BE49-F238E27FC236}">
                <a16:creationId xmlns:a16="http://schemas.microsoft.com/office/drawing/2014/main" xmlns="" id="{CFE01566-C163-4234-B53B-2197CFB22DA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47390" y="997287"/>
            <a:ext cx="2244967" cy="1683725"/>
          </a:xfrm>
          <a:prstGeom prst="rect">
            <a:avLst/>
          </a:prstGeom>
        </p:spPr>
      </p:pic>
      <p:pic>
        <p:nvPicPr>
          <p:cNvPr id="13" name="Picture 12">
            <a:extLst>
              <a:ext uri="{FF2B5EF4-FFF2-40B4-BE49-F238E27FC236}">
                <a16:creationId xmlns:a16="http://schemas.microsoft.com/office/drawing/2014/main" xmlns="" id="{5D32ED8F-3EAB-4273-B8CF-8C977B3F25D3}"/>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642298" y="3384419"/>
            <a:ext cx="1946001" cy="2216989"/>
          </a:xfrm>
          <a:prstGeom prst="rect">
            <a:avLst/>
          </a:prstGeom>
        </p:spPr>
      </p:pic>
      <p:pic>
        <p:nvPicPr>
          <p:cNvPr id="14" name="Picture 13">
            <a:extLst>
              <a:ext uri="{FF2B5EF4-FFF2-40B4-BE49-F238E27FC236}">
                <a16:creationId xmlns:a16="http://schemas.microsoft.com/office/drawing/2014/main" xmlns="" id="{4A58B43C-5124-4952-AC48-054BBDA5396C}"/>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757379" y="1431094"/>
            <a:ext cx="2392608" cy="1794456"/>
          </a:xfrm>
          <a:prstGeom prst="rect">
            <a:avLst/>
          </a:prstGeom>
        </p:spPr>
      </p:pic>
      <p:pic>
        <p:nvPicPr>
          <p:cNvPr id="15" name="Content Placeholder 23">
            <a:extLst>
              <a:ext uri="{FF2B5EF4-FFF2-40B4-BE49-F238E27FC236}">
                <a16:creationId xmlns:a16="http://schemas.microsoft.com/office/drawing/2014/main" xmlns="" id="{25ED523D-B758-4C98-90E3-2B35E17A590C}"/>
              </a:ext>
            </a:extLst>
          </p:cNvPr>
          <p:cNvPicPr>
            <a:picLocks noGrp="1" noChangeAspect="1"/>
          </p:cNvPicPr>
          <p:nvPr>
            <p:ph idx="1"/>
          </p:nvPr>
        </p:nvPicPr>
        <p:blipFill>
          <a:blip r:embed="rId8" cstate="screen">
            <a:extLst>
              <a:ext uri="{28A0092B-C50C-407E-A947-70E740481C1C}">
                <a14:useLocalDpi xmlns:a14="http://schemas.microsoft.com/office/drawing/2010/main"/>
              </a:ext>
            </a:extLst>
          </a:blip>
          <a:stretch>
            <a:fillRect/>
          </a:stretch>
        </p:blipFill>
        <p:spPr>
          <a:xfrm>
            <a:off x="4769237" y="3851218"/>
            <a:ext cx="2383199" cy="1787399"/>
          </a:xfrm>
        </p:spPr>
      </p:pic>
      <p:pic>
        <p:nvPicPr>
          <p:cNvPr id="16" name="Picture 15">
            <a:extLst>
              <a:ext uri="{FF2B5EF4-FFF2-40B4-BE49-F238E27FC236}">
                <a16:creationId xmlns:a16="http://schemas.microsoft.com/office/drawing/2014/main" xmlns="" id="{A705874E-8189-44EE-BA95-72BDF5874DF1}"/>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rot="5400000">
            <a:off x="7219296" y="4470336"/>
            <a:ext cx="1611811" cy="1468068"/>
          </a:xfrm>
          <a:prstGeom prst="rect">
            <a:avLst/>
          </a:prstGeom>
        </p:spPr>
      </p:pic>
      <p:sp>
        <p:nvSpPr>
          <p:cNvPr id="17" name="TextBox 16">
            <a:extLst>
              <a:ext uri="{FF2B5EF4-FFF2-40B4-BE49-F238E27FC236}">
                <a16:creationId xmlns:a16="http://schemas.microsoft.com/office/drawing/2014/main" xmlns="" id="{3B097250-F140-4730-BD16-D78AE999ABE4}"/>
              </a:ext>
            </a:extLst>
          </p:cNvPr>
          <p:cNvSpPr txBox="1"/>
          <p:nvPr/>
        </p:nvSpPr>
        <p:spPr>
          <a:xfrm>
            <a:off x="7226429" y="3784123"/>
            <a:ext cx="1646258" cy="523220"/>
          </a:xfrm>
          <a:prstGeom prst="rect">
            <a:avLst/>
          </a:prstGeom>
          <a:noFill/>
        </p:spPr>
        <p:txBody>
          <a:bodyPr wrap="square" rtlCol="0">
            <a:spAutoFit/>
          </a:bodyPr>
          <a:lstStyle/>
          <a:p>
            <a:pPr algn="ctr"/>
            <a:r>
              <a:rPr lang="en-US" sz="1400" b="1" dirty="0"/>
              <a:t>Coil measurement &amp; instrumentation</a:t>
            </a:r>
          </a:p>
        </p:txBody>
      </p:sp>
      <p:pic>
        <p:nvPicPr>
          <p:cNvPr id="18" name="Picture 17">
            <a:extLst>
              <a:ext uri="{FF2B5EF4-FFF2-40B4-BE49-F238E27FC236}">
                <a16:creationId xmlns:a16="http://schemas.microsoft.com/office/drawing/2014/main" xmlns="" id="{C18E12E1-AB98-4793-AD95-E6F39E8EE75E}"/>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6494419" y="1351886"/>
            <a:ext cx="3175016" cy="1581518"/>
          </a:xfrm>
          <a:prstGeom prst="rect">
            <a:avLst/>
          </a:prstGeom>
        </p:spPr>
      </p:pic>
      <p:sp>
        <p:nvSpPr>
          <p:cNvPr id="19" name="TextBox 18">
            <a:extLst>
              <a:ext uri="{FF2B5EF4-FFF2-40B4-BE49-F238E27FC236}">
                <a16:creationId xmlns:a16="http://schemas.microsoft.com/office/drawing/2014/main" xmlns="" id="{514600B5-E0CB-4DDE-8B9F-A2D61E771C3E}"/>
              </a:ext>
            </a:extLst>
          </p:cNvPr>
          <p:cNvSpPr txBox="1"/>
          <p:nvPr/>
        </p:nvSpPr>
        <p:spPr>
          <a:xfrm>
            <a:off x="0" y="5672986"/>
            <a:ext cx="7928965" cy="707886"/>
          </a:xfrm>
          <a:prstGeom prst="rect">
            <a:avLst/>
          </a:prstGeom>
          <a:noFill/>
        </p:spPr>
        <p:txBody>
          <a:bodyPr wrap="none" rtlCol="0">
            <a:spAutoFit/>
          </a:bodyPr>
          <a:lstStyle/>
          <a:p>
            <a:r>
              <a:rPr lang="en-US" sz="2000" dirty="0"/>
              <a:t>Planned coil fabrication time ~3 months</a:t>
            </a:r>
          </a:p>
          <a:p>
            <a:r>
              <a:rPr lang="en-US" sz="2000" dirty="0"/>
              <a:t>Actual time is longer – part and tooling modification, labor availability, etc.</a:t>
            </a:r>
          </a:p>
        </p:txBody>
      </p:sp>
      <p:sp>
        <p:nvSpPr>
          <p:cNvPr id="2" name="Slide Number Placeholder 1"/>
          <p:cNvSpPr>
            <a:spLocks noGrp="1"/>
          </p:cNvSpPr>
          <p:nvPr>
            <p:ph type="sldNum" sz="quarter" idx="4"/>
          </p:nvPr>
        </p:nvSpPr>
        <p:spPr/>
        <p:txBody>
          <a:bodyPr/>
          <a:lstStyle/>
          <a:p>
            <a:pPr>
              <a:defRPr/>
            </a:pPr>
            <a:fld id="{148C009B-CB69-E04A-B9B3-34B26D69E9CF}" type="slidenum">
              <a:rPr lang="en-US" smtClean="0"/>
              <a:pPr>
                <a:defRPr/>
              </a:pPr>
              <a:t>53</a:t>
            </a:fld>
            <a:endParaRPr lang="en-US" dirty="0"/>
          </a:p>
        </p:txBody>
      </p:sp>
    </p:spTree>
    <p:extLst>
      <p:ext uri="{BB962C8B-B14F-4D97-AF65-F5344CB8AC3E}">
        <p14:creationId xmlns:p14="http://schemas.microsoft.com/office/powerpoint/2010/main" val="2230975158"/>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949951-EB13-44CE-905C-5B8BCB95AF15}"/>
              </a:ext>
            </a:extLst>
          </p:cNvPr>
          <p:cNvSpPr txBox="1"/>
          <p:nvPr/>
        </p:nvSpPr>
        <p:spPr>
          <a:xfrm>
            <a:off x="786551" y="1001833"/>
            <a:ext cx="7643192" cy="5663089"/>
          </a:xfrm>
          <a:prstGeom prst="rect">
            <a:avLst/>
          </a:prstGeom>
          <a:noFill/>
        </p:spPr>
        <p:txBody>
          <a:bodyPr wrap="square" rtlCol="0">
            <a:spAutoFit/>
          </a:bodyPr>
          <a:lstStyle/>
          <a:p>
            <a:r>
              <a:rPr lang="en-US" sz="2000" b="1" u="sng" dirty="0"/>
              <a:t>HFM Wire</a:t>
            </a:r>
            <a:endParaRPr lang="en-US" sz="2000" dirty="0"/>
          </a:p>
          <a:p>
            <a:pPr marL="285750" indent="-285750">
              <a:buFont typeface="Arial" panose="020B0604020202020204" pitchFamily="34" charset="0"/>
              <a:buChar char="•"/>
            </a:pPr>
            <a:r>
              <a:rPr lang="en-US" sz="1800" dirty="0"/>
              <a:t>Studies of </a:t>
            </a:r>
            <a:r>
              <a:rPr lang="en-US" sz="1800" dirty="0" err="1"/>
              <a:t>Jc</a:t>
            </a:r>
            <a:r>
              <a:rPr lang="en-US" sz="1800" dirty="0"/>
              <a:t> strain sensitivity of RRP wires were performed with a helical Walters’ spring device, equipped with two concentric copper tubes that act dually as current and torque carriers. </a:t>
            </a:r>
          </a:p>
          <a:p>
            <a:pPr marL="285750" indent="-285750">
              <a:buFont typeface="Arial" panose="020B0604020202020204" pitchFamily="34" charset="0"/>
              <a:buChar char="•"/>
            </a:pPr>
            <a:r>
              <a:rPr lang="en-US" sz="1800" dirty="0"/>
              <a:t>R&amp;D with B-OST with the goal of pushing </a:t>
            </a:r>
            <a:r>
              <a:rPr lang="en-US" sz="1800" dirty="0" err="1"/>
              <a:t>Jc</a:t>
            </a:r>
            <a:r>
              <a:rPr lang="en-US" sz="1800" dirty="0"/>
              <a:t>(15T) to 2000 A/mm2 for an RRP 169 stack strand at 1.0 mm (Ds~58 µm) by modifying </a:t>
            </a:r>
            <a:r>
              <a:rPr lang="en-US" sz="1800" dirty="0" err="1"/>
              <a:t>subelement</a:t>
            </a:r>
            <a:r>
              <a:rPr lang="en-US" sz="1800" dirty="0"/>
              <a:t> design, i.e. change diffusion barrier material, use variable local area ratio along wire radius.</a:t>
            </a:r>
          </a:p>
          <a:p>
            <a:pPr marL="285750" indent="-285750">
              <a:buFont typeface="Arial" panose="020B0604020202020204" pitchFamily="34" charset="0"/>
              <a:buChar char="•"/>
            </a:pPr>
            <a:r>
              <a:rPr lang="en-US" sz="1800" dirty="0"/>
              <a:t>Nb3Sn Superconductor studies for undulators in collaboration with ANL </a:t>
            </a:r>
            <a:r>
              <a:rPr lang="en-GB" sz="1800" kern="800" dirty="0">
                <a:ea typeface="Times New Roman" panose="02020603050405020304" pitchFamily="18" charset="0"/>
              </a:rPr>
              <a:t>Advanced Photon Source (APS).</a:t>
            </a:r>
            <a:endParaRPr lang="en-US" sz="1800" dirty="0"/>
          </a:p>
          <a:p>
            <a:endParaRPr lang="en-US" sz="2000" b="1" u="sng" dirty="0"/>
          </a:p>
          <a:p>
            <a:r>
              <a:rPr lang="en-US" sz="2000" b="1" u="sng" dirty="0"/>
              <a:t>HFM Cable</a:t>
            </a:r>
          </a:p>
          <a:p>
            <a:pPr marL="285750" indent="-285750">
              <a:buFont typeface="Arial" panose="020B0604020202020204" pitchFamily="34" charset="0"/>
              <a:buChar char="•"/>
            </a:pPr>
            <a:r>
              <a:rPr lang="en-US" sz="1800" dirty="0"/>
              <a:t>Development and fabrication of Rutherford cables for 15 T Dipole Demonstrator.</a:t>
            </a:r>
          </a:p>
          <a:p>
            <a:pPr marL="285750" indent="-285750">
              <a:buFont typeface="Arial" panose="020B0604020202020204" pitchFamily="34" charset="0"/>
              <a:buChar char="•"/>
            </a:pPr>
            <a:r>
              <a:rPr lang="en-US" sz="1800" dirty="0"/>
              <a:t>Tests of Rutherford cables to be used in high field dipoles up to 15 T external field and 28 kA of current, by means of a superconducting transformer with bifilar sample.</a:t>
            </a:r>
          </a:p>
          <a:p>
            <a:pPr marL="285750" indent="-285750">
              <a:buFont typeface="Arial" panose="020B0604020202020204" pitchFamily="34" charset="0"/>
              <a:buChar char="•"/>
            </a:pPr>
            <a:r>
              <a:rPr lang="en-US" sz="1800" dirty="0"/>
              <a:t>Critical current sensitivity of Rutherford cable samples under uniaxial transverse load up to 200 </a:t>
            </a:r>
            <a:r>
              <a:rPr lang="en-US" sz="1800" dirty="0" err="1"/>
              <a:t>MPa</a:t>
            </a:r>
            <a:r>
              <a:rPr lang="en-US" sz="1800" dirty="0"/>
              <a:t>.</a:t>
            </a:r>
          </a:p>
        </p:txBody>
      </p:sp>
      <p:sp>
        <p:nvSpPr>
          <p:cNvPr id="5" name="TextBox 4">
            <a:extLst>
              <a:ext uri="{FF2B5EF4-FFF2-40B4-BE49-F238E27FC236}">
                <a16:creationId xmlns="" xmlns:a16="http://schemas.microsoft.com/office/drawing/2014/main" id="{4E4ED589-FE55-44A5-B783-4E606211BBB9}"/>
              </a:ext>
            </a:extLst>
          </p:cNvPr>
          <p:cNvSpPr txBox="1"/>
          <p:nvPr/>
        </p:nvSpPr>
        <p:spPr>
          <a:xfrm>
            <a:off x="188335" y="151212"/>
            <a:ext cx="8408588" cy="830997"/>
          </a:xfrm>
          <a:prstGeom prst="rect">
            <a:avLst/>
          </a:prstGeom>
          <a:noFill/>
        </p:spPr>
        <p:txBody>
          <a:bodyPr wrap="square" rtlCol="0">
            <a:spAutoFit/>
          </a:bodyPr>
          <a:lstStyle/>
          <a:p>
            <a:pPr algn="ctr"/>
            <a:r>
              <a:rPr lang="en-US" sz="2400" b="1" dirty="0" smtClean="0"/>
              <a:t>List of GARD </a:t>
            </a:r>
            <a:r>
              <a:rPr lang="en-US" sz="2400" b="1" dirty="0"/>
              <a:t>Activities </a:t>
            </a:r>
            <a:r>
              <a:rPr lang="en-US" sz="2400" b="1" dirty="0" smtClean="0"/>
              <a:t>under since 2013, not including  APC and High-</a:t>
            </a:r>
            <a:r>
              <a:rPr lang="en-US" sz="2400" b="1" dirty="0" err="1" smtClean="0"/>
              <a:t>Cp</a:t>
            </a:r>
            <a:endParaRPr lang="en-US" sz="2400" b="1" dirty="0"/>
          </a:p>
        </p:txBody>
      </p:sp>
      <p:sp>
        <p:nvSpPr>
          <p:cNvPr id="2" name="Footer Placeholder 1"/>
          <p:cNvSpPr>
            <a:spLocks noGrp="1"/>
          </p:cNvSpPr>
          <p:nvPr>
            <p:ph type="ftr" sz="quarter" idx="11"/>
          </p:nvPr>
        </p:nvSpPr>
        <p:spPr/>
        <p:txBody>
          <a:bodyPr/>
          <a:lstStyle/>
          <a:p>
            <a:r>
              <a:rPr lang="en-US" smtClean="0"/>
              <a:t>G. Velev, General Accelerator R&amp;D Review, July  31, 2018</a:t>
            </a:r>
            <a:endParaRPr lang="en-US"/>
          </a:p>
        </p:txBody>
      </p:sp>
      <p:sp>
        <p:nvSpPr>
          <p:cNvPr id="3" name="Slide Number Placeholder 2"/>
          <p:cNvSpPr>
            <a:spLocks noGrp="1"/>
          </p:cNvSpPr>
          <p:nvPr>
            <p:ph type="sldNum" sz="quarter" idx="12"/>
          </p:nvPr>
        </p:nvSpPr>
        <p:spPr/>
        <p:txBody>
          <a:bodyPr/>
          <a:lstStyle/>
          <a:p>
            <a:fld id="{9F89F537-0F7D-4B56-84B2-06DB141BABCA}" type="slidenum">
              <a:rPr lang="en-US" smtClean="0"/>
              <a:t>54</a:t>
            </a:fld>
            <a:endParaRPr lang="en-US"/>
          </a:p>
        </p:txBody>
      </p:sp>
    </p:spTree>
    <p:extLst>
      <p:ext uri="{BB962C8B-B14F-4D97-AF65-F5344CB8AC3E}">
        <p14:creationId xmlns:p14="http://schemas.microsoft.com/office/powerpoint/2010/main" val="34441625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C0949951-EB13-44CE-905C-5B8BCB95AF15}"/>
              </a:ext>
            </a:extLst>
          </p:cNvPr>
          <p:cNvSpPr txBox="1"/>
          <p:nvPr/>
        </p:nvSpPr>
        <p:spPr>
          <a:xfrm>
            <a:off x="637634" y="92367"/>
            <a:ext cx="8010939" cy="6278643"/>
          </a:xfrm>
          <a:prstGeom prst="rect">
            <a:avLst/>
          </a:prstGeom>
          <a:noFill/>
        </p:spPr>
        <p:txBody>
          <a:bodyPr wrap="square" rtlCol="0">
            <a:spAutoFit/>
          </a:bodyPr>
          <a:lstStyle/>
          <a:p>
            <a:r>
              <a:rPr lang="en-US" sz="2000" b="1" u="sng" dirty="0"/>
              <a:t>HFM Technology</a:t>
            </a:r>
          </a:p>
          <a:p>
            <a:pPr marL="285750" indent="-285750">
              <a:buFont typeface="Arial" panose="020B0604020202020204" pitchFamily="34" charset="0"/>
              <a:buChar char="•"/>
            </a:pPr>
            <a:r>
              <a:rPr lang="en-US" sz="1800" dirty="0"/>
              <a:t>15 T Inner and Outer Coil heat treatment optimization.</a:t>
            </a:r>
          </a:p>
          <a:p>
            <a:pPr marL="285750" indent="-285750">
              <a:buFont typeface="Arial" panose="020B0604020202020204" pitchFamily="34" charset="0"/>
              <a:buChar char="•"/>
            </a:pPr>
            <a:r>
              <a:rPr lang="en-US" sz="1800" dirty="0"/>
              <a:t>Feasibility study of 1T HTS dipole coil within existing 60 mm aperture 11T dipole.</a:t>
            </a:r>
          </a:p>
          <a:p>
            <a:pPr marL="285750" indent="-285750">
              <a:buFont typeface="Arial" panose="020B0604020202020204" pitchFamily="34" charset="0"/>
              <a:buChar char="•"/>
            </a:pPr>
            <a:r>
              <a:rPr lang="en-US" sz="1800" dirty="0"/>
              <a:t>Conceptual design of mechanical structure and stress management for a HTS 5T insert dipole within a 15T Nb3Sn dipole.</a:t>
            </a:r>
          </a:p>
          <a:p>
            <a:pPr marL="285750" indent="-285750">
              <a:buFont typeface="Arial" panose="020B0604020202020204" pitchFamily="34" charset="0"/>
              <a:buChar char="•"/>
            </a:pPr>
            <a:r>
              <a:rPr lang="en-US" sz="1800" dirty="0"/>
              <a:t>Finite Element Sub-modelling vs. Homogeneous models to understand how stresses and strains are distributed inside the conductor. </a:t>
            </a:r>
          </a:p>
          <a:p>
            <a:pPr marL="285750" indent="-285750">
              <a:buFont typeface="Arial" panose="020B0604020202020204" pitchFamily="34" charset="0"/>
              <a:buChar char="•"/>
            </a:pPr>
            <a:r>
              <a:rPr lang="en-US" sz="1800" dirty="0"/>
              <a:t>Study of Azimuthal Quench Propagation in 11 T Dipole.</a:t>
            </a:r>
          </a:p>
          <a:p>
            <a:pPr marL="285750" indent="-285750">
              <a:buFont typeface="Arial" panose="020B0604020202020204" pitchFamily="34" charset="0"/>
              <a:buChar char="•"/>
            </a:pPr>
            <a:endParaRPr lang="en-US" sz="2000" b="1" u="sng" dirty="0"/>
          </a:p>
          <a:p>
            <a:r>
              <a:rPr lang="en-US" sz="2000" b="1" u="sng" dirty="0"/>
              <a:t>Nb3Sn Films &amp; Infrastructure</a:t>
            </a:r>
          </a:p>
          <a:p>
            <a:pPr marL="285750" indent="-285750">
              <a:buFont typeface="Arial" panose="020B0604020202020204" pitchFamily="34" charset="0"/>
              <a:buChar char="•"/>
            </a:pPr>
            <a:r>
              <a:rPr lang="en-US" sz="1800" dirty="0"/>
              <a:t>For the purpose of eventually testing an experimental flux pinning model, </a:t>
            </a:r>
            <a:r>
              <a:rPr lang="en-US" sz="1800" dirty="0" err="1"/>
              <a:t>Nb-Sn</a:t>
            </a:r>
            <a:r>
              <a:rPr lang="en-US" sz="1800" dirty="0"/>
              <a:t> films produced by electro-chemical deposition at </a:t>
            </a:r>
            <a:r>
              <a:rPr lang="en-US" sz="1800" dirty="0" err="1"/>
              <a:t>Politecnico</a:t>
            </a:r>
            <a:r>
              <a:rPr lang="en-US" sz="1800" dirty="0"/>
              <a:t> di Milano were studied at FNAL, where the appropriate heat treatment was developed. A number of samples were then heat treated to produce Nb3Sn film, and characterized in-house, including SEM/EDS analyses, test of critical current </a:t>
            </a:r>
            <a:r>
              <a:rPr lang="en-US" sz="1800" dirty="0" err="1"/>
              <a:t>Ic</a:t>
            </a:r>
            <a:r>
              <a:rPr lang="en-US" sz="1800" dirty="0"/>
              <a:t>, upper critical field Bc20 and DC critical temperature Tc0.</a:t>
            </a:r>
          </a:p>
          <a:p>
            <a:pPr marL="285750" indent="-285750">
              <a:buFont typeface="Arial" panose="020B0604020202020204" pitchFamily="34" charset="0"/>
              <a:buChar char="•"/>
            </a:pPr>
            <a:r>
              <a:rPr lang="en-US" sz="1800" dirty="0"/>
              <a:t>Design of Surface Impedance Characterization System for flat samples using RF host cavity.</a:t>
            </a:r>
          </a:p>
          <a:p>
            <a:pPr marL="285750" indent="-285750">
              <a:buFont typeface="Arial" panose="020B0604020202020204" pitchFamily="34" charset="0"/>
              <a:buChar char="•"/>
            </a:pPr>
            <a:r>
              <a:rPr lang="en-US" sz="1800" dirty="0"/>
              <a:t>Since 2016, work in this area continued under Task 3, SRF cavity thin-film coating technologies for transformational performance, of the U.S.-Japan Science and Technology Cooperation Program in High Energy Physics - LAB 17-1699 Advanced Accelerator Technology, under FNAL Special Projects.</a:t>
            </a:r>
          </a:p>
        </p:txBody>
      </p:sp>
      <p:sp>
        <p:nvSpPr>
          <p:cNvPr id="2" name="Footer Placeholder 1"/>
          <p:cNvSpPr>
            <a:spLocks noGrp="1"/>
          </p:cNvSpPr>
          <p:nvPr>
            <p:ph type="ftr" sz="quarter" idx="11"/>
          </p:nvPr>
        </p:nvSpPr>
        <p:spPr/>
        <p:txBody>
          <a:bodyPr/>
          <a:lstStyle/>
          <a:p>
            <a:r>
              <a:rPr lang="en-US" smtClean="0"/>
              <a:t>G. Velev, General Accelerator R&amp;D Review, July  31, 2018</a:t>
            </a:r>
            <a:endParaRPr lang="en-US"/>
          </a:p>
        </p:txBody>
      </p:sp>
      <p:sp>
        <p:nvSpPr>
          <p:cNvPr id="3" name="Slide Number Placeholder 2"/>
          <p:cNvSpPr>
            <a:spLocks noGrp="1"/>
          </p:cNvSpPr>
          <p:nvPr>
            <p:ph type="sldNum" sz="quarter" idx="12"/>
          </p:nvPr>
        </p:nvSpPr>
        <p:spPr/>
        <p:txBody>
          <a:bodyPr/>
          <a:lstStyle/>
          <a:p>
            <a:fld id="{9F89F537-0F7D-4B56-84B2-06DB141BABCA}" type="slidenum">
              <a:rPr lang="en-US" smtClean="0"/>
              <a:t>55</a:t>
            </a:fld>
            <a:endParaRPr lang="en-US"/>
          </a:p>
        </p:txBody>
      </p:sp>
    </p:spTree>
    <p:extLst>
      <p:ext uri="{BB962C8B-B14F-4D97-AF65-F5344CB8AC3E}">
        <p14:creationId xmlns:p14="http://schemas.microsoft.com/office/powerpoint/2010/main" val="96869559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Heat Treatment Optimization for 15 T inner coil</a:t>
            </a:r>
          </a:p>
        </p:txBody>
      </p:sp>
      <p:sp>
        <p:nvSpPr>
          <p:cNvPr id="6" name="Slide Number Placeholder 5"/>
          <p:cNvSpPr>
            <a:spLocks noGrp="1"/>
          </p:cNvSpPr>
          <p:nvPr>
            <p:ph type="sldNum" sz="quarter" idx="4294967295"/>
          </p:nvPr>
        </p:nvSpPr>
        <p:spPr>
          <a:xfrm>
            <a:off x="8170126" y="6356352"/>
            <a:ext cx="516675" cy="365125"/>
          </a:xfrm>
          <a:prstGeom prst="rect">
            <a:avLst/>
          </a:prstGeom>
        </p:spPr>
        <p:txBody>
          <a:bodyPr/>
          <a:lstStyle/>
          <a:p>
            <a:fld id="{52E9C158-AEF1-41A2-A6CE-6F0BAB305EFD}" type="slidenum">
              <a:rPr lang="en-US" altLang="en-US">
                <a:latin typeface="Franklin Gothic Book"/>
              </a:rPr>
              <a:pPr/>
              <a:t>56</a:t>
            </a:fld>
            <a:endParaRPr lang="en-US" altLang="en-US">
              <a:latin typeface="Franklin Gothic Book"/>
            </a:endParaRPr>
          </a:p>
        </p:txBody>
      </p:sp>
      <p:pic>
        <p:nvPicPr>
          <p:cNvPr id="10" name="Picture 9"/>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785903" y="1947166"/>
            <a:ext cx="3660035" cy="695213"/>
          </a:xfrm>
          <a:prstGeom prst="rect">
            <a:avLst/>
          </a:prstGeom>
          <a:noFill/>
        </p:spPr>
      </p:pic>
      <p:pic>
        <p:nvPicPr>
          <p:cNvPr id="11" name="Picture 10" descr="150-169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21642" y="1270778"/>
            <a:ext cx="1379921" cy="1371600"/>
          </a:xfrm>
          <a:prstGeom prst="rect">
            <a:avLst/>
          </a:prstGeom>
          <a:noFill/>
          <a:ln>
            <a:noFill/>
          </a:ln>
          <a:extLst>
            <a:ext uri="{53640926-AAD7-44d8-BBD7-CCE9431645EC}">
              <a14:shadowObscured xmlns:a14="http://schemas.microsoft.com/office/drawing/2010/main"/>
            </a:ext>
          </a:extLst>
        </p:spPr>
      </p:pic>
      <p:grpSp>
        <p:nvGrpSpPr>
          <p:cNvPr id="3" name="Group 2"/>
          <p:cNvGrpSpPr/>
          <p:nvPr/>
        </p:nvGrpSpPr>
        <p:grpSpPr>
          <a:xfrm>
            <a:off x="4893276" y="2859346"/>
            <a:ext cx="3983176" cy="3392096"/>
            <a:chOff x="3606771" y="2425867"/>
            <a:chExt cx="6087355" cy="3898735"/>
          </a:xfrm>
        </p:grpSpPr>
        <p:pic>
          <p:nvPicPr>
            <p:cNvPr id="8" name="Picture 7"/>
            <p:cNvPicPr/>
            <p:nvPr/>
          </p:nvPicPr>
          <p:blipFill>
            <a:blip r:embed="rId4">
              <a:extLst>
                <a:ext uri="{28A0092B-C50C-407E-A947-70E740481C1C}">
                  <a14:useLocalDpi xmlns:a14="http://schemas.microsoft.com/office/drawing/2010/main"/>
                </a:ext>
              </a:extLst>
            </a:blip>
            <a:srcRect/>
            <a:stretch>
              <a:fillRect/>
            </a:stretch>
          </p:blipFill>
          <p:spPr bwMode="auto">
            <a:xfrm>
              <a:off x="3606771" y="2425867"/>
              <a:ext cx="6087355" cy="3898735"/>
            </a:xfrm>
            <a:prstGeom prst="rect">
              <a:avLst/>
            </a:prstGeom>
            <a:noFill/>
            <a:ln>
              <a:noFill/>
            </a:ln>
          </p:spPr>
        </p:pic>
        <p:cxnSp>
          <p:nvCxnSpPr>
            <p:cNvPr id="7" name="Straight Arrow Connector 6"/>
            <p:cNvCxnSpPr/>
            <p:nvPr/>
          </p:nvCxnSpPr>
          <p:spPr>
            <a:xfrm>
              <a:off x="6673031" y="4607365"/>
              <a:ext cx="0" cy="927245"/>
            </a:xfrm>
            <a:prstGeom prst="straightConnector1">
              <a:avLst/>
            </a:prstGeom>
            <a:ln>
              <a:solidFill>
                <a:srgbClr val="00B05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4" name="Group 13"/>
          <p:cNvGrpSpPr/>
          <p:nvPr/>
        </p:nvGrpSpPr>
        <p:grpSpPr>
          <a:xfrm>
            <a:off x="673190" y="2859346"/>
            <a:ext cx="3524448" cy="3323000"/>
            <a:chOff x="4307167" y="2687917"/>
            <a:chExt cx="4699264" cy="3323000"/>
          </a:xfrm>
        </p:grpSpPr>
        <p:pic>
          <p:nvPicPr>
            <p:cNvPr id="15" name="Picture 14"/>
            <p:cNvPicPr>
              <a:picLocks noChangeAspect="1"/>
            </p:cNvPicPr>
            <p:nvPr/>
          </p:nvPicPr>
          <p:blipFill>
            <a:blip r:embed="rId5"/>
            <a:stretch>
              <a:fillRect/>
            </a:stretch>
          </p:blipFill>
          <p:spPr>
            <a:xfrm>
              <a:off x="4307167" y="2687917"/>
              <a:ext cx="4699264" cy="3323000"/>
            </a:xfrm>
            <a:prstGeom prst="rect">
              <a:avLst/>
            </a:prstGeom>
          </p:spPr>
        </p:pic>
        <p:cxnSp>
          <p:nvCxnSpPr>
            <p:cNvPr id="16" name="Straight Arrow Connector 15"/>
            <p:cNvCxnSpPr>
              <a:cxnSpLocks/>
            </p:cNvCxnSpPr>
            <p:nvPr/>
          </p:nvCxnSpPr>
          <p:spPr>
            <a:xfrm>
              <a:off x="6207828" y="3741952"/>
              <a:ext cx="8709" cy="445343"/>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p:cNvCxnSpPr>
            <p:nvPr/>
          </p:nvCxnSpPr>
          <p:spPr>
            <a:xfrm>
              <a:off x="5038436" y="4284617"/>
              <a:ext cx="1058323" cy="0"/>
            </a:xfrm>
            <a:prstGeom prst="straightConnector1">
              <a:avLst/>
            </a:prstGeom>
            <a:ln>
              <a:headEnd type="triangle"/>
              <a:tailEnd type="triangle"/>
            </a:ln>
          </p:spPr>
          <p:style>
            <a:lnRef idx="2">
              <a:schemeClr val="accent1"/>
            </a:lnRef>
            <a:fillRef idx="0">
              <a:schemeClr val="accent1"/>
            </a:fillRef>
            <a:effectRef idx="1">
              <a:schemeClr val="accent1"/>
            </a:effectRef>
            <a:fontRef idx="minor">
              <a:schemeClr val="tx1"/>
            </a:fontRef>
          </p:style>
        </p:cxnSp>
      </p:grpSp>
      <p:sp>
        <p:nvSpPr>
          <p:cNvPr id="26" name="TextBox 25"/>
          <p:cNvSpPr txBox="1"/>
          <p:nvPr/>
        </p:nvSpPr>
        <p:spPr>
          <a:xfrm>
            <a:off x="2996738" y="938625"/>
            <a:ext cx="3793076" cy="830997"/>
          </a:xfrm>
          <a:prstGeom prst="rect">
            <a:avLst/>
          </a:prstGeom>
          <a:noFill/>
        </p:spPr>
        <p:txBody>
          <a:bodyPr wrap="none" rtlCol="0">
            <a:spAutoFit/>
          </a:bodyPr>
          <a:lstStyle/>
          <a:p>
            <a:r>
              <a:rPr lang="en-US" b="1" dirty="0"/>
              <a:t>1 mm RRP150/169</a:t>
            </a:r>
          </a:p>
          <a:p>
            <a:r>
              <a:rPr lang="en-US" b="1" dirty="0"/>
              <a:t>28-strand cable with SS core</a:t>
            </a:r>
          </a:p>
        </p:txBody>
      </p:sp>
      <p:sp>
        <p:nvSpPr>
          <p:cNvPr id="4" name="Footer Placeholder 3"/>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3186240324"/>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itle 28"/>
          <p:cNvSpPr>
            <a:spLocks noGrp="1"/>
          </p:cNvSpPr>
          <p:nvPr>
            <p:ph type="title"/>
          </p:nvPr>
        </p:nvSpPr>
        <p:spPr bwMode="auto">
          <a:xfrm>
            <a:off x="195385" y="16691"/>
            <a:ext cx="8848985" cy="6964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numCol="1" compatLnSpc="1">
            <a:prstTxWarp prst="textNoShape">
              <a:avLst/>
            </a:prstTxWarp>
            <a:normAutofit fontScale="90000"/>
          </a:bodyPr>
          <a:lstStyle/>
          <a:p>
            <a:r>
              <a:rPr lang="en-US" sz="2800" dirty="0"/>
              <a:t>Using the ZrO</a:t>
            </a:r>
            <a:r>
              <a:rPr lang="en-US" sz="2800" baseline="-25000" dirty="0"/>
              <a:t>2</a:t>
            </a:r>
            <a:r>
              <a:rPr lang="en-US" sz="2800" dirty="0"/>
              <a:t> APC technique to improve </a:t>
            </a:r>
            <a:r>
              <a:rPr lang="en-US" sz="2800" dirty="0" err="1" smtClean="0"/>
              <a:t>J</a:t>
            </a:r>
            <a:r>
              <a:rPr lang="en-US" sz="2800" baseline="-25000" dirty="0" err="1" smtClean="0"/>
              <a:t>c</a:t>
            </a:r>
            <a:r>
              <a:rPr lang="en-US" sz="2800" baseline="-25000" dirty="0" smtClean="0"/>
              <a:t>  </a:t>
            </a:r>
            <a:r>
              <a:rPr lang="en-US" sz="2800" dirty="0" smtClean="0"/>
              <a:t>- LDRD</a:t>
            </a:r>
            <a:endParaRPr lang="en-US" altLang="en-US" sz="2800" baseline="-25000" dirty="0">
              <a:latin typeface="Helvetica" panose="020B0604020202020204" pitchFamily="34" charset="0"/>
              <a:ea typeface="Geneva" pitchFamily="121" charset="-128"/>
            </a:endParaRPr>
          </a:p>
        </p:txBody>
      </p:sp>
      <p:sp>
        <p:nvSpPr>
          <p:cNvPr id="24581" name="Slide Number Placeholder 5"/>
          <p:cNvSpPr>
            <a:spLocks noGrp="1"/>
          </p:cNvSpPr>
          <p:nvPr>
            <p:ph type="sldNum" sz="quarter" idx="4294967295"/>
          </p:nvPr>
        </p:nvSpPr>
        <p:spPr bwMode="auto">
          <a:xfrm>
            <a:off x="8170126" y="6356352"/>
            <a:ext cx="516675" cy="3651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panose="020F0502020204030204" pitchFamily="34" charset="0"/>
                <a:ea typeface="Geneva" pitchFamily="121" charset="-128"/>
              </a:defRPr>
            </a:lvl1pPr>
            <a:lvl2pPr marL="742950" indent="-285750" eaLnBrk="0" hangingPunct="0">
              <a:defRPr sz="2400">
                <a:solidFill>
                  <a:schemeClr val="tx1"/>
                </a:solidFill>
                <a:latin typeface="Calibri" panose="020F0502020204030204" pitchFamily="34" charset="0"/>
                <a:ea typeface="Geneva" pitchFamily="121" charset="-128"/>
              </a:defRPr>
            </a:lvl2pPr>
            <a:lvl3pPr marL="1143000" indent="-228600" eaLnBrk="0" hangingPunct="0">
              <a:defRPr sz="2400">
                <a:solidFill>
                  <a:schemeClr val="tx1"/>
                </a:solidFill>
                <a:latin typeface="Calibri" panose="020F0502020204030204" pitchFamily="34" charset="0"/>
                <a:ea typeface="Geneva" pitchFamily="121" charset="-128"/>
              </a:defRPr>
            </a:lvl3pPr>
            <a:lvl4pPr marL="1600200" indent="-228600" eaLnBrk="0" hangingPunct="0">
              <a:defRPr sz="2400">
                <a:solidFill>
                  <a:schemeClr val="tx1"/>
                </a:solidFill>
                <a:latin typeface="Calibri" panose="020F0502020204030204" pitchFamily="34" charset="0"/>
                <a:ea typeface="Geneva" pitchFamily="121" charset="-128"/>
              </a:defRPr>
            </a:lvl4pPr>
            <a:lvl5pPr marL="2057400" indent="-228600" eaLnBrk="0" hangingPunct="0">
              <a:defRPr sz="2400">
                <a:solidFill>
                  <a:schemeClr val="tx1"/>
                </a:solidFill>
                <a:latin typeface="Calibri" panose="020F0502020204030204" pitchFamily="34" charset="0"/>
                <a:ea typeface="Geneva" pitchFamily="121"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Geneva" pitchFamily="121" charset="-128"/>
              </a:defRPr>
            </a:lvl9pPr>
          </a:lstStyle>
          <a:p>
            <a:pPr eaLnBrk="1" hangingPunct="1"/>
            <a:fld id="{626492DB-2F06-44C7-8B18-72CF568DED1B}" type="slidenum">
              <a:rPr lang="en-US" altLang="en-US" sz="1200">
                <a:solidFill>
                  <a:srgbClr val="004C97"/>
                </a:solidFill>
                <a:latin typeface="Helvetica" panose="020B0604020202020204" pitchFamily="34" charset="0"/>
              </a:rPr>
              <a:pPr eaLnBrk="1" hangingPunct="1"/>
              <a:t>57</a:t>
            </a:fld>
            <a:endParaRPr lang="en-US" altLang="en-US" sz="1200" dirty="0">
              <a:solidFill>
                <a:srgbClr val="004C97"/>
              </a:solidFill>
              <a:latin typeface="Helvetica" panose="020B0604020202020204" pitchFamily="34" charset="0"/>
            </a:endParaRPr>
          </a:p>
        </p:txBody>
      </p:sp>
      <p:sp>
        <p:nvSpPr>
          <p:cNvPr id="14" name="TextBox 13"/>
          <p:cNvSpPr txBox="1"/>
          <p:nvPr/>
        </p:nvSpPr>
        <p:spPr>
          <a:xfrm>
            <a:off x="228379" y="722094"/>
            <a:ext cx="5515929" cy="3524041"/>
          </a:xfrm>
          <a:prstGeom prst="rect">
            <a:avLst/>
          </a:prstGeom>
          <a:noFill/>
        </p:spPr>
        <p:txBody>
          <a:bodyPr wrap="square" rtlCol="0">
            <a:spAutoFit/>
          </a:bodyPr>
          <a:lstStyle/>
          <a:p>
            <a:pPr marL="342900" indent="-342900">
              <a:spcBef>
                <a:spcPts val="600"/>
              </a:spcBef>
              <a:buFont typeface="Arial"/>
              <a:buChar char="•"/>
            </a:pPr>
            <a:r>
              <a:rPr lang="en-US" sz="1600" dirty="0">
                <a:solidFill>
                  <a:prstClr val="black"/>
                </a:solidFill>
                <a:latin typeface="Franklin Gothic Book"/>
              </a:rPr>
              <a:t>The biggest opportunity for improving Nb</a:t>
            </a:r>
            <a:r>
              <a:rPr lang="en-US" sz="1600" baseline="-25000" dirty="0">
                <a:solidFill>
                  <a:prstClr val="black"/>
                </a:solidFill>
                <a:latin typeface="Franklin Gothic Book"/>
              </a:rPr>
              <a:t>3</a:t>
            </a:r>
            <a:r>
              <a:rPr lang="en-US" sz="1600" dirty="0">
                <a:solidFill>
                  <a:prstClr val="black"/>
                </a:solidFill>
                <a:latin typeface="Franklin Gothic Book"/>
              </a:rPr>
              <a:t>Sn wire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solidFill>
                  <a:prstClr val="black"/>
                </a:solidFill>
                <a:latin typeface="Franklin Gothic Book"/>
              </a:rPr>
              <a:t> lies in improving pinning capacity by Artificial Pinning Center (APC) method</a:t>
            </a:r>
            <a:r>
              <a:rPr lang="en-US" sz="1600" dirty="0" smtClean="0">
                <a:solidFill>
                  <a:prstClr val="black"/>
                </a:solidFill>
                <a:latin typeface="Franklin Gothic Book"/>
              </a:rPr>
              <a:t>.</a:t>
            </a:r>
          </a:p>
          <a:p>
            <a:pPr marL="342900" indent="-342900">
              <a:spcBef>
                <a:spcPts val="600"/>
              </a:spcBef>
              <a:buFont typeface="Arial"/>
              <a:buChar char="•"/>
            </a:pPr>
            <a:r>
              <a:rPr lang="en-US" sz="1600" dirty="0" err="1" smtClean="0">
                <a:solidFill>
                  <a:prstClr val="black"/>
                </a:solidFill>
                <a:latin typeface="Franklin Gothic Book"/>
              </a:rPr>
              <a:t>J</a:t>
            </a:r>
            <a:r>
              <a:rPr lang="en-US" sz="1600" baseline="-25000" dirty="0" err="1" smtClean="0">
                <a:solidFill>
                  <a:prstClr val="black"/>
                </a:solidFill>
                <a:latin typeface="Franklin Gothic Book"/>
              </a:rPr>
              <a:t>c</a:t>
            </a:r>
            <a:r>
              <a:rPr lang="en-US" sz="1600" dirty="0" smtClean="0">
                <a:solidFill>
                  <a:prstClr val="black"/>
                </a:solidFill>
                <a:latin typeface="Franklin Gothic Book"/>
              </a:rPr>
              <a:t> is  the  essential  for the  higher fields </a:t>
            </a:r>
            <a:endParaRPr lang="en-US" sz="1600" dirty="0">
              <a:solidFill>
                <a:prstClr val="black"/>
              </a:solidFill>
              <a:latin typeface="Franklin Gothic Book"/>
            </a:endParaRPr>
          </a:p>
          <a:p>
            <a:pPr marL="342900" indent="-342900">
              <a:spcBef>
                <a:spcPts val="600"/>
              </a:spcBef>
              <a:buFont typeface="Arial"/>
              <a:buChar char="•"/>
            </a:pPr>
            <a:r>
              <a:rPr lang="en-US" sz="1600" dirty="0">
                <a:solidFill>
                  <a:prstClr val="black"/>
                </a:solidFill>
                <a:latin typeface="Franklin Gothic Book"/>
              </a:rPr>
              <a:t>Internal oxidation method </a:t>
            </a:r>
            <a:r>
              <a:rPr lang="en-US" sz="1600" dirty="0">
                <a:solidFill>
                  <a:prstClr val="black"/>
                </a:solidFill>
              </a:rPr>
              <a:t>forms </a:t>
            </a:r>
            <a:r>
              <a:rPr lang="en-US" sz="1600" dirty="0">
                <a:solidFill>
                  <a:prstClr val="black"/>
                </a:solidFill>
                <a:latin typeface="Franklin Gothic Book"/>
              </a:rPr>
              <a:t>ZrO</a:t>
            </a:r>
            <a:r>
              <a:rPr lang="en-US" sz="1600" baseline="-25000" dirty="0">
                <a:solidFill>
                  <a:prstClr val="black"/>
                </a:solidFill>
                <a:latin typeface="Franklin Gothic Book"/>
              </a:rPr>
              <a:t>2</a:t>
            </a:r>
            <a:r>
              <a:rPr lang="en-US" sz="1600" dirty="0">
                <a:solidFill>
                  <a:prstClr val="black"/>
                </a:solidFill>
                <a:latin typeface="Franklin Gothic Book"/>
              </a:rPr>
              <a:t> nanoparticles in Nb</a:t>
            </a:r>
            <a:r>
              <a:rPr lang="en-US" sz="1600" baseline="-25000" dirty="0">
                <a:solidFill>
                  <a:prstClr val="black"/>
                </a:solidFill>
                <a:latin typeface="Franklin Gothic Book"/>
              </a:rPr>
              <a:t>3</a:t>
            </a:r>
            <a:r>
              <a:rPr lang="en-US" sz="1600" dirty="0">
                <a:solidFill>
                  <a:prstClr val="black"/>
                </a:solidFill>
                <a:latin typeface="Franklin Gothic Book"/>
              </a:rPr>
              <a:t>Sn, which refine Nb</a:t>
            </a:r>
            <a:r>
              <a:rPr lang="en-US" sz="1600" baseline="-25000" dirty="0">
                <a:solidFill>
                  <a:prstClr val="black"/>
                </a:solidFill>
                <a:latin typeface="Franklin Gothic Book"/>
              </a:rPr>
              <a:t>3</a:t>
            </a:r>
            <a:r>
              <a:rPr lang="en-US" sz="1600" dirty="0">
                <a:solidFill>
                  <a:prstClr val="black"/>
                </a:solidFill>
                <a:latin typeface="Franklin Gothic Book"/>
              </a:rPr>
              <a:t>Sn grain size from 100-150 to 35-50 nm, and thus improves </a:t>
            </a:r>
            <a:r>
              <a:rPr lang="en-US" sz="1600" i="1" dirty="0" err="1">
                <a:solidFill>
                  <a:prstClr val="black"/>
                </a:solidFill>
                <a:latin typeface="Franklin Gothic Book"/>
              </a:rPr>
              <a:t>J</a:t>
            </a:r>
            <a:r>
              <a:rPr lang="en-US" sz="1600" i="1" baseline="-25000" dirty="0" err="1">
                <a:solidFill>
                  <a:prstClr val="black"/>
                </a:solidFill>
                <a:latin typeface="Franklin Gothic Book"/>
              </a:rPr>
              <a:t>c</a:t>
            </a:r>
            <a:r>
              <a:rPr lang="en-US" sz="1600" dirty="0"/>
              <a:t>.</a:t>
            </a:r>
            <a:endParaRPr lang="en-US" sz="1600" i="1" baseline="-25000" dirty="0">
              <a:solidFill>
                <a:prstClr val="black"/>
              </a:solidFill>
              <a:latin typeface="Franklin Gothic Book"/>
            </a:endParaRPr>
          </a:p>
          <a:p>
            <a:pPr marL="342900" indent="-342900">
              <a:spcBef>
                <a:spcPts val="600"/>
              </a:spcBef>
              <a:buFont typeface="Arial"/>
              <a:buChar char="•"/>
            </a:pPr>
            <a:r>
              <a:rPr lang="en-US" sz="1600" dirty="0">
                <a:solidFill>
                  <a:srgbClr val="FF0000"/>
                </a:solidFill>
              </a:rPr>
              <a:t>Doubling of layer </a:t>
            </a:r>
            <a:r>
              <a:rPr lang="en-US" sz="1600" i="1" dirty="0" err="1">
                <a:solidFill>
                  <a:srgbClr val="FF0000"/>
                </a:solidFill>
              </a:rPr>
              <a:t>J</a:t>
            </a:r>
            <a:r>
              <a:rPr lang="en-US" sz="1600" i="1" baseline="-25000" dirty="0" err="1">
                <a:solidFill>
                  <a:srgbClr val="FF0000"/>
                </a:solidFill>
              </a:rPr>
              <a:t>c</a:t>
            </a:r>
            <a:r>
              <a:rPr lang="en-US" sz="1600" dirty="0">
                <a:solidFill>
                  <a:srgbClr val="FF0000"/>
                </a:solidFill>
              </a:rPr>
              <a:t> has been achieved in proof-of-principle binary wires.</a:t>
            </a:r>
          </a:p>
          <a:p>
            <a:pPr marL="342900" indent="-342900">
              <a:buFont typeface="Arial"/>
              <a:buChar char="•"/>
            </a:pPr>
            <a:r>
              <a:rPr lang="en-US" sz="1600" dirty="0">
                <a:solidFill>
                  <a:prstClr val="black"/>
                </a:solidFill>
              </a:rPr>
              <a:t>Adding Ti optimizes </a:t>
            </a:r>
            <a:r>
              <a:rPr lang="en-US" sz="1600" i="1" dirty="0">
                <a:solidFill>
                  <a:prstClr val="black"/>
                </a:solidFill>
              </a:rPr>
              <a:t>B</a:t>
            </a:r>
            <a:r>
              <a:rPr lang="en-US" sz="1600" i="1" baseline="-25000" dirty="0">
                <a:solidFill>
                  <a:prstClr val="black"/>
                </a:solidFill>
              </a:rPr>
              <a:t>c2</a:t>
            </a:r>
            <a:r>
              <a:rPr lang="en-US" sz="1600" dirty="0">
                <a:solidFill>
                  <a:prstClr val="black"/>
                </a:solidFill>
              </a:rPr>
              <a:t>, increases 3-3.5 times </a:t>
            </a:r>
            <a:r>
              <a:rPr lang="en-US" sz="1600" i="1" dirty="0" err="1">
                <a:solidFill>
                  <a:prstClr val="black"/>
                </a:solidFill>
              </a:rPr>
              <a:t>J</a:t>
            </a:r>
            <a:r>
              <a:rPr lang="en-US" sz="1600" i="1" baseline="-25000" dirty="0" err="1">
                <a:solidFill>
                  <a:prstClr val="black"/>
                </a:solidFill>
              </a:rPr>
              <a:t>c</a:t>
            </a:r>
            <a:r>
              <a:rPr lang="en-US" sz="1600" i="1" baseline="-25000" dirty="0">
                <a:solidFill>
                  <a:prstClr val="black"/>
                </a:solidFill>
              </a:rPr>
              <a:t> </a:t>
            </a:r>
            <a:r>
              <a:rPr lang="en-US" sz="1600" dirty="0">
                <a:solidFill>
                  <a:prstClr val="black"/>
                </a:solidFill>
              </a:rPr>
              <a:t>at 15-20 T, reduces cost</a:t>
            </a:r>
            <a:r>
              <a:rPr lang="en-US" sz="1600" dirty="0" smtClean="0">
                <a:solidFill>
                  <a:prstClr val="black"/>
                </a:solidFill>
              </a:rPr>
              <a:t>.</a:t>
            </a:r>
          </a:p>
          <a:p>
            <a:pPr marL="342900" indent="-342900">
              <a:buFont typeface="Arial"/>
              <a:buChar char="•"/>
            </a:pPr>
            <a:r>
              <a:rPr lang="en-US" sz="1600" dirty="0" smtClean="0">
                <a:solidFill>
                  <a:srgbClr val="FF0000"/>
                </a:solidFill>
                <a:latin typeface="Franklin Gothic Book"/>
              </a:rPr>
              <a:t>This is the most  promising path to meet the requirements for  future accelerators and keep  the cost down</a:t>
            </a:r>
            <a:endParaRPr lang="en-US" sz="1600" dirty="0">
              <a:solidFill>
                <a:srgbClr val="FF0000"/>
              </a:solidFill>
              <a:latin typeface="Franklin Gothic Book"/>
            </a:endParaRPr>
          </a:p>
        </p:txBody>
      </p:sp>
      <p:grpSp>
        <p:nvGrpSpPr>
          <p:cNvPr id="4" name="Group 3"/>
          <p:cNvGrpSpPr/>
          <p:nvPr/>
        </p:nvGrpSpPr>
        <p:grpSpPr>
          <a:xfrm>
            <a:off x="3516454" y="4158932"/>
            <a:ext cx="2290754" cy="2852575"/>
            <a:chOff x="631771" y="3293871"/>
            <a:chExt cx="3054339" cy="2989544"/>
          </a:xfrm>
        </p:grpSpPr>
        <p:pic>
          <p:nvPicPr>
            <p:cNvPr id="10" name="Picture 9"/>
            <p:cNvPicPr>
              <a:picLocks noChangeAspect="1"/>
            </p:cNvPicPr>
            <p:nvPr/>
          </p:nvPicPr>
          <p:blipFill rotWithShape="1">
            <a:blip r:embed="rId2" cstate="screen">
              <a:extLst>
                <a:ext uri="{28A0092B-C50C-407E-A947-70E740481C1C}">
                  <a14:useLocalDpi xmlns:a14="http://schemas.microsoft.com/office/drawing/2010/main"/>
                </a:ext>
              </a:extLst>
            </a:blip>
            <a:srcRect t="8343" r="4431"/>
            <a:stretch/>
          </p:blipFill>
          <p:spPr>
            <a:xfrm>
              <a:off x="631771" y="3540215"/>
              <a:ext cx="3054339" cy="2743200"/>
            </a:xfrm>
            <a:prstGeom prst="rect">
              <a:avLst/>
            </a:prstGeom>
          </p:spPr>
        </p:pic>
        <p:sp>
          <p:nvSpPr>
            <p:cNvPr id="13" name="Rectangle 12"/>
            <p:cNvSpPr/>
            <p:nvPr/>
          </p:nvSpPr>
          <p:spPr>
            <a:xfrm>
              <a:off x="1215500" y="3293871"/>
              <a:ext cx="224460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dirty="0">
                  <a:solidFill>
                    <a:prstClr val="black"/>
                  </a:solidFill>
                  <a:latin typeface="Franklin Gothic Book"/>
                </a:rPr>
                <a:t>Binary wire allows</a:t>
              </a:r>
            </a:p>
          </p:txBody>
        </p:sp>
      </p:grpSp>
      <p:grpSp>
        <p:nvGrpSpPr>
          <p:cNvPr id="17" name="Group 16"/>
          <p:cNvGrpSpPr>
            <a:grpSpLocks noChangeAspect="1"/>
          </p:cNvGrpSpPr>
          <p:nvPr/>
        </p:nvGrpSpPr>
        <p:grpSpPr>
          <a:xfrm>
            <a:off x="5668267" y="647552"/>
            <a:ext cx="3369937" cy="3600620"/>
            <a:chOff x="3436666" y="1530198"/>
            <a:chExt cx="5091888" cy="4643226"/>
          </a:xfrm>
        </p:grpSpPr>
        <p:sp>
          <p:nvSpPr>
            <p:cNvPr id="18" name="Rectangle 17"/>
            <p:cNvSpPr/>
            <p:nvPr/>
          </p:nvSpPr>
          <p:spPr>
            <a:xfrm>
              <a:off x="3611419" y="1530198"/>
              <a:ext cx="4701676" cy="409060"/>
            </a:xfrm>
            <a:prstGeom prst="rect">
              <a:avLst/>
            </a:prstGeom>
          </p:spPr>
          <p:txBody>
            <a:bodyPr wrap="square">
              <a:spAutoFit/>
            </a:bodyPr>
            <a:lstStyle/>
            <a:p>
              <a:r>
                <a:rPr lang="en-US" sz="1600" dirty="0"/>
                <a:t>Regular Nb</a:t>
              </a:r>
              <a:r>
                <a:rPr lang="en-US" sz="1600" baseline="-25000" dirty="0"/>
                <a:t>3</a:t>
              </a:r>
              <a:r>
                <a:rPr lang="en-US" sz="1600" dirty="0"/>
                <a:t>Sn </a:t>
              </a:r>
              <a:r>
                <a:rPr lang="en-US" sz="1600" dirty="0" err="1"/>
                <a:t>subelement</a:t>
              </a:r>
              <a:r>
                <a:rPr lang="en-US" sz="1600" dirty="0"/>
                <a:t>:</a:t>
              </a:r>
            </a:p>
          </p:txBody>
        </p:sp>
        <p:sp>
          <p:nvSpPr>
            <p:cNvPr id="19" name="Rectangle 18"/>
            <p:cNvSpPr/>
            <p:nvPr/>
          </p:nvSpPr>
          <p:spPr>
            <a:xfrm>
              <a:off x="3866512" y="3759810"/>
              <a:ext cx="4662042" cy="409060"/>
            </a:xfrm>
            <a:prstGeom prst="rect">
              <a:avLst/>
            </a:prstGeom>
          </p:spPr>
          <p:txBody>
            <a:bodyPr wrap="square">
              <a:spAutoFit/>
            </a:bodyPr>
            <a:lstStyle/>
            <a:p>
              <a:r>
                <a:rPr lang="en-US" sz="1600" dirty="0"/>
                <a:t>Modified Nb</a:t>
              </a:r>
              <a:r>
                <a:rPr lang="en-US" sz="1600" baseline="-25000" dirty="0"/>
                <a:t>3</a:t>
              </a:r>
              <a:r>
                <a:rPr lang="en-US" sz="1600" dirty="0"/>
                <a:t>Sn </a:t>
              </a:r>
              <a:r>
                <a:rPr lang="en-US" sz="1600" dirty="0" err="1"/>
                <a:t>subelement</a:t>
              </a:r>
              <a:r>
                <a:rPr lang="en-US" sz="1600" dirty="0"/>
                <a:t>:</a:t>
              </a:r>
            </a:p>
          </p:txBody>
        </p:sp>
        <p:grpSp>
          <p:nvGrpSpPr>
            <p:cNvPr id="20" name="Group 19"/>
            <p:cNvGrpSpPr/>
            <p:nvPr/>
          </p:nvGrpSpPr>
          <p:grpSpPr>
            <a:xfrm>
              <a:off x="3436666" y="1947579"/>
              <a:ext cx="4876429" cy="1810774"/>
              <a:chOff x="3519234" y="1602881"/>
              <a:chExt cx="4876429" cy="1810774"/>
            </a:xfrm>
          </p:grpSpPr>
          <p:grpSp>
            <p:nvGrpSpPr>
              <p:cNvPr id="36" name="Group 35"/>
              <p:cNvGrpSpPr/>
              <p:nvPr/>
            </p:nvGrpSpPr>
            <p:grpSpPr>
              <a:xfrm>
                <a:off x="3519234" y="1608668"/>
                <a:ext cx="1803400" cy="1804987"/>
                <a:chOff x="3424593" y="1127246"/>
                <a:chExt cx="1803400" cy="1804987"/>
              </a:xfrm>
            </p:grpSpPr>
            <p:sp>
              <p:nvSpPr>
                <p:cNvPr id="46" name="Oval 45"/>
                <p:cNvSpPr>
                  <a:spLocks noChangeAspect="1"/>
                </p:cNvSpPr>
                <p:nvPr/>
              </p:nvSpPr>
              <p:spPr bwMode="auto">
                <a:xfrm>
                  <a:off x="3424593" y="1127246"/>
                  <a:ext cx="1803400" cy="1804987"/>
                </a:xfrm>
                <a:prstGeom prst="ellipse">
                  <a:avLst/>
                </a:prstGeom>
                <a:solidFill>
                  <a:schemeClr val="bg2">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47" name="Oval 46"/>
                <p:cNvSpPr>
                  <a:spLocks noChangeAspect="1"/>
                </p:cNvSpPr>
                <p:nvPr/>
              </p:nvSpPr>
              <p:spPr bwMode="auto">
                <a:xfrm>
                  <a:off x="3858699" y="1563929"/>
                  <a:ext cx="913079" cy="914400"/>
                </a:xfrm>
                <a:prstGeom prst="ellipse">
                  <a:avLst/>
                </a:prstGeom>
                <a:solidFill>
                  <a:srgbClr val="0070C0"/>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48" name="TextBox 28"/>
                <p:cNvSpPr txBox="1"/>
                <p:nvPr/>
              </p:nvSpPr>
              <p:spPr bwMode="auto">
                <a:xfrm>
                  <a:off x="3864888" y="1717243"/>
                  <a:ext cx="865177" cy="555656"/>
                </a:xfrm>
                <a:prstGeom prst="rect">
                  <a:avLst/>
                </a:prstGeom>
                <a:noFill/>
                <a:ln>
                  <a:noFill/>
                </a:ln>
              </p:spPr>
              <p:txBody>
                <a:bodyPr wrap="square" lIns="0" tIns="0" rIns="0" bIns="0">
                  <a:spAutoFit/>
                </a:bodyPr>
                <a:lstStyle/>
                <a:p>
                  <a:pPr algn="ctr" defTabSz="914400">
                    <a:defRPr/>
                  </a:pPr>
                  <a:r>
                    <a:rPr lang="en-US" sz="1400" kern="0" dirty="0" err="1">
                      <a:solidFill>
                        <a:schemeClr val="bg1"/>
                      </a:solidFill>
                      <a:latin typeface="Times New Roman" panose="02020603050405020304" pitchFamily="18" charset="0"/>
                      <a:ea typeface="Times New Roman"/>
                      <a:cs typeface="Times New Roman" panose="02020603050405020304" pitchFamily="18" charset="0"/>
                    </a:rPr>
                    <a:t>Sn</a:t>
                  </a:r>
                  <a:r>
                    <a:rPr lang="en-US" sz="1400" kern="0" dirty="0">
                      <a:solidFill>
                        <a:schemeClr val="bg1"/>
                      </a:solidFill>
                      <a:latin typeface="Times New Roman" panose="02020603050405020304" pitchFamily="18" charset="0"/>
                      <a:ea typeface="Times New Roman"/>
                      <a:cs typeface="Times New Roman" panose="02020603050405020304" pitchFamily="18" charset="0"/>
                    </a:rPr>
                    <a:t> </a:t>
                  </a:r>
                  <a:r>
                    <a:rPr lang="en-US" sz="1400" kern="0" dirty="0" smtClean="0">
                      <a:solidFill>
                        <a:schemeClr val="bg1"/>
                      </a:solidFill>
                      <a:latin typeface="Times New Roman" panose="02020603050405020304" pitchFamily="18" charset="0"/>
                      <a:ea typeface="Times New Roman"/>
                      <a:cs typeface="Times New Roman" panose="02020603050405020304" pitchFamily="18" charset="0"/>
                    </a:rPr>
                    <a:t>source</a:t>
                  </a:r>
                  <a:endParaRPr lang="en-US" sz="1400" kern="0" dirty="0">
                    <a:solidFill>
                      <a:schemeClr val="bg1"/>
                    </a:solidFill>
                    <a:latin typeface="Times New Roman" panose="02020603050405020304" pitchFamily="18" charset="0"/>
                    <a:ea typeface="Times New Roman"/>
                    <a:cs typeface="Times New Roman" panose="02020603050405020304" pitchFamily="18" charset="0"/>
                  </a:endParaRPr>
                </a:p>
              </p:txBody>
            </p:sp>
            <p:sp>
              <p:nvSpPr>
                <p:cNvPr id="49" name="TextBox 29"/>
                <p:cNvSpPr txBox="1"/>
                <p:nvPr/>
              </p:nvSpPr>
              <p:spPr bwMode="auto">
                <a:xfrm>
                  <a:off x="3688966" y="1310391"/>
                  <a:ext cx="1489930" cy="238138"/>
                </a:xfrm>
                <a:prstGeom prst="rect">
                  <a:avLst/>
                </a:prstGeom>
                <a:noFill/>
                <a:ln>
                  <a:noFill/>
                </a:ln>
              </p:spPr>
              <p:txBody>
                <a:bodyPr wrap="square" lIns="0" tIns="0" rIns="0" bIns="0">
                  <a:spAutoFit/>
                </a:bodyPr>
                <a:lstStyle/>
                <a:p>
                  <a:pPr defTabSz="914400">
                    <a:defRPr/>
                  </a:pPr>
                  <a:r>
                    <a:rPr lang="en-US" sz="1200" b="1" kern="0" dirty="0" err="1">
                      <a:solidFill>
                        <a:schemeClr val="bg1"/>
                      </a:solidFill>
                      <a:latin typeface="Times New Roman" panose="02020603050405020304" pitchFamily="18" charset="0"/>
                      <a:ea typeface="Times New Roman"/>
                      <a:cs typeface="Times New Roman" panose="02020603050405020304" pitchFamily="18" charset="0"/>
                    </a:rPr>
                    <a:t>Nb</a:t>
                  </a:r>
                  <a:r>
                    <a:rPr lang="en-US" sz="1200" b="1" kern="0" dirty="0">
                      <a:solidFill>
                        <a:schemeClr val="bg1"/>
                      </a:solidFill>
                      <a:latin typeface="Times New Roman" panose="02020603050405020304" pitchFamily="18" charset="0"/>
                      <a:ea typeface="Times New Roman"/>
                      <a:cs typeface="Times New Roman" panose="02020603050405020304" pitchFamily="18" charset="0"/>
                    </a:rPr>
                    <a:t> or </a:t>
                  </a:r>
                  <a:r>
                    <a:rPr lang="en-US" sz="1200" b="1" kern="0" dirty="0" err="1">
                      <a:solidFill>
                        <a:schemeClr val="bg1"/>
                      </a:solidFill>
                      <a:latin typeface="Times New Roman" panose="02020603050405020304" pitchFamily="18" charset="0"/>
                      <a:ea typeface="Times New Roman"/>
                      <a:cs typeface="Times New Roman" panose="02020603050405020304" pitchFamily="18" charset="0"/>
                    </a:rPr>
                    <a:t>Nb</a:t>
                  </a:r>
                  <a:r>
                    <a:rPr lang="en-US" sz="1200" b="1" kern="0" dirty="0">
                      <a:solidFill>
                        <a:schemeClr val="bg1"/>
                      </a:solidFill>
                      <a:latin typeface="Times New Roman" panose="02020603050405020304" pitchFamily="18" charset="0"/>
                      <a:ea typeface="Times New Roman"/>
                      <a:cs typeface="Times New Roman" panose="02020603050405020304" pitchFamily="18" charset="0"/>
                    </a:rPr>
                    <a:t>-Ta</a:t>
                  </a:r>
                </a:p>
              </p:txBody>
            </p:sp>
          </p:grpSp>
          <p:sp>
            <p:nvSpPr>
              <p:cNvPr id="37" name="Oval 36"/>
              <p:cNvSpPr>
                <a:spLocks noChangeAspect="1"/>
              </p:cNvSpPr>
              <p:nvPr/>
            </p:nvSpPr>
            <p:spPr bwMode="auto">
              <a:xfrm>
                <a:off x="6592263" y="1602881"/>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8" name="Oval 37"/>
              <p:cNvSpPr>
                <a:spLocks noChangeAspect="1"/>
              </p:cNvSpPr>
              <p:nvPr/>
            </p:nvSpPr>
            <p:spPr bwMode="auto">
              <a:xfrm>
                <a:off x="6672193" y="1682415"/>
                <a:ext cx="1643543" cy="1645920"/>
              </a:xfrm>
              <a:prstGeom prst="ellipse">
                <a:avLst/>
              </a:prstGeom>
              <a:solidFill>
                <a:schemeClr val="bg1">
                  <a:lumMod val="95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9" name="TextBox 29"/>
              <p:cNvSpPr txBox="1"/>
              <p:nvPr/>
            </p:nvSpPr>
            <p:spPr bwMode="auto">
              <a:xfrm>
                <a:off x="7145413" y="1887620"/>
                <a:ext cx="756217" cy="218293"/>
              </a:xfrm>
              <a:prstGeom prst="rect">
                <a:avLst/>
              </a:prstGeom>
              <a:noFill/>
              <a:ln>
                <a:noFill/>
              </a:ln>
            </p:spPr>
            <p:txBody>
              <a:bodyPr wrap="square" lIns="0" tIns="0" rIns="0" bIns="0">
                <a:spAutoFit/>
              </a:bodyPr>
              <a:lstStyle/>
              <a:p>
                <a:pPr defTabSz="914400">
                  <a:defRPr/>
                </a:pPr>
                <a:r>
                  <a:rPr lang="en-US" sz="1100" b="1" kern="0" dirty="0">
                    <a:solidFill>
                      <a:srgbClr val="000000"/>
                    </a:solidFill>
                    <a:latin typeface="Times New Roman" panose="02020603050405020304" pitchFamily="18" charset="0"/>
                    <a:ea typeface="Times New Roman"/>
                    <a:cs typeface="Times New Roman" panose="02020603050405020304" pitchFamily="18" charset="0"/>
                  </a:rPr>
                  <a:t>Nb</a:t>
                </a:r>
                <a:r>
                  <a:rPr lang="en-US" sz="1100" b="1" kern="0" baseline="-25000" dirty="0">
                    <a:solidFill>
                      <a:srgbClr val="000000"/>
                    </a:solidFill>
                    <a:latin typeface="Times New Roman" panose="02020603050405020304" pitchFamily="18" charset="0"/>
                    <a:ea typeface="Times New Roman"/>
                    <a:cs typeface="Times New Roman" panose="02020603050405020304" pitchFamily="18" charset="0"/>
                  </a:rPr>
                  <a:t>3</a:t>
                </a:r>
                <a:r>
                  <a:rPr lang="en-US" sz="1100" b="1" kern="0" dirty="0">
                    <a:solidFill>
                      <a:srgbClr val="000000"/>
                    </a:solidFill>
                    <a:latin typeface="Times New Roman" panose="02020603050405020304" pitchFamily="18" charset="0"/>
                    <a:ea typeface="Times New Roman"/>
                    <a:cs typeface="Times New Roman" panose="02020603050405020304" pitchFamily="18" charset="0"/>
                  </a:rPr>
                  <a:t>Sn</a:t>
                </a:r>
                <a:endParaRPr lang="en-US" sz="1100" b="1" kern="0" dirty="0">
                  <a:solidFill>
                    <a:prstClr val="black"/>
                  </a:solidFill>
                  <a:latin typeface="Times New Roman" panose="02020603050405020304" pitchFamily="18" charset="0"/>
                  <a:ea typeface="Times New Roman"/>
                  <a:cs typeface="Times New Roman" panose="02020603050405020304" pitchFamily="18" charset="0"/>
                </a:endParaRPr>
              </a:p>
            </p:txBody>
          </p:sp>
          <p:sp>
            <p:nvSpPr>
              <p:cNvPr id="40" name="Oval 39"/>
              <p:cNvSpPr>
                <a:spLocks noChangeAspect="1"/>
              </p:cNvSpPr>
              <p:nvPr/>
            </p:nvSpPr>
            <p:spPr bwMode="auto">
              <a:xfrm>
                <a:off x="7128732" y="2139615"/>
                <a:ext cx="730463" cy="731520"/>
              </a:xfrm>
              <a:prstGeom prst="ellipse">
                <a:avLst/>
              </a:prstGeom>
              <a:solidFill>
                <a:schemeClr val="accent5">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41" name="TextBox 28"/>
              <p:cNvSpPr txBox="1"/>
              <p:nvPr/>
            </p:nvSpPr>
            <p:spPr bwMode="auto">
              <a:xfrm>
                <a:off x="7004092" y="2252805"/>
                <a:ext cx="935030" cy="396898"/>
              </a:xfrm>
              <a:prstGeom prst="rect">
                <a:avLst/>
              </a:prstGeom>
              <a:noFill/>
              <a:ln>
                <a:noFill/>
              </a:ln>
            </p:spPr>
            <p:txBody>
              <a:bodyPr wrap="square" lIns="0" tIns="0" rIns="0" bIns="0">
                <a:spAutoFit/>
              </a:bodyPr>
              <a:lstStyle/>
              <a:p>
                <a:pPr algn="ctr" defTabSz="914400">
                  <a:defRPr/>
                </a:pPr>
                <a:r>
                  <a:rPr lang="en-US" sz="1000" kern="0" dirty="0">
                    <a:solidFill>
                      <a:schemeClr val="bg1"/>
                    </a:solidFill>
                    <a:latin typeface="Times New Roman" panose="02020603050405020304" pitchFamily="18" charset="0"/>
                    <a:ea typeface="Times New Roman"/>
                    <a:cs typeface="Times New Roman" panose="02020603050405020304" pitchFamily="18" charset="0"/>
                  </a:rPr>
                  <a:t>Residual core</a:t>
                </a:r>
              </a:p>
            </p:txBody>
          </p:sp>
          <p:sp>
            <p:nvSpPr>
              <p:cNvPr id="42" name="Right Arrow 20"/>
              <p:cNvSpPr/>
              <p:nvPr/>
            </p:nvSpPr>
            <p:spPr>
              <a:xfrm>
                <a:off x="5586733" y="2370097"/>
                <a:ext cx="737053" cy="2318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p:cNvSpPr txBox="1"/>
              <p:nvPr/>
            </p:nvSpPr>
            <p:spPr>
              <a:xfrm>
                <a:off x="5369416" y="1996768"/>
                <a:ext cx="1182133" cy="409060"/>
              </a:xfrm>
              <a:prstGeom prst="rect">
                <a:avLst/>
              </a:prstGeom>
              <a:noFill/>
            </p:spPr>
            <p:txBody>
              <a:bodyPr wrap="square" rtlCol="0">
                <a:spAutoFit/>
              </a:bodyPr>
              <a:lstStyle/>
              <a:p>
                <a:pPr algn="ctr"/>
                <a:r>
                  <a:rPr lang="en-US" sz="1600" dirty="0"/>
                  <a:t>HT</a:t>
                </a:r>
              </a:p>
            </p:txBody>
          </p:sp>
          <p:sp>
            <p:nvSpPr>
              <p:cNvPr id="44" name="TextBox 28"/>
              <p:cNvSpPr txBox="1"/>
              <p:nvPr/>
            </p:nvSpPr>
            <p:spPr bwMode="auto">
              <a:xfrm>
                <a:off x="5183916" y="3033512"/>
                <a:ext cx="1568205" cy="277829"/>
              </a:xfrm>
              <a:prstGeom prst="rect">
                <a:avLst/>
              </a:prstGeom>
              <a:noFill/>
              <a:ln>
                <a:noFill/>
              </a:ln>
            </p:spPr>
            <p:txBody>
              <a:bodyPr wrap="square" lIns="0" tIns="0" rIns="0" bIns="0">
                <a:spAutoFit/>
              </a:bodyPr>
              <a:lstStyle/>
              <a:p>
                <a:pPr defTabSz="914400">
                  <a:defRPr/>
                </a:pPr>
                <a:r>
                  <a:rPr lang="en-US" sz="1400" b="1" kern="0" dirty="0">
                    <a:solidFill>
                      <a:schemeClr val="accent6"/>
                    </a:solidFill>
                    <a:latin typeface="Times New Roman" panose="02020603050405020304" pitchFamily="18" charset="0"/>
                    <a:ea typeface="Times New Roman"/>
                    <a:cs typeface="Times New Roman" panose="02020603050405020304" pitchFamily="18" charset="0"/>
                  </a:rPr>
                  <a:t>Residual </a:t>
                </a:r>
                <a:r>
                  <a:rPr lang="en-US" sz="1400" b="1" kern="0" dirty="0" err="1">
                    <a:solidFill>
                      <a:schemeClr val="accent6"/>
                    </a:solidFill>
                    <a:latin typeface="Times New Roman" panose="02020603050405020304" pitchFamily="18" charset="0"/>
                    <a:ea typeface="Times New Roman"/>
                    <a:cs typeface="Times New Roman" panose="02020603050405020304" pitchFamily="18" charset="0"/>
                  </a:rPr>
                  <a:t>Nb</a:t>
                </a:r>
                <a:endParaRPr lang="en-US" sz="1400" b="1" kern="0" dirty="0">
                  <a:solidFill>
                    <a:schemeClr val="accent6"/>
                  </a:solidFill>
                  <a:latin typeface="Times New Roman" panose="02020603050405020304" pitchFamily="18" charset="0"/>
                  <a:ea typeface="Times New Roman"/>
                  <a:cs typeface="Times New Roman" panose="02020603050405020304" pitchFamily="18" charset="0"/>
                </a:endParaRPr>
              </a:p>
            </p:txBody>
          </p:sp>
          <p:cxnSp>
            <p:nvCxnSpPr>
              <p:cNvPr id="45" name="Straight Arrow Connector 44"/>
              <p:cNvCxnSpPr/>
              <p:nvPr/>
            </p:nvCxnSpPr>
            <p:spPr>
              <a:xfrm flipV="1">
                <a:off x="6481856" y="2894159"/>
                <a:ext cx="229546" cy="141154"/>
              </a:xfrm>
              <a:prstGeom prst="straightConnector1">
                <a:avLst/>
              </a:prstGeom>
              <a:ln>
                <a:solidFill>
                  <a:schemeClr val="accent6"/>
                </a:solidFill>
                <a:tailEnd type="triangle"/>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3488698" y="4122393"/>
              <a:ext cx="4904324" cy="2051031"/>
              <a:chOff x="4046816" y="3810641"/>
              <a:chExt cx="4904324" cy="2051031"/>
            </a:xfrm>
          </p:grpSpPr>
          <p:grpSp>
            <p:nvGrpSpPr>
              <p:cNvPr id="22" name="Group 21"/>
              <p:cNvGrpSpPr/>
              <p:nvPr/>
            </p:nvGrpSpPr>
            <p:grpSpPr>
              <a:xfrm>
                <a:off x="4046816" y="3823826"/>
                <a:ext cx="1803400" cy="1804987"/>
                <a:chOff x="3396698" y="1131072"/>
                <a:chExt cx="1803400" cy="1804987"/>
              </a:xfrm>
            </p:grpSpPr>
            <p:sp>
              <p:nvSpPr>
                <p:cNvPr id="32" name="Oval 31"/>
                <p:cNvSpPr>
                  <a:spLocks noChangeAspect="1"/>
                </p:cNvSpPr>
                <p:nvPr/>
              </p:nvSpPr>
              <p:spPr bwMode="auto">
                <a:xfrm>
                  <a:off x="3396698" y="1131072"/>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3" name="Oval 32"/>
                <p:cNvSpPr>
                  <a:spLocks noChangeAspect="1"/>
                </p:cNvSpPr>
                <p:nvPr/>
              </p:nvSpPr>
              <p:spPr bwMode="auto">
                <a:xfrm>
                  <a:off x="3839837" y="1563929"/>
                  <a:ext cx="913079" cy="914400"/>
                </a:xfrm>
                <a:prstGeom prst="ellipse">
                  <a:avLst/>
                </a:prstGeom>
                <a:solidFill>
                  <a:srgbClr val="0070C0"/>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34" name="TextBox 28"/>
                <p:cNvSpPr txBox="1"/>
                <p:nvPr/>
              </p:nvSpPr>
              <p:spPr bwMode="auto">
                <a:xfrm>
                  <a:off x="3774512" y="1786050"/>
                  <a:ext cx="1209893" cy="476277"/>
                </a:xfrm>
                <a:prstGeom prst="rect">
                  <a:avLst/>
                </a:prstGeom>
                <a:noFill/>
                <a:ln>
                  <a:noFill/>
                </a:ln>
              </p:spPr>
              <p:txBody>
                <a:bodyPr wrap="square" lIns="0" tIns="0" rIns="0" bIns="0">
                  <a:spAutoFit/>
                </a:bodyPr>
                <a:lstStyle/>
                <a:p>
                  <a:pPr defTabSz="914400">
                    <a:defRPr/>
                  </a:pPr>
                  <a:r>
                    <a:rPr lang="en-US" sz="1200" kern="0" dirty="0">
                      <a:solidFill>
                        <a:schemeClr val="bg1"/>
                      </a:solidFill>
                      <a:latin typeface="Times New Roman" panose="02020603050405020304" pitchFamily="18" charset="0"/>
                      <a:ea typeface="Times New Roman"/>
                      <a:cs typeface="Times New Roman" panose="02020603050405020304" pitchFamily="18" charset="0"/>
                    </a:rPr>
                    <a:t>Sn source + Oxide</a:t>
                  </a:r>
                </a:p>
              </p:txBody>
            </p:sp>
            <p:sp>
              <p:nvSpPr>
                <p:cNvPr id="35" name="TextBox 29"/>
                <p:cNvSpPr txBox="1"/>
                <p:nvPr/>
              </p:nvSpPr>
              <p:spPr bwMode="auto">
                <a:xfrm>
                  <a:off x="3884581" y="1293523"/>
                  <a:ext cx="1011113" cy="218293"/>
                </a:xfrm>
                <a:prstGeom prst="rect">
                  <a:avLst/>
                </a:prstGeom>
                <a:noFill/>
                <a:ln>
                  <a:noFill/>
                </a:ln>
              </p:spPr>
              <p:txBody>
                <a:bodyPr wrap="square" lIns="0" tIns="0" rIns="0" bIns="0">
                  <a:spAutoFit/>
                </a:bodyPr>
                <a:lstStyle/>
                <a:p>
                  <a:pPr defTabSz="914400">
                    <a:defRPr/>
                  </a:pPr>
                  <a:r>
                    <a:rPr lang="en-US" sz="1100" b="1" kern="0" dirty="0">
                      <a:solidFill>
                        <a:schemeClr val="bg1"/>
                      </a:solidFill>
                      <a:latin typeface="Times New Roman" panose="02020603050405020304" pitchFamily="18" charset="0"/>
                      <a:ea typeface="Times New Roman"/>
                      <a:cs typeface="Times New Roman" panose="02020603050405020304" pitchFamily="18" charset="0"/>
                    </a:rPr>
                    <a:t>Nb-1%Zr</a:t>
                  </a:r>
                </a:p>
              </p:txBody>
            </p:sp>
          </p:grpSp>
          <p:sp>
            <p:nvSpPr>
              <p:cNvPr id="23" name="Oval 22"/>
              <p:cNvSpPr>
                <a:spLocks noChangeAspect="1"/>
              </p:cNvSpPr>
              <p:nvPr/>
            </p:nvSpPr>
            <p:spPr bwMode="auto">
              <a:xfrm>
                <a:off x="7147740" y="3810641"/>
                <a:ext cx="1803400" cy="1804987"/>
              </a:xfrm>
              <a:prstGeom prst="ellipse">
                <a:avLst/>
              </a:prstGeom>
              <a:solidFill>
                <a:schemeClr val="bg1">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24" name="Oval 23"/>
              <p:cNvSpPr>
                <a:spLocks noChangeAspect="1"/>
              </p:cNvSpPr>
              <p:nvPr/>
            </p:nvSpPr>
            <p:spPr bwMode="auto">
              <a:xfrm>
                <a:off x="7227670" y="3890175"/>
                <a:ext cx="1643543" cy="1645920"/>
              </a:xfrm>
              <a:prstGeom prst="ellipse">
                <a:avLst/>
              </a:prstGeom>
              <a:blipFill dpi="0" rotWithShape="1">
                <a:blip r:embed="rId3"/>
                <a:srcRect/>
                <a:tile tx="0" ty="0" sx="100000" sy="100000" flip="none" algn="tl"/>
              </a:blip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25" name="TextBox 29"/>
              <p:cNvSpPr txBox="1"/>
              <p:nvPr/>
            </p:nvSpPr>
            <p:spPr bwMode="auto">
              <a:xfrm>
                <a:off x="7376812" y="3947617"/>
                <a:ext cx="1432187" cy="396898"/>
              </a:xfrm>
              <a:prstGeom prst="rect">
                <a:avLst/>
              </a:prstGeom>
              <a:noFill/>
              <a:ln>
                <a:noFill/>
              </a:ln>
            </p:spPr>
            <p:txBody>
              <a:bodyPr wrap="square" lIns="0" tIns="0" rIns="0" bIns="0">
                <a:spAutoFit/>
              </a:bodyPr>
              <a:lstStyle/>
              <a:p>
                <a:pPr algn="ctr" defTabSz="914400">
                  <a:defRPr/>
                </a:pPr>
                <a:r>
                  <a:rPr lang="en-US" sz="1000" b="1" kern="0" dirty="0">
                    <a:solidFill>
                      <a:srgbClr val="000000"/>
                    </a:solidFill>
                    <a:latin typeface="Times New Roman" panose="02020603050405020304" pitchFamily="18" charset="0"/>
                    <a:ea typeface="Times New Roman"/>
                    <a:cs typeface="Times New Roman" panose="02020603050405020304" pitchFamily="18" charset="0"/>
                  </a:rPr>
                  <a:t>Nb</a:t>
                </a:r>
                <a:r>
                  <a:rPr lang="en-US" sz="1000" b="1" kern="0" baseline="-25000" dirty="0">
                    <a:solidFill>
                      <a:srgbClr val="000000"/>
                    </a:solidFill>
                    <a:latin typeface="Times New Roman" panose="02020603050405020304" pitchFamily="18" charset="0"/>
                    <a:ea typeface="Times New Roman"/>
                    <a:cs typeface="Times New Roman" panose="02020603050405020304" pitchFamily="18" charset="0"/>
                  </a:rPr>
                  <a:t>3</a:t>
                </a:r>
                <a:r>
                  <a:rPr lang="en-US" sz="1000" b="1" kern="0" dirty="0">
                    <a:solidFill>
                      <a:srgbClr val="000000"/>
                    </a:solidFill>
                    <a:latin typeface="Times New Roman" panose="02020603050405020304" pitchFamily="18" charset="0"/>
                    <a:ea typeface="Times New Roman"/>
                    <a:cs typeface="Times New Roman" panose="02020603050405020304" pitchFamily="18" charset="0"/>
                  </a:rPr>
                  <a:t>Sn with ZrO</a:t>
                </a:r>
                <a:r>
                  <a:rPr lang="en-US" sz="1000" b="1" kern="0" baseline="-25000" dirty="0">
                    <a:solidFill>
                      <a:srgbClr val="000000"/>
                    </a:solidFill>
                    <a:latin typeface="Times New Roman" panose="02020603050405020304" pitchFamily="18" charset="0"/>
                    <a:ea typeface="Times New Roman"/>
                    <a:cs typeface="Times New Roman" panose="02020603050405020304" pitchFamily="18" charset="0"/>
                  </a:rPr>
                  <a:t>2</a:t>
                </a:r>
                <a:r>
                  <a:rPr lang="en-US" sz="1000" b="1" kern="0" dirty="0">
                    <a:solidFill>
                      <a:srgbClr val="000000"/>
                    </a:solidFill>
                    <a:latin typeface="Times New Roman" panose="02020603050405020304" pitchFamily="18" charset="0"/>
                    <a:ea typeface="Times New Roman"/>
                    <a:cs typeface="Times New Roman" panose="02020603050405020304" pitchFamily="18" charset="0"/>
                  </a:rPr>
                  <a:t> particles</a:t>
                </a:r>
                <a:endParaRPr lang="en-US" sz="1000" b="1" kern="0" dirty="0">
                  <a:solidFill>
                    <a:prstClr val="black"/>
                  </a:solidFill>
                  <a:latin typeface="Times New Roman" panose="02020603050405020304" pitchFamily="18" charset="0"/>
                  <a:ea typeface="Times New Roman"/>
                  <a:cs typeface="Times New Roman" panose="02020603050405020304" pitchFamily="18" charset="0"/>
                </a:endParaRPr>
              </a:p>
            </p:txBody>
          </p:sp>
          <p:sp>
            <p:nvSpPr>
              <p:cNvPr id="26" name="Oval 25"/>
              <p:cNvSpPr>
                <a:spLocks noChangeAspect="1"/>
              </p:cNvSpPr>
              <p:nvPr/>
            </p:nvSpPr>
            <p:spPr bwMode="auto">
              <a:xfrm>
                <a:off x="7684209" y="4347375"/>
                <a:ext cx="730463" cy="731520"/>
              </a:xfrm>
              <a:prstGeom prst="ellipse">
                <a:avLst/>
              </a:prstGeom>
              <a:solidFill>
                <a:schemeClr val="accent5">
                  <a:lumMod val="50000"/>
                </a:schemeClr>
              </a:solidFill>
              <a:ln w="12700" cap="flat" cmpd="sng" algn="ctr">
                <a:noFill/>
                <a:prstDash val="solid"/>
              </a:ln>
              <a:effectLst/>
            </p:spPr>
            <p:txBody>
              <a:bodyPr anchor="ctr"/>
              <a:lstStyle/>
              <a:p>
                <a:pPr algn="ctr" defTabSz="914400">
                  <a:defRPr/>
                </a:pPr>
                <a:endParaRPr lang="en-US" kern="0">
                  <a:solidFill>
                    <a:prstClr val="white"/>
                  </a:solidFill>
                  <a:latin typeface="Times New Roman" panose="02020603050405020304" pitchFamily="18" charset="0"/>
                  <a:cs typeface="Times New Roman" panose="02020603050405020304" pitchFamily="18" charset="0"/>
                </a:endParaRPr>
              </a:p>
            </p:txBody>
          </p:sp>
          <p:sp>
            <p:nvSpPr>
              <p:cNvPr id="27" name="Right Arrow 34"/>
              <p:cNvSpPr/>
              <p:nvPr/>
            </p:nvSpPr>
            <p:spPr>
              <a:xfrm>
                <a:off x="6091092" y="4553196"/>
                <a:ext cx="867719" cy="28359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5900875" y="4166682"/>
                <a:ext cx="1211727" cy="409060"/>
              </a:xfrm>
              <a:prstGeom prst="rect">
                <a:avLst/>
              </a:prstGeom>
              <a:noFill/>
            </p:spPr>
            <p:txBody>
              <a:bodyPr wrap="square" rtlCol="0">
                <a:spAutoFit/>
              </a:bodyPr>
              <a:lstStyle/>
              <a:p>
                <a:pPr algn="ctr"/>
                <a:r>
                  <a:rPr lang="en-US" sz="1600" dirty="0"/>
                  <a:t>HT</a:t>
                </a:r>
              </a:p>
            </p:txBody>
          </p:sp>
          <p:sp>
            <p:nvSpPr>
              <p:cNvPr id="29" name="TextBox 28"/>
              <p:cNvSpPr txBox="1"/>
              <p:nvPr/>
            </p:nvSpPr>
            <p:spPr bwMode="auto">
              <a:xfrm>
                <a:off x="7682156" y="4478804"/>
                <a:ext cx="742733" cy="396898"/>
              </a:xfrm>
              <a:prstGeom prst="rect">
                <a:avLst/>
              </a:prstGeom>
              <a:noFill/>
              <a:ln>
                <a:noFill/>
              </a:ln>
            </p:spPr>
            <p:txBody>
              <a:bodyPr wrap="square" lIns="0" tIns="0" rIns="0" bIns="0">
                <a:spAutoFit/>
              </a:bodyPr>
              <a:lstStyle/>
              <a:p>
                <a:pPr algn="ctr" defTabSz="914400">
                  <a:defRPr/>
                </a:pPr>
                <a:r>
                  <a:rPr lang="en-US" sz="1000" kern="0" dirty="0">
                    <a:solidFill>
                      <a:srgbClr val="FFFFFF"/>
                    </a:solidFill>
                    <a:latin typeface="Times New Roman" panose="02020603050405020304" pitchFamily="18" charset="0"/>
                    <a:ea typeface="Times New Roman"/>
                    <a:cs typeface="Times New Roman" panose="02020603050405020304" pitchFamily="18" charset="0"/>
                  </a:rPr>
                  <a:t>Residual core</a:t>
                </a:r>
              </a:p>
            </p:txBody>
          </p:sp>
          <p:sp>
            <p:nvSpPr>
              <p:cNvPr id="30" name="TextBox 28"/>
              <p:cNvSpPr txBox="1"/>
              <p:nvPr/>
            </p:nvSpPr>
            <p:spPr bwMode="auto">
              <a:xfrm>
                <a:off x="5900877" y="5306016"/>
                <a:ext cx="1407526" cy="555656"/>
              </a:xfrm>
              <a:prstGeom prst="rect">
                <a:avLst/>
              </a:prstGeom>
              <a:noFill/>
              <a:ln>
                <a:noFill/>
              </a:ln>
            </p:spPr>
            <p:txBody>
              <a:bodyPr wrap="square" lIns="0" tIns="0" rIns="0" bIns="0">
                <a:spAutoFit/>
              </a:bodyPr>
              <a:lstStyle/>
              <a:p>
                <a:pPr defTabSz="914400">
                  <a:defRPr/>
                </a:pPr>
                <a:r>
                  <a:rPr lang="en-US" sz="1400" b="1" kern="0" dirty="0">
                    <a:solidFill>
                      <a:schemeClr val="accent6"/>
                    </a:solidFill>
                    <a:latin typeface="Times New Roman" panose="02020603050405020304" pitchFamily="18" charset="0"/>
                    <a:ea typeface="Times New Roman"/>
                    <a:cs typeface="Times New Roman" panose="02020603050405020304" pitchFamily="18" charset="0"/>
                  </a:rPr>
                  <a:t>Residual </a:t>
                </a:r>
                <a:r>
                  <a:rPr lang="en-US" sz="1400" b="1" kern="0" dirty="0" err="1">
                    <a:solidFill>
                      <a:schemeClr val="accent6"/>
                    </a:solidFill>
                    <a:latin typeface="Times New Roman" panose="02020603050405020304" pitchFamily="18" charset="0"/>
                    <a:ea typeface="Times New Roman"/>
                    <a:cs typeface="Times New Roman" panose="02020603050405020304" pitchFamily="18" charset="0"/>
                  </a:rPr>
                  <a:t>Nb</a:t>
                </a:r>
                <a:endParaRPr lang="en-US" sz="1400" b="1" kern="0" dirty="0">
                  <a:solidFill>
                    <a:schemeClr val="accent6"/>
                  </a:solidFill>
                  <a:latin typeface="Times New Roman" panose="02020603050405020304" pitchFamily="18" charset="0"/>
                  <a:ea typeface="Times New Roman"/>
                  <a:cs typeface="Times New Roman" panose="02020603050405020304" pitchFamily="18" charset="0"/>
                </a:endParaRPr>
              </a:p>
            </p:txBody>
          </p:sp>
          <p:cxnSp>
            <p:nvCxnSpPr>
              <p:cNvPr id="31" name="Straight Arrow Connector 30"/>
              <p:cNvCxnSpPr/>
              <p:nvPr/>
            </p:nvCxnSpPr>
            <p:spPr>
              <a:xfrm flipV="1">
                <a:off x="7078857" y="5166663"/>
                <a:ext cx="229546" cy="141154"/>
              </a:xfrm>
              <a:prstGeom prst="straightConnector1">
                <a:avLst/>
              </a:prstGeom>
              <a:ln>
                <a:solidFill>
                  <a:schemeClr val="accent6"/>
                </a:solidFill>
                <a:tailEnd type="triangle"/>
              </a:ln>
              <a:effectLst>
                <a:outerShdw sx="1000" sy="1000" rotWithShape="0">
                  <a:srgbClr val="000000"/>
                </a:outerShdw>
              </a:effectLst>
            </p:spPr>
            <p:style>
              <a:lnRef idx="2">
                <a:schemeClr val="accent1"/>
              </a:lnRef>
              <a:fillRef idx="0">
                <a:schemeClr val="accent1"/>
              </a:fillRef>
              <a:effectRef idx="1">
                <a:schemeClr val="accent1"/>
              </a:effectRef>
              <a:fontRef idx="minor">
                <a:schemeClr val="tx1"/>
              </a:fontRef>
            </p:style>
          </p:cxnSp>
        </p:grpSp>
      </p:grpSp>
      <p:grpSp>
        <p:nvGrpSpPr>
          <p:cNvPr id="5" name="Group 4"/>
          <p:cNvGrpSpPr/>
          <p:nvPr/>
        </p:nvGrpSpPr>
        <p:grpSpPr>
          <a:xfrm>
            <a:off x="527538" y="4248172"/>
            <a:ext cx="2294888" cy="2892270"/>
            <a:chOff x="3961692" y="3187050"/>
            <a:chExt cx="3059851" cy="3114433"/>
          </a:xfrm>
        </p:grpSpPr>
        <p:pic>
          <p:nvPicPr>
            <p:cNvPr id="11" name="Picture 10"/>
            <p:cNvPicPr>
              <a:picLocks noChangeAspect="1"/>
            </p:cNvPicPr>
            <p:nvPr/>
          </p:nvPicPr>
          <p:blipFill rotWithShape="1">
            <a:blip r:embed="rId4" cstate="screen">
              <a:extLst>
                <a:ext uri="{28A0092B-C50C-407E-A947-70E740481C1C}">
                  <a14:useLocalDpi xmlns:a14="http://schemas.microsoft.com/office/drawing/2010/main"/>
                </a:ext>
              </a:extLst>
            </a:blip>
            <a:srcRect t="9012" r="8213"/>
            <a:stretch/>
          </p:blipFill>
          <p:spPr>
            <a:xfrm>
              <a:off x="3961692" y="3444559"/>
              <a:ext cx="3059851" cy="2856924"/>
            </a:xfrm>
            <a:prstGeom prst="rect">
              <a:avLst/>
            </a:prstGeom>
          </p:spPr>
        </p:pic>
        <p:sp>
          <p:nvSpPr>
            <p:cNvPr id="50" name="Rectangle 49"/>
            <p:cNvSpPr/>
            <p:nvPr/>
          </p:nvSpPr>
          <p:spPr>
            <a:xfrm>
              <a:off x="4488177" y="3187050"/>
              <a:ext cx="2244606" cy="338554"/>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sz="1600" dirty="0">
                <a:solidFill>
                  <a:prstClr val="black"/>
                </a:solidFill>
                <a:latin typeface="Franklin Gothic Book"/>
              </a:endParaRPr>
            </a:p>
          </p:txBody>
        </p:sp>
      </p:grpSp>
      <p:sp>
        <p:nvSpPr>
          <p:cNvPr id="3" name="TextBox 2"/>
          <p:cNvSpPr txBox="1"/>
          <p:nvPr/>
        </p:nvSpPr>
        <p:spPr>
          <a:xfrm>
            <a:off x="527538" y="1113692"/>
            <a:ext cx="184666" cy="461665"/>
          </a:xfrm>
          <a:prstGeom prst="rect">
            <a:avLst/>
          </a:prstGeom>
          <a:noFill/>
        </p:spPr>
        <p:txBody>
          <a:bodyPr wrap="none" rtlCol="0">
            <a:spAutoFit/>
          </a:bodyPr>
          <a:lstStyle/>
          <a:p>
            <a:endParaRPr lang="en-US" dirty="0"/>
          </a:p>
        </p:txBody>
      </p:sp>
      <p:sp>
        <p:nvSpPr>
          <p:cNvPr id="51" name="Rectangle 50"/>
          <p:cNvSpPr/>
          <p:nvPr/>
        </p:nvSpPr>
        <p:spPr>
          <a:xfrm>
            <a:off x="6685568" y="4057376"/>
            <a:ext cx="2244605" cy="307777"/>
          </a:xfrm>
          <a:prstGeom prst="rect">
            <a:avLst/>
          </a:prstGeom>
        </p:spPr>
        <p:txBody>
          <a:bodyPr wrap="square">
            <a:spAutoFit/>
          </a:bodyPr>
          <a:lstStyle/>
          <a:p>
            <a:pPr algn="ctr"/>
            <a:r>
              <a:rPr lang="en-US" sz="1400" kern="1200" dirty="0">
                <a:solidFill>
                  <a:prstClr val="black"/>
                </a:solidFill>
                <a:latin typeface="Franklin Gothic Book"/>
              </a:rPr>
              <a:t>Ti doped </a:t>
            </a:r>
            <a:r>
              <a:rPr lang="en-US" sz="1400" kern="1200" dirty="0" smtClean="0">
                <a:solidFill>
                  <a:prstClr val="black"/>
                </a:solidFill>
                <a:latin typeface="Franklin Gothic Book"/>
              </a:rPr>
              <a:t>wire allows</a:t>
            </a:r>
            <a:endParaRPr lang="en-US" sz="1400" kern="1200" dirty="0">
              <a:solidFill>
                <a:prstClr val="black"/>
              </a:solidFill>
              <a:latin typeface="Franklin Gothic Book"/>
            </a:endParaRPr>
          </a:p>
        </p:txBody>
      </p:sp>
      <p:sp>
        <p:nvSpPr>
          <p:cNvPr id="2" name="Footer Placeholder 1"/>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38261053"/>
      </p:ext>
    </p:extLst>
  </p:cSld>
  <p:clrMapOvr>
    <a:masterClrMapping/>
  </p:clrMapOvr>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Short Mechanical Model: iron lamination test</a:t>
            </a:r>
          </a:p>
        </p:txBody>
      </p:sp>
      <p:sp>
        <p:nvSpPr>
          <p:cNvPr id="4" name="Footer Placeholder 3"/>
          <p:cNvSpPr>
            <a:spLocks noGrp="1"/>
          </p:cNvSpPr>
          <p:nvPr>
            <p:ph type="ftr" sz="quarter" idx="3"/>
          </p:nvPr>
        </p:nvSpPr>
        <p:spPr/>
        <p:txBody>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smtClean="0">
                <a:ln>
                  <a:noFill/>
                </a:ln>
                <a:solidFill>
                  <a:srgbClr val="004C97"/>
                </a:solidFill>
                <a:effectLst/>
                <a:uLnTx/>
                <a:uFillTx/>
                <a:latin typeface="Helvetica"/>
                <a:ea typeface="ＭＳ Ｐゴシック" charset="0"/>
              </a:rPr>
              <a:t>G. Velev, General Accelerator R&amp;D Review, July  31, 2018</a:t>
            </a:r>
            <a:endParaRPr kumimoji="0" lang="en-US" sz="1200" b="1" i="0" u="none" strike="noStrike" kern="1200" cap="none" spc="0" normalizeH="0" baseline="0" noProof="0" dirty="0">
              <a:ln>
                <a:noFill/>
              </a:ln>
              <a:solidFill>
                <a:srgbClr val="004C97"/>
              </a:solidFill>
              <a:effectLst/>
              <a:uLnTx/>
              <a:uFillTx/>
              <a:latin typeface="Helvetica"/>
              <a:ea typeface="ＭＳ Ｐゴシック" charset="0"/>
            </a:endParaRPr>
          </a:p>
        </p:txBody>
      </p:sp>
      <p:sp>
        <p:nvSpPr>
          <p:cNvPr id="6" name="Content Placeholder 2">
            <a:extLst>
              <a:ext uri="{FF2B5EF4-FFF2-40B4-BE49-F238E27FC236}">
                <a16:creationId xmlns:a16="http://schemas.microsoft.com/office/drawing/2014/main" xmlns="" id="{05282572-8C07-4D6A-8658-46CB53D43DDE}"/>
              </a:ext>
            </a:extLst>
          </p:cNvPr>
          <p:cNvSpPr>
            <a:spLocks noGrp="1"/>
          </p:cNvSpPr>
          <p:nvPr>
            <p:ph idx="1"/>
          </p:nvPr>
        </p:nvSpPr>
        <p:spPr>
          <a:xfrm>
            <a:off x="228600" y="956001"/>
            <a:ext cx="5362575" cy="489750"/>
          </a:xfrm>
        </p:spPr>
        <p:txBody>
          <a:bodyPr>
            <a:normAutofit fontScale="85000" lnSpcReduction="20000"/>
          </a:bodyPr>
          <a:lstStyle/>
          <a:p>
            <a:pPr marL="0" indent="0">
              <a:buNone/>
            </a:pPr>
            <a:r>
              <a:rPr lang="en-US" sz="2000" dirty="0"/>
              <a:t>Main goal: </a:t>
            </a:r>
            <a:r>
              <a:rPr lang="en-US" sz="2000" dirty="0">
                <a:solidFill>
                  <a:schemeClr val="accent2">
                    <a:lumMod val="75000"/>
                  </a:schemeClr>
                </a:solidFill>
              </a:rPr>
              <a:t>test iron laminations and aluminum clamps </a:t>
            </a:r>
          </a:p>
          <a:p>
            <a:pPr marL="0" indent="0">
              <a:buNone/>
            </a:pPr>
            <a:r>
              <a:rPr lang="en-US" sz="2000" dirty="0">
                <a:solidFill>
                  <a:schemeClr val="accent2">
                    <a:lumMod val="75000"/>
                  </a:schemeClr>
                </a:solidFill>
              </a:rPr>
              <a:t>                            (both are brittle at low temperatures)</a:t>
            </a:r>
          </a:p>
        </p:txBody>
      </p:sp>
      <p:pic>
        <p:nvPicPr>
          <p:cNvPr id="8" name="Picture 7">
            <a:extLst>
              <a:ext uri="{FF2B5EF4-FFF2-40B4-BE49-F238E27FC236}">
                <a16:creationId xmlns:a16="http://schemas.microsoft.com/office/drawing/2014/main" xmlns="" id="{E350677F-DB0A-4C6B-9980-B44744033C1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106" y="1264005"/>
            <a:ext cx="1808346" cy="1624364"/>
          </a:xfrm>
          <a:prstGeom prst="rect">
            <a:avLst/>
          </a:prstGeom>
        </p:spPr>
      </p:pic>
      <p:pic>
        <p:nvPicPr>
          <p:cNvPr id="11" name="Picture 10">
            <a:extLst>
              <a:ext uri="{FF2B5EF4-FFF2-40B4-BE49-F238E27FC236}">
                <a16:creationId xmlns:a16="http://schemas.microsoft.com/office/drawing/2014/main" xmlns="" id="{BC4CD091-661E-47D7-8ACD-0B1C9D0CBA0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3552987" y="1964527"/>
            <a:ext cx="2217350" cy="1265472"/>
          </a:xfrm>
          <a:prstGeom prst="rect">
            <a:avLst/>
          </a:prstGeom>
        </p:spPr>
      </p:pic>
      <p:grpSp>
        <p:nvGrpSpPr>
          <p:cNvPr id="13" name="Group 12">
            <a:extLst>
              <a:ext uri="{FF2B5EF4-FFF2-40B4-BE49-F238E27FC236}">
                <a16:creationId xmlns:a16="http://schemas.microsoft.com/office/drawing/2014/main" xmlns="" id="{73957BC1-8A0E-4A14-9F57-F0CBF5661AFE}"/>
              </a:ext>
            </a:extLst>
          </p:cNvPr>
          <p:cNvGrpSpPr/>
          <p:nvPr/>
        </p:nvGrpSpPr>
        <p:grpSpPr>
          <a:xfrm>
            <a:off x="5424152" y="2798792"/>
            <a:ext cx="3425462" cy="2056762"/>
            <a:chOff x="676275" y="3951204"/>
            <a:chExt cx="3864842" cy="2315048"/>
          </a:xfrm>
        </p:grpSpPr>
        <p:pic>
          <p:nvPicPr>
            <p:cNvPr id="14" name="Picture 13">
              <a:extLst>
                <a:ext uri="{FF2B5EF4-FFF2-40B4-BE49-F238E27FC236}">
                  <a16:creationId xmlns:a16="http://schemas.microsoft.com/office/drawing/2014/main" xmlns="" id="{F7B463E5-281A-4663-9A55-86953E36AE8A}"/>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76275" y="3951204"/>
              <a:ext cx="3864842" cy="2315048"/>
            </a:xfrm>
            <a:prstGeom prst="rect">
              <a:avLst/>
            </a:prstGeom>
          </p:spPr>
        </p:pic>
        <p:cxnSp>
          <p:nvCxnSpPr>
            <p:cNvPr id="15" name="Straight Connector 14">
              <a:extLst>
                <a:ext uri="{FF2B5EF4-FFF2-40B4-BE49-F238E27FC236}">
                  <a16:creationId xmlns:a16="http://schemas.microsoft.com/office/drawing/2014/main" xmlns="" id="{0010EB22-51AE-4235-AB52-103F0E587A64}"/>
                </a:ext>
              </a:extLst>
            </p:cNvPr>
            <p:cNvCxnSpPr>
              <a:cxnSpLocks/>
            </p:cNvCxnSpPr>
            <p:nvPr/>
          </p:nvCxnSpPr>
          <p:spPr>
            <a:xfrm>
              <a:off x="1525205" y="4962437"/>
              <a:ext cx="2576532"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7" name="TextBox 16">
            <a:extLst>
              <a:ext uri="{FF2B5EF4-FFF2-40B4-BE49-F238E27FC236}">
                <a16:creationId xmlns:a16="http://schemas.microsoft.com/office/drawing/2014/main" xmlns="" id="{43C2B845-EB90-40BD-BF85-7693BA656943}"/>
              </a:ext>
            </a:extLst>
          </p:cNvPr>
          <p:cNvSpPr txBox="1"/>
          <p:nvPr/>
        </p:nvSpPr>
        <p:spPr>
          <a:xfrm>
            <a:off x="5424152" y="750604"/>
            <a:ext cx="3643647" cy="1846659"/>
          </a:xfrm>
          <a:prstGeom prst="rect">
            <a:avLst/>
          </a:prstGeom>
          <a:noFill/>
        </p:spPr>
        <p:txBody>
          <a:bodyPr wrap="square" rtlCol="0">
            <a:spAutoFit/>
          </a:bodyPr>
          <a:lstStyle/>
          <a:p>
            <a:r>
              <a:rPr lang="en-US" sz="1800" dirty="0"/>
              <a:t>Load provided using internal support cylinders (aluminum and iron) and various radial shims.</a:t>
            </a:r>
          </a:p>
          <a:p>
            <a:endParaRPr lang="en-US" dirty="0"/>
          </a:p>
          <a:p>
            <a:r>
              <a:rPr lang="en-US" sz="1800" dirty="0"/>
              <a:t>Iron lams and clamps are instrumented with strain gauges.</a:t>
            </a:r>
          </a:p>
        </p:txBody>
      </p:sp>
      <p:pic>
        <p:nvPicPr>
          <p:cNvPr id="18" name="Content Placeholder 6">
            <a:extLst>
              <a:ext uri="{FF2B5EF4-FFF2-40B4-BE49-F238E27FC236}">
                <a16:creationId xmlns:a16="http://schemas.microsoft.com/office/drawing/2014/main" xmlns="" id="{AC982F8C-5C37-420A-812A-95A98A47CBE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957508" y="1498797"/>
            <a:ext cx="1941663" cy="1456247"/>
          </a:xfrm>
          <a:prstGeom prst="rect">
            <a:avLst/>
          </a:prstGeom>
        </p:spPr>
      </p:pic>
      <p:pic>
        <p:nvPicPr>
          <p:cNvPr id="19" name="Content Placeholder 4" descr="A close up of a white wall&#10;&#10;Description generated with high confidence">
            <a:extLst>
              <a:ext uri="{FF2B5EF4-FFF2-40B4-BE49-F238E27FC236}">
                <a16:creationId xmlns:a16="http://schemas.microsoft.com/office/drawing/2014/main" xmlns="" id="{A2F05B55-0759-4967-BDC2-D56DE88F865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67930" y="5208905"/>
            <a:ext cx="1741564" cy="1089869"/>
          </a:xfrm>
          <a:prstGeom prst="rect">
            <a:avLst/>
          </a:prstGeom>
        </p:spPr>
      </p:pic>
      <p:pic>
        <p:nvPicPr>
          <p:cNvPr id="20" name="Content Placeholder 6">
            <a:extLst>
              <a:ext uri="{FF2B5EF4-FFF2-40B4-BE49-F238E27FC236}">
                <a16:creationId xmlns:a16="http://schemas.microsoft.com/office/drawing/2014/main" xmlns="" id="{618A6919-6545-4BDA-9911-F5ED3EA0D107}"/>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1919673" y="3740699"/>
            <a:ext cx="1771949" cy="1403126"/>
          </a:xfrm>
          <a:prstGeom prst="rect">
            <a:avLst/>
          </a:prstGeom>
        </p:spPr>
      </p:pic>
      <p:pic>
        <p:nvPicPr>
          <p:cNvPr id="21" name="Content Placeholder 9">
            <a:extLst>
              <a:ext uri="{FF2B5EF4-FFF2-40B4-BE49-F238E27FC236}">
                <a16:creationId xmlns:a16="http://schemas.microsoft.com/office/drawing/2014/main" xmlns="" id="{D9813155-8320-44B4-A1E4-517A4D82BD92}"/>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5215" y="5471549"/>
            <a:ext cx="1771949" cy="815562"/>
          </a:xfrm>
          <a:prstGeom prst="rect">
            <a:avLst/>
          </a:prstGeom>
        </p:spPr>
      </p:pic>
      <p:sp>
        <p:nvSpPr>
          <p:cNvPr id="22" name="TextBox 21">
            <a:extLst>
              <a:ext uri="{FF2B5EF4-FFF2-40B4-BE49-F238E27FC236}">
                <a16:creationId xmlns:a16="http://schemas.microsoft.com/office/drawing/2014/main" xmlns="" id="{A907E4B0-DF6F-4B2A-B836-FA8A53D8B755}"/>
              </a:ext>
            </a:extLst>
          </p:cNvPr>
          <p:cNvSpPr txBox="1"/>
          <p:nvPr/>
        </p:nvSpPr>
        <p:spPr>
          <a:xfrm>
            <a:off x="3861803" y="5058979"/>
            <a:ext cx="4665845" cy="1200329"/>
          </a:xfrm>
          <a:prstGeom prst="rect">
            <a:avLst/>
          </a:prstGeom>
          <a:noFill/>
        </p:spPr>
        <p:txBody>
          <a:bodyPr wrap="square" rtlCol="0">
            <a:spAutoFit/>
          </a:bodyPr>
          <a:lstStyle/>
          <a:p>
            <a:pPr marL="285750" indent="-285750">
              <a:buFont typeface="Arial" panose="020B0604020202020204" pitchFamily="34" charset="0"/>
              <a:buChar char="•"/>
            </a:pPr>
            <a:r>
              <a:rPr lang="en-US" sz="1800" dirty="0"/>
              <a:t>Larger radiuses.</a:t>
            </a:r>
          </a:p>
          <a:p>
            <a:pPr marL="285750" indent="-285750">
              <a:buFont typeface="Arial" panose="020B0604020202020204" pitchFamily="34" charset="0"/>
              <a:buChar char="•"/>
            </a:pPr>
            <a:r>
              <a:rPr lang="en-US" sz="1800" dirty="0"/>
              <a:t>No holes.</a:t>
            </a:r>
          </a:p>
          <a:p>
            <a:pPr marL="285750" indent="-285750">
              <a:buFont typeface="Arial" panose="020B0604020202020204" pitchFamily="34" charset="0"/>
              <a:buChar char="•"/>
            </a:pPr>
            <a:r>
              <a:rPr lang="en-US" sz="1800" dirty="0"/>
              <a:t>New clamps for the magnet straight section will be procured.</a:t>
            </a:r>
          </a:p>
        </p:txBody>
      </p:sp>
      <p:pic>
        <p:nvPicPr>
          <p:cNvPr id="23" name="Picture 22" descr="A picture containing wall, indoor, window&#10;&#10;Description generated with very high confidence">
            <a:extLst>
              <a:ext uri="{FF2B5EF4-FFF2-40B4-BE49-F238E27FC236}">
                <a16:creationId xmlns:a16="http://schemas.microsoft.com/office/drawing/2014/main" xmlns="" id="{3BE0487C-3C53-403C-B7CE-A8E290406DA7}"/>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144809" y="3981513"/>
            <a:ext cx="1617002" cy="1065852"/>
          </a:xfrm>
          <a:prstGeom prst="rect">
            <a:avLst/>
          </a:prstGeom>
        </p:spPr>
      </p:pic>
      <p:sp>
        <p:nvSpPr>
          <p:cNvPr id="2" name="Rectangle 1">
            <a:extLst>
              <a:ext uri="{FF2B5EF4-FFF2-40B4-BE49-F238E27FC236}">
                <a16:creationId xmlns:a16="http://schemas.microsoft.com/office/drawing/2014/main" xmlns="" id="{60B50559-EECE-43D0-9E27-E4544FB19349}"/>
              </a:ext>
            </a:extLst>
          </p:cNvPr>
          <p:cNvSpPr/>
          <p:nvPr/>
        </p:nvSpPr>
        <p:spPr>
          <a:xfrm>
            <a:off x="0" y="3272076"/>
            <a:ext cx="3493520" cy="461665"/>
          </a:xfrm>
          <a:prstGeom prst="rect">
            <a:avLst/>
          </a:prstGeom>
        </p:spPr>
        <p:txBody>
          <a:bodyPr wrap="none">
            <a:spAutoFit/>
          </a:bodyPr>
          <a:lstStyle/>
          <a:p>
            <a:r>
              <a:rPr lang="en-US" dirty="0"/>
              <a:t>Clamp design optimization</a:t>
            </a:r>
          </a:p>
        </p:txBody>
      </p:sp>
      <p:sp>
        <p:nvSpPr>
          <p:cNvPr id="9" name="Slide Number Placeholder 8"/>
          <p:cNvSpPr>
            <a:spLocks noGrp="1"/>
          </p:cNvSpPr>
          <p:nvPr>
            <p:ph type="sldNum" sz="quarter" idx="4"/>
          </p:nvPr>
        </p:nvSpPr>
        <p:spPr/>
        <p:txBody>
          <a:bodyPr/>
          <a:lstStyle/>
          <a:p>
            <a:pPr>
              <a:defRPr/>
            </a:pPr>
            <a:fld id="{148C009B-CB69-E04A-B9B3-34B26D69E9CF}" type="slidenum">
              <a:rPr lang="en-US" smtClean="0"/>
              <a:pPr>
                <a:defRPr/>
              </a:pPr>
              <a:t>58</a:t>
            </a:fld>
            <a:endParaRPr lang="en-US" dirty="0"/>
          </a:p>
        </p:txBody>
      </p:sp>
    </p:spTree>
    <p:extLst>
      <p:ext uri="{BB962C8B-B14F-4D97-AF65-F5344CB8AC3E}">
        <p14:creationId xmlns:p14="http://schemas.microsoft.com/office/powerpoint/2010/main" val="1418808718"/>
      </p:ext>
    </p:extLst>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266944" y="107010"/>
            <a:ext cx="7162800" cy="990600"/>
          </a:xfrm>
        </p:spPr>
        <p:txBody>
          <a:bodyPr>
            <a:normAutofit/>
          </a:bodyPr>
          <a:lstStyle/>
          <a:p>
            <a:r>
              <a:rPr lang="en-US" sz="2800" dirty="0" smtClean="0">
                <a:latin typeface="Arial" charset="0"/>
              </a:rPr>
              <a:t>Single-aperture models MBHS</a:t>
            </a:r>
          </a:p>
        </p:txBody>
      </p:sp>
      <p:sp>
        <p:nvSpPr>
          <p:cNvPr id="26630" name="Slide Number Placeholder 5"/>
          <p:cNvSpPr>
            <a:spLocks noGrp="1"/>
          </p:cNvSpPr>
          <p:nvPr>
            <p:ph type="sldNum" sz="quarter" idx="4294967295"/>
          </p:nvPr>
        </p:nvSpPr>
        <p:spPr>
          <a:xfrm>
            <a:off x="7391400" y="6553200"/>
            <a:ext cx="1447800" cy="30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400">
                <a:solidFill>
                  <a:schemeClr val="tx1"/>
                </a:solidFill>
                <a:latin typeface="Times New Roman" pitchFamily="18" charset="0"/>
                <a:ea typeface="ＭＳ Ｐゴシック" pitchFamily="34" charset="-128"/>
              </a:defRPr>
            </a:lvl1pPr>
            <a:lvl2pPr marL="742950" indent="-285750">
              <a:defRPr sz="1400">
                <a:solidFill>
                  <a:schemeClr val="tx1"/>
                </a:solidFill>
                <a:latin typeface="Times New Roman" pitchFamily="18" charset="0"/>
                <a:ea typeface="ＭＳ Ｐゴシック" pitchFamily="34" charset="-128"/>
              </a:defRPr>
            </a:lvl2pPr>
            <a:lvl3pPr marL="1143000" indent="-228600">
              <a:defRPr sz="1400">
                <a:solidFill>
                  <a:schemeClr val="tx1"/>
                </a:solidFill>
                <a:latin typeface="Times New Roman" pitchFamily="18" charset="0"/>
                <a:ea typeface="ＭＳ Ｐゴシック" pitchFamily="34" charset="-128"/>
              </a:defRPr>
            </a:lvl3pPr>
            <a:lvl4pPr marL="1600200" indent="-228600">
              <a:defRPr sz="1400">
                <a:solidFill>
                  <a:schemeClr val="tx1"/>
                </a:solidFill>
                <a:latin typeface="Times New Roman" pitchFamily="18" charset="0"/>
                <a:ea typeface="ＭＳ Ｐゴシック" pitchFamily="34" charset="-128"/>
              </a:defRPr>
            </a:lvl4pPr>
            <a:lvl5pPr marL="2057400" indent="-228600">
              <a:defRPr sz="1400">
                <a:solidFill>
                  <a:schemeClr val="tx1"/>
                </a:solidFill>
                <a:latin typeface="Times New Roman" pitchFamily="18" charset="0"/>
                <a:ea typeface="ＭＳ Ｐゴシック" pitchFamily="34" charset="-128"/>
              </a:defRPr>
            </a:lvl5pPr>
            <a:lvl6pPr marL="25146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6pPr>
            <a:lvl7pPr marL="29718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7pPr>
            <a:lvl8pPr marL="34290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8pPr>
            <a:lvl9pPr marL="3886200" indent="-228600" eaLnBrk="0" fontAlgn="base" hangingPunct="0">
              <a:spcBef>
                <a:spcPct val="0"/>
              </a:spcBef>
              <a:spcAft>
                <a:spcPct val="0"/>
              </a:spcAft>
              <a:defRPr sz="1400">
                <a:solidFill>
                  <a:schemeClr val="tx1"/>
                </a:solidFill>
                <a:latin typeface="Times New Roman" pitchFamily="18" charset="0"/>
                <a:ea typeface="ＭＳ Ｐゴシック" pitchFamily="34" charset="-128"/>
              </a:defRPr>
            </a:lvl9pPr>
          </a:lstStyle>
          <a:p>
            <a:r>
              <a:rPr lang="en-US" sz="1200" smtClean="0"/>
              <a:t>                           </a:t>
            </a:r>
            <a:fld id="{D693719F-A57C-4BEB-89C7-52E7288CAD2F}" type="slidenum">
              <a:rPr lang="en-US" sz="1200" smtClean="0"/>
              <a:pPr/>
              <a:t>59</a:t>
            </a:fld>
            <a:endParaRPr lang="en-US" smtClean="0"/>
          </a:p>
          <a:p>
            <a:endParaRPr lang="en-US" sz="1200" smtClean="0"/>
          </a:p>
        </p:txBody>
      </p:sp>
      <p:grpSp>
        <p:nvGrpSpPr>
          <p:cNvPr id="9" name="Group 8"/>
          <p:cNvGrpSpPr/>
          <p:nvPr/>
        </p:nvGrpSpPr>
        <p:grpSpPr>
          <a:xfrm>
            <a:off x="37786" y="847702"/>
            <a:ext cx="5398309" cy="1448998"/>
            <a:chOff x="451453" y="858129"/>
            <a:chExt cx="5398309" cy="1448998"/>
          </a:xfrm>
        </p:grpSpPr>
        <p:pic>
          <p:nvPicPr>
            <p:cNvPr id="26633" name="Picture 9"/>
            <p:cNvPicPr>
              <a:picLocks noChangeAspect="1" noChangeArrowheads="1"/>
            </p:cNvPicPr>
            <p:nvPr/>
          </p:nvPicPr>
          <p:blipFill>
            <a:blip r:embed="rId2"/>
            <a:srcRect/>
            <a:stretch>
              <a:fillRect/>
            </a:stretch>
          </p:blipFill>
          <p:spPr bwMode="auto">
            <a:xfrm>
              <a:off x="4419205" y="858129"/>
              <a:ext cx="1430557" cy="14092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6635" name="Rectangle 10"/>
            <p:cNvSpPr>
              <a:spLocks noChangeArrowheads="1"/>
            </p:cNvSpPr>
            <p:nvPr/>
          </p:nvSpPr>
          <p:spPr bwMode="auto">
            <a:xfrm>
              <a:off x="3672430" y="1999350"/>
              <a:ext cx="1032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latin typeface="Arial" charset="0"/>
                  <a:cs typeface="Arial" charset="0"/>
                </a:rPr>
                <a:t>MBHSP01</a:t>
              </a:r>
            </a:p>
          </p:txBody>
        </p:sp>
        <p:sp>
          <p:nvSpPr>
            <p:cNvPr id="4" name="TextBox 3"/>
            <p:cNvSpPr txBox="1"/>
            <p:nvPr/>
          </p:nvSpPr>
          <p:spPr>
            <a:xfrm>
              <a:off x="451453" y="957219"/>
              <a:ext cx="3984534" cy="1138773"/>
            </a:xfrm>
            <a:prstGeom prst="rect">
              <a:avLst/>
            </a:prstGeom>
            <a:noFill/>
          </p:spPr>
          <p:txBody>
            <a:bodyPr wrap="none" rtlCol="0">
              <a:spAutoFit/>
            </a:bodyPr>
            <a:lstStyle/>
            <a:p>
              <a:r>
                <a:rPr lang="en-US" sz="2000" b="1" dirty="0"/>
                <a:t>MBHSP01</a:t>
              </a:r>
              <a:r>
                <a:rPr lang="en-US" sz="2000" dirty="0"/>
                <a:t>: 2-m dipole demonstrator </a:t>
              </a:r>
            </a:p>
            <a:p>
              <a:pPr lvl="1"/>
              <a:r>
                <a:rPr lang="en-US" sz="1600" dirty="0"/>
                <a:t>RRP108/127 </a:t>
              </a:r>
            </a:p>
            <a:p>
              <a:pPr lvl="1"/>
              <a:r>
                <a:rPr lang="en-US" sz="1600" dirty="0">
                  <a:solidFill>
                    <a:srgbClr val="C00000"/>
                  </a:solidFill>
                </a:rPr>
                <a:t>Cable w/o core</a:t>
              </a:r>
            </a:p>
            <a:p>
              <a:pPr lvl="1"/>
              <a:r>
                <a:rPr lang="en-US" sz="1600" dirty="0"/>
                <a:t>Coils #2, #</a:t>
              </a:r>
              <a:r>
                <a:rPr lang="en-US" sz="1600" dirty="0" smtClean="0"/>
                <a:t>3</a:t>
              </a:r>
              <a:endParaRPr lang="en-US" sz="1600" dirty="0"/>
            </a:p>
          </p:txBody>
        </p:sp>
      </p:grpSp>
      <p:grpSp>
        <p:nvGrpSpPr>
          <p:cNvPr id="11" name="Group 10"/>
          <p:cNvGrpSpPr/>
          <p:nvPr/>
        </p:nvGrpSpPr>
        <p:grpSpPr>
          <a:xfrm>
            <a:off x="1218818" y="3652633"/>
            <a:ext cx="6444146" cy="1432551"/>
            <a:chOff x="1594111" y="3844288"/>
            <a:chExt cx="6444146" cy="1432551"/>
          </a:xfrm>
        </p:grpSpPr>
        <p:pic>
          <p:nvPicPr>
            <p:cNvPr id="26632" name="Picture 9"/>
            <p:cNvPicPr>
              <a:picLocks noChangeAspect="1" noChangeArrowheads="1"/>
            </p:cNvPicPr>
            <p:nvPr/>
          </p:nvPicPr>
          <p:blipFill>
            <a:blip r:embed="rId3"/>
            <a:srcRect/>
            <a:stretch>
              <a:fillRect/>
            </a:stretch>
          </p:blipFill>
          <p:spPr bwMode="auto">
            <a:xfrm>
              <a:off x="6228619" y="3844288"/>
              <a:ext cx="1809638" cy="143255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26637" name="Rectangle 12"/>
            <p:cNvSpPr>
              <a:spLocks noChangeArrowheads="1"/>
            </p:cNvSpPr>
            <p:nvPr/>
          </p:nvSpPr>
          <p:spPr bwMode="auto">
            <a:xfrm>
              <a:off x="5254056" y="4892458"/>
              <a:ext cx="106150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a:latin typeface="Arial" charset="0"/>
                  <a:cs typeface="Arial" charset="0"/>
                </a:rPr>
                <a:t>MBHSM01</a:t>
              </a:r>
            </a:p>
          </p:txBody>
        </p:sp>
        <p:sp>
          <p:nvSpPr>
            <p:cNvPr id="7" name="TextBox 6"/>
            <p:cNvSpPr txBox="1"/>
            <p:nvPr/>
          </p:nvSpPr>
          <p:spPr>
            <a:xfrm>
              <a:off x="1594111" y="3844289"/>
              <a:ext cx="3293114" cy="1384995"/>
            </a:xfrm>
            <a:prstGeom prst="rect">
              <a:avLst/>
            </a:prstGeom>
            <a:noFill/>
          </p:spPr>
          <p:txBody>
            <a:bodyPr wrap="none" rtlCol="0">
              <a:spAutoFit/>
            </a:bodyPr>
            <a:lstStyle/>
            <a:p>
              <a:r>
                <a:rPr lang="en-US" sz="2000" b="1" dirty="0"/>
                <a:t>MBHSM01</a:t>
              </a:r>
              <a:r>
                <a:rPr lang="en-US" sz="2000" dirty="0"/>
                <a:t>: 1-m dipole mirror</a:t>
              </a:r>
            </a:p>
            <a:p>
              <a:pPr lvl="1"/>
              <a:r>
                <a:rPr lang="en-US" sz="1600" dirty="0"/>
                <a:t>RRP108/127 (114/127)</a:t>
              </a:r>
            </a:p>
            <a:p>
              <a:pPr lvl="1"/>
              <a:r>
                <a:rPr lang="en-US" sz="1600" dirty="0"/>
                <a:t>Cable with 11 mm core </a:t>
              </a:r>
            </a:p>
            <a:p>
              <a:pPr lvl="1"/>
              <a:r>
                <a:rPr lang="en-US" sz="1600" dirty="0"/>
                <a:t>Coil #8</a:t>
              </a:r>
            </a:p>
            <a:p>
              <a:pPr lvl="1"/>
              <a:r>
                <a:rPr lang="en-US" sz="1600" dirty="0" smtClean="0">
                  <a:solidFill>
                    <a:srgbClr val="C00000"/>
                  </a:solidFill>
                </a:rPr>
                <a:t>Low pre-load</a:t>
              </a:r>
              <a:endParaRPr lang="en-US" sz="1600" dirty="0">
                <a:solidFill>
                  <a:srgbClr val="C00000"/>
                </a:solidFill>
              </a:endParaRPr>
            </a:p>
          </p:txBody>
        </p:sp>
      </p:grpSp>
      <p:grpSp>
        <p:nvGrpSpPr>
          <p:cNvPr id="12" name="Group 11"/>
          <p:cNvGrpSpPr/>
          <p:nvPr/>
        </p:nvGrpSpPr>
        <p:grpSpPr>
          <a:xfrm>
            <a:off x="2096844" y="5006554"/>
            <a:ext cx="6773586" cy="1734814"/>
            <a:chOff x="-617411" y="5020610"/>
            <a:chExt cx="6773586" cy="1734814"/>
          </a:xfrm>
        </p:grpSpPr>
        <p:pic>
          <p:nvPicPr>
            <p:cNvPr id="26634"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342340" y="5020610"/>
              <a:ext cx="1813835" cy="1734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1"/>
            <p:cNvSpPr>
              <a:spLocks noChangeArrowheads="1"/>
            </p:cNvSpPr>
            <p:nvPr/>
          </p:nvSpPr>
          <p:spPr bwMode="auto">
            <a:xfrm>
              <a:off x="3377853" y="6201002"/>
              <a:ext cx="1032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latin typeface="Arial" charset="0"/>
                  <a:cs typeface="Arial" charset="0"/>
                </a:rPr>
                <a:t>MBHSP03</a:t>
              </a:r>
              <a:endParaRPr lang="en-US" sz="1400" b="1" dirty="0">
                <a:latin typeface="Arial" charset="0"/>
                <a:cs typeface="Arial" charset="0"/>
              </a:endParaRPr>
            </a:p>
          </p:txBody>
        </p:sp>
        <p:sp>
          <p:nvSpPr>
            <p:cNvPr id="8" name="TextBox 7"/>
            <p:cNvSpPr txBox="1"/>
            <p:nvPr/>
          </p:nvSpPr>
          <p:spPr>
            <a:xfrm>
              <a:off x="-617411" y="5051685"/>
              <a:ext cx="4078761" cy="1384995"/>
            </a:xfrm>
            <a:prstGeom prst="rect">
              <a:avLst/>
            </a:prstGeom>
            <a:noFill/>
          </p:spPr>
          <p:txBody>
            <a:bodyPr wrap="none" rtlCol="0">
              <a:spAutoFit/>
            </a:bodyPr>
            <a:lstStyle/>
            <a:p>
              <a:r>
                <a:rPr lang="en-US" sz="2000" b="1" dirty="0"/>
                <a:t>MBHSP03</a:t>
              </a:r>
              <a:r>
                <a:rPr lang="en-US" sz="2000" dirty="0"/>
                <a:t>: 1-m dipole model </a:t>
              </a:r>
            </a:p>
            <a:p>
              <a:pPr lvl="1"/>
              <a:r>
                <a:rPr lang="en-US" sz="1600" dirty="0"/>
                <a:t>RRP108/127 </a:t>
              </a:r>
            </a:p>
            <a:p>
              <a:pPr lvl="1"/>
              <a:r>
                <a:rPr lang="en-US" sz="1600" dirty="0"/>
                <a:t>Cable with 11 mm core</a:t>
              </a:r>
            </a:p>
            <a:p>
              <a:pPr lvl="1"/>
              <a:r>
                <a:rPr lang="en-US" sz="1600" dirty="0"/>
                <a:t>Coils #9, #10 – </a:t>
              </a:r>
              <a:r>
                <a:rPr lang="en-US" sz="1600" dirty="0">
                  <a:solidFill>
                    <a:srgbClr val="C00000"/>
                  </a:solidFill>
                </a:rPr>
                <a:t>modified end parts (FNAL)</a:t>
              </a:r>
            </a:p>
            <a:p>
              <a:pPr lvl="1"/>
              <a:r>
                <a:rPr lang="en-US" sz="1600" dirty="0" smtClean="0">
                  <a:solidFill>
                    <a:srgbClr val="C00000"/>
                  </a:solidFill>
                </a:rPr>
                <a:t>Low pre-load</a:t>
              </a:r>
              <a:endParaRPr lang="en-US" sz="1600" dirty="0">
                <a:solidFill>
                  <a:srgbClr val="C00000"/>
                </a:solidFill>
              </a:endParaRPr>
            </a:p>
          </p:txBody>
        </p:sp>
      </p:grpSp>
      <p:grpSp>
        <p:nvGrpSpPr>
          <p:cNvPr id="10" name="Group 9"/>
          <p:cNvGrpSpPr/>
          <p:nvPr/>
        </p:nvGrpSpPr>
        <p:grpSpPr>
          <a:xfrm>
            <a:off x="611560" y="2255926"/>
            <a:ext cx="5853816" cy="1461106"/>
            <a:chOff x="230351" y="2329948"/>
            <a:chExt cx="5853816" cy="1461106"/>
          </a:xfrm>
        </p:grpSpPr>
        <p:pic>
          <p:nvPicPr>
            <p:cNvPr id="13" name="Picture 1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23162" y="2329948"/>
              <a:ext cx="1661005" cy="1461106"/>
            </a:xfrm>
            <a:prstGeom prst="rect">
              <a:avLst/>
            </a:prstGeom>
          </p:spPr>
        </p:pic>
        <p:sp>
          <p:nvSpPr>
            <p:cNvPr id="6" name="TextBox 5"/>
            <p:cNvSpPr txBox="1"/>
            <p:nvPr/>
          </p:nvSpPr>
          <p:spPr>
            <a:xfrm>
              <a:off x="230351" y="2375378"/>
              <a:ext cx="3199564" cy="1138773"/>
            </a:xfrm>
            <a:prstGeom prst="rect">
              <a:avLst/>
            </a:prstGeom>
            <a:noFill/>
          </p:spPr>
          <p:txBody>
            <a:bodyPr wrap="none" rtlCol="0">
              <a:spAutoFit/>
            </a:bodyPr>
            <a:lstStyle/>
            <a:p>
              <a:r>
                <a:rPr lang="en-US" sz="2000" b="1" dirty="0"/>
                <a:t>MBHSP02</a:t>
              </a:r>
              <a:r>
                <a:rPr lang="en-US" sz="2000" dirty="0"/>
                <a:t>: 1-m dipole model </a:t>
              </a:r>
            </a:p>
            <a:p>
              <a:pPr lvl="1"/>
              <a:r>
                <a:rPr lang="en-US" sz="1600" dirty="0">
                  <a:solidFill>
                    <a:srgbClr val="C00000"/>
                  </a:solidFill>
                </a:rPr>
                <a:t>RRP150/169 </a:t>
              </a:r>
            </a:p>
            <a:p>
              <a:pPr lvl="1"/>
              <a:r>
                <a:rPr lang="en-US" sz="1600" dirty="0">
                  <a:solidFill>
                    <a:srgbClr val="C00000"/>
                  </a:solidFill>
                </a:rPr>
                <a:t>Cable with 11.5 mm core</a:t>
              </a:r>
            </a:p>
            <a:p>
              <a:pPr lvl="1"/>
              <a:r>
                <a:rPr lang="en-US" sz="1600" dirty="0"/>
                <a:t>Coils #5, #</a:t>
              </a:r>
              <a:r>
                <a:rPr lang="en-US" sz="1600" dirty="0" smtClean="0"/>
                <a:t>7</a:t>
              </a:r>
              <a:endParaRPr lang="en-US" sz="1600" dirty="0"/>
            </a:p>
          </p:txBody>
        </p:sp>
        <p:sp>
          <p:nvSpPr>
            <p:cNvPr id="26636" name="Rectangle 11"/>
            <p:cNvSpPr>
              <a:spLocks noChangeArrowheads="1"/>
            </p:cNvSpPr>
            <p:nvPr/>
          </p:nvSpPr>
          <p:spPr bwMode="auto">
            <a:xfrm>
              <a:off x="3455892" y="3369667"/>
              <a:ext cx="103265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1400" b="1" dirty="0" smtClean="0">
                  <a:latin typeface="Arial" charset="0"/>
                  <a:cs typeface="Arial" charset="0"/>
                </a:rPr>
                <a:t>MBHSP02</a:t>
              </a:r>
              <a:endParaRPr lang="en-US" sz="1400" b="1" dirty="0">
                <a:latin typeface="Arial" charset="0"/>
                <a:cs typeface="Arial" charset="0"/>
              </a:endParaRPr>
            </a:p>
          </p:txBody>
        </p:sp>
      </p:grpSp>
      <p:sp>
        <p:nvSpPr>
          <p:cNvPr id="2" name="Footer Placeholder 1"/>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83207232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6716" y="115198"/>
            <a:ext cx="8540750" cy="515962"/>
          </a:xfrm>
        </p:spPr>
        <p:txBody>
          <a:bodyPr/>
          <a:lstStyle/>
          <a:p>
            <a:r>
              <a:rPr lang="en-US" sz="2800" dirty="0" smtClean="0"/>
              <a:t>Synergy with US-MDP</a:t>
            </a:r>
            <a:endParaRPr lang="en-US" sz="2800" dirty="0"/>
          </a:p>
        </p:txBody>
      </p:sp>
      <p:sp>
        <p:nvSpPr>
          <p:cNvPr id="7" name="Content Placeholder 1"/>
          <p:cNvSpPr txBox="1">
            <a:spLocks/>
          </p:cNvSpPr>
          <p:nvPr/>
        </p:nvSpPr>
        <p:spPr>
          <a:xfrm>
            <a:off x="3844137" y="3053750"/>
            <a:ext cx="5299863" cy="3234907"/>
          </a:xfrm>
          <a:prstGeom prst="rect">
            <a:avLst/>
          </a:prstGeom>
        </p:spPr>
        <p:txBody>
          <a:bodyPr lIns="0" tIns="0" rIns="0" bIns="0">
            <a:normAutofit/>
          </a:bodyPr>
          <a:lstStyle>
            <a:lvl1pPr marL="342900" indent="-342900" algn="l" defTabSz="457200" rtl="0" eaLnBrk="1" fontAlgn="base" hangingPunct="1">
              <a:spcBef>
                <a:spcPct val="20000"/>
              </a:spcBef>
              <a:spcAft>
                <a:spcPct val="0"/>
              </a:spcAft>
              <a:buFont typeface="Arial" panose="020B0604020202020204" pitchFamily="34" charset="0"/>
              <a:buChar char="•"/>
              <a:defRPr sz="2400" kern="1200">
                <a:solidFill>
                  <a:srgbClr val="404040"/>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panose="020B0604020202020204" pitchFamily="34" charset="0"/>
              <a:buChar char="–"/>
              <a:defRPr sz="2200" kern="1200">
                <a:solidFill>
                  <a:srgbClr val="404040"/>
                </a:solidFill>
                <a:latin typeface="Helvetica"/>
                <a:ea typeface="MS PGothic" panose="020B0600070205080204" pitchFamily="34" charset="-128"/>
                <a:cs typeface="MS PGothic" panose="020B0600070205080204" pitchFamily="34" charset="-128"/>
              </a:defRPr>
            </a:lvl2pPr>
            <a:lvl3pPr marL="1143000" indent="-228600" algn="l" defTabSz="457200" rtl="0" eaLnBrk="1" fontAlgn="base" hangingPunct="1">
              <a:spcBef>
                <a:spcPct val="20000"/>
              </a:spcBef>
              <a:spcAft>
                <a:spcPct val="0"/>
              </a:spcAft>
              <a:buFont typeface="Arial" panose="020B0604020202020204" pitchFamily="34" charset="0"/>
              <a:buChar char="•"/>
              <a:defRPr sz="2000" kern="1200">
                <a:solidFill>
                  <a:srgbClr val="404040"/>
                </a:solidFill>
                <a:latin typeface="Helvetica"/>
                <a:ea typeface="MS PGothic" panose="020B0600070205080204" pitchFamily="34" charset="-128"/>
                <a:cs typeface="MS PGothic" panose="020B0600070205080204" pitchFamily="34" charset="-128"/>
              </a:defRPr>
            </a:lvl3pPr>
            <a:lvl4pPr marL="1600200" indent="-228600" algn="l" defTabSz="457200" rtl="0" eaLnBrk="1" fontAlgn="base" hangingPunct="1">
              <a:spcBef>
                <a:spcPct val="20000"/>
              </a:spcBef>
              <a:spcAft>
                <a:spcPct val="0"/>
              </a:spcAft>
              <a:buFont typeface="Arial" panose="020B0604020202020204" pitchFamily="34" charset="0"/>
              <a:buChar char="–"/>
              <a:defRPr sz="1800" kern="1200">
                <a:solidFill>
                  <a:srgbClr val="404040"/>
                </a:solidFill>
                <a:latin typeface="Helvetica"/>
                <a:ea typeface="MS PGothic" panose="020B0600070205080204" pitchFamily="34" charset="-128"/>
                <a:cs typeface="MS PGothic" panose="020B0600070205080204" pitchFamily="34" charset="-128"/>
              </a:defRPr>
            </a:lvl4pPr>
            <a:lvl5pPr marL="2057400" indent="-228600" algn="l" defTabSz="457200" rtl="0" eaLnBrk="1" fontAlgn="base" hangingPunct="1">
              <a:spcBef>
                <a:spcPct val="20000"/>
              </a:spcBef>
              <a:spcAft>
                <a:spcPct val="0"/>
              </a:spcAft>
              <a:buFont typeface="Arial"/>
              <a:buChar char="•"/>
              <a:defRPr sz="1800" kern="1200">
                <a:solidFill>
                  <a:srgbClr val="404040"/>
                </a:solidFill>
                <a:latin typeface="Helvetica"/>
                <a:ea typeface="MS PGothic" panose="020B0600070205080204" pitchFamily="34" charset="-128"/>
                <a:cs typeface="MS PGothic" panose="020B0600070205080204" pitchFamily="34"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85750" indent="-285750"/>
            <a:r>
              <a:rPr lang="en-US" b="1" dirty="0" smtClean="0"/>
              <a:t> </a:t>
            </a:r>
            <a:r>
              <a:rPr lang="en-US" dirty="0"/>
              <a:t>15 T dipole demonstrator design </a:t>
            </a:r>
          </a:p>
          <a:p>
            <a:pPr lvl="2" indent="-285750"/>
            <a:r>
              <a:rPr lang="en-US" sz="1700" dirty="0">
                <a:solidFill>
                  <a:schemeClr val="accent6">
                    <a:lumMod val="50000"/>
                  </a:schemeClr>
                </a:solidFill>
              </a:rPr>
              <a:t>Explore target field and force range. </a:t>
            </a:r>
          </a:p>
          <a:p>
            <a:pPr lvl="2" indent="-285750"/>
            <a:r>
              <a:rPr lang="en-US" sz="1700" dirty="0">
                <a:solidFill>
                  <a:schemeClr val="accent6">
                    <a:lumMod val="50000"/>
                  </a:schemeClr>
                </a:solidFill>
              </a:rPr>
              <a:t>Serve as technical and cost bases for comparison with new concepts.</a:t>
            </a:r>
          </a:p>
          <a:p>
            <a:pPr lvl="2" indent="-285750"/>
            <a:r>
              <a:rPr lang="en-US" sz="1700" dirty="0">
                <a:solidFill>
                  <a:schemeClr val="accent6">
                    <a:lumMod val="50000"/>
                  </a:schemeClr>
                </a:solidFill>
              </a:rPr>
              <a:t>Is an opportunity for program integration, particularly in the area of support structure design, and for exploration of different mechanical structures.</a:t>
            </a:r>
          </a:p>
          <a:p>
            <a:pPr lvl="2" indent="-285750"/>
            <a:r>
              <a:rPr lang="en-US" sz="1700" dirty="0">
                <a:solidFill>
                  <a:schemeClr val="accent6">
                    <a:lumMod val="50000"/>
                  </a:schemeClr>
                </a:solidFill>
              </a:rPr>
              <a:t>Most cost effective way to exceed the field obtained 20 years ago in the LBNL D20 dipole</a:t>
            </a:r>
            <a:r>
              <a:rPr lang="en-US" sz="1700" dirty="0">
                <a:solidFill>
                  <a:srgbClr val="7030A0"/>
                </a:solidFill>
              </a:rPr>
              <a:t>. </a:t>
            </a:r>
          </a:p>
        </p:txBody>
      </p:sp>
      <p:grpSp>
        <p:nvGrpSpPr>
          <p:cNvPr id="17" name="Group 16"/>
          <p:cNvGrpSpPr/>
          <p:nvPr/>
        </p:nvGrpSpPr>
        <p:grpSpPr>
          <a:xfrm>
            <a:off x="2810395" y="870711"/>
            <a:ext cx="6333605" cy="1764299"/>
            <a:chOff x="2810395" y="870711"/>
            <a:chExt cx="6333605" cy="1764299"/>
          </a:xfrm>
        </p:grpSpPr>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2810395" y="870711"/>
              <a:ext cx="6239227" cy="1203788"/>
            </a:xfrm>
            <a:prstGeom prst="rect">
              <a:avLst/>
            </a:prstGeom>
          </p:spPr>
        </p:pic>
        <p:grpSp>
          <p:nvGrpSpPr>
            <p:cNvPr id="13" name="Group 12"/>
            <p:cNvGrpSpPr/>
            <p:nvPr/>
          </p:nvGrpSpPr>
          <p:grpSpPr>
            <a:xfrm>
              <a:off x="3735237" y="1428722"/>
              <a:ext cx="5002229" cy="1206288"/>
              <a:chOff x="1413011" y="1609147"/>
              <a:chExt cx="6625716" cy="1206288"/>
            </a:xfrm>
          </p:grpSpPr>
          <p:sp>
            <p:nvSpPr>
              <p:cNvPr id="9" name="TextBox 8"/>
              <p:cNvSpPr txBox="1"/>
              <p:nvPr/>
            </p:nvSpPr>
            <p:spPr>
              <a:xfrm>
                <a:off x="1413011" y="1609148"/>
                <a:ext cx="2108717" cy="1200329"/>
              </a:xfrm>
              <a:prstGeom prst="rect">
                <a:avLst/>
              </a:prstGeom>
              <a:noFill/>
              <a:ln w="28575">
                <a:solidFill>
                  <a:srgbClr val="FF0000"/>
                </a:solidFill>
              </a:ln>
            </p:spPr>
            <p:txBody>
              <a:bodyPr wrap="square" rtlCol="0">
                <a:spAutoFit/>
              </a:bodyPr>
              <a:lstStyle/>
              <a:p>
                <a:endParaRPr lang="en-US" dirty="0"/>
              </a:p>
              <a:p>
                <a:pPr algn="ctr"/>
                <a:endParaRPr lang="en-US" b="1" i="1" dirty="0">
                  <a:solidFill>
                    <a:srgbClr val="FF0000"/>
                  </a:solidFill>
                </a:endParaRPr>
              </a:p>
              <a:p>
                <a:pPr algn="ctr"/>
                <a:r>
                  <a:rPr lang="en-US" b="1" i="1" dirty="0">
                    <a:solidFill>
                      <a:srgbClr val="FF0000"/>
                    </a:solidFill>
                  </a:rPr>
                  <a:t>Step 1</a:t>
                </a:r>
              </a:p>
            </p:txBody>
          </p:sp>
          <p:sp>
            <p:nvSpPr>
              <p:cNvPr id="10" name="TextBox 9"/>
              <p:cNvSpPr txBox="1"/>
              <p:nvPr/>
            </p:nvSpPr>
            <p:spPr>
              <a:xfrm>
                <a:off x="3521729" y="1609147"/>
                <a:ext cx="2324626" cy="1200329"/>
              </a:xfrm>
              <a:prstGeom prst="rect">
                <a:avLst/>
              </a:prstGeom>
              <a:noFill/>
              <a:ln w="28575">
                <a:solidFill>
                  <a:srgbClr val="FF0000"/>
                </a:solidFill>
              </a:ln>
            </p:spPr>
            <p:txBody>
              <a:bodyPr wrap="square" rtlCol="0">
                <a:spAutoFit/>
              </a:bodyPr>
              <a:lstStyle/>
              <a:p>
                <a:endParaRPr lang="en-US" dirty="0"/>
              </a:p>
              <a:p>
                <a:pPr algn="ctr"/>
                <a:endParaRPr lang="en-US" b="1" i="1" dirty="0">
                  <a:solidFill>
                    <a:srgbClr val="FF0000"/>
                  </a:solidFill>
                </a:endParaRPr>
              </a:p>
              <a:p>
                <a:pPr algn="ctr"/>
                <a:r>
                  <a:rPr lang="en-US" b="1" i="1" dirty="0">
                    <a:solidFill>
                      <a:srgbClr val="FF0000"/>
                    </a:solidFill>
                  </a:rPr>
                  <a:t>Step 2</a:t>
                </a:r>
              </a:p>
            </p:txBody>
          </p:sp>
          <p:sp>
            <p:nvSpPr>
              <p:cNvPr id="11" name="TextBox 10"/>
              <p:cNvSpPr txBox="1"/>
              <p:nvPr/>
            </p:nvSpPr>
            <p:spPr>
              <a:xfrm>
                <a:off x="5846355" y="1615106"/>
                <a:ext cx="2192372" cy="1200329"/>
              </a:xfrm>
              <a:prstGeom prst="rect">
                <a:avLst/>
              </a:prstGeom>
              <a:noFill/>
              <a:ln w="28575">
                <a:solidFill>
                  <a:srgbClr val="FF0000"/>
                </a:solidFill>
              </a:ln>
            </p:spPr>
            <p:txBody>
              <a:bodyPr wrap="square" rtlCol="0">
                <a:spAutoFit/>
              </a:bodyPr>
              <a:lstStyle/>
              <a:p>
                <a:endParaRPr lang="en-US" dirty="0"/>
              </a:p>
              <a:p>
                <a:pPr algn="ctr"/>
                <a:endParaRPr lang="en-US" b="1" i="1" dirty="0">
                  <a:solidFill>
                    <a:srgbClr val="FF0000"/>
                  </a:solidFill>
                </a:endParaRPr>
              </a:p>
              <a:p>
                <a:pPr algn="ctr"/>
                <a:r>
                  <a:rPr lang="en-US" b="1" i="1" dirty="0">
                    <a:solidFill>
                      <a:srgbClr val="FF0000"/>
                    </a:solidFill>
                  </a:rPr>
                  <a:t>Step 3</a:t>
                </a:r>
              </a:p>
            </p:txBody>
          </p:sp>
        </p:grpSp>
        <p:sp>
          <p:nvSpPr>
            <p:cNvPr id="15" name="TextBox 14"/>
            <p:cNvSpPr txBox="1"/>
            <p:nvPr/>
          </p:nvSpPr>
          <p:spPr>
            <a:xfrm>
              <a:off x="3735237" y="870711"/>
              <a:ext cx="5408763" cy="523220"/>
            </a:xfrm>
            <a:prstGeom prst="rect">
              <a:avLst/>
            </a:prstGeom>
            <a:solidFill>
              <a:srgbClr val="FFFFFF"/>
            </a:solidFill>
          </p:spPr>
          <p:txBody>
            <a:bodyPr wrap="square" rtlCol="0">
              <a:spAutoFit/>
            </a:bodyPr>
            <a:lstStyle/>
            <a:p>
              <a:pPr algn="ctr"/>
              <a:r>
                <a:rPr lang="en-US" sz="1400" dirty="0" smtClean="0"/>
                <a:t>Push </a:t>
              </a:r>
              <a:r>
                <a:rPr lang="en-US" sz="1400" dirty="0" smtClean="0"/>
                <a:t> the Tradition: </a:t>
              </a:r>
              <a:r>
                <a:rPr lang="en-US" sz="1400" dirty="0" err="1" smtClean="0"/>
                <a:t>cos</a:t>
              </a:r>
              <a:r>
                <a:rPr lang="en-US" sz="1400" dirty="0" smtClean="0"/>
                <a:t>-theta design coil technology with the newest  conductor and  modern structure </a:t>
              </a:r>
              <a:endParaRPr lang="en-US" sz="1400" dirty="0"/>
            </a:p>
          </p:txBody>
        </p:sp>
        <p:sp>
          <p:nvSpPr>
            <p:cNvPr id="16" name="Rectangle 15"/>
            <p:cNvSpPr/>
            <p:nvPr/>
          </p:nvSpPr>
          <p:spPr>
            <a:xfrm>
              <a:off x="2810395" y="870711"/>
              <a:ext cx="1033742" cy="523220"/>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0" name="Content Placeholder 1"/>
          <p:cNvSpPr>
            <a:spLocks noGrp="1"/>
          </p:cNvSpPr>
          <p:nvPr>
            <p:ph idx="1"/>
          </p:nvPr>
        </p:nvSpPr>
        <p:spPr>
          <a:xfrm>
            <a:off x="90718" y="767396"/>
            <a:ext cx="3560646" cy="3735227"/>
          </a:xfrm>
          <a:solidFill>
            <a:schemeClr val="tx2">
              <a:lumMod val="75000"/>
            </a:schemeClr>
          </a:solidFill>
          <a:ln w="38100" cmpd="sng">
            <a:solidFill>
              <a:srgbClr val="FF0000"/>
            </a:solidFill>
          </a:ln>
        </p:spPr>
        <p:txBody>
          <a:bodyPr/>
          <a:lstStyle/>
          <a:p>
            <a:pPr marL="0" indent="0">
              <a:buNone/>
            </a:pPr>
            <a:r>
              <a:rPr lang="en-US" sz="1600" dirty="0" smtClean="0">
                <a:solidFill>
                  <a:srgbClr val="FFFFFF"/>
                </a:solidFill>
              </a:rPr>
              <a:t>HEPAP Recommendations: </a:t>
            </a:r>
          </a:p>
          <a:p>
            <a:pPr marL="0" indent="0">
              <a:buNone/>
            </a:pPr>
            <a:endParaRPr lang="en-US" sz="1600" dirty="0" smtClean="0">
              <a:solidFill>
                <a:srgbClr val="FFFFFF"/>
              </a:solidFill>
            </a:endParaRPr>
          </a:p>
          <a:p>
            <a:pPr lvl="1"/>
            <a:r>
              <a:rPr lang="en-US" sz="1200" dirty="0" smtClean="0">
                <a:solidFill>
                  <a:srgbClr val="FFFFFF"/>
                </a:solidFill>
              </a:rPr>
              <a:t>5a</a:t>
            </a:r>
            <a:r>
              <a:rPr lang="en-US" sz="1200" dirty="0">
                <a:solidFill>
                  <a:srgbClr val="FFFFFF"/>
                </a:solidFill>
              </a:rPr>
              <a:t>. Support accelerator design and simulation activities that guide and are informed by the superconducting magnet R&amp;D program for a very high</a:t>
            </a:r>
            <a:r>
              <a:rPr lang="en-US" sz="1200" dirty="0" smtClean="0">
                <a:solidFill>
                  <a:srgbClr val="FFFFFF"/>
                </a:solidFill>
              </a:rPr>
              <a:t>-energy </a:t>
            </a:r>
            <a:r>
              <a:rPr lang="en-US" sz="1200" dirty="0">
                <a:solidFill>
                  <a:srgbClr val="FFFFFF"/>
                </a:solidFill>
              </a:rPr>
              <a:t>proton-proton collider. </a:t>
            </a:r>
          </a:p>
          <a:p>
            <a:pPr lvl="1"/>
            <a:r>
              <a:rPr lang="en-US" sz="1200" dirty="0" smtClean="0">
                <a:solidFill>
                  <a:srgbClr val="FFFFFF"/>
                </a:solidFill>
              </a:rPr>
              <a:t>5b</a:t>
            </a:r>
            <a:r>
              <a:rPr lang="en-US" sz="1200" dirty="0">
                <a:solidFill>
                  <a:srgbClr val="FFFFFF"/>
                </a:solidFill>
              </a:rPr>
              <a:t>. Form a focused U.S. high-field magnet R&amp;D collaboration that is coordinated with global design studies for a very high-energy proton</a:t>
            </a:r>
            <a:r>
              <a:rPr lang="en-US" sz="1200" dirty="0" smtClean="0">
                <a:solidFill>
                  <a:srgbClr val="FFFFFF"/>
                </a:solidFill>
              </a:rPr>
              <a:t>-proton </a:t>
            </a:r>
            <a:r>
              <a:rPr lang="en-US" sz="1200" dirty="0">
                <a:solidFill>
                  <a:srgbClr val="FFFFFF"/>
                </a:solidFill>
              </a:rPr>
              <a:t>collider. The over-arching goal is a large </a:t>
            </a:r>
            <a:r>
              <a:rPr lang="en-US" sz="1200" dirty="0" smtClean="0">
                <a:solidFill>
                  <a:srgbClr val="FFFFFF"/>
                </a:solidFill>
              </a:rPr>
              <a:t>improvement </a:t>
            </a:r>
            <a:r>
              <a:rPr lang="en-US" sz="1200" dirty="0">
                <a:solidFill>
                  <a:srgbClr val="FFFFFF"/>
                </a:solidFill>
              </a:rPr>
              <a:t>in cost-performance. </a:t>
            </a:r>
          </a:p>
          <a:p>
            <a:pPr lvl="1"/>
            <a:r>
              <a:rPr lang="en-US" sz="1200" dirty="0" smtClean="0">
                <a:solidFill>
                  <a:srgbClr val="FFFFFF"/>
                </a:solidFill>
              </a:rPr>
              <a:t>5c</a:t>
            </a:r>
            <a:r>
              <a:rPr lang="en-US" sz="1200" dirty="0">
                <a:solidFill>
                  <a:srgbClr val="FFFFFF"/>
                </a:solidFill>
              </a:rPr>
              <a:t>. Aggressively pursue the </a:t>
            </a:r>
            <a:r>
              <a:rPr lang="en-US" sz="1200" dirty="0" smtClean="0">
                <a:solidFill>
                  <a:srgbClr val="FFFFFF"/>
                </a:solidFill>
              </a:rPr>
              <a:t>development </a:t>
            </a:r>
            <a:r>
              <a:rPr lang="en-US" sz="1200" dirty="0">
                <a:solidFill>
                  <a:srgbClr val="FFFFFF"/>
                </a:solidFill>
              </a:rPr>
              <a:t>of Nb3Sn magnets suitable for use in a very high</a:t>
            </a:r>
            <a:r>
              <a:rPr lang="en-US" sz="1200" dirty="0" smtClean="0">
                <a:solidFill>
                  <a:srgbClr val="FFFFFF"/>
                </a:solidFill>
              </a:rPr>
              <a:t>-energy </a:t>
            </a:r>
            <a:r>
              <a:rPr lang="en-US" sz="1200" dirty="0">
                <a:solidFill>
                  <a:srgbClr val="FFFFFF"/>
                </a:solidFill>
              </a:rPr>
              <a:t>proton-proton collider.</a:t>
            </a:r>
          </a:p>
        </p:txBody>
      </p:sp>
      <p:pic>
        <p:nvPicPr>
          <p:cNvPr id="21" name="Picture 20"/>
          <p:cNvPicPr>
            <a:picLocks noChangeAspect="1"/>
          </p:cNvPicPr>
          <p:nvPr/>
        </p:nvPicPr>
        <p:blipFill>
          <a:blip r:embed="rId3"/>
          <a:stretch>
            <a:fillRect/>
          </a:stretch>
        </p:blipFill>
        <p:spPr>
          <a:xfrm>
            <a:off x="196716" y="4539769"/>
            <a:ext cx="3312314" cy="1748888"/>
          </a:xfrm>
          <a:prstGeom prst="rect">
            <a:avLst/>
          </a:prstGeom>
          <a:ln w="38100" cmpd="sng">
            <a:solidFill>
              <a:srgbClr val="FF0000"/>
            </a:solidFill>
          </a:ln>
        </p:spPr>
      </p:pic>
      <p:sp>
        <p:nvSpPr>
          <p:cNvPr id="3" name="Footer Placeholder 2"/>
          <p:cNvSpPr>
            <a:spLocks noGrp="1"/>
          </p:cNvSpPr>
          <p:nvPr>
            <p:ph type="ftr" sz="quarter" idx="10"/>
          </p:nvPr>
        </p:nvSpPr>
        <p:spPr>
          <a:xfrm>
            <a:off x="990600" y="6421120"/>
            <a:ext cx="5391150" cy="457200"/>
          </a:xfrm>
        </p:spPr>
        <p:txBody>
          <a:bodyPr/>
          <a:lstStyle/>
          <a:p>
            <a:pPr>
              <a:defRPr/>
            </a:pPr>
            <a:r>
              <a:rPr lang="en-US" dirty="0" smtClean="0"/>
              <a:t>G. Velev, General Accelerator R&amp;D Review, July  31, 2018</a:t>
            </a:r>
            <a:endParaRPr lang="en-US" dirty="0"/>
          </a:p>
        </p:txBody>
      </p:sp>
      <p:sp>
        <p:nvSpPr>
          <p:cNvPr id="4" name="Slide Number Placeholder 3"/>
          <p:cNvSpPr>
            <a:spLocks noGrp="1"/>
          </p:cNvSpPr>
          <p:nvPr>
            <p:ph type="sldNum" sz="quarter" idx="11"/>
          </p:nvPr>
        </p:nvSpPr>
        <p:spPr/>
        <p:txBody>
          <a:bodyPr/>
          <a:lstStyle/>
          <a:p>
            <a:pPr>
              <a:defRPr/>
            </a:pPr>
            <a:fld id="{6FE0A2C2-4D7E-4063-946A-A0F1CF11DC68}" type="slidenum">
              <a:rPr lang="en-US" smtClean="0"/>
              <a:pPr>
                <a:defRPr/>
              </a:pPr>
              <a:t>6</a:t>
            </a:fld>
            <a:endParaRPr lang="en-US" dirty="0"/>
          </a:p>
        </p:txBody>
      </p:sp>
    </p:spTree>
    <p:extLst>
      <p:ext uri="{BB962C8B-B14F-4D97-AF65-F5344CB8AC3E}">
        <p14:creationId xmlns:p14="http://schemas.microsoft.com/office/powerpoint/2010/main" val="2453470042"/>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661" y="121138"/>
            <a:ext cx="7162800" cy="990600"/>
          </a:xfrm>
        </p:spPr>
        <p:txBody>
          <a:bodyPr/>
          <a:lstStyle/>
          <a:p>
            <a:r>
              <a:rPr lang="en-US" sz="2800" b="1" dirty="0" smtClean="0"/>
              <a:t>15 </a:t>
            </a:r>
            <a:r>
              <a:rPr lang="en-US" sz="2800" b="1" dirty="0"/>
              <a:t>T </a:t>
            </a:r>
            <a:r>
              <a:rPr lang="en-US" sz="2800" b="1" dirty="0" smtClean="0"/>
              <a:t>Dipole: </a:t>
            </a:r>
            <a:r>
              <a:rPr lang="en-US" sz="2800" b="1" dirty="0"/>
              <a:t>Wire and Cable Parameters </a:t>
            </a:r>
          </a:p>
        </p:txBody>
      </p:sp>
      <p:sp>
        <p:nvSpPr>
          <p:cNvPr id="4" name="Slide Number Placeholder 3"/>
          <p:cNvSpPr>
            <a:spLocks noGrp="1"/>
          </p:cNvSpPr>
          <p:nvPr>
            <p:ph type="sldNum" sz="quarter" idx="4294967295"/>
          </p:nvPr>
        </p:nvSpPr>
        <p:spPr>
          <a:xfrm>
            <a:off x="8170126" y="6356352"/>
            <a:ext cx="516675" cy="365125"/>
          </a:xfrm>
          <a:prstGeom prst="rect">
            <a:avLst/>
          </a:prstGeom>
        </p:spPr>
        <p:txBody>
          <a:bodyPr/>
          <a:lstStyle/>
          <a:p>
            <a:fld id="{D260E43B-7F43-FA45-AAB7-E054FD6CC4E3}" type="slidenum">
              <a:rPr lang="en-US">
                <a:latin typeface="Franklin Gothic Book"/>
              </a:rPr>
              <a:pPr/>
              <a:t>60</a:t>
            </a:fld>
            <a:endParaRPr lang="en-US" dirty="0">
              <a:latin typeface="Franklin Gothic Book"/>
            </a:endParaRPr>
          </a:p>
        </p:txBody>
      </p:sp>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r="52198"/>
          <a:stretch/>
        </p:blipFill>
        <p:spPr>
          <a:xfrm>
            <a:off x="791113" y="3313835"/>
            <a:ext cx="3603440" cy="3042517"/>
          </a:xfrm>
          <a:prstGeom prst="rect">
            <a:avLst/>
          </a:prstGeom>
        </p:spPr>
      </p:pic>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r="51194"/>
          <a:stretch/>
        </p:blipFill>
        <p:spPr>
          <a:xfrm>
            <a:off x="4664536" y="4324608"/>
            <a:ext cx="3737352" cy="1871919"/>
          </a:xfrm>
          <a:prstGeom prst="rect">
            <a:avLst/>
          </a:prstGeom>
        </p:spPr>
      </p:pic>
      <p:pic>
        <p:nvPicPr>
          <p:cNvPr id="15" name="Picture 14"/>
          <p:cNvPicPr>
            <a:picLocks noChangeAspect="1"/>
          </p:cNvPicPr>
          <p:nvPr/>
        </p:nvPicPr>
        <p:blipFill>
          <a:blip r:embed="rId4"/>
          <a:stretch>
            <a:fillRect/>
          </a:stretch>
        </p:blipFill>
        <p:spPr>
          <a:xfrm>
            <a:off x="5189729" y="1760093"/>
            <a:ext cx="1175851" cy="1014067"/>
          </a:xfrm>
          <a:prstGeom prst="rect">
            <a:avLst/>
          </a:prstGeom>
        </p:spPr>
      </p:pic>
      <p:pic>
        <p:nvPicPr>
          <p:cNvPr id="17" name="Picture 16" descr="\\tdserver1\project\cable mach\CABLES\cable Maps-info\Cables 2015\R&amp;D_CF_2015_28\DSC05450.JPG"/>
          <p:cNvPicPr/>
          <p:nvPr/>
        </p:nvPicPr>
        <p:blipFill rotWithShape="1">
          <a:blip r:embed="rId5" cstate="screen">
            <a:extLst>
              <a:ext uri="{28A0092B-C50C-407E-A947-70E740481C1C}">
                <a14:useLocalDpi xmlns:a14="http://schemas.microsoft.com/office/drawing/2010/main"/>
              </a:ext>
            </a:extLst>
          </a:blip>
          <a:srcRect l="-2631"/>
          <a:stretch/>
        </p:blipFill>
        <p:spPr bwMode="auto">
          <a:xfrm>
            <a:off x="6027412" y="1760093"/>
            <a:ext cx="2638098" cy="1000738"/>
          </a:xfrm>
          <a:prstGeom prst="rect">
            <a:avLst/>
          </a:prstGeom>
          <a:noFill/>
          <a:ln>
            <a:noFill/>
          </a:ln>
          <a:extLst>
            <a:ext uri="{53640926-AAD7-44d8-BBD7-CCE9431645EC}">
              <a14:shadowObscured xmlns:a14="http://schemas.microsoft.com/office/drawing/2010/main"/>
            </a:ext>
          </a:extLst>
        </p:spPr>
      </p:pic>
      <p:sp>
        <p:nvSpPr>
          <p:cNvPr id="9" name="TextBox 8"/>
          <p:cNvSpPr txBox="1"/>
          <p:nvPr/>
        </p:nvSpPr>
        <p:spPr>
          <a:xfrm>
            <a:off x="5521495" y="1023814"/>
            <a:ext cx="2648631" cy="461665"/>
          </a:xfrm>
          <a:prstGeom prst="rect">
            <a:avLst/>
          </a:prstGeom>
          <a:noFill/>
        </p:spPr>
        <p:txBody>
          <a:bodyPr wrap="square" rtlCol="0">
            <a:spAutoFit/>
          </a:bodyPr>
          <a:lstStyle/>
          <a:p>
            <a:r>
              <a:rPr lang="en-US" dirty="0" smtClean="0">
                <a:solidFill>
                  <a:srgbClr val="FF0000"/>
                </a:solidFill>
              </a:rPr>
              <a:t>Wire made by OST </a:t>
            </a:r>
            <a:endParaRPr lang="en-US" dirty="0">
              <a:solidFill>
                <a:srgbClr val="FF0000"/>
              </a:solidFill>
            </a:endParaRPr>
          </a:p>
        </p:txBody>
      </p:sp>
      <p:pic>
        <p:nvPicPr>
          <p:cNvPr id="16" name="Picture 15"/>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183661" y="1382170"/>
            <a:ext cx="4880047" cy="695213"/>
          </a:xfrm>
          <a:prstGeom prst="rect">
            <a:avLst/>
          </a:prstGeom>
          <a:noFill/>
        </p:spPr>
      </p:pic>
      <p:pic>
        <p:nvPicPr>
          <p:cNvPr id="19" name="Picture 18"/>
          <p:cNvPicPr>
            <a:picLocks noChangeAspect="1"/>
          </p:cNvPicPr>
          <p:nvPr/>
        </p:nvPicPr>
        <p:blipFill>
          <a:blip r:embed="rId7" cstate="print">
            <a:extLst>
              <a:ext uri="{28A0092B-C50C-407E-A947-70E740481C1C}">
                <a14:useLocalDpi xmlns:a14="http://schemas.microsoft.com/office/drawing/2010/main"/>
              </a:ext>
            </a:extLst>
          </a:blip>
          <a:srcRect/>
          <a:stretch>
            <a:fillRect/>
          </a:stretch>
        </p:blipFill>
        <p:spPr bwMode="auto">
          <a:xfrm>
            <a:off x="183661" y="2260462"/>
            <a:ext cx="4880047" cy="716703"/>
          </a:xfrm>
          <a:prstGeom prst="rect">
            <a:avLst/>
          </a:prstGeom>
          <a:noFill/>
        </p:spPr>
      </p:pic>
      <p:sp>
        <p:nvSpPr>
          <p:cNvPr id="6" name="Footer Placeholder 5"/>
          <p:cNvSpPr>
            <a:spLocks noGrp="1"/>
          </p:cNvSpPr>
          <p:nvPr>
            <p:ph type="ftr" sz="quarter" idx="10"/>
          </p:nvPr>
        </p:nvSpPr>
        <p:spPr/>
        <p:txBody>
          <a:bodyPr/>
          <a:lstStyle/>
          <a:p>
            <a:pPr>
              <a:defRPr/>
            </a:pPr>
            <a:r>
              <a:rPr lang="en-US" smtClean="0"/>
              <a:t>G. Velev, General Accelerator R&amp;D Review, July  31, 2018</a:t>
            </a:r>
            <a:endParaRPr lang="en-US" dirty="0"/>
          </a:p>
        </p:txBody>
      </p:sp>
    </p:spTree>
    <p:extLst>
      <p:ext uri="{BB962C8B-B14F-4D97-AF65-F5344CB8AC3E}">
        <p14:creationId xmlns:p14="http://schemas.microsoft.com/office/powerpoint/2010/main" val="124364332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Funding </a:t>
            </a:r>
            <a:endParaRPr lang="en-US" dirty="0"/>
          </a:p>
        </p:txBody>
      </p:sp>
      <p:sp>
        <p:nvSpPr>
          <p:cNvPr id="5" name="Footer Placeholder 4"/>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6" name="Slide Number Placeholder 5"/>
          <p:cNvSpPr>
            <a:spLocks noGrp="1"/>
          </p:cNvSpPr>
          <p:nvPr>
            <p:ph type="sldNum" sz="quarter" idx="4"/>
          </p:nvPr>
        </p:nvSpPr>
        <p:spPr/>
        <p:txBody>
          <a:bodyPr/>
          <a:lstStyle/>
          <a:p>
            <a:pPr>
              <a:defRPr/>
            </a:pPr>
            <a:fld id="{148C009B-CB69-E04A-B9B3-34B26D69E9CF}" type="slidenum">
              <a:rPr lang="en-US" smtClean="0"/>
              <a:pPr>
                <a:defRPr/>
              </a:pPr>
              <a:t>7</a:t>
            </a:fld>
            <a:endParaRPr lang="en-US" dirty="0"/>
          </a:p>
        </p:txBody>
      </p:sp>
      <p:graphicFrame>
        <p:nvGraphicFramePr>
          <p:cNvPr id="8" name="Chart 7">
            <a:extLst>
              <a:ext uri="{FF2B5EF4-FFF2-40B4-BE49-F238E27FC236}">
                <a16:creationId xmlns:lc="http://schemas.openxmlformats.org/drawingml/2006/lockedCanvas" xmlns:a16="http://schemas.microsoft.com/office/drawing/2014/main" xmlns:xdr="http://schemas.openxmlformats.org/drawingml/2006/spreadsheetDrawing" xmlns="" id="{206FC0BD-235B-40BA-98F0-79A9915D41AC}"/>
              </a:ext>
            </a:extLst>
          </p:cNvPr>
          <p:cNvGraphicFramePr>
            <a:graphicFrameLocks/>
          </p:cNvGraphicFramePr>
          <p:nvPr>
            <p:extLst>
              <p:ext uri="{D42A27DB-BD31-4B8C-83A1-F6EECF244321}">
                <p14:modId xmlns:p14="http://schemas.microsoft.com/office/powerpoint/2010/main" val="4070838989"/>
              </p:ext>
            </p:extLst>
          </p:nvPr>
        </p:nvGraphicFramePr>
        <p:xfrm>
          <a:off x="294377" y="1963955"/>
          <a:ext cx="8555246" cy="4068832"/>
        </p:xfrm>
        <a:graphic>
          <a:graphicData uri="http://schemas.openxmlformats.org/drawingml/2006/chart">
            <c:chart xmlns:c="http://schemas.openxmlformats.org/drawingml/2006/chart" xmlns:r="http://schemas.openxmlformats.org/officeDocument/2006/relationships" r:id="rId2"/>
          </a:graphicData>
        </a:graphic>
      </p:graphicFrame>
      <p:sp>
        <p:nvSpPr>
          <p:cNvPr id="9" name="Content Placeholder 1"/>
          <p:cNvSpPr>
            <a:spLocks noGrp="1"/>
          </p:cNvSpPr>
          <p:nvPr>
            <p:ph idx="1"/>
          </p:nvPr>
        </p:nvSpPr>
        <p:spPr>
          <a:xfrm>
            <a:off x="228600" y="971551"/>
            <a:ext cx="8672513" cy="1101544"/>
          </a:xfrm>
        </p:spPr>
        <p:txBody>
          <a:bodyPr/>
          <a:lstStyle/>
          <a:p>
            <a:r>
              <a:rPr lang="en-US" dirty="0" smtClean="0"/>
              <a:t>Staying </a:t>
            </a:r>
            <a:r>
              <a:rPr lang="en-US" dirty="0"/>
              <a:t>p</a:t>
            </a:r>
            <a:r>
              <a:rPr lang="en-US" dirty="0" smtClean="0"/>
              <a:t>ractically flat from Fy15 on the level of $2.1M</a:t>
            </a:r>
            <a:endParaRPr lang="en-US" dirty="0"/>
          </a:p>
        </p:txBody>
      </p:sp>
    </p:spTree>
    <p:extLst>
      <p:ext uri="{BB962C8B-B14F-4D97-AF65-F5344CB8AC3E}">
        <p14:creationId xmlns:p14="http://schemas.microsoft.com/office/powerpoint/2010/main" val="1257376874"/>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2251" y="4967167"/>
            <a:ext cx="7114442" cy="1265604"/>
          </a:xfrm>
        </p:spPr>
        <p:txBody>
          <a:bodyPr/>
          <a:lstStyle/>
          <a:p>
            <a:r>
              <a:rPr lang="en-US" dirty="0" smtClean="0"/>
              <a:t>Fully supported from HEP  community</a:t>
            </a:r>
          </a:p>
          <a:p>
            <a:r>
              <a:rPr lang="en-US" dirty="0" smtClean="0"/>
              <a:t>Magnet design(s) and  models  are progressing </a:t>
            </a:r>
          </a:p>
          <a:p>
            <a:r>
              <a:rPr lang="en-US" dirty="0" err="1" smtClean="0"/>
              <a:t>EuroCirCol</a:t>
            </a:r>
            <a:r>
              <a:rPr lang="en-US" dirty="0" smtClean="0"/>
              <a:t> is fully working on 3 types of design </a:t>
            </a:r>
            <a:endParaRPr lang="en-US" dirty="0"/>
          </a:p>
        </p:txBody>
      </p:sp>
      <p:sp>
        <p:nvSpPr>
          <p:cNvPr id="3" name="Title 2"/>
          <p:cNvSpPr>
            <a:spLocks noGrp="1"/>
          </p:cNvSpPr>
          <p:nvPr>
            <p:ph type="title"/>
          </p:nvPr>
        </p:nvSpPr>
        <p:spPr/>
        <p:txBody>
          <a:bodyPr/>
          <a:lstStyle/>
          <a:p>
            <a:r>
              <a:rPr lang="en-US" sz="2400" dirty="0">
                <a:ea typeface="ＭＳ Ｐゴシック" pitchFamily="34" charset="-128"/>
              </a:rPr>
              <a:t>HEP Landscape: 10-20 years in the </a:t>
            </a:r>
            <a:r>
              <a:rPr lang="en-US" sz="2400" dirty="0" smtClean="0">
                <a:ea typeface="ＭＳ Ｐゴシック" pitchFamily="34" charset="-128"/>
              </a:rPr>
              <a:t>future </a:t>
            </a:r>
            <a:r>
              <a:rPr lang="mr-IN" sz="2400" dirty="0" smtClean="0">
                <a:ea typeface="ＭＳ Ｐゴシック" pitchFamily="34" charset="-128"/>
              </a:rPr>
              <a:t>–</a:t>
            </a:r>
            <a:r>
              <a:rPr lang="en-US" sz="2400" dirty="0" smtClean="0"/>
              <a:t>  HE-LHC/FCC</a:t>
            </a:r>
            <a:endParaRPr lang="en-US" sz="2400"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8</a:t>
            </a:fld>
            <a:endParaRPr lang="en-US" dirty="0"/>
          </a:p>
        </p:txBody>
      </p:sp>
      <p:pic>
        <p:nvPicPr>
          <p:cNvPr id="6" name="Picture 5">
            <a:extLst>
              <a:ext uri="{FF2B5EF4-FFF2-40B4-BE49-F238E27FC236}">
                <a16:creationId xmlns="" xmlns:a16="http://schemas.microsoft.com/office/drawing/2014/main" id="{C74A8403-CEED-4B38-B64F-4262B930DBD4}"/>
              </a:ext>
            </a:extLst>
          </p:cNvPr>
          <p:cNvPicPr>
            <a:picLocks noChangeAspect="1"/>
          </p:cNvPicPr>
          <p:nvPr/>
        </p:nvPicPr>
        <p:blipFill>
          <a:blip r:embed="rId2"/>
          <a:stretch>
            <a:fillRect/>
          </a:stretch>
        </p:blipFill>
        <p:spPr>
          <a:xfrm>
            <a:off x="390198" y="769508"/>
            <a:ext cx="8525202" cy="3942874"/>
          </a:xfrm>
          <a:prstGeom prst="rect">
            <a:avLst/>
          </a:prstGeom>
        </p:spPr>
      </p:pic>
    </p:spTree>
    <p:extLst>
      <p:ext uri="{BB962C8B-B14F-4D97-AF65-F5344CB8AC3E}">
        <p14:creationId xmlns:p14="http://schemas.microsoft.com/office/powerpoint/2010/main" val="338217453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Magnet  R&amp;D  -  11 T Program </a:t>
            </a:r>
            <a:endParaRPr lang="en-US" dirty="0"/>
          </a:p>
        </p:txBody>
      </p:sp>
      <p:sp>
        <p:nvSpPr>
          <p:cNvPr id="4" name="Footer Placeholder 3"/>
          <p:cNvSpPr>
            <a:spLocks noGrp="1"/>
          </p:cNvSpPr>
          <p:nvPr>
            <p:ph type="ftr" sz="quarter" idx="3"/>
          </p:nvPr>
        </p:nvSpPr>
        <p:spPr/>
        <p:txBody>
          <a:bodyPr/>
          <a:lstStyle/>
          <a:p>
            <a:pPr>
              <a:defRPr/>
            </a:pPr>
            <a:r>
              <a:rPr lang="en-US" smtClean="0"/>
              <a:t>G. Velev, General Accelerator R&amp;D Review, July  31, 2018</a:t>
            </a:r>
            <a:endParaRPr lang="en-US" b="1" dirty="0"/>
          </a:p>
        </p:txBody>
      </p:sp>
      <p:sp>
        <p:nvSpPr>
          <p:cNvPr id="5" name="Slide Number Placeholder 4"/>
          <p:cNvSpPr>
            <a:spLocks noGrp="1"/>
          </p:cNvSpPr>
          <p:nvPr>
            <p:ph type="sldNum" sz="quarter" idx="4"/>
          </p:nvPr>
        </p:nvSpPr>
        <p:spPr/>
        <p:txBody>
          <a:bodyPr/>
          <a:lstStyle/>
          <a:p>
            <a:pPr>
              <a:defRPr/>
            </a:pPr>
            <a:fld id="{148C009B-CB69-E04A-B9B3-34B26D69E9CF}" type="slidenum">
              <a:rPr lang="en-US" smtClean="0"/>
              <a:pPr>
                <a:defRPr/>
              </a:pPr>
              <a:t>9</a:t>
            </a:fld>
            <a:endParaRPr lang="en-US" dirty="0"/>
          </a:p>
        </p:txBody>
      </p:sp>
      <p:sp>
        <p:nvSpPr>
          <p:cNvPr id="7" name="Content Placeholder 6"/>
          <p:cNvSpPr>
            <a:spLocks noGrp="1"/>
          </p:cNvSpPr>
          <p:nvPr>
            <p:ph idx="1"/>
          </p:nvPr>
        </p:nvSpPr>
        <p:spPr>
          <a:xfrm>
            <a:off x="95250" y="1162537"/>
            <a:ext cx="8672513" cy="5128847"/>
          </a:xfrm>
        </p:spPr>
        <p:txBody>
          <a:bodyPr/>
          <a:lstStyle/>
          <a:p>
            <a:r>
              <a:rPr lang="en-US" sz="2200" dirty="0" smtClean="0">
                <a:solidFill>
                  <a:srgbClr val="262626"/>
                </a:solidFill>
              </a:rPr>
              <a:t>The </a:t>
            </a:r>
            <a:r>
              <a:rPr lang="en-US" sz="2200" dirty="0">
                <a:solidFill>
                  <a:srgbClr val="262626"/>
                </a:solidFill>
              </a:rPr>
              <a:t>original FNAL-CERN plan for FY11-</a:t>
            </a:r>
            <a:r>
              <a:rPr lang="en-US" sz="2200" dirty="0" smtClean="0">
                <a:solidFill>
                  <a:srgbClr val="262626"/>
                </a:solidFill>
              </a:rPr>
              <a:t>15: </a:t>
            </a:r>
            <a:endParaRPr lang="en-US" sz="2200" dirty="0">
              <a:solidFill>
                <a:srgbClr val="262626"/>
              </a:solidFill>
            </a:endParaRPr>
          </a:p>
          <a:p>
            <a:pPr lvl="1"/>
            <a:r>
              <a:rPr lang="en-US" sz="2000" u="sng" dirty="0"/>
              <a:t>Phase 1</a:t>
            </a:r>
            <a:r>
              <a:rPr lang="en-US" sz="2000" dirty="0"/>
              <a:t> (FY11-12): </a:t>
            </a:r>
            <a:r>
              <a:rPr lang="en-US" sz="2000" dirty="0">
                <a:solidFill>
                  <a:srgbClr val="FF0000"/>
                </a:solidFill>
              </a:rPr>
              <a:t>a single-aperture 2-m long dipole demonstrator</a:t>
            </a:r>
          </a:p>
          <a:p>
            <a:pPr lvl="2"/>
            <a:r>
              <a:rPr lang="en-US" sz="1600" dirty="0">
                <a:solidFill>
                  <a:schemeClr val="accent6">
                    <a:lumMod val="50000"/>
                  </a:schemeClr>
                </a:solidFill>
              </a:rPr>
              <a:t>11 T at 11.85 kA and 1.9 K in a 60 mm bore with 20% margin </a:t>
            </a:r>
          </a:p>
          <a:p>
            <a:pPr lvl="1"/>
            <a:r>
              <a:rPr lang="en-US" sz="2000" u="sng" dirty="0"/>
              <a:t>Phase 2</a:t>
            </a:r>
            <a:r>
              <a:rPr lang="en-US" sz="2000" dirty="0"/>
              <a:t> (FY13-14): </a:t>
            </a:r>
            <a:r>
              <a:rPr lang="en-US" sz="2000" dirty="0">
                <a:solidFill>
                  <a:srgbClr val="FF0000"/>
                </a:solidFill>
              </a:rPr>
              <a:t>two 2-m long, 2-in1 dipole models</a:t>
            </a:r>
          </a:p>
          <a:p>
            <a:pPr lvl="2"/>
            <a:r>
              <a:rPr lang="en-US" sz="1600" dirty="0">
                <a:solidFill>
                  <a:srgbClr val="282828"/>
                </a:solidFill>
              </a:rPr>
              <a:t>confirm the final magnet design, demonstrate the magnet performance parameters and their reproducibility </a:t>
            </a:r>
          </a:p>
          <a:p>
            <a:pPr lvl="1"/>
            <a:r>
              <a:rPr lang="en-US" sz="2000" u="sng" dirty="0"/>
              <a:t>Phase 3</a:t>
            </a:r>
            <a:r>
              <a:rPr lang="en-US" sz="2000" dirty="0"/>
              <a:t> (FY14-15): </a:t>
            </a:r>
            <a:r>
              <a:rPr lang="en-US" sz="2000" dirty="0">
                <a:solidFill>
                  <a:srgbClr val="FF0000"/>
                </a:solidFill>
              </a:rPr>
              <a:t>a 5.5-m long 2-in-1 dipole prototype</a:t>
            </a:r>
          </a:p>
          <a:p>
            <a:pPr lvl="2"/>
            <a:r>
              <a:rPr lang="en-US" sz="1800" dirty="0">
                <a:solidFill>
                  <a:srgbClr val="282828"/>
                </a:solidFill>
              </a:rPr>
              <a:t>technology scale up </a:t>
            </a:r>
          </a:p>
          <a:p>
            <a:r>
              <a:rPr lang="en-US" sz="2200" dirty="0">
                <a:solidFill>
                  <a:srgbClr val="262626"/>
                </a:solidFill>
              </a:rPr>
              <a:t>In 2013 the FNAL plan was modified to take into account the reduction of the HFM budget as well as CERN priorities and schedule for U.S. contributions to HL-LHC</a:t>
            </a:r>
          </a:p>
          <a:p>
            <a:pPr lvl="1"/>
            <a:r>
              <a:rPr lang="en-US" sz="2000" dirty="0">
                <a:solidFill>
                  <a:srgbClr val="282828"/>
                </a:solidFill>
              </a:rPr>
              <a:t>the 3</a:t>
            </a:r>
            <a:r>
              <a:rPr lang="en-US" sz="2000" baseline="30000" dirty="0">
                <a:solidFill>
                  <a:srgbClr val="282828"/>
                </a:solidFill>
              </a:rPr>
              <a:t>rd</a:t>
            </a:r>
            <a:r>
              <a:rPr lang="en-US" sz="2000" dirty="0">
                <a:solidFill>
                  <a:srgbClr val="282828"/>
                </a:solidFill>
              </a:rPr>
              <a:t> phase of the program has been cancelled </a:t>
            </a:r>
          </a:p>
          <a:p>
            <a:pPr lvl="1"/>
            <a:r>
              <a:rPr lang="en-US" sz="2000" dirty="0">
                <a:solidFill>
                  <a:srgbClr val="282828"/>
                </a:solidFill>
              </a:rPr>
              <a:t>the scope of the 2</a:t>
            </a:r>
            <a:r>
              <a:rPr lang="en-US" sz="2000" baseline="30000" dirty="0">
                <a:solidFill>
                  <a:srgbClr val="282828"/>
                </a:solidFill>
              </a:rPr>
              <a:t>nd</a:t>
            </a:r>
            <a:r>
              <a:rPr lang="en-US" sz="2000" dirty="0">
                <a:solidFill>
                  <a:srgbClr val="282828"/>
                </a:solidFill>
              </a:rPr>
              <a:t> phase has been optimized </a:t>
            </a:r>
          </a:p>
          <a:p>
            <a:pPr lvl="2"/>
            <a:r>
              <a:rPr lang="en-US" sz="1600" dirty="0">
                <a:solidFill>
                  <a:srgbClr val="282828"/>
                </a:solidFill>
              </a:rPr>
              <a:t>the model length has been reduced from 2-m to 1-m to cut the cost of Nb</a:t>
            </a:r>
            <a:r>
              <a:rPr lang="en-US" sz="1600" baseline="-25000" dirty="0">
                <a:solidFill>
                  <a:srgbClr val="282828"/>
                </a:solidFill>
              </a:rPr>
              <a:t>3</a:t>
            </a:r>
            <a:r>
              <a:rPr lang="en-US" sz="1600" dirty="0">
                <a:solidFill>
                  <a:srgbClr val="282828"/>
                </a:solidFill>
              </a:rPr>
              <a:t>Sn cable and magnet parts (mainly collar and yoke) </a:t>
            </a:r>
          </a:p>
          <a:p>
            <a:endParaRPr lang="en-US" dirty="0"/>
          </a:p>
        </p:txBody>
      </p:sp>
      <p:pic>
        <p:nvPicPr>
          <p:cNvPr id="6" name="Picture 4"/>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10385" y="71616"/>
            <a:ext cx="3005015" cy="1216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365887641"/>
      </p:ext>
    </p:extLst>
  </p:cSld>
  <p:clrMapOvr>
    <a:masterClrMapping/>
  </p:clrMapOvr>
</p:sld>
</file>

<file path=ppt/theme/theme1.xml><?xml version="1.0" encoding="utf-8"?>
<a:theme xmlns:a="http://schemas.openxmlformats.org/drawingml/2006/main" name="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Fermilab_PPT_0908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FNAL_PowerPoint_4x3_100716</Template>
  <TotalTime>11969</TotalTime>
  <Words>5924</Words>
  <Application>Microsoft Macintosh PowerPoint</Application>
  <PresentationFormat>On-screen Show (4:3)</PresentationFormat>
  <Paragraphs>705</Paragraphs>
  <Slides>60</Slides>
  <Notes>16</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60</vt:i4>
      </vt:variant>
    </vt:vector>
  </HeadingPairs>
  <TitlesOfParts>
    <vt:vector size="63" baseType="lpstr">
      <vt:lpstr>Fermilab_PPT_090815</vt:lpstr>
      <vt:lpstr>1_Fermilab_PPT_090815</vt:lpstr>
      <vt:lpstr>Worksheet</vt:lpstr>
      <vt:lpstr>PowerPoint Presentation</vt:lpstr>
      <vt:lpstr>Premise</vt:lpstr>
      <vt:lpstr>Outline</vt:lpstr>
      <vt:lpstr>Introduction </vt:lpstr>
      <vt:lpstr>SC Magnets Program Mission and Goals</vt:lpstr>
      <vt:lpstr>Synergy with US-MDP</vt:lpstr>
      <vt:lpstr>Funding </vt:lpstr>
      <vt:lpstr>HEP Landscape: 10-20 years in the future –  HE-LHC/FCC</vt:lpstr>
      <vt:lpstr>Magnet  R&amp;D  -  11 T Program </vt:lpstr>
      <vt:lpstr>Twin-aperture model MBHDP01</vt:lpstr>
      <vt:lpstr>MBHDP01 Quench Performance  Measurement </vt:lpstr>
      <vt:lpstr>11 T Magnetic Measurements/Summary   </vt:lpstr>
      <vt:lpstr>11 T Program</vt:lpstr>
      <vt:lpstr>Magnet  R&amp;D  -  15 T Program (Stoyan’s talk) </vt:lpstr>
      <vt:lpstr>15 T Dipole Demonstrator: design selection</vt:lpstr>
      <vt:lpstr>2D mechanical analysis and limit</vt:lpstr>
      <vt:lpstr>Coil fabrication status</vt:lpstr>
      <vt:lpstr>Long Mechanical Model</vt:lpstr>
      <vt:lpstr>Magnet fabrication and test schedule</vt:lpstr>
      <vt:lpstr>Material R&amp;D – 10 stack  </vt:lpstr>
      <vt:lpstr>Summary: SC Magnets </vt:lpstr>
      <vt:lpstr>SC Strand and Cable  R&amp;D</vt:lpstr>
      <vt:lpstr>Example: Heat Treatment Optimization for 15 T</vt:lpstr>
      <vt:lpstr>RRP Strand Optimization with Bruker OST</vt:lpstr>
      <vt:lpstr>Using the ZrO2 APC technique to improve Jc  - LDRD</vt:lpstr>
      <vt:lpstr>Enhance Cp of composite superconducting wires</vt:lpstr>
      <vt:lpstr>Summary/Plans:  SC Strand&amp;Cable R&amp;D </vt:lpstr>
      <vt:lpstr>Test Facilities </vt:lpstr>
      <vt:lpstr>Test Facilities – Magnets </vt:lpstr>
      <vt:lpstr>Magnet Personnel and Facilities</vt:lpstr>
      <vt:lpstr>FNAL magnet coil fabrication facility (new pict) </vt:lpstr>
      <vt:lpstr>15 T Fabrication (HFM@MDP) </vt:lpstr>
      <vt:lpstr>Strand and Cable Lab Scope</vt:lpstr>
      <vt:lpstr>Strand&amp;Cable R&amp;D Lab</vt:lpstr>
      <vt:lpstr>SC Magnet Testing   </vt:lpstr>
      <vt:lpstr>VMTF</vt:lpstr>
      <vt:lpstr>Stand 3</vt:lpstr>
      <vt:lpstr>Stand 4</vt:lpstr>
      <vt:lpstr>Mu2e Transport Solenoid Test Facility at HAB</vt:lpstr>
      <vt:lpstr>Future  Proposal -  HFVMTF  for Conductor, Cable  and Magnet R&amp;D</vt:lpstr>
      <vt:lpstr>Magnet facilities: upcoming needs - 3-5 years </vt:lpstr>
      <vt:lpstr>FY19/20: Short Term Priorities</vt:lpstr>
      <vt:lpstr>Long Term Plans </vt:lpstr>
      <vt:lpstr>Team </vt:lpstr>
      <vt:lpstr>Summary</vt:lpstr>
      <vt:lpstr>Summary – cont.  </vt:lpstr>
      <vt:lpstr>Backups</vt:lpstr>
      <vt:lpstr>HFM: Importance of the Program Breadth</vt:lpstr>
      <vt:lpstr>MBHDP01 Quench Performance  Measurement </vt:lpstr>
      <vt:lpstr>P5</vt:lpstr>
      <vt:lpstr>Premise Open questions and US-MDP goals</vt:lpstr>
      <vt:lpstr>Instrumentation and test plan</vt:lpstr>
      <vt:lpstr>Coil fabrication process</vt:lpstr>
      <vt:lpstr>PowerPoint Presentation</vt:lpstr>
      <vt:lpstr>PowerPoint Presentation</vt:lpstr>
      <vt:lpstr>Heat Treatment Optimization for 15 T inner coil</vt:lpstr>
      <vt:lpstr>Using the ZrO2 APC technique to improve Jc  - LDRD</vt:lpstr>
      <vt:lpstr>Short Mechanical Model: iron lamination test</vt:lpstr>
      <vt:lpstr>Single-aperture models MBHS</vt:lpstr>
      <vt:lpstr>15 T Dipole: Wire and Cable Parameters </vt:lpstr>
    </vt:vector>
  </TitlesOfParts>
  <Company>Sandbox Studio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Stoyan E. Stoynev x 30907N</dc:creator>
  <cp:lastModifiedBy>Gueorgui Velev</cp:lastModifiedBy>
  <cp:revision>401</cp:revision>
  <cp:lastPrinted>2018-07-20T12:45:15Z</cp:lastPrinted>
  <dcterms:created xsi:type="dcterms:W3CDTF">2018-06-11T15:36:49Z</dcterms:created>
  <dcterms:modified xsi:type="dcterms:W3CDTF">2018-07-20T13:07:54Z</dcterms:modified>
</cp:coreProperties>
</file>