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438912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6"/>
    <p:restoredTop sz="94643"/>
  </p:normalViewPr>
  <p:slideViewPr>
    <p:cSldViewPr snapToGrid="0" snapToObjects="1">
      <p:cViewPr>
        <p:scale>
          <a:sx n="33" d="100"/>
          <a:sy n="33" d="100"/>
        </p:scale>
        <p:origin x="2488" y="176"/>
      </p:cViewPr>
      <p:guideLst>
        <p:guide orient="horz" pos="13824"/>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3"/>
            <a:ext cx="32644080" cy="9408160"/>
          </a:xfrm>
        </p:spPr>
        <p:txBody>
          <a:bodyPr/>
          <a:lstStyle/>
          <a:p>
            <a:r>
              <a:rPr lang="en-US"/>
              <a:t>Click to edit Master title style</a:t>
            </a:r>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98CBB-0E10-F84B-A0FF-C30558B6F09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23249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8CBB-0E10-F84B-A0FF-C30558B6F09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88779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757686"/>
            <a:ext cx="864108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757686"/>
            <a:ext cx="2528316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8CBB-0E10-F84B-A0FF-C30558B6F09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340685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98CBB-0E10-F84B-A0FF-C30558B6F09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95420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8204163"/>
            <a:ext cx="32644080" cy="8717280"/>
          </a:xfrm>
        </p:spPr>
        <p:txBody>
          <a:bodyPr anchor="t"/>
          <a:lstStyle>
            <a:lvl1pPr algn="l">
              <a:defRPr sz="20600" b="1" cap="all"/>
            </a:lvl1pPr>
          </a:lstStyle>
          <a:p>
            <a:r>
              <a:rPr lang="en-US"/>
              <a:t>Click to edit Master title style</a:t>
            </a:r>
          </a:p>
        </p:txBody>
      </p:sp>
      <p:sp>
        <p:nvSpPr>
          <p:cNvPr id="3" name="Text Placeholder 2"/>
          <p:cNvSpPr>
            <a:spLocks noGrp="1"/>
          </p:cNvSpPr>
          <p:nvPr>
            <p:ph type="body" idx="1"/>
          </p:nvPr>
        </p:nvSpPr>
        <p:spPr>
          <a:xfrm>
            <a:off x="3033715" y="18602966"/>
            <a:ext cx="32644080" cy="960119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98CBB-0E10-F84B-A0FF-C30558B6F093}" type="datetimeFigureOut">
              <a:rPr lang="en-US" smtClean="0"/>
              <a:t>8/1/18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45272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10241283"/>
            <a:ext cx="1696212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10241283"/>
            <a:ext cx="16962120" cy="2896616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98CBB-0E10-F84B-A0FF-C30558B6F093}"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89547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9824723"/>
            <a:ext cx="16968790"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4" name="Content Placeholder 3"/>
          <p:cNvSpPr>
            <a:spLocks noGrp="1"/>
          </p:cNvSpPr>
          <p:nvPr>
            <p:ph sz="half" idx="2"/>
          </p:nvPr>
        </p:nvSpPr>
        <p:spPr>
          <a:xfrm>
            <a:off x="1920240" y="13919200"/>
            <a:ext cx="16968790"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9824723"/>
            <a:ext cx="16975455" cy="409447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6" name="Content Placeholder 5"/>
          <p:cNvSpPr>
            <a:spLocks noGrp="1"/>
          </p:cNvSpPr>
          <p:nvPr>
            <p:ph sz="quarter" idx="4"/>
          </p:nvPr>
        </p:nvSpPr>
        <p:spPr>
          <a:xfrm>
            <a:off x="19509107" y="13919200"/>
            <a:ext cx="16975455" cy="2528824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98CBB-0E10-F84B-A0FF-C30558B6F093}" type="datetimeFigureOut">
              <a:rPr lang="en-US" smtClean="0"/>
              <a:t>8/1/18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36484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98CBB-0E10-F84B-A0FF-C30558B6F093}" type="datetimeFigureOut">
              <a:rPr lang="en-US" smtClean="0"/>
              <a:t>8/1/18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298697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98CBB-0E10-F84B-A0FF-C30558B6F093}" type="datetimeFigureOut">
              <a:rPr lang="en-US" smtClean="0"/>
              <a:t>8/1/18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78703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747520"/>
            <a:ext cx="12634915" cy="7437120"/>
          </a:xfrm>
        </p:spPr>
        <p:txBody>
          <a:bodyPr anchor="b"/>
          <a:lstStyle>
            <a:lvl1pPr algn="l">
              <a:defRPr sz="10300" b="1"/>
            </a:lvl1pPr>
          </a:lstStyle>
          <a:p>
            <a:r>
              <a:rPr lang="en-US"/>
              <a:t>Click to edit Master title style</a:t>
            </a:r>
          </a:p>
        </p:txBody>
      </p:sp>
      <p:sp>
        <p:nvSpPr>
          <p:cNvPr id="3" name="Content Placeholder 2"/>
          <p:cNvSpPr>
            <a:spLocks noGrp="1"/>
          </p:cNvSpPr>
          <p:nvPr>
            <p:ph idx="1"/>
          </p:nvPr>
        </p:nvSpPr>
        <p:spPr>
          <a:xfrm>
            <a:off x="15015210" y="1747523"/>
            <a:ext cx="21469350" cy="3745992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2" y="9184643"/>
            <a:ext cx="12634915" cy="3002280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E3698CBB-0E10-F84B-A0FF-C30558B6F093}"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17357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30723840"/>
            <a:ext cx="23042880" cy="3627123"/>
          </a:xfrm>
        </p:spPr>
        <p:txBody>
          <a:bodyPr anchor="b"/>
          <a:lstStyle>
            <a:lvl1pPr algn="l">
              <a:defRPr sz="10300" b="1"/>
            </a:lvl1pPr>
          </a:lstStyle>
          <a:p>
            <a:r>
              <a:rPr lang="en-US"/>
              <a:t>Click to edit Master title style</a:t>
            </a:r>
          </a:p>
        </p:txBody>
      </p:sp>
      <p:sp>
        <p:nvSpPr>
          <p:cNvPr id="3" name="Picture Placeholder 2"/>
          <p:cNvSpPr>
            <a:spLocks noGrp="1"/>
          </p:cNvSpPr>
          <p:nvPr>
            <p:ph type="pic" idx="1"/>
          </p:nvPr>
        </p:nvSpPr>
        <p:spPr>
          <a:xfrm>
            <a:off x="7527610" y="3921760"/>
            <a:ext cx="23042880" cy="2633472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dirty="0"/>
          </a:p>
        </p:txBody>
      </p:sp>
      <p:sp>
        <p:nvSpPr>
          <p:cNvPr id="4" name="Text Placeholder 3"/>
          <p:cNvSpPr>
            <a:spLocks noGrp="1"/>
          </p:cNvSpPr>
          <p:nvPr>
            <p:ph type="body" sz="half" idx="2"/>
          </p:nvPr>
        </p:nvSpPr>
        <p:spPr>
          <a:xfrm>
            <a:off x="7527610" y="34350963"/>
            <a:ext cx="23042880" cy="515111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E3698CBB-0E10-F84B-A0FF-C30558B6F093}" type="datetimeFigureOut">
              <a:rPr lang="en-US" smtClean="0"/>
              <a:t>8/1/18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92D9D4-3F1A-EF45-8DD7-48867FD310B8}" type="slidenum">
              <a:rPr lang="en-US" smtClean="0"/>
              <a:t>‹#›</a:t>
            </a:fld>
            <a:endParaRPr lang="en-US" dirty="0"/>
          </a:p>
        </p:txBody>
      </p:sp>
    </p:spTree>
    <p:extLst>
      <p:ext uri="{BB962C8B-B14F-4D97-AF65-F5344CB8AC3E}">
        <p14:creationId xmlns:p14="http://schemas.microsoft.com/office/powerpoint/2010/main" val="3023424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470258" tIns="235129" rIns="470258" bIns="235129" rtlCol="0" anchor="ctr">
            <a:normAutofit/>
          </a:bodyPr>
          <a:lstStyle/>
          <a:p>
            <a:r>
              <a:rPr lang="en-US"/>
              <a:t>Click to edit Master title style</a:t>
            </a:r>
          </a:p>
        </p:txBody>
      </p:sp>
      <p:sp>
        <p:nvSpPr>
          <p:cNvPr id="3" name="Text Placeholder 2"/>
          <p:cNvSpPr>
            <a:spLocks noGrp="1"/>
          </p:cNvSpPr>
          <p:nvPr>
            <p:ph type="body" idx="1"/>
          </p:nvPr>
        </p:nvSpPr>
        <p:spPr>
          <a:xfrm>
            <a:off x="1920240" y="10241283"/>
            <a:ext cx="34564320" cy="28966163"/>
          </a:xfrm>
          <a:prstGeom prst="rect">
            <a:avLst/>
          </a:prstGeom>
        </p:spPr>
        <p:txBody>
          <a:bodyPr vert="horz" lIns="470258" tIns="235129" rIns="470258" bIns="2351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40680643"/>
            <a:ext cx="8961120" cy="23368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E3698CBB-0E10-F84B-A0FF-C30558B6F093}" type="datetimeFigureOut">
              <a:rPr lang="en-US" smtClean="0"/>
              <a:t>8/1/18</a:t>
            </a:fld>
            <a:endParaRPr lang="en-US" dirty="0"/>
          </a:p>
        </p:txBody>
      </p:sp>
      <p:sp>
        <p:nvSpPr>
          <p:cNvPr id="5" name="Footer Placeholder 4"/>
          <p:cNvSpPr>
            <a:spLocks noGrp="1"/>
          </p:cNvSpPr>
          <p:nvPr>
            <p:ph type="ftr" sz="quarter" idx="3"/>
          </p:nvPr>
        </p:nvSpPr>
        <p:spPr>
          <a:xfrm>
            <a:off x="13121640" y="40680643"/>
            <a:ext cx="12161520" cy="23368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40680643"/>
            <a:ext cx="8961120" cy="23368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992D9D4-3F1A-EF45-8DD7-48867FD310B8}" type="slidenum">
              <a:rPr lang="en-US" smtClean="0"/>
              <a:t>‹#›</a:t>
            </a:fld>
            <a:endParaRPr lang="en-US" dirty="0"/>
          </a:p>
        </p:txBody>
      </p:sp>
    </p:spTree>
    <p:extLst>
      <p:ext uri="{BB962C8B-B14F-4D97-AF65-F5344CB8AC3E}">
        <p14:creationId xmlns:p14="http://schemas.microsoft.com/office/powerpoint/2010/main" val="179295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8404800" cy="4581332"/>
          </a:xfrm>
          <a:prstGeom prst="rect">
            <a:avLst/>
          </a:prstGeom>
          <a:solidFill>
            <a:srgbClr val="0030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41141266"/>
            <a:ext cx="38404800" cy="2749933"/>
          </a:xfrm>
          <a:prstGeom prst="rect">
            <a:avLst/>
          </a:prstGeom>
          <a:solidFill>
            <a:srgbClr val="0030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a:latin typeface="Arial"/>
              <a:cs typeface="Arial"/>
            </a:endParaRPr>
          </a:p>
        </p:txBody>
      </p:sp>
      <p:sp>
        <p:nvSpPr>
          <p:cNvPr id="8" name="TextBox 7"/>
          <p:cNvSpPr txBox="1"/>
          <p:nvPr/>
        </p:nvSpPr>
        <p:spPr>
          <a:xfrm>
            <a:off x="682278" y="240197"/>
            <a:ext cx="37036722" cy="4031873"/>
          </a:xfrm>
          <a:prstGeom prst="rect">
            <a:avLst/>
          </a:prstGeom>
          <a:noFill/>
        </p:spPr>
        <p:txBody>
          <a:bodyPr wrap="square" rtlCol="0">
            <a:spAutoFit/>
          </a:bodyPr>
          <a:lstStyle/>
          <a:p>
            <a:r>
              <a:rPr lang="en-US" sz="11200" b="1" dirty="0">
                <a:solidFill>
                  <a:schemeClr val="bg1"/>
                </a:solidFill>
                <a:latin typeface="Arial"/>
                <a:cs typeface="Arial"/>
              </a:rPr>
              <a:t>Development of Low-Cost BPM at AWA </a:t>
            </a:r>
          </a:p>
          <a:p>
            <a:r>
              <a:rPr lang="en-US" sz="7200" i="1" dirty="0">
                <a:solidFill>
                  <a:schemeClr val="bg1"/>
                </a:solidFill>
                <a:latin typeface="Arial"/>
                <a:cs typeface="Arial"/>
              </a:rPr>
              <a:t>Jens Carter, </a:t>
            </a:r>
            <a:r>
              <a:rPr lang="en-US" sz="7200" i="1" dirty="0">
                <a:solidFill>
                  <a:schemeClr val="bg1"/>
                </a:solidFill>
                <a:latin typeface="Arial"/>
                <a:cs typeface="Arial"/>
              </a:rPr>
              <a:t>University of Wisconsin Colleges </a:t>
            </a:r>
            <a:r>
              <a:rPr lang="mr-IN" sz="7200" i="1" dirty="0" smtClean="0">
                <a:solidFill>
                  <a:schemeClr val="bg1"/>
                </a:solidFill>
                <a:latin typeface="Arial"/>
                <a:cs typeface="Arial"/>
              </a:rPr>
              <a:t>–</a:t>
            </a:r>
            <a:r>
              <a:rPr lang="en-US" sz="7200" i="1" dirty="0" smtClean="0">
                <a:solidFill>
                  <a:schemeClr val="bg1"/>
                </a:solidFill>
                <a:latin typeface="Arial"/>
                <a:cs typeface="Arial"/>
              </a:rPr>
              <a:t> Lee </a:t>
            </a:r>
            <a:r>
              <a:rPr lang="en-US" sz="7200" i="1" dirty="0" err="1" smtClean="0">
                <a:solidFill>
                  <a:schemeClr val="bg1"/>
                </a:solidFill>
                <a:latin typeface="Arial"/>
                <a:cs typeface="Arial"/>
              </a:rPr>
              <a:t>Teng</a:t>
            </a:r>
            <a:r>
              <a:rPr lang="en-US" sz="7200" i="1" dirty="0" smtClean="0">
                <a:solidFill>
                  <a:schemeClr val="bg1"/>
                </a:solidFill>
                <a:latin typeface="Arial"/>
                <a:cs typeface="Arial"/>
              </a:rPr>
              <a:t> Internship Program</a:t>
            </a:r>
          </a:p>
          <a:p>
            <a:r>
              <a:rPr lang="en-US" sz="7200" i="1" dirty="0" smtClean="0">
                <a:solidFill>
                  <a:schemeClr val="bg1"/>
                </a:solidFill>
                <a:latin typeface="Arial"/>
                <a:cs typeface="Arial"/>
              </a:rPr>
              <a:t>John </a:t>
            </a:r>
            <a:r>
              <a:rPr lang="en-US" sz="7200" i="1" dirty="0">
                <a:solidFill>
                  <a:schemeClr val="bg1"/>
                </a:solidFill>
                <a:latin typeface="Arial"/>
                <a:cs typeface="Arial"/>
              </a:rPr>
              <a:t>Power, </a:t>
            </a:r>
            <a:r>
              <a:rPr lang="en-US" sz="7200" i="1" dirty="0" err="1">
                <a:solidFill>
                  <a:schemeClr val="bg1"/>
                </a:solidFill>
                <a:latin typeface="Arial"/>
                <a:cs typeface="Arial"/>
              </a:rPr>
              <a:t>Jiahang</a:t>
            </a:r>
            <a:r>
              <a:rPr lang="en-US" sz="7200" i="1" dirty="0">
                <a:solidFill>
                  <a:schemeClr val="bg1"/>
                </a:solidFill>
                <a:latin typeface="Arial"/>
                <a:cs typeface="Arial"/>
              </a:rPr>
              <a:t> Shao, </a:t>
            </a:r>
            <a:r>
              <a:rPr lang="en-US" sz="7200" i="1" dirty="0" err="1">
                <a:solidFill>
                  <a:schemeClr val="bg1"/>
                </a:solidFill>
                <a:latin typeface="Arial"/>
                <a:cs typeface="Arial"/>
              </a:rPr>
              <a:t>Chunguang</a:t>
            </a:r>
            <a:r>
              <a:rPr lang="en-US" sz="7200" i="1" dirty="0">
                <a:solidFill>
                  <a:schemeClr val="bg1"/>
                </a:solidFill>
                <a:latin typeface="Arial"/>
                <a:cs typeface="Arial"/>
              </a:rPr>
              <a:t> </a:t>
            </a:r>
            <a:r>
              <a:rPr lang="en-US" sz="7200" i="1" dirty="0" smtClean="0">
                <a:solidFill>
                  <a:schemeClr val="bg1"/>
                </a:solidFill>
                <a:latin typeface="Arial"/>
                <a:cs typeface="Arial"/>
              </a:rPr>
              <a:t>Jing, </a:t>
            </a:r>
            <a:r>
              <a:rPr lang="en-US" sz="6600" i="1" dirty="0" smtClean="0">
                <a:solidFill>
                  <a:schemeClr val="bg1"/>
                </a:solidFill>
                <a:latin typeface="Arial"/>
                <a:cs typeface="Arial"/>
              </a:rPr>
              <a:t>Argonne </a:t>
            </a:r>
            <a:r>
              <a:rPr lang="en-US" sz="6600" i="1" dirty="0">
                <a:solidFill>
                  <a:schemeClr val="bg1"/>
                </a:solidFill>
                <a:latin typeface="Arial"/>
                <a:cs typeface="Arial"/>
              </a:rPr>
              <a:t>Wakefield </a:t>
            </a:r>
            <a:r>
              <a:rPr lang="en-US" sz="6600" i="1" dirty="0" smtClean="0">
                <a:solidFill>
                  <a:schemeClr val="bg1"/>
                </a:solidFill>
                <a:latin typeface="Arial"/>
                <a:cs typeface="Arial"/>
              </a:rPr>
              <a:t>Accelerator Facility</a:t>
            </a:r>
            <a:endParaRPr lang="en-US" sz="7200" i="1" dirty="0">
              <a:solidFill>
                <a:schemeClr val="bg1"/>
              </a:solidFill>
              <a:latin typeface="Arial"/>
              <a:cs typeface="Arial"/>
            </a:endParaRPr>
          </a:p>
        </p:txBody>
      </p:sp>
      <p:pic>
        <p:nvPicPr>
          <p:cNvPr id="2" name="Picture 1" descr="Fermilab_DOE_Logos_White copy.eps"/>
          <p:cNvPicPr>
            <a:picLocks noChangeAspect="1"/>
          </p:cNvPicPr>
          <p:nvPr/>
        </p:nvPicPr>
        <p:blipFill rotWithShape="1">
          <a:blip r:embed="rId2">
            <a:extLst>
              <a:ext uri="{28A0092B-C50C-407E-A947-70E740481C1C}">
                <a14:useLocalDpi xmlns:a14="http://schemas.microsoft.com/office/drawing/2010/main" val="0"/>
              </a:ext>
            </a:extLst>
          </a:blip>
          <a:srcRect l="47292" t="-1" b="-26334"/>
          <a:stretch/>
        </p:blipFill>
        <p:spPr>
          <a:xfrm>
            <a:off x="28273248" y="41792640"/>
            <a:ext cx="9009002" cy="1732800"/>
          </a:xfrm>
          <a:prstGeom prst="rect">
            <a:avLst/>
          </a:prstGeom>
        </p:spPr>
      </p:pic>
      <p:sp>
        <p:nvSpPr>
          <p:cNvPr id="3" name="TextBox 2"/>
          <p:cNvSpPr txBox="1"/>
          <p:nvPr/>
        </p:nvSpPr>
        <p:spPr>
          <a:xfrm>
            <a:off x="997822" y="41792640"/>
            <a:ext cx="9570018" cy="1200329"/>
          </a:xfrm>
          <a:prstGeom prst="rect">
            <a:avLst/>
          </a:prstGeom>
          <a:noFill/>
        </p:spPr>
        <p:txBody>
          <a:bodyPr wrap="square" rtlCol="0">
            <a:spAutoFit/>
          </a:bodyPr>
          <a:lstStyle/>
          <a:p>
            <a:r>
              <a:rPr lang="en-US" sz="7200" dirty="0">
                <a:solidFill>
                  <a:srgbClr val="FFFFFF"/>
                </a:solidFill>
                <a:latin typeface="Arial"/>
                <a:cs typeface="Arial"/>
              </a:rPr>
              <a:t>August 9, 2018</a:t>
            </a:r>
          </a:p>
        </p:txBody>
      </p:sp>
      <p:pic>
        <p:nvPicPr>
          <p:cNvPr id="10" name="Picture 9"/>
          <p:cNvPicPr>
            <a:picLocks noChangeAspect="1"/>
          </p:cNvPicPr>
          <p:nvPr/>
        </p:nvPicPr>
        <p:blipFill>
          <a:blip r:embed="rId3"/>
          <a:stretch>
            <a:fillRect/>
          </a:stretch>
        </p:blipFill>
        <p:spPr>
          <a:xfrm>
            <a:off x="23724330" y="41318060"/>
            <a:ext cx="5060982" cy="2473241"/>
          </a:xfrm>
          <a:prstGeom prst="rect">
            <a:avLst/>
          </a:prstGeom>
        </p:spPr>
      </p:pic>
      <p:sp>
        <p:nvSpPr>
          <p:cNvPr id="5" name="TextBox 4">
            <a:extLst>
              <a:ext uri="{FF2B5EF4-FFF2-40B4-BE49-F238E27FC236}">
                <a16:creationId xmlns:a16="http://schemas.microsoft.com/office/drawing/2014/main" xmlns="" id="{EAA7B9A4-8B6E-4608-A27C-49B1BAB164E0}"/>
              </a:ext>
            </a:extLst>
          </p:cNvPr>
          <p:cNvSpPr txBox="1"/>
          <p:nvPr/>
        </p:nvSpPr>
        <p:spPr>
          <a:xfrm>
            <a:off x="487680" y="4756883"/>
            <a:ext cx="36968680" cy="6370975"/>
          </a:xfrm>
          <a:prstGeom prst="rect">
            <a:avLst/>
          </a:prstGeom>
          <a:noFill/>
          <a:ln>
            <a:solidFill>
              <a:schemeClr val="tx2">
                <a:lumMod val="20000"/>
                <a:lumOff val="80000"/>
              </a:schemeClr>
            </a:solidFill>
          </a:ln>
        </p:spPr>
        <p:txBody>
          <a:bodyPr wrap="square" rtlCol="0">
            <a:spAutoFit/>
          </a:bodyPr>
          <a:lstStyle/>
          <a:p>
            <a:pPr algn="just"/>
            <a:r>
              <a:rPr lang="en-US" sz="4800" b="1" dirty="0"/>
              <a:t>Abstract</a:t>
            </a:r>
          </a:p>
          <a:p>
            <a:pPr algn="just"/>
            <a:r>
              <a:rPr lang="en-US" sz="4000" dirty="0"/>
              <a:t>A </a:t>
            </a:r>
            <a:r>
              <a:rPr lang="en-US" sz="4000" dirty="0" smtClean="0"/>
              <a:t>beam </a:t>
            </a:r>
            <a:r>
              <a:rPr lang="en-US" sz="4000" dirty="0"/>
              <a:t>p</a:t>
            </a:r>
            <a:r>
              <a:rPr lang="en-US" sz="4000" dirty="0" smtClean="0"/>
              <a:t>osition </a:t>
            </a:r>
            <a:r>
              <a:rPr lang="en-US" sz="4000" dirty="0"/>
              <a:t>m</a:t>
            </a:r>
            <a:r>
              <a:rPr lang="en-US" sz="4000" dirty="0" smtClean="0"/>
              <a:t>onitor </a:t>
            </a:r>
            <a:r>
              <a:rPr lang="en-US" sz="4000" dirty="0"/>
              <a:t>(BPM) is a piece of particle accelerator hardware that allows for operators to determine the location of the beam without impeding the beam's trajectory. For this project, a button-type BPM was fabricated as seen in </a:t>
            </a:r>
            <a:r>
              <a:rPr lang="en-US" sz="4000" dirty="0" smtClean="0"/>
              <a:t>Figure </a:t>
            </a:r>
            <a:r>
              <a:rPr lang="en-US" sz="4000" dirty="0"/>
              <a:t>1. The device couples with the electric field of the beam as is passes through the device. Four buttons surround the beam </a:t>
            </a:r>
            <a:r>
              <a:rPr lang="en-US" sz="4000" dirty="0" smtClean="0"/>
              <a:t>line; </a:t>
            </a:r>
            <a:r>
              <a:rPr lang="en-US" sz="4000" dirty="0"/>
              <a:t>each button is composed of a </a:t>
            </a:r>
            <a:r>
              <a:rPr lang="en-US" sz="4000" dirty="0" smtClean="0"/>
              <a:t>pick-up </a:t>
            </a:r>
            <a:r>
              <a:rPr lang="en-US" sz="4000" dirty="0"/>
              <a:t>pin that connects to </a:t>
            </a:r>
            <a:r>
              <a:rPr lang="en-US" sz="4000" dirty="0" smtClean="0"/>
              <a:t>a radio-frequency </a:t>
            </a:r>
            <a:r>
              <a:rPr lang="en-US" sz="4000" dirty="0"/>
              <a:t>connector on the outside of the device. As the beam passes through the device, current of the same magnitude but opposite polarity is picked up by each of the buttons. The strength of the signal is dependent on the beam's distance from the </a:t>
            </a:r>
            <a:r>
              <a:rPr lang="en-US" sz="4000" dirty="0" smtClean="0"/>
              <a:t>pick-up </a:t>
            </a:r>
            <a:r>
              <a:rPr lang="en-US" sz="4000" dirty="0"/>
              <a:t>pin. </a:t>
            </a:r>
            <a:r>
              <a:rPr lang="en-US" sz="4000" dirty="0" smtClean="0"/>
              <a:t>Downstream </a:t>
            </a:r>
            <a:r>
              <a:rPr lang="en-US" sz="4000" dirty="0"/>
              <a:t>electronics are then used to process the signal to determine where the beam is located in the beam line, and corrections can be applied to </a:t>
            </a:r>
            <a:r>
              <a:rPr lang="en-US" sz="4000" dirty="0" smtClean="0"/>
              <a:t>upstream </a:t>
            </a:r>
            <a:r>
              <a:rPr lang="en-US" sz="4000" dirty="0"/>
              <a:t>trim and quadrupole magnets to align the beam to the nominal path. The objective of the project is to develop a </a:t>
            </a:r>
            <a:r>
              <a:rPr lang="en-US" sz="4000" dirty="0" smtClean="0"/>
              <a:t>low-cost </a:t>
            </a:r>
            <a:r>
              <a:rPr lang="en-US" sz="4000" dirty="0"/>
              <a:t>BPM that can be utilized for accelerators in various fields </a:t>
            </a:r>
            <a:r>
              <a:rPr lang="en-US" sz="4000" dirty="0" smtClean="0"/>
              <a:t>including: </a:t>
            </a:r>
            <a:r>
              <a:rPr lang="en-US" sz="4000" dirty="0"/>
              <a:t>Industry, Medical, Academic and Research/Design. Most of the BPM systems in use today were developed for a specific accelerator, making components expensive and not allowing for any set standards for BPM development and use. This project outlines the development of a </a:t>
            </a:r>
            <a:r>
              <a:rPr lang="en-US" sz="4000" dirty="0" smtClean="0"/>
              <a:t>low-cost </a:t>
            </a:r>
            <a:r>
              <a:rPr lang="en-US" sz="4000" dirty="0"/>
              <a:t>BPM system that can be mass produced, standardized for smaller </a:t>
            </a:r>
            <a:r>
              <a:rPr lang="en-US" sz="4000" dirty="0" smtClean="0"/>
              <a:t>accelerators, </a:t>
            </a:r>
            <a:r>
              <a:rPr lang="en-US" sz="4000" dirty="0"/>
              <a:t>and developed further for alignment automation. </a:t>
            </a:r>
          </a:p>
        </p:txBody>
      </p:sp>
      <p:sp>
        <p:nvSpPr>
          <p:cNvPr id="12" name="Rectangle 11">
            <a:extLst>
              <a:ext uri="{FF2B5EF4-FFF2-40B4-BE49-F238E27FC236}">
                <a16:creationId xmlns:a16="http://schemas.microsoft.com/office/drawing/2014/main" xmlns="" id="{CE66A076-C307-47A0-BC1A-A61C6FD9F274}"/>
              </a:ext>
            </a:extLst>
          </p:cNvPr>
          <p:cNvSpPr/>
          <p:nvPr/>
        </p:nvSpPr>
        <p:spPr>
          <a:xfrm>
            <a:off x="487680" y="11316514"/>
            <a:ext cx="36968680" cy="8205018"/>
          </a:xfrm>
          <a:prstGeom prst="rect">
            <a:avLst/>
          </a:prstGeom>
          <a:noFill/>
          <a:ln w="0">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B230BB2F-43AA-402D-A950-1D9140382A42}"/>
              </a:ext>
            </a:extLst>
          </p:cNvPr>
          <p:cNvSpPr txBox="1"/>
          <p:nvPr/>
        </p:nvSpPr>
        <p:spPr>
          <a:xfrm>
            <a:off x="20824862" y="19819021"/>
            <a:ext cx="16117496" cy="18443058"/>
          </a:xfrm>
          <a:prstGeom prst="rect">
            <a:avLst/>
          </a:prstGeom>
          <a:noFill/>
          <a:ln>
            <a:solidFill>
              <a:schemeClr val="tx2">
                <a:lumMod val="20000"/>
                <a:lumOff val="80000"/>
              </a:schemeClr>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xmlns="" id="{96C25887-8415-477B-94DD-6299B5B086A9}"/>
              </a:ext>
            </a:extLst>
          </p:cNvPr>
          <p:cNvSpPr txBox="1"/>
          <p:nvPr/>
        </p:nvSpPr>
        <p:spPr>
          <a:xfrm>
            <a:off x="389662" y="38701120"/>
            <a:ext cx="37602183" cy="2308324"/>
          </a:xfrm>
          <a:prstGeom prst="rect">
            <a:avLst/>
          </a:prstGeom>
          <a:noFill/>
          <a:ln>
            <a:solidFill>
              <a:schemeClr val="tx2">
                <a:lumMod val="20000"/>
                <a:lumOff val="80000"/>
              </a:schemeClr>
            </a:solidFill>
          </a:ln>
        </p:spPr>
        <p:txBody>
          <a:bodyPr wrap="square" rtlCol="0">
            <a:spAutoFit/>
          </a:bodyPr>
          <a:lstStyle/>
          <a:p>
            <a:r>
              <a:rPr lang="en-US" sz="4800" b="1" u="sng" dirty="0"/>
              <a:t>Future Work</a:t>
            </a:r>
          </a:p>
          <a:p>
            <a:r>
              <a:rPr lang="en-US" sz="4800" b="1" dirty="0"/>
              <a:t>1. </a:t>
            </a:r>
            <a:r>
              <a:rPr lang="en-US" sz="4800" dirty="0"/>
              <a:t>Witness beamline </a:t>
            </a:r>
            <a:r>
              <a:rPr lang="en-US" sz="4800" dirty="0" smtClean="0"/>
              <a:t>diode </a:t>
            </a:r>
            <a:r>
              <a:rPr lang="en-US" sz="4800" dirty="0"/>
              <a:t>c</a:t>
            </a:r>
            <a:r>
              <a:rPr lang="en-US" sz="4800" dirty="0" smtClean="0"/>
              <a:t>onnection </a:t>
            </a:r>
            <a:r>
              <a:rPr lang="en-US" sz="4800" dirty="0"/>
              <a:t>c</a:t>
            </a:r>
            <a:r>
              <a:rPr lang="en-US" sz="4800" dirty="0" smtClean="0"/>
              <a:t>oupling </a:t>
            </a:r>
            <a:r>
              <a:rPr lang="en-US" sz="4800" dirty="0"/>
              <a:t>e</a:t>
            </a:r>
            <a:r>
              <a:rPr lang="en-US" sz="4800" dirty="0" smtClean="0"/>
              <a:t>xperiment; </a:t>
            </a:r>
            <a:r>
              <a:rPr lang="en-US" sz="4800" b="1" dirty="0"/>
              <a:t>2.</a:t>
            </a:r>
            <a:r>
              <a:rPr lang="en-US" sz="4800" dirty="0"/>
              <a:t> Witness beamline test with the </a:t>
            </a:r>
            <a:r>
              <a:rPr lang="en-US" sz="4800" dirty="0" smtClean="0"/>
              <a:t>sample </a:t>
            </a:r>
            <a:r>
              <a:rPr lang="en-US" sz="4800" dirty="0"/>
              <a:t>and </a:t>
            </a:r>
            <a:r>
              <a:rPr lang="en-US" sz="4800" dirty="0" smtClean="0"/>
              <a:t>hold </a:t>
            </a:r>
            <a:r>
              <a:rPr lang="en-US" sz="4800" dirty="0"/>
              <a:t>b</a:t>
            </a:r>
            <a:r>
              <a:rPr lang="en-US" sz="4800" dirty="0" smtClean="0"/>
              <a:t>oard; </a:t>
            </a:r>
            <a:r>
              <a:rPr lang="en-US" sz="4800" b="1" dirty="0"/>
              <a:t>3.</a:t>
            </a:r>
            <a:r>
              <a:rPr lang="en-US" sz="4800" dirty="0"/>
              <a:t> Design a quad correction system using the multiple </a:t>
            </a:r>
            <a:r>
              <a:rPr lang="en-US" sz="4800" dirty="0" smtClean="0"/>
              <a:t>low-cost </a:t>
            </a:r>
            <a:r>
              <a:rPr lang="en-US" sz="4800" dirty="0"/>
              <a:t>beam position monitors on the witness </a:t>
            </a:r>
            <a:r>
              <a:rPr lang="en-US" sz="4800" dirty="0" smtClean="0"/>
              <a:t>beamline.</a:t>
            </a:r>
            <a:endParaRPr lang="en-US" sz="4800" dirty="0"/>
          </a:p>
        </p:txBody>
      </p:sp>
      <p:sp>
        <p:nvSpPr>
          <p:cNvPr id="17" name="Rectangle 16">
            <a:extLst>
              <a:ext uri="{FF2B5EF4-FFF2-40B4-BE49-F238E27FC236}">
                <a16:creationId xmlns:a16="http://schemas.microsoft.com/office/drawing/2014/main" xmlns="" id="{6B5E3DF3-FFC3-48B5-9B23-83A47A8453A0}"/>
              </a:ext>
            </a:extLst>
          </p:cNvPr>
          <p:cNvSpPr/>
          <p:nvPr/>
        </p:nvSpPr>
        <p:spPr>
          <a:xfrm>
            <a:off x="1179072" y="19923635"/>
            <a:ext cx="5757923" cy="1323439"/>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rPr>
              <a:t>Diode BAS70/BAS70-06 </a:t>
            </a:r>
          </a:p>
          <a:p>
            <a:pPr algn="ctr"/>
            <a:r>
              <a:rPr lang="en-US" sz="4000" b="1" cap="none" spc="0" dirty="0">
                <a:ln w="0"/>
                <a:solidFill>
                  <a:schemeClr val="tx1"/>
                </a:solidFill>
                <a:effectLst>
                  <a:outerShdw blurRad="38100" dist="19050" dir="2700000" algn="tl" rotWithShape="0">
                    <a:schemeClr val="dk1">
                      <a:alpha val="40000"/>
                    </a:schemeClr>
                  </a:outerShdw>
                </a:effectLst>
              </a:rPr>
              <a:t>Test on Witness Beam line</a:t>
            </a:r>
          </a:p>
        </p:txBody>
      </p:sp>
      <p:sp>
        <p:nvSpPr>
          <p:cNvPr id="18" name="Rectangle 17">
            <a:extLst>
              <a:ext uri="{FF2B5EF4-FFF2-40B4-BE49-F238E27FC236}">
                <a16:creationId xmlns:a16="http://schemas.microsoft.com/office/drawing/2014/main" xmlns="" id="{36BD360A-8DB5-47B8-A895-9625E79C4732}"/>
              </a:ext>
            </a:extLst>
          </p:cNvPr>
          <p:cNvSpPr/>
          <p:nvPr/>
        </p:nvSpPr>
        <p:spPr>
          <a:xfrm>
            <a:off x="21194555" y="19788605"/>
            <a:ext cx="5583452" cy="1323439"/>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rPr>
              <a:t>Intel Edison Board </a:t>
            </a:r>
          </a:p>
          <a:p>
            <a:pPr algn="ctr"/>
            <a:r>
              <a:rPr lang="en-US" sz="4000" b="1" dirty="0">
                <a:ln w="0"/>
                <a:effectLst>
                  <a:outerShdw blurRad="38100" dist="19050" dir="2700000" algn="tl" rotWithShape="0">
                    <a:schemeClr val="dk1">
                      <a:alpha val="40000"/>
                    </a:schemeClr>
                  </a:outerShdw>
                </a:effectLst>
              </a:rPr>
              <a:t>Communication Cold </a:t>
            </a:r>
            <a:r>
              <a:rPr lang="en-US" sz="4000" b="1" cap="none" spc="0" dirty="0">
                <a:ln w="0"/>
                <a:solidFill>
                  <a:schemeClr val="tx1"/>
                </a:solidFill>
                <a:effectLst>
                  <a:outerShdw blurRad="38100" dist="19050" dir="2700000" algn="tl" rotWithShape="0">
                    <a:schemeClr val="dk1">
                      <a:alpha val="40000"/>
                    </a:schemeClr>
                  </a:outerShdw>
                </a:effectLst>
              </a:rPr>
              <a:t>Test</a:t>
            </a:r>
          </a:p>
        </p:txBody>
      </p:sp>
      <p:pic>
        <p:nvPicPr>
          <p:cNvPr id="20" name="Picture 19" descr="A screenshot of a cell phone&#10;&#10;Description generated with very high confidence">
            <a:extLst>
              <a:ext uri="{FF2B5EF4-FFF2-40B4-BE49-F238E27FC236}">
                <a16:creationId xmlns:a16="http://schemas.microsoft.com/office/drawing/2014/main" xmlns="" id="{85816D29-53AD-4E7B-8A90-2B334702160D}"/>
              </a:ext>
            </a:extLst>
          </p:cNvPr>
          <p:cNvPicPr>
            <a:picLocks noChangeAspect="1"/>
          </p:cNvPicPr>
          <p:nvPr/>
        </p:nvPicPr>
        <p:blipFill>
          <a:blip r:embed="rId4"/>
          <a:stretch>
            <a:fillRect/>
          </a:stretch>
        </p:blipFill>
        <p:spPr>
          <a:xfrm>
            <a:off x="888872" y="21233301"/>
            <a:ext cx="15611944" cy="10338391"/>
          </a:xfrm>
          <a:prstGeom prst="rect">
            <a:avLst/>
          </a:prstGeom>
        </p:spPr>
      </p:pic>
      <p:pic>
        <p:nvPicPr>
          <p:cNvPr id="26" name="Picture 25" descr="A screenshot of a cell phone&#10;&#10;Description generated with high confidence">
            <a:extLst>
              <a:ext uri="{FF2B5EF4-FFF2-40B4-BE49-F238E27FC236}">
                <a16:creationId xmlns:a16="http://schemas.microsoft.com/office/drawing/2014/main" xmlns="" id="{E532C9DA-62BE-40A5-869C-43F0BE0AAB23}"/>
              </a:ext>
            </a:extLst>
          </p:cNvPr>
          <p:cNvPicPr>
            <a:picLocks noChangeAspect="1"/>
          </p:cNvPicPr>
          <p:nvPr/>
        </p:nvPicPr>
        <p:blipFill>
          <a:blip r:embed="rId5"/>
          <a:stretch>
            <a:fillRect/>
          </a:stretch>
        </p:blipFill>
        <p:spPr>
          <a:xfrm>
            <a:off x="10051452" y="32747593"/>
            <a:ext cx="10619917" cy="5420446"/>
          </a:xfrm>
          <a:prstGeom prst="rect">
            <a:avLst/>
          </a:prstGeom>
        </p:spPr>
      </p:pic>
      <p:pic>
        <p:nvPicPr>
          <p:cNvPr id="28" name="Picture 27" descr="A screenshot of a social media post&#10;&#10;Description generated with very high confidence">
            <a:extLst>
              <a:ext uri="{FF2B5EF4-FFF2-40B4-BE49-F238E27FC236}">
                <a16:creationId xmlns:a16="http://schemas.microsoft.com/office/drawing/2014/main" xmlns="" id="{75F8EFD0-377E-4928-BB26-1C3955BA5F7A}"/>
              </a:ext>
            </a:extLst>
          </p:cNvPr>
          <p:cNvPicPr>
            <a:picLocks noChangeAspect="1"/>
          </p:cNvPicPr>
          <p:nvPr/>
        </p:nvPicPr>
        <p:blipFill>
          <a:blip r:embed="rId6"/>
          <a:stretch>
            <a:fillRect/>
          </a:stretch>
        </p:blipFill>
        <p:spPr>
          <a:xfrm>
            <a:off x="682278" y="32859964"/>
            <a:ext cx="9298176" cy="5366577"/>
          </a:xfrm>
          <a:prstGeom prst="rect">
            <a:avLst/>
          </a:prstGeom>
        </p:spPr>
      </p:pic>
      <p:pic>
        <p:nvPicPr>
          <p:cNvPr id="30" name="Picture 29" descr="A screenshot of a cell phone&#10;&#10;Description generated with very high confidence">
            <a:extLst>
              <a:ext uri="{FF2B5EF4-FFF2-40B4-BE49-F238E27FC236}">
                <a16:creationId xmlns:a16="http://schemas.microsoft.com/office/drawing/2014/main" xmlns="" id="{46E06D08-8E1E-4E2E-AE8C-182E14CB046D}"/>
              </a:ext>
            </a:extLst>
          </p:cNvPr>
          <p:cNvPicPr>
            <a:picLocks noChangeAspect="1"/>
          </p:cNvPicPr>
          <p:nvPr/>
        </p:nvPicPr>
        <p:blipFill>
          <a:blip r:embed="rId7"/>
          <a:stretch>
            <a:fillRect/>
          </a:stretch>
        </p:blipFill>
        <p:spPr>
          <a:xfrm>
            <a:off x="13588193" y="25085881"/>
            <a:ext cx="6661298" cy="5221565"/>
          </a:xfrm>
          <a:prstGeom prst="rect">
            <a:avLst/>
          </a:prstGeom>
        </p:spPr>
      </p:pic>
      <p:pic>
        <p:nvPicPr>
          <p:cNvPr id="1026" name="Picture 2" descr="Image result for University of Wisconsin Colleges Logo">
            <a:extLst>
              <a:ext uri="{FF2B5EF4-FFF2-40B4-BE49-F238E27FC236}">
                <a16:creationId xmlns:a16="http://schemas.microsoft.com/office/drawing/2014/main" xmlns="" id="{7E02556E-3B27-4A80-B233-54F5AF79B2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5443" y="41358725"/>
            <a:ext cx="2066925" cy="23150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screenshot of a cell phone&#10;&#10;Description generated with very high confidence">
            <a:extLst>
              <a:ext uri="{FF2B5EF4-FFF2-40B4-BE49-F238E27FC236}">
                <a16:creationId xmlns:a16="http://schemas.microsoft.com/office/drawing/2014/main" xmlns="" id="{5EA93EA6-33E9-4DF7-AFEF-8C596FF76D58}"/>
              </a:ext>
            </a:extLst>
          </p:cNvPr>
          <p:cNvPicPr>
            <a:picLocks noChangeAspect="1"/>
          </p:cNvPicPr>
          <p:nvPr/>
        </p:nvPicPr>
        <p:blipFill>
          <a:blip r:embed="rId9"/>
          <a:stretch>
            <a:fillRect/>
          </a:stretch>
        </p:blipFill>
        <p:spPr>
          <a:xfrm>
            <a:off x="24864064" y="20963099"/>
            <a:ext cx="12019308" cy="6825953"/>
          </a:xfrm>
          <a:prstGeom prst="rect">
            <a:avLst/>
          </a:prstGeom>
        </p:spPr>
      </p:pic>
      <p:pic>
        <p:nvPicPr>
          <p:cNvPr id="21" name="Picture 20">
            <a:extLst>
              <a:ext uri="{FF2B5EF4-FFF2-40B4-BE49-F238E27FC236}">
                <a16:creationId xmlns:a16="http://schemas.microsoft.com/office/drawing/2014/main" xmlns="" id="{5E2AA1F6-4C67-41E0-84E3-CA345C4F5814}"/>
              </a:ext>
            </a:extLst>
          </p:cNvPr>
          <p:cNvPicPr>
            <a:picLocks noChangeAspect="1"/>
          </p:cNvPicPr>
          <p:nvPr/>
        </p:nvPicPr>
        <p:blipFill>
          <a:blip r:embed="rId10"/>
          <a:stretch>
            <a:fillRect/>
          </a:stretch>
        </p:blipFill>
        <p:spPr>
          <a:xfrm>
            <a:off x="21839010" y="21247074"/>
            <a:ext cx="2755319" cy="2912981"/>
          </a:xfrm>
          <a:prstGeom prst="rect">
            <a:avLst/>
          </a:prstGeom>
        </p:spPr>
      </p:pic>
      <p:pic>
        <p:nvPicPr>
          <p:cNvPr id="23" name="Picture 22" descr="A picture containing indoor, sitting&#10;&#10;Description generated with high confidence">
            <a:extLst>
              <a:ext uri="{FF2B5EF4-FFF2-40B4-BE49-F238E27FC236}">
                <a16:creationId xmlns:a16="http://schemas.microsoft.com/office/drawing/2014/main" xmlns="" id="{448C32C8-4821-4EB8-80DD-51AB4E823B13}"/>
              </a:ext>
            </a:extLst>
          </p:cNvPr>
          <p:cNvPicPr>
            <a:picLocks noChangeAspect="1"/>
          </p:cNvPicPr>
          <p:nvPr/>
        </p:nvPicPr>
        <p:blipFill>
          <a:blip r:embed="rId11"/>
          <a:stretch>
            <a:fillRect/>
          </a:stretch>
        </p:blipFill>
        <p:spPr>
          <a:xfrm>
            <a:off x="32493517" y="21396507"/>
            <a:ext cx="3540555" cy="2539964"/>
          </a:xfrm>
          <a:prstGeom prst="rect">
            <a:avLst/>
          </a:prstGeom>
        </p:spPr>
      </p:pic>
      <p:pic>
        <p:nvPicPr>
          <p:cNvPr id="1029" name="Picture 1028" descr="A desk with a computer on a table&#10;&#10;Description generated with high confidence">
            <a:extLst>
              <a:ext uri="{FF2B5EF4-FFF2-40B4-BE49-F238E27FC236}">
                <a16:creationId xmlns:a16="http://schemas.microsoft.com/office/drawing/2014/main" xmlns="" id="{710699F0-9DDC-4B3F-8668-0BFAE858C3AC}"/>
              </a:ext>
            </a:extLst>
          </p:cNvPr>
          <p:cNvPicPr>
            <a:picLocks noChangeAspect="1"/>
          </p:cNvPicPr>
          <p:nvPr/>
        </p:nvPicPr>
        <p:blipFill>
          <a:blip r:embed="rId12"/>
          <a:stretch>
            <a:fillRect/>
          </a:stretch>
        </p:blipFill>
        <p:spPr>
          <a:xfrm>
            <a:off x="28882934" y="32240124"/>
            <a:ext cx="7789630" cy="5896396"/>
          </a:xfrm>
          <a:prstGeom prst="rect">
            <a:avLst/>
          </a:prstGeom>
        </p:spPr>
      </p:pic>
      <p:sp>
        <p:nvSpPr>
          <p:cNvPr id="1030" name="TextBox 1029">
            <a:extLst>
              <a:ext uri="{FF2B5EF4-FFF2-40B4-BE49-F238E27FC236}">
                <a16:creationId xmlns:a16="http://schemas.microsoft.com/office/drawing/2014/main" xmlns="" id="{0F9DF9AD-8B11-4498-BD9E-B30A83BD083E}"/>
              </a:ext>
            </a:extLst>
          </p:cNvPr>
          <p:cNvSpPr txBox="1"/>
          <p:nvPr/>
        </p:nvSpPr>
        <p:spPr>
          <a:xfrm>
            <a:off x="21556543" y="24232087"/>
            <a:ext cx="3987663" cy="1569660"/>
          </a:xfrm>
          <a:prstGeom prst="rect">
            <a:avLst/>
          </a:prstGeom>
          <a:noFill/>
        </p:spPr>
        <p:txBody>
          <a:bodyPr wrap="square" rtlCol="0">
            <a:spAutoFit/>
          </a:bodyPr>
          <a:lstStyle/>
          <a:p>
            <a:r>
              <a:rPr lang="en-US" sz="3200" b="1" dirty="0"/>
              <a:t>Beam Simulation: </a:t>
            </a:r>
          </a:p>
          <a:p>
            <a:r>
              <a:rPr lang="en-US" sz="3200" dirty="0"/>
              <a:t>- 2.5-5V</a:t>
            </a:r>
          </a:p>
          <a:p>
            <a:r>
              <a:rPr lang="en-US" sz="3200" dirty="0"/>
              <a:t>- 100 </a:t>
            </a:r>
            <a:r>
              <a:rPr lang="en-US" sz="3200" dirty="0" err="1"/>
              <a:t>ms</a:t>
            </a:r>
            <a:r>
              <a:rPr lang="en-US" sz="3200" dirty="0"/>
              <a:t> pulse width</a:t>
            </a:r>
          </a:p>
        </p:txBody>
      </p:sp>
      <p:sp>
        <p:nvSpPr>
          <p:cNvPr id="39" name="TextBox 38">
            <a:extLst>
              <a:ext uri="{FF2B5EF4-FFF2-40B4-BE49-F238E27FC236}">
                <a16:creationId xmlns:a16="http://schemas.microsoft.com/office/drawing/2014/main" xmlns="" id="{085393E3-AD04-4278-9AF5-69BC641EFADE}"/>
              </a:ext>
            </a:extLst>
          </p:cNvPr>
          <p:cNvSpPr txBox="1"/>
          <p:nvPr/>
        </p:nvSpPr>
        <p:spPr>
          <a:xfrm>
            <a:off x="32442422" y="24057070"/>
            <a:ext cx="4230142" cy="1569660"/>
          </a:xfrm>
          <a:prstGeom prst="rect">
            <a:avLst/>
          </a:prstGeom>
          <a:noFill/>
        </p:spPr>
        <p:txBody>
          <a:bodyPr wrap="square" rtlCol="0">
            <a:spAutoFit/>
          </a:bodyPr>
          <a:lstStyle/>
          <a:p>
            <a:r>
              <a:rPr lang="en-US" sz="3200" b="1" dirty="0"/>
              <a:t>Trigger: </a:t>
            </a:r>
          </a:p>
          <a:p>
            <a:r>
              <a:rPr lang="en-US" sz="3200" dirty="0"/>
              <a:t>- 2.5-5V</a:t>
            </a:r>
          </a:p>
          <a:p>
            <a:r>
              <a:rPr lang="en-US" sz="3200" dirty="0"/>
              <a:t>- 200 </a:t>
            </a:r>
            <a:r>
              <a:rPr lang="en-US" sz="3200" dirty="0" err="1"/>
              <a:t>ms</a:t>
            </a:r>
            <a:r>
              <a:rPr lang="en-US" sz="3200" dirty="0"/>
              <a:t> pulse width</a:t>
            </a:r>
          </a:p>
        </p:txBody>
      </p:sp>
      <p:sp>
        <p:nvSpPr>
          <p:cNvPr id="1031" name="TextBox 1030">
            <a:extLst>
              <a:ext uri="{FF2B5EF4-FFF2-40B4-BE49-F238E27FC236}">
                <a16:creationId xmlns:a16="http://schemas.microsoft.com/office/drawing/2014/main" xmlns="" id="{11B01254-29E9-49ED-A91C-0C1D07B7B75E}"/>
              </a:ext>
            </a:extLst>
          </p:cNvPr>
          <p:cNvSpPr txBox="1"/>
          <p:nvPr/>
        </p:nvSpPr>
        <p:spPr>
          <a:xfrm>
            <a:off x="15261774" y="20869850"/>
            <a:ext cx="4356016" cy="646331"/>
          </a:xfrm>
          <a:prstGeom prst="rect">
            <a:avLst/>
          </a:prstGeom>
          <a:noFill/>
          <a:ln>
            <a:solidFill>
              <a:schemeClr val="accent1"/>
            </a:solidFill>
          </a:ln>
        </p:spPr>
        <p:txBody>
          <a:bodyPr wrap="square" rtlCol="0">
            <a:spAutoFit/>
          </a:bodyPr>
          <a:lstStyle/>
          <a:p>
            <a:r>
              <a:rPr lang="en-US" sz="3600" b="1" dirty="0"/>
              <a:t>Beam</a:t>
            </a:r>
            <a:r>
              <a:rPr lang="en-US" sz="3600" dirty="0"/>
              <a:t>: 13 MeV, 1.0 </a:t>
            </a:r>
            <a:r>
              <a:rPr lang="en-US" sz="3600" dirty="0" err="1"/>
              <a:t>nC</a:t>
            </a:r>
            <a:r>
              <a:rPr lang="en-US" sz="3600" dirty="0"/>
              <a:t> </a:t>
            </a:r>
            <a:endParaRPr lang="en-US" sz="1200" dirty="0"/>
          </a:p>
        </p:txBody>
      </p:sp>
      <p:sp>
        <p:nvSpPr>
          <p:cNvPr id="1032" name="TextBox 1031">
            <a:extLst>
              <a:ext uri="{FF2B5EF4-FFF2-40B4-BE49-F238E27FC236}">
                <a16:creationId xmlns:a16="http://schemas.microsoft.com/office/drawing/2014/main" xmlns="" id="{D87EE27B-1591-4156-8CDB-0C8114C4BF3F}"/>
              </a:ext>
            </a:extLst>
          </p:cNvPr>
          <p:cNvSpPr txBox="1"/>
          <p:nvPr/>
        </p:nvSpPr>
        <p:spPr>
          <a:xfrm>
            <a:off x="13865138" y="30433600"/>
            <a:ext cx="2429084" cy="1569660"/>
          </a:xfrm>
          <a:prstGeom prst="rect">
            <a:avLst/>
          </a:prstGeom>
          <a:noFill/>
        </p:spPr>
        <p:txBody>
          <a:bodyPr wrap="square" rtlCol="0">
            <a:spAutoFit/>
          </a:bodyPr>
          <a:lstStyle/>
          <a:p>
            <a:r>
              <a:rPr lang="en-US" sz="3200" b="1" dirty="0"/>
              <a:t>Resistance: </a:t>
            </a:r>
            <a:r>
              <a:rPr lang="en-US" sz="3200" dirty="0"/>
              <a:t>200 – 2000 </a:t>
            </a:r>
            <a:r>
              <a:rPr lang="el-GR" sz="3200" dirty="0"/>
              <a:t>Ω</a:t>
            </a:r>
            <a:endParaRPr lang="en-US" sz="3200" dirty="0"/>
          </a:p>
          <a:p>
            <a:endParaRPr lang="en-US" sz="3200" dirty="0"/>
          </a:p>
        </p:txBody>
      </p:sp>
      <p:sp>
        <p:nvSpPr>
          <p:cNvPr id="42" name="TextBox 41">
            <a:extLst>
              <a:ext uri="{FF2B5EF4-FFF2-40B4-BE49-F238E27FC236}">
                <a16:creationId xmlns:a16="http://schemas.microsoft.com/office/drawing/2014/main" xmlns="" id="{0B0068A3-EA78-4722-9BF1-ACC89A2F2717}"/>
              </a:ext>
            </a:extLst>
          </p:cNvPr>
          <p:cNvSpPr txBox="1"/>
          <p:nvPr/>
        </p:nvSpPr>
        <p:spPr>
          <a:xfrm>
            <a:off x="17167123" y="30433600"/>
            <a:ext cx="2886738" cy="1569660"/>
          </a:xfrm>
          <a:prstGeom prst="rect">
            <a:avLst/>
          </a:prstGeom>
          <a:noFill/>
        </p:spPr>
        <p:txBody>
          <a:bodyPr wrap="square" rtlCol="0">
            <a:spAutoFit/>
          </a:bodyPr>
          <a:lstStyle/>
          <a:p>
            <a:r>
              <a:rPr lang="en-US" sz="3200" b="1" dirty="0"/>
              <a:t>Capacitance: </a:t>
            </a:r>
            <a:r>
              <a:rPr lang="en-US" sz="3200" dirty="0"/>
              <a:t>100 – 1000 pF</a:t>
            </a:r>
          </a:p>
          <a:p>
            <a:endParaRPr lang="en-US" sz="3200" dirty="0"/>
          </a:p>
        </p:txBody>
      </p:sp>
      <p:sp>
        <p:nvSpPr>
          <p:cNvPr id="1033" name="TextBox 1032">
            <a:extLst>
              <a:ext uri="{FF2B5EF4-FFF2-40B4-BE49-F238E27FC236}">
                <a16:creationId xmlns:a16="http://schemas.microsoft.com/office/drawing/2014/main" xmlns="" id="{23A65397-2407-49B9-9C78-23A65A796C71}"/>
              </a:ext>
            </a:extLst>
          </p:cNvPr>
          <p:cNvSpPr txBox="1"/>
          <p:nvPr/>
        </p:nvSpPr>
        <p:spPr>
          <a:xfrm>
            <a:off x="3270516" y="32490950"/>
            <a:ext cx="4121699" cy="523220"/>
          </a:xfrm>
          <a:prstGeom prst="rect">
            <a:avLst/>
          </a:prstGeom>
          <a:noFill/>
        </p:spPr>
        <p:txBody>
          <a:bodyPr wrap="square" rtlCol="0">
            <a:spAutoFit/>
          </a:bodyPr>
          <a:lstStyle/>
          <a:p>
            <a:r>
              <a:rPr lang="en-US" sz="2800" dirty="0"/>
              <a:t>Signal Straight From BPM </a:t>
            </a:r>
          </a:p>
        </p:txBody>
      </p:sp>
      <p:sp>
        <p:nvSpPr>
          <p:cNvPr id="44" name="TextBox 43">
            <a:extLst>
              <a:ext uri="{FF2B5EF4-FFF2-40B4-BE49-F238E27FC236}">
                <a16:creationId xmlns:a16="http://schemas.microsoft.com/office/drawing/2014/main" xmlns="" id="{D86A2327-9F59-447E-AB38-257EE1558FBD}"/>
              </a:ext>
            </a:extLst>
          </p:cNvPr>
          <p:cNvSpPr txBox="1"/>
          <p:nvPr/>
        </p:nvSpPr>
        <p:spPr>
          <a:xfrm>
            <a:off x="12964219" y="32497757"/>
            <a:ext cx="4794382" cy="523220"/>
          </a:xfrm>
          <a:prstGeom prst="rect">
            <a:avLst/>
          </a:prstGeom>
          <a:noFill/>
        </p:spPr>
        <p:txBody>
          <a:bodyPr wrap="square" rtlCol="0">
            <a:spAutoFit/>
          </a:bodyPr>
          <a:lstStyle/>
          <a:p>
            <a:r>
              <a:rPr lang="en-US" sz="2800" dirty="0"/>
              <a:t>Signal Through Prototype Board </a:t>
            </a:r>
          </a:p>
        </p:txBody>
      </p:sp>
      <p:pic>
        <p:nvPicPr>
          <p:cNvPr id="1035" name="Picture 1034" descr="A screenshot of a cell phone&#10;&#10;Description generated with high confidence">
            <a:extLst>
              <a:ext uri="{FF2B5EF4-FFF2-40B4-BE49-F238E27FC236}">
                <a16:creationId xmlns:a16="http://schemas.microsoft.com/office/drawing/2014/main" xmlns="" id="{0F08ED2F-C98F-4A31-83B7-F1F1AE422CD0}"/>
              </a:ext>
            </a:extLst>
          </p:cNvPr>
          <p:cNvPicPr>
            <a:picLocks noChangeAspect="1"/>
          </p:cNvPicPr>
          <p:nvPr/>
        </p:nvPicPr>
        <p:blipFill>
          <a:blip r:embed="rId13"/>
          <a:stretch>
            <a:fillRect/>
          </a:stretch>
        </p:blipFill>
        <p:spPr>
          <a:xfrm>
            <a:off x="2264335" y="11572972"/>
            <a:ext cx="32692314" cy="7919095"/>
          </a:xfrm>
          <a:prstGeom prst="rect">
            <a:avLst/>
          </a:prstGeom>
        </p:spPr>
      </p:pic>
      <p:sp>
        <p:nvSpPr>
          <p:cNvPr id="1036" name="TextBox 1035">
            <a:extLst>
              <a:ext uri="{FF2B5EF4-FFF2-40B4-BE49-F238E27FC236}">
                <a16:creationId xmlns:a16="http://schemas.microsoft.com/office/drawing/2014/main" xmlns="" id="{1D5007C0-1A01-4270-BCA4-94BA4E3338F9}"/>
              </a:ext>
            </a:extLst>
          </p:cNvPr>
          <p:cNvSpPr txBox="1"/>
          <p:nvPr/>
        </p:nvSpPr>
        <p:spPr>
          <a:xfrm>
            <a:off x="1993259" y="11946194"/>
            <a:ext cx="4129548" cy="2000548"/>
          </a:xfrm>
          <a:prstGeom prst="rect">
            <a:avLst/>
          </a:prstGeom>
          <a:noFill/>
        </p:spPr>
        <p:txBody>
          <a:bodyPr wrap="square" rtlCol="0">
            <a:spAutoFit/>
          </a:bodyPr>
          <a:lstStyle/>
          <a:p>
            <a:pPr algn="ctr"/>
            <a:r>
              <a:rPr lang="en-US" sz="4000" b="1" dirty="0">
                <a:ln w="0"/>
                <a:effectLst>
                  <a:outerShdw blurRad="38100" dist="19050" dir="2700000" algn="tl" rotWithShape="0">
                    <a:schemeClr val="dk1">
                      <a:alpha val="40000"/>
                    </a:schemeClr>
                  </a:outerShdw>
                </a:effectLst>
              </a:rPr>
              <a:t>Workflow of BPM </a:t>
            </a:r>
          </a:p>
          <a:p>
            <a:pPr algn="ctr"/>
            <a:r>
              <a:rPr lang="en-US" sz="4000" b="1" dirty="0">
                <a:ln w="0"/>
                <a:effectLst>
                  <a:outerShdw blurRad="38100" dist="19050" dir="2700000" algn="tl" rotWithShape="0">
                    <a:schemeClr val="dk1">
                      <a:alpha val="40000"/>
                    </a:schemeClr>
                  </a:outerShdw>
                </a:effectLst>
              </a:rPr>
              <a:t>System</a:t>
            </a:r>
          </a:p>
          <a:p>
            <a:endParaRPr lang="en-US" sz="4400" dirty="0"/>
          </a:p>
        </p:txBody>
      </p:sp>
      <p:sp>
        <p:nvSpPr>
          <p:cNvPr id="48" name="TextBox 47">
            <a:extLst>
              <a:ext uri="{FF2B5EF4-FFF2-40B4-BE49-F238E27FC236}">
                <a16:creationId xmlns:a16="http://schemas.microsoft.com/office/drawing/2014/main" xmlns="" id="{FD957947-F01D-4600-8692-0DAE0BD7398C}"/>
              </a:ext>
            </a:extLst>
          </p:cNvPr>
          <p:cNvSpPr txBox="1"/>
          <p:nvPr/>
        </p:nvSpPr>
        <p:spPr>
          <a:xfrm>
            <a:off x="527379" y="19820235"/>
            <a:ext cx="20143990" cy="18472260"/>
          </a:xfrm>
          <a:prstGeom prst="rect">
            <a:avLst/>
          </a:prstGeom>
          <a:noFill/>
          <a:ln>
            <a:solidFill>
              <a:schemeClr val="tx2">
                <a:lumMod val="20000"/>
                <a:lumOff val="80000"/>
              </a:schemeClr>
            </a:solidFill>
          </a:ln>
        </p:spPr>
        <p:txBody>
          <a:bodyPr wrap="square" rtlCol="0">
            <a:spAutoFit/>
          </a:bodyPr>
          <a:lstStyle/>
          <a:p>
            <a:endParaRPr lang="en-US" dirty="0"/>
          </a:p>
        </p:txBody>
      </p:sp>
      <p:pic>
        <p:nvPicPr>
          <p:cNvPr id="1038" name="Picture 1037" descr="A circuit board&#10;&#10;Description generated with very high confidence">
            <a:extLst>
              <a:ext uri="{FF2B5EF4-FFF2-40B4-BE49-F238E27FC236}">
                <a16:creationId xmlns:a16="http://schemas.microsoft.com/office/drawing/2014/main" xmlns="" id="{A5739C1D-CE99-44E2-9B75-50688EC4074C}"/>
              </a:ext>
            </a:extLst>
          </p:cNvPr>
          <p:cNvPicPr>
            <a:picLocks noChangeAspect="1"/>
          </p:cNvPicPr>
          <p:nvPr/>
        </p:nvPicPr>
        <p:blipFill>
          <a:blip r:embed="rId14"/>
          <a:stretch>
            <a:fillRect/>
          </a:stretch>
        </p:blipFill>
        <p:spPr>
          <a:xfrm>
            <a:off x="24931056" y="27699451"/>
            <a:ext cx="7905108" cy="4617470"/>
          </a:xfrm>
          <a:prstGeom prst="rect">
            <a:avLst/>
          </a:prstGeom>
        </p:spPr>
      </p:pic>
      <p:pic>
        <p:nvPicPr>
          <p:cNvPr id="1040" name="Picture 1039" descr="A screen shot of a computer&#10;&#10;Description generated with very high confidence">
            <a:extLst>
              <a:ext uri="{FF2B5EF4-FFF2-40B4-BE49-F238E27FC236}">
                <a16:creationId xmlns:a16="http://schemas.microsoft.com/office/drawing/2014/main" xmlns="" id="{C7A4D836-6FEB-46BA-A0CD-3FDBFE2B44FB}"/>
              </a:ext>
            </a:extLst>
          </p:cNvPr>
          <p:cNvPicPr>
            <a:picLocks noChangeAspect="1"/>
          </p:cNvPicPr>
          <p:nvPr/>
        </p:nvPicPr>
        <p:blipFill>
          <a:blip r:embed="rId15"/>
          <a:stretch>
            <a:fillRect/>
          </a:stretch>
        </p:blipFill>
        <p:spPr>
          <a:xfrm>
            <a:off x="21250072" y="32316921"/>
            <a:ext cx="7023176" cy="5782010"/>
          </a:xfrm>
          <a:prstGeom prst="rect">
            <a:avLst/>
          </a:prstGeom>
        </p:spPr>
      </p:pic>
    </p:spTree>
    <p:extLst>
      <p:ext uri="{BB962C8B-B14F-4D97-AF65-F5344CB8AC3E}">
        <p14:creationId xmlns:p14="http://schemas.microsoft.com/office/powerpoint/2010/main" val="2753031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1705</TotalTime>
  <Words>403</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55</cp:revision>
  <dcterms:created xsi:type="dcterms:W3CDTF">2015-07-14T13:53:43Z</dcterms:created>
  <dcterms:modified xsi:type="dcterms:W3CDTF">2018-08-01T19:40:17Z</dcterms:modified>
</cp:coreProperties>
</file>