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Lst>
  <p:notesMasterIdLst>
    <p:notesMasterId r:id="rId21"/>
  </p:notesMasterIdLst>
  <p:sldIdLst>
    <p:sldId id="258" r:id="rId2"/>
    <p:sldId id="288" r:id="rId3"/>
    <p:sldId id="296" r:id="rId4"/>
    <p:sldId id="289" r:id="rId5"/>
    <p:sldId id="290" r:id="rId6"/>
    <p:sldId id="291" r:id="rId7"/>
    <p:sldId id="292" r:id="rId8"/>
    <p:sldId id="293" r:id="rId9"/>
    <p:sldId id="295" r:id="rId10"/>
    <p:sldId id="294" r:id="rId11"/>
    <p:sldId id="297" r:id="rId12"/>
    <p:sldId id="298" r:id="rId13"/>
    <p:sldId id="299" r:id="rId14"/>
    <p:sldId id="300" r:id="rId15"/>
    <p:sldId id="301" r:id="rId16"/>
    <p:sldId id="302" r:id="rId17"/>
    <p:sldId id="303" r:id="rId18"/>
    <p:sldId id="304" r:id="rId19"/>
    <p:sldId id="30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1">
          <p15:clr>
            <a:srgbClr val="A4A3A4"/>
          </p15:clr>
        </p15:guide>
        <p15:guide id="2" orient="horz" pos="4175">
          <p15:clr>
            <a:srgbClr val="A4A3A4"/>
          </p15:clr>
        </p15:guide>
        <p15:guide id="3" orient="horz" pos="311">
          <p15:clr>
            <a:srgbClr val="A4A3A4"/>
          </p15:clr>
        </p15:guide>
        <p15:guide id="4" pos="5503">
          <p15:clr>
            <a:srgbClr val="A4A3A4"/>
          </p15:clr>
        </p15:guide>
        <p15:guide id="5" pos="317">
          <p15:clr>
            <a:srgbClr val="A4A3A4"/>
          </p15:clr>
        </p15:guide>
        <p15:guide id="6" pos="151">
          <p15:clr>
            <a:srgbClr val="A4A3A4"/>
          </p15:clr>
        </p15:guide>
        <p15:guide id="7" pos="558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J" initials="M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1F8F"/>
    <a:srgbClr val="A12B2F"/>
    <a:srgbClr val="007836"/>
    <a:srgbClr val="ECAA00"/>
    <a:srgbClr val="76777B"/>
    <a:srgbClr val="00609C"/>
    <a:srgbClr val="ECAC00"/>
    <a:srgbClr val="00A19C"/>
    <a:srgbClr val="0082CA"/>
    <a:srgbClr val="4D008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7" autoAdjust="0"/>
    <p:restoredTop sz="93511" autoAdjust="0"/>
  </p:normalViewPr>
  <p:slideViewPr>
    <p:cSldViewPr snapToGrid="0" showGuides="1">
      <p:cViewPr varScale="1">
        <p:scale>
          <a:sx n="72" d="100"/>
          <a:sy n="72" d="100"/>
        </p:scale>
        <p:origin x="546" y="624"/>
      </p:cViewPr>
      <p:guideLst>
        <p:guide orient="horz" pos="671"/>
        <p:guide orient="horz" pos="4175"/>
        <p:guide orient="horz" pos="311"/>
        <p:guide pos="5503"/>
        <p:guide pos="317"/>
        <p:guide pos="151"/>
        <p:guide pos="5581"/>
      </p:guideLst>
    </p:cSldViewPr>
  </p:slideViewPr>
  <p:notesTextViewPr>
    <p:cViewPr>
      <p:scale>
        <a:sx n="100" d="100"/>
        <a:sy n="100" d="100"/>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80A489-9093-C54A-B1C3-374F661A0010}" type="datetimeFigureOut">
              <a:rPr lang="en-US" smtClean="0"/>
              <a:t>8/9/2018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AA7A1A-8011-3A42-91B8-EE1BD44E4455}" type="slidenum">
              <a:rPr lang="en-US" smtClean="0"/>
              <a:t>‹#›</a:t>
            </a:fld>
            <a:endParaRPr lang="en-US"/>
          </a:p>
        </p:txBody>
      </p:sp>
    </p:spTree>
    <p:extLst>
      <p:ext uri="{BB962C8B-B14F-4D97-AF65-F5344CB8AC3E}">
        <p14:creationId xmlns:p14="http://schemas.microsoft.com/office/powerpoint/2010/main" val="1920691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5984917"/>
          </a:xfrm>
          <a:prstGeom prst="rect">
            <a:avLst/>
          </a:prstGeom>
        </p:spPr>
      </p:pic>
      <p:sp>
        <p:nvSpPr>
          <p:cNvPr id="3" name="Text Placeholder 2"/>
          <p:cNvSpPr>
            <a:spLocks noGrp="1"/>
          </p:cNvSpPr>
          <p:nvPr>
            <p:ph type="body" sz="quarter" idx="10" hasCustomPrompt="1"/>
          </p:nvPr>
        </p:nvSpPr>
        <p:spPr>
          <a:xfrm>
            <a:off x="1" y="-14246"/>
            <a:ext cx="9143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spTree>
    <p:extLst>
      <p:ext uri="{BB962C8B-B14F-4D97-AF65-F5344CB8AC3E}">
        <p14:creationId xmlns:p14="http://schemas.microsoft.com/office/powerpoint/2010/main" val="1861819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711594"/>
            <a:ext cx="3790374"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676630" y="5497444"/>
            <a:ext cx="384048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4765130" y="1710816"/>
            <a:ext cx="3790374"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4765130" y="5496666"/>
            <a:ext cx="384048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8171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85427"/>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95879" y="3616113"/>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3381086" y="3616113"/>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503079" y="1697093"/>
            <a:ext cx="2361244"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3388286" y="1697093"/>
            <a:ext cx="2361244"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6261696" y="3618612"/>
            <a:ext cx="2465584" cy="2146610"/>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6268896" y="1699592"/>
            <a:ext cx="2361244"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174887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701473"/>
            <a:ext cx="224028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701473"/>
            <a:ext cx="224028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701473"/>
            <a:ext cx="224028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701473"/>
            <a:ext cx="224028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4706193"/>
            <a:ext cx="8434552" cy="175226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3979061"/>
            <a:ext cx="2238469" cy="477837"/>
          </a:xfrm>
          <a:noFill/>
        </p:spPr>
        <p:txBody>
          <a:bodyPr lIns="91440" rIns="91440"/>
          <a:lstStyle>
            <a:lvl1pPr marL="0" indent="0">
              <a:lnSpc>
                <a:spcPct val="95000"/>
              </a:lnSpc>
              <a:buNone/>
              <a:defRPr sz="12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4"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3"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1" y="3979061"/>
            <a:ext cx="2238469" cy="477837"/>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0" y="1168748"/>
            <a:ext cx="8372901" cy="499715"/>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014219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0" y="1168748"/>
            <a:ext cx="8372901" cy="27699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5" name="Picture Placeholder 4"/>
          <p:cNvSpPr>
            <a:spLocks noGrp="1" noChangeAspect="1"/>
          </p:cNvSpPr>
          <p:nvPr>
            <p:ph type="pic" sz="quarter" idx="15" hasCustomPrompt="1"/>
          </p:nvPr>
        </p:nvSpPr>
        <p:spPr>
          <a:xfrm>
            <a:off x="487437" y="1574666"/>
            <a:ext cx="3790374"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487437" y="344342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
        <p:nvSpPr>
          <p:cNvPr id="18" name="Picture Placeholder 4"/>
          <p:cNvSpPr>
            <a:spLocks noGrp="1" noChangeAspect="1"/>
          </p:cNvSpPr>
          <p:nvPr>
            <p:ph type="pic" sz="quarter" idx="25" hasCustomPrompt="1"/>
          </p:nvPr>
        </p:nvSpPr>
        <p:spPr>
          <a:xfrm>
            <a:off x="4912432" y="1574666"/>
            <a:ext cx="3790374"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4912432" y="344342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
        <p:nvSpPr>
          <p:cNvPr id="20" name="Picture Placeholder 4"/>
          <p:cNvSpPr>
            <a:spLocks noGrp="1" noChangeAspect="1"/>
          </p:cNvSpPr>
          <p:nvPr>
            <p:ph type="pic" sz="quarter" idx="27" hasCustomPrompt="1"/>
          </p:nvPr>
        </p:nvSpPr>
        <p:spPr>
          <a:xfrm>
            <a:off x="487437" y="4025151"/>
            <a:ext cx="3790374"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487437" y="5898516"/>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
        <p:nvSpPr>
          <p:cNvPr id="24" name="Picture Placeholder 4"/>
          <p:cNvSpPr>
            <a:spLocks noGrp="1" noChangeAspect="1"/>
          </p:cNvSpPr>
          <p:nvPr>
            <p:ph type="pic" sz="quarter" idx="29" hasCustomPrompt="1"/>
          </p:nvPr>
        </p:nvSpPr>
        <p:spPr>
          <a:xfrm>
            <a:off x="4912432" y="4025151"/>
            <a:ext cx="3790374"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4912432" y="5902307"/>
            <a:ext cx="384048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a:t>
            </a:r>
          </a:p>
          <a:p>
            <a:endParaRPr lang="en-US" dirty="0"/>
          </a:p>
        </p:txBody>
      </p:sp>
    </p:spTree>
    <p:extLst>
      <p:ext uri="{BB962C8B-B14F-4D97-AF65-F5344CB8AC3E}">
        <p14:creationId xmlns:p14="http://schemas.microsoft.com/office/powerpoint/2010/main" val="4235921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457200" y="1699606"/>
            <a:ext cx="8372901" cy="4029858"/>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485775" y="6318955"/>
            <a:ext cx="3711039" cy="539045"/>
          </a:xfrm>
        </p:spPr>
        <p:txBody>
          <a:bodyPr bIns="0" anchor="t" anchorCtr="0"/>
          <a:lstStyle>
            <a:lvl1pPr marL="0" indent="0">
              <a:buNone/>
              <a:defRPr sz="1050" baseline="0"/>
            </a:lvl1pPr>
          </a:lstStyle>
          <a:p>
            <a:pPr lvl="0"/>
            <a:r>
              <a:rPr lang="en-US" dirty="0"/>
              <a:t>Source:</a:t>
            </a:r>
          </a:p>
        </p:txBody>
      </p:sp>
    </p:spTree>
    <p:extLst>
      <p:ext uri="{BB962C8B-B14F-4D97-AF65-F5344CB8AC3E}">
        <p14:creationId xmlns:p14="http://schemas.microsoft.com/office/powerpoint/2010/main" val="3500419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userDrawn="1"/>
        </p:nvSpPr>
        <p:spPr>
          <a:xfrm>
            <a:off x="469900" y="6247222"/>
            <a:ext cx="1387624" cy="369332"/>
          </a:xfrm>
          <a:prstGeom prst="rect">
            <a:avLst/>
          </a:prstGeom>
          <a:noFill/>
        </p:spPr>
        <p:txBody>
          <a:bodyPr wrap="none" lIns="0" rtlCol="0">
            <a:spAutoFit/>
          </a:bodyPr>
          <a:lstStyle/>
          <a:p>
            <a:r>
              <a:rPr lang="en-US" dirty="0">
                <a:solidFill>
                  <a:schemeClr val="tx1">
                    <a:lumMod val="50000"/>
                  </a:schemeClr>
                </a:solidFill>
              </a:rPr>
              <a:t>www.anl.gov</a:t>
            </a:r>
          </a:p>
        </p:txBody>
      </p:sp>
      <p:pic>
        <p:nvPicPr>
          <p:cNvPr id="8" name="Picture 7"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5984917"/>
          </a:xfrm>
          <a:prstGeom prst="rect">
            <a:avLst/>
          </a:prstGeom>
        </p:spPr>
      </p:pic>
      <p:sp>
        <p:nvSpPr>
          <p:cNvPr id="9" name="Text Placeholder 2"/>
          <p:cNvSpPr>
            <a:spLocks noGrp="1"/>
          </p:cNvSpPr>
          <p:nvPr>
            <p:ph type="body" sz="quarter" idx="10" hasCustomPrompt="1"/>
          </p:nvPr>
        </p:nvSpPr>
        <p:spPr>
          <a:xfrm>
            <a:off x="0" y="-14246"/>
            <a:ext cx="9143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closing statement</a:t>
            </a:r>
          </a:p>
        </p:txBody>
      </p:sp>
      <p:sp>
        <p:nvSpPr>
          <p:cNvPr id="6" name="TextBox 5"/>
          <p:cNvSpPr txBox="1"/>
          <p:nvPr userDrawn="1"/>
        </p:nvSpPr>
        <p:spPr>
          <a:xfrm>
            <a:off x="-991004" y="-1815882"/>
            <a:ext cx="3782000" cy="1600438"/>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closing statement (optional): </a:t>
            </a:r>
          </a:p>
          <a:p>
            <a:endParaRPr lang="en-US" sz="1400" b="1" baseline="0" dirty="0">
              <a:solidFill>
                <a:schemeClr val="bg1"/>
              </a:solidFill>
            </a:endParaRPr>
          </a:p>
          <a:p>
            <a:pPr lvl="0"/>
            <a:r>
              <a:rPr lang="en-US" sz="1400" b="1" dirty="0">
                <a:solidFill>
                  <a:schemeClr val="bg1"/>
                </a:solidFill>
              </a:rPr>
              <a:t>WE START WITH YES.</a:t>
            </a:r>
          </a:p>
          <a:p>
            <a:pPr lvl="0">
              <a:spcAft>
                <a:spcPts val="1200"/>
              </a:spcAft>
            </a:pPr>
            <a:r>
              <a:rPr lang="en-US" sz="1400" b="1" dirty="0">
                <a:solidFill>
                  <a:schemeClr val="bg1"/>
                </a:solidFill>
              </a:rPr>
              <a:t>AND END WITH THANK YOU.</a:t>
            </a:r>
          </a:p>
          <a:p>
            <a:pPr lvl="0"/>
            <a:r>
              <a:rPr lang="en-US" sz="1400" b="1" dirty="0">
                <a:solidFill>
                  <a:schemeClr val="bg1"/>
                </a:solidFill>
              </a:rPr>
              <a:t>DO YOU HAVE ANY BIG QUESTIONS?</a:t>
            </a:r>
            <a:endParaRPr lang="en-US" sz="1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2748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3" name="Rectangle 2"/>
          <p:cNvSpPr/>
          <p:nvPr/>
        </p:nvSpPr>
        <p:spPr>
          <a:xfrm>
            <a:off x="0" y="-6724"/>
            <a:ext cx="9144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274638"/>
            <a:ext cx="8372901" cy="806017"/>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359530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866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Option A">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33021" y="627296"/>
            <a:ext cx="1859645" cy="669932"/>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4"/>
          <p:cNvSpPr>
            <a:spLocks noGrp="1" noChangeAspect="1"/>
          </p:cNvSpPr>
          <p:nvPr>
            <p:ph type="pic" sz="quarter" idx="16" hasCustomPrompt="1"/>
          </p:nvPr>
        </p:nvSpPr>
        <p:spPr>
          <a:xfrm>
            <a:off x="4863725" y="1689100"/>
            <a:ext cx="4280275"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469900" y="4582947"/>
            <a:ext cx="2692871" cy="393700"/>
          </a:xfrm>
        </p:spPr>
        <p:txBody>
          <a:bodyPr lIns="0" bIns="0" anchor="b">
            <a:normAutofit/>
          </a:bodyPr>
          <a:lstStyle>
            <a:lvl1pPr marL="0" inden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469900" y="4960384"/>
            <a:ext cx="2692871" cy="9144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3417371"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22" hasCustomPrompt="1"/>
          </p:nvPr>
        </p:nvSpPr>
        <p:spPr>
          <a:xfrm>
            <a:off x="3417371"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6360196" y="4582947"/>
            <a:ext cx="2692871"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a:t>presenter name</a:t>
            </a:r>
          </a:p>
        </p:txBody>
      </p:sp>
      <p:sp>
        <p:nvSpPr>
          <p:cNvPr id="55" name="Text Placeholder 45"/>
          <p:cNvSpPr>
            <a:spLocks noGrp="1"/>
          </p:cNvSpPr>
          <p:nvPr>
            <p:ph type="body" sz="quarter" idx="26" hasCustomPrompt="1"/>
          </p:nvPr>
        </p:nvSpPr>
        <p:spPr>
          <a:xfrm>
            <a:off x="6360196" y="4960384"/>
            <a:ext cx="2692871"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chemeClr val="tx1"/>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5" name="Text Placeholder 9"/>
          <p:cNvSpPr>
            <a:spLocks noGrp="1"/>
          </p:cNvSpPr>
          <p:nvPr>
            <p:ph type="body" sz="quarter" idx="27" hasCustomPrompt="1"/>
          </p:nvPr>
        </p:nvSpPr>
        <p:spPr>
          <a:xfrm>
            <a:off x="431799" y="730250"/>
            <a:ext cx="6188075" cy="393700"/>
          </a:xfrm>
        </p:spPr>
        <p:txBody>
          <a:bodyPr lIns="0" bIns="0" anchor="b">
            <a:normAutofit/>
          </a:bodyPr>
          <a:lstStyle>
            <a:lvl1pPr marL="0" indent="0">
              <a:buNone/>
              <a:defRPr sz="1800" b="1" cap="all" baseline="0">
                <a:solidFill>
                  <a:schemeClr val="tx1"/>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sp>
        <p:nvSpPr>
          <p:cNvPr id="17" name="TextBox 16"/>
          <p:cNvSpPr txBox="1"/>
          <p:nvPr userDrawn="1"/>
        </p:nvSpPr>
        <p:spPr>
          <a:xfrm>
            <a:off x="-1066539" y="-1241416"/>
            <a:ext cx="3876414" cy="1015663"/>
          </a:xfrm>
          <a:prstGeom prst="rect">
            <a:avLst/>
          </a:prstGeom>
          <a:solidFill>
            <a:schemeClr val="bg1">
              <a:lumMod val="50000"/>
            </a:schemeClr>
          </a:solidFill>
        </p:spPr>
        <p:txBody>
          <a:bodyPr wrap="square" rtlCol="0">
            <a:spAutoFit/>
          </a:bodyPr>
          <a:lstStyle/>
          <a:p>
            <a:r>
              <a:rPr lang="en-US" sz="1400" b="1" dirty="0">
                <a:solidFill>
                  <a:schemeClr val="bg1"/>
                </a:solidFill>
              </a:rPr>
              <a:t>Suggested</a:t>
            </a:r>
            <a:r>
              <a:rPr lang="en-US" sz="1400" b="1" baseline="0" dirty="0">
                <a:solidFill>
                  <a:schemeClr val="bg1"/>
                </a:solidFill>
              </a:rPr>
              <a:t> line of text (optional): </a:t>
            </a:r>
          </a:p>
          <a:p>
            <a:endParaRPr lang="en-US" sz="1400" b="1" baseline="0" dirty="0">
              <a:solidFill>
                <a:schemeClr val="bg1"/>
              </a:solidFill>
            </a:endParaRPr>
          </a:p>
          <a:p>
            <a:r>
              <a:rPr lang="en-US" sz="1400" b="1" baseline="0" dirty="0">
                <a:solidFill>
                  <a:schemeClr val="bg1"/>
                </a:solidFill>
              </a:rPr>
              <a:t>WE START WITH YES.</a:t>
            </a:r>
            <a:endParaRPr lang="en-US" sz="1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182264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Option B">
    <p:spTree>
      <p:nvGrpSpPr>
        <p:cNvPr id="1" name=""/>
        <p:cNvGrpSpPr/>
        <p:nvPr/>
      </p:nvGrpSpPr>
      <p:grpSpPr>
        <a:xfrm>
          <a:off x="0" y="0"/>
          <a:ext cx="0" cy="0"/>
          <a:chOff x="0" y="0"/>
          <a:chExt cx="0" cy="0"/>
        </a:xfrm>
      </p:grpSpPr>
      <p:pic>
        <p:nvPicPr>
          <p:cNvPr id="17"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6156882"/>
            <a:ext cx="1546678" cy="55718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7020"/>
            <a:ext cx="9144000" cy="6011938"/>
          </a:xfrm>
          <a:prstGeom prst="rect">
            <a:avLst/>
          </a:prstGeom>
        </p:spPr>
      </p:pic>
      <p:sp>
        <p:nvSpPr>
          <p:cNvPr id="84" name="Text Placeholder 1"/>
          <p:cNvSpPr>
            <a:spLocks noGrp="1"/>
          </p:cNvSpPr>
          <p:nvPr>
            <p:ph type="body" sz="quarter" idx="10" hasCustomPrompt="1"/>
          </p:nvPr>
        </p:nvSpPr>
        <p:spPr>
          <a:xfrm>
            <a:off x="0" y="-27020"/>
            <a:ext cx="9144000" cy="6011938"/>
          </a:xfrm>
          <a:solidFill>
            <a:schemeClr val="accent2">
              <a:alpha val="85000"/>
            </a:schemeClr>
          </a:solidFill>
        </p:spPr>
        <p:txBody>
          <a:bodyPr bIns="0" anchor="b"/>
          <a:lstStyle>
            <a:lvl1pPr marL="0" indent="0">
              <a:buNone/>
              <a:defRPr sz="100"/>
            </a:lvl1pPr>
          </a:lstStyle>
          <a:p>
            <a:r>
              <a:rPr lang="en-US" dirty="0"/>
              <a:t> </a:t>
            </a:r>
          </a:p>
        </p:txBody>
      </p:sp>
      <p:sp>
        <p:nvSpPr>
          <p:cNvPr id="8" name="Picture Placeholder 4"/>
          <p:cNvSpPr>
            <a:spLocks noGrp="1" noChangeAspect="1"/>
          </p:cNvSpPr>
          <p:nvPr>
            <p:ph type="pic" sz="quarter" idx="16" hasCustomPrompt="1"/>
          </p:nvPr>
        </p:nvSpPr>
        <p:spPr>
          <a:xfrm>
            <a:off x="4863725" y="1689100"/>
            <a:ext cx="4280275"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689100"/>
            <a:ext cx="4863724" cy="2706624"/>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204952"/>
            <a:ext cx="5851526" cy="1292225"/>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469900" y="4582947"/>
            <a:ext cx="2692871" cy="393700"/>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469900" y="4960384"/>
            <a:ext cx="2692871" cy="9144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3417371"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3417371"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6360196" y="4582947"/>
            <a:ext cx="2692871"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6360196" y="4960384"/>
            <a:ext cx="2692871"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1" y="1689100"/>
            <a:ext cx="239714" cy="2706624"/>
          </a:xfrm>
          <a:solidFill>
            <a:schemeClr val="accent1"/>
          </a:solidFill>
        </p:spPr>
        <p:txBody>
          <a:bodyPr bIns="0" anchor="b"/>
          <a:lstStyle>
            <a:lvl1pPr marL="0" indent="0">
              <a:buNone/>
              <a:defRPr sz="100"/>
            </a:lvl1pPr>
          </a:lstStyle>
          <a:p>
            <a:pPr lvl="0"/>
            <a:r>
              <a:rPr lang="en-US" dirty="0"/>
              <a:t>  </a:t>
            </a:r>
          </a:p>
        </p:txBody>
      </p:sp>
      <p:sp>
        <p:nvSpPr>
          <p:cNvPr id="155" name="TextBox 154"/>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38316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0" y="1699995"/>
            <a:ext cx="8372901"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120545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Option C">
    <p:spTree>
      <p:nvGrpSpPr>
        <p:cNvPr id="1" name=""/>
        <p:cNvGrpSpPr/>
        <p:nvPr/>
      </p:nvGrpSpPr>
      <p:grpSpPr>
        <a:xfrm>
          <a:off x="0" y="0"/>
          <a:ext cx="0" cy="0"/>
          <a:chOff x="0" y="0"/>
          <a:chExt cx="0" cy="0"/>
        </a:xfrm>
      </p:grpSpPr>
      <p:pic>
        <p:nvPicPr>
          <p:cNvPr id="18"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86679" y="167614"/>
            <a:ext cx="1546986" cy="5572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469900" y="4945565"/>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0" y="5323002"/>
            <a:ext cx="2692871" cy="74672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1" y="4945565"/>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1" y="5323002"/>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899574"/>
            <a:ext cx="8925874"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726366"/>
            <a:ext cx="8452904" cy="862880"/>
          </a:xfrm>
        </p:spPr>
        <p:txBody>
          <a:bodyPr lIns="0" rIns="91440" anchor="b">
            <a:normAutofit/>
          </a:bodyPr>
          <a:lstStyle>
            <a:lvl1pPr>
              <a:defRPr sz="2800"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6360196" y="4945565"/>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6" y="5323002"/>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4589246"/>
            <a:ext cx="8484914"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1" y="899573"/>
            <a:ext cx="224589" cy="2761488"/>
          </a:xfrm>
          <a:solidFill>
            <a:schemeClr val="accent1"/>
          </a:solidFill>
        </p:spPr>
        <p:txBody>
          <a:bodyPr bIns="0" anchor="b"/>
          <a:lstStyle>
            <a:lvl1pPr marL="0" indent="0">
              <a:buNone/>
              <a:defRPr sz="100"/>
            </a:lvl1pPr>
          </a:lstStyle>
          <a:p>
            <a:pPr lvl="0"/>
            <a:r>
              <a:rPr lang="en-US" dirty="0"/>
              <a:t>  </a:t>
            </a:r>
          </a:p>
        </p:txBody>
      </p:sp>
      <p:sp>
        <p:nvSpPr>
          <p:cNvPr id="186" name="TextBox 18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17" name="Text Placeholder 4"/>
          <p:cNvSpPr>
            <a:spLocks noGrp="1"/>
          </p:cNvSpPr>
          <p:nvPr>
            <p:ph type="body" sz="quarter" idx="26" hasCustomPrompt="1"/>
          </p:nvPr>
        </p:nvSpPr>
        <p:spPr>
          <a:xfrm>
            <a:off x="503238" y="366274"/>
            <a:ext cx="8484914" cy="331077"/>
          </a:xfrm>
        </p:spPr>
        <p:txBody>
          <a:bodyPr/>
          <a:lstStyle>
            <a:lvl1pPr marL="0" indent="0">
              <a:buNone/>
              <a:defRPr sz="1000" b="1" cap="all" baseline="0">
                <a:solidFill>
                  <a:schemeClr val="tx1"/>
                </a:solidFill>
              </a:defRPr>
            </a:lvl1pPr>
          </a:lstStyle>
          <a:p>
            <a:r>
              <a:rPr lang="en-US" sz="1000" b="0" cap="all" dirty="0">
                <a:solidFill>
                  <a:srgbClr val="000000"/>
                </a:solidFill>
              </a:rPr>
              <a:t>Type in name of </a:t>
            </a:r>
            <a:r>
              <a:rPr lang="en-US" sz="1000" b="0" cap="all" dirty="0" err="1">
                <a:solidFill>
                  <a:srgbClr val="000000"/>
                </a:solidFill>
              </a:rPr>
              <a:t>fACILITY</a:t>
            </a:r>
            <a:r>
              <a:rPr lang="en-US" sz="1000" b="0" cap="all" dirty="0">
                <a:solidFill>
                  <a:srgbClr val="000000"/>
                </a:solidFill>
              </a:rPr>
              <a:t>, division, group, program or </a:t>
            </a:r>
            <a:r>
              <a:rPr lang="en-US" sz="1000" dirty="0">
                <a:solidFill>
                  <a:srgbClr val="000000"/>
                </a:solidFill>
              </a:rPr>
              <a:t>www.anl.gov</a:t>
            </a:r>
          </a:p>
        </p:txBody>
      </p:sp>
    </p:spTree>
    <p:extLst>
      <p:ext uri="{BB962C8B-B14F-4D97-AF65-F5344CB8AC3E}">
        <p14:creationId xmlns:p14="http://schemas.microsoft.com/office/powerpoint/2010/main" val="219085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Option D">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0979" y="320210"/>
            <a:ext cx="1546986" cy="557297"/>
          </a:xfrm>
          <a:prstGeom prst="rect">
            <a:avLst/>
          </a:prstGeom>
          <a:noFill/>
          <a:extLst>
            <a:ext uri="{909E8E84-426E-40DD-AFC4-6F175D3DCCD1}">
              <a14:hiddenFill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469900" y="6094281"/>
            <a:ext cx="5894492"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469900" y="4581631"/>
            <a:ext cx="2692871"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0" y="4959068"/>
            <a:ext cx="2692871" cy="9144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1"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1" y="4959068"/>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1681606"/>
            <a:ext cx="8925874"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1" y="116710"/>
            <a:ext cx="6776128" cy="1119234"/>
          </a:xfrm>
        </p:spPr>
        <p:txBody>
          <a:bodyPr lIns="0" rIns="91440" anchor="b">
            <a:normAutofit/>
          </a:bodyPr>
          <a:lstStyle>
            <a:lvl1pPr>
              <a:defRPr sz="2800"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6360196" y="4581631"/>
            <a:ext cx="2692871"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6" y="4959068"/>
            <a:ext cx="2692871" cy="74672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1229593"/>
            <a:ext cx="8484914"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1" y="1681605"/>
            <a:ext cx="224589" cy="2761488"/>
          </a:xfrm>
          <a:solidFill>
            <a:schemeClr val="accent1"/>
          </a:solidFill>
        </p:spPr>
        <p:txBody>
          <a:bodyPr bIns="0" anchor="b"/>
          <a:lstStyle>
            <a:lvl1pPr marL="0" indent="0">
              <a:buNone/>
              <a:defRPr sz="100"/>
            </a:lvl1pPr>
          </a:lstStyle>
          <a:p>
            <a:pPr lvl="0"/>
            <a:r>
              <a:rPr lang="en-US" dirty="0"/>
              <a:t>  </a:t>
            </a:r>
          </a:p>
        </p:txBody>
      </p:sp>
      <p:sp>
        <p:nvSpPr>
          <p:cNvPr id="153" name="TextBox 15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061700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 - Full Frame">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6" y="0"/>
            <a:ext cx="8925873" cy="68580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4775200"/>
            <a:ext cx="9144000" cy="20828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469901" y="5042974"/>
            <a:ext cx="8321040" cy="1373592"/>
          </a:xfrm>
        </p:spPr>
        <p:txBody>
          <a:bodyPr lIns="0" anchor="t"/>
          <a:lstStyle>
            <a:lvl1pPr>
              <a:defRPr sz="24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
        <p:nvSpPr>
          <p:cNvPr id="9" name="TextBox 8"/>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207282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 - ONE Image">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Picture Placeholder 4"/>
          <p:cNvSpPr>
            <a:spLocks noGrp="1" noChangeAspect="1"/>
          </p:cNvSpPr>
          <p:nvPr>
            <p:ph type="pic" sz="quarter" idx="13" hasCustomPrompt="1"/>
          </p:nvPr>
        </p:nvSpPr>
        <p:spPr>
          <a:xfrm>
            <a:off x="218126" y="-1"/>
            <a:ext cx="8925873" cy="3656013"/>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807284"/>
            <a:ext cx="8674100" cy="787098"/>
          </a:xfrm>
        </p:spPr>
        <p:txBody>
          <a:bodyPr lIns="0"/>
          <a:lstStyle>
            <a:lvl1pPr>
              <a:defRPr sz="28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659492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 - TWO images">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18127" y="0"/>
            <a:ext cx="4480560" cy="3663950"/>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4682525" y="0"/>
            <a:ext cx="4480560" cy="3663950"/>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807284"/>
            <a:ext cx="8674100" cy="787098"/>
          </a:xfrm>
        </p:spPr>
        <p:txBody>
          <a:bodyPr lIns="0"/>
          <a:lstStyle>
            <a:lvl1pPr>
              <a:defRPr sz="28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2709536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 - THREE Images">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9144000" cy="3201878"/>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0"/>
            <a:ext cx="2990088" cy="367364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194237" y="0"/>
            <a:ext cx="2990088" cy="367364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186112" y="0"/>
            <a:ext cx="2957888" cy="367364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hasCustomPrompt="1"/>
          </p:nvPr>
        </p:nvSpPr>
        <p:spPr>
          <a:xfrm>
            <a:off x="469900" y="3807284"/>
            <a:ext cx="8674100" cy="787098"/>
          </a:xfrm>
        </p:spPr>
        <p:txBody>
          <a:bodyPr lIns="0"/>
          <a:lstStyle>
            <a:lvl1pPr>
              <a:defRPr sz="28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3012978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 - FOUR Images">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68580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1654175"/>
            <a:ext cx="224028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654175"/>
            <a:ext cx="224028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654175"/>
            <a:ext cx="2240280" cy="223828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654175"/>
            <a:ext cx="2240280" cy="223828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4645418"/>
            <a:ext cx="8434552" cy="1813035"/>
          </a:xfrm>
          <a:noFill/>
        </p:spPr>
        <p:txBody>
          <a:bodyPr lIns="0" tIns="91440"/>
          <a:lstStyle>
            <a:lvl1pPr>
              <a:defRPr sz="2400">
                <a:solidFill>
                  <a:schemeClr val="bg1"/>
                </a:solidFill>
              </a:defRPr>
            </a:lvl1pPr>
            <a:lvl2pPr>
              <a:defRPr sz="22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3931763"/>
            <a:ext cx="2238469" cy="477837"/>
          </a:xfrm>
        </p:spPr>
        <p:txBody>
          <a:bodyPr lIns="91440" rIns="91440"/>
          <a:lstStyle>
            <a:lvl1pPr marL="0" indent="0">
              <a:lnSpc>
                <a:spcPct val="95000"/>
              </a:lnSpc>
              <a:buNone/>
              <a:defRPr sz="12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4" y="3931763"/>
            <a:ext cx="2238469" cy="477837"/>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3" y="3931763"/>
            <a:ext cx="2238469" cy="477837"/>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1" y="3931763"/>
            <a:ext cx="2238469" cy="477837"/>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2"/>
            <a:ext cx="228600" cy="6858000"/>
          </a:xfrm>
          <a:solidFill>
            <a:schemeClr val="accent1"/>
          </a:solidFill>
        </p:spPr>
        <p:txBody>
          <a:bodyPr bIns="0" anchor="b"/>
          <a:lstStyle>
            <a:lvl1pPr marL="0" indent="0">
              <a:buNone/>
              <a:defRPr sz="100"/>
            </a:lvl1pPr>
          </a:lstStyle>
          <a:p>
            <a:pPr lvl="0"/>
            <a:r>
              <a:rPr lang="en-US" dirty="0"/>
              <a:t>  </a:t>
            </a:r>
          </a:p>
        </p:txBody>
      </p:sp>
      <p:sp>
        <p:nvSpPr>
          <p:cNvPr id="21" name="TextBox 2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1395652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0" y="1168750"/>
            <a:ext cx="8372901" cy="499714"/>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userDrawn="1"/>
        </p:nvSpPr>
        <p:spPr>
          <a:xfrm>
            <a:off x="2148350" y="1445567"/>
            <a:ext cx="184666"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981467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699995"/>
            <a:ext cx="4023360" cy="4422775"/>
          </a:xfrm>
        </p:spPr>
        <p:txBody>
          <a:bodyPr/>
          <a:lstStyle>
            <a:lvl1pPr>
              <a:defRPr sz="1800"/>
            </a:lvl1pPr>
            <a:lvl2pPr marL="457200" indent="-173038">
              <a:spcBef>
                <a:spcPts val="0"/>
              </a:spcBef>
              <a:defRPr sz="1800"/>
            </a:lvl2pPr>
            <a:lvl3pPr marL="627063" indent="-128588">
              <a:defRPr sz="1800"/>
            </a:lvl3pPr>
            <a:lvl4pPr marL="865188" indent="-171450">
              <a:defRPr sz="1400"/>
            </a:lvl4pPr>
            <a:lvl5pPr marL="1084263"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00588" y="1685707"/>
            <a:ext cx="4023360" cy="4422775"/>
          </a:xfrm>
        </p:spPr>
        <p:txBody>
          <a:bodyPr/>
          <a:lstStyle>
            <a:lvl1pPr>
              <a:defRPr sz="1800"/>
            </a:lvl1pPr>
            <a:lvl2pPr marL="457200" indent="-173038">
              <a:spcBef>
                <a:spcPts val="0"/>
              </a:spcBef>
              <a:defRPr sz="1800"/>
            </a:lvl2pPr>
            <a:lvl3pPr marL="627063" indent="-128588">
              <a:defRPr sz="1800"/>
            </a:lvl3pPr>
            <a:lvl4pPr marL="865188" indent="-171450">
              <a:defRPr sz="1400"/>
            </a:lvl4pPr>
            <a:lvl5pPr marL="1084263"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3407572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2263770"/>
            <a:ext cx="4114800" cy="383588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400"/>
            </a:lvl4pPr>
            <a:lvl5pPr marL="1084263"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4875" y="2263770"/>
            <a:ext cx="4114800" cy="383588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400"/>
            </a:lvl4pPr>
            <a:lvl5pPr marL="1084263" indent="-17145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4714875" y="1684229"/>
            <a:ext cx="4114800" cy="620998"/>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a:noFill/>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460895" y="1684229"/>
            <a:ext cx="4114800" cy="620998"/>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3423405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503575" y="1699995"/>
            <a:ext cx="4319750" cy="2249430"/>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699995"/>
            <a:ext cx="3729481"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95679" y="4080588"/>
            <a:ext cx="3729481"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503575" y="4066957"/>
            <a:ext cx="4319750" cy="2249430"/>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77794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3045309" y="1731527"/>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89394" y="1720414"/>
            <a:ext cx="2023746"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87014" y="3290408"/>
            <a:ext cx="2028507"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3045309" y="3304768"/>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4"/>
          <p:cNvSpPr>
            <a:spLocks noGrp="1"/>
          </p:cNvSpPr>
          <p:nvPr>
            <p:ph type="pic" sz="quarter" idx="19" hasCustomPrompt="1"/>
          </p:nvPr>
        </p:nvSpPr>
        <p:spPr>
          <a:xfrm>
            <a:off x="487013" y="4872981"/>
            <a:ext cx="2028507" cy="1347056"/>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3045309" y="4856121"/>
            <a:ext cx="5814912" cy="147936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596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88732" y="3998349"/>
            <a:ext cx="4114800"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5" y="3998349"/>
            <a:ext cx="4097585"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699995"/>
            <a:ext cx="402336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699995"/>
            <a:ext cx="402336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Tree>
    <p:extLst>
      <p:ext uri="{BB962C8B-B14F-4D97-AF65-F5344CB8AC3E}">
        <p14:creationId xmlns:p14="http://schemas.microsoft.com/office/powerpoint/2010/main" val="420135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0" y="1168748"/>
            <a:ext cx="8372901" cy="499715"/>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699995"/>
            <a:ext cx="41148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5" y="1699995"/>
            <a:ext cx="41148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4"/>
          <p:cNvSpPr>
            <a:spLocks noGrp="1"/>
          </p:cNvSpPr>
          <p:nvPr>
            <p:ph type="pic" sz="quarter" idx="15" hasCustomPrompt="1"/>
          </p:nvPr>
        </p:nvSpPr>
        <p:spPr>
          <a:xfrm>
            <a:off x="464146" y="3437315"/>
            <a:ext cx="402336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4730864" y="3437315"/>
            <a:ext cx="402336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1" dirty="0">
                <a:solidFill>
                  <a:schemeClr val="bg1"/>
                </a:solidFill>
              </a:rPr>
              <a:t>Instructions on replacing a current image:</a:t>
            </a: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dirty="0">
              <a:solidFill>
                <a:schemeClr val="bg1"/>
              </a:solidFill>
            </a:endParaRPr>
          </a:p>
        </p:txBody>
      </p:sp>
      <p:sp>
        <p:nvSpPr>
          <p:cNvPr id="8" name="Text Placeholder 7"/>
          <p:cNvSpPr>
            <a:spLocks noGrp="1"/>
          </p:cNvSpPr>
          <p:nvPr>
            <p:ph type="body" sz="quarter" idx="17"/>
          </p:nvPr>
        </p:nvSpPr>
        <p:spPr>
          <a:xfrm>
            <a:off x="476265" y="5735092"/>
            <a:ext cx="3995723" cy="568438"/>
          </a:xfrm>
        </p:spPr>
        <p:txBody>
          <a:bodyPr/>
          <a:lstStyle>
            <a:lvl1pPr marL="0" indent="0">
              <a:buNone/>
              <a:defRPr sz="1200"/>
            </a:lvl1pPr>
          </a:lstStyle>
          <a:p>
            <a:pPr lvl="0"/>
            <a:r>
              <a:rPr lang="en-US"/>
              <a:t>Click to edit Master text styles</a:t>
            </a:r>
          </a:p>
        </p:txBody>
      </p:sp>
      <p:sp>
        <p:nvSpPr>
          <p:cNvPr id="13" name="Text Placeholder 7"/>
          <p:cNvSpPr>
            <a:spLocks noGrp="1"/>
          </p:cNvSpPr>
          <p:nvPr>
            <p:ph type="body" sz="quarter" idx="18"/>
          </p:nvPr>
        </p:nvSpPr>
        <p:spPr>
          <a:xfrm>
            <a:off x="4750289" y="5735092"/>
            <a:ext cx="3995723" cy="568438"/>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1214575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C:\Users\amiesen\Desktop\anlrgbpptlogo.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021160" y="6436886"/>
            <a:ext cx="769422" cy="2771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7200" y="274638"/>
            <a:ext cx="8372901" cy="828948"/>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457200" y="1699995"/>
            <a:ext cx="8372901" cy="442277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43400" y="6473709"/>
            <a:ext cx="457200" cy="18288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2"/>
            <a:ext cx="228600" cy="6858002"/>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Tree>
    <p:extLst>
      <p:ext uri="{BB962C8B-B14F-4D97-AF65-F5344CB8AC3E}">
        <p14:creationId xmlns:p14="http://schemas.microsoft.com/office/powerpoint/2010/main" val="335335535"/>
      </p:ext>
    </p:extLst>
  </p:cSld>
  <p:clrMap bg1="lt1" tx1="dk1" bg2="lt2" tx2="dk2" accent1="accent1" accent2="accent2" accent3="accent3" accent4="accent4" accent5="accent5" accent6="accent6" hlink="hlink" folHlink="folHlink"/>
  <p:sldLayoutIdLst>
    <p:sldLayoutId id="2147483737" r:id="rId1"/>
    <p:sldLayoutId id="2147483686" r:id="rId2"/>
    <p:sldLayoutId id="2147483687" r:id="rId3"/>
    <p:sldLayoutId id="2147483688" r:id="rId4"/>
    <p:sldLayoutId id="2147483690" r:id="rId5"/>
    <p:sldLayoutId id="2147483774" r:id="rId6"/>
    <p:sldLayoutId id="2147483711" r:id="rId7"/>
    <p:sldLayoutId id="2147483692" r:id="rId8"/>
    <p:sldLayoutId id="2147483693" r:id="rId9"/>
    <p:sldLayoutId id="2147483709" r:id="rId10"/>
    <p:sldLayoutId id="2147483695" r:id="rId11"/>
    <p:sldLayoutId id="2147483739" r:id="rId12"/>
    <p:sldLayoutId id="2147483696" r:id="rId13"/>
    <p:sldLayoutId id="2147483689" r:id="rId14"/>
    <p:sldLayoutId id="2147483710" r:id="rId15"/>
    <p:sldLayoutId id="2147483706" r:id="rId16"/>
    <p:sldLayoutId id="2147483704" r:id="rId17"/>
    <p:sldLayoutId id="2147483769" r:id="rId18"/>
    <p:sldLayoutId id="2147483770" r:id="rId19"/>
    <p:sldLayoutId id="2147483771" r:id="rId20"/>
    <p:sldLayoutId id="2147483772" r:id="rId21"/>
    <p:sldLayoutId id="2147483761" r:id="rId22"/>
    <p:sldLayoutId id="2147483762" r:id="rId23"/>
    <p:sldLayoutId id="2147483763" r:id="rId24"/>
    <p:sldLayoutId id="2147483765" r:id="rId25"/>
    <p:sldLayoutId id="2147483766" r:id="rId2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6"/>
          </p:nvPr>
        </p:nvPicPr>
        <p:blipFill>
          <a:blip r:embed="rId2"/>
          <a:srcRect t="11438" b="11438"/>
          <a:stretch>
            <a:fillRect/>
          </a:stretch>
        </p:blipFill>
        <p:spPr>
          <a:prstGeom prst="rect">
            <a:avLst/>
          </a:prstGeom>
        </p:spPr>
      </p:pic>
      <p:sp>
        <p:nvSpPr>
          <p:cNvPr id="46" name="Title 45"/>
          <p:cNvSpPr>
            <a:spLocks noGrp="1"/>
          </p:cNvSpPr>
          <p:nvPr>
            <p:ph type="title"/>
          </p:nvPr>
        </p:nvSpPr>
        <p:spPr>
          <a:xfrm>
            <a:off x="-1" y="1689100"/>
            <a:ext cx="4863724" cy="2706624"/>
          </a:xfrm>
        </p:spPr>
        <p:txBody>
          <a:bodyPr>
            <a:normAutofit fontScale="90000"/>
          </a:bodyPr>
          <a:lstStyle/>
          <a:p>
            <a:br>
              <a:rPr lang="en-GB" b="0" dirty="0"/>
            </a:br>
            <a:r>
              <a:rPr lang="en-GB" b="0" dirty="0"/>
              <a:t>Magnetic Field-Shape Deformation Relation of A Thin Glass Plate Coated With Magnetic Smart Material </a:t>
            </a:r>
            <a:br>
              <a:rPr lang="en-GB" b="0" dirty="0"/>
            </a:br>
            <a:endParaRPr lang="en-US" b="0" dirty="0"/>
          </a:p>
        </p:txBody>
      </p:sp>
      <p:sp>
        <p:nvSpPr>
          <p:cNvPr id="45" name="Text Placeholder 44"/>
          <p:cNvSpPr>
            <a:spLocks noGrp="1"/>
          </p:cNvSpPr>
          <p:nvPr>
            <p:ph type="body" sz="quarter" idx="12"/>
          </p:nvPr>
        </p:nvSpPr>
        <p:spPr/>
        <p:txBody>
          <a:bodyPr/>
          <a:lstStyle/>
          <a:p>
            <a:r>
              <a:rPr lang="en-US" dirty="0" err="1"/>
              <a:t>drhgfdjhngngfmhgmghmghjmghfmf</a:t>
            </a:r>
            <a:endParaRPr lang="en-US" dirty="0"/>
          </a:p>
        </p:txBody>
      </p:sp>
      <p:sp>
        <p:nvSpPr>
          <p:cNvPr id="48" name="Text Placeholder 47"/>
          <p:cNvSpPr>
            <a:spLocks noGrp="1"/>
          </p:cNvSpPr>
          <p:nvPr>
            <p:ph type="body" sz="quarter" idx="17"/>
          </p:nvPr>
        </p:nvSpPr>
        <p:spPr>
          <a:xfrm>
            <a:off x="469900" y="4582947"/>
            <a:ext cx="5599206" cy="393700"/>
          </a:xfrm>
        </p:spPr>
        <p:txBody>
          <a:bodyPr>
            <a:normAutofit/>
          </a:bodyPr>
          <a:lstStyle/>
          <a:p>
            <a:r>
              <a:rPr lang="en-US" dirty="0">
                <a:solidFill>
                  <a:schemeClr val="bg1"/>
                </a:solidFill>
              </a:rPr>
              <a:t>Luis Felipe Morales Bultron</a:t>
            </a:r>
            <a:r>
              <a:rPr lang="en-US" sz="1100" b="0" dirty="0">
                <a:solidFill>
                  <a:schemeClr val="bg1"/>
                </a:solidFill>
              </a:rPr>
              <a:t>.</a:t>
            </a:r>
            <a:r>
              <a:rPr lang="en-US" dirty="0">
                <a:solidFill>
                  <a:schemeClr val="bg1"/>
                </a:solidFill>
              </a:rPr>
              <a:t> </a:t>
            </a:r>
          </a:p>
        </p:txBody>
      </p:sp>
      <p:sp>
        <p:nvSpPr>
          <p:cNvPr id="49" name="Text Placeholder 48"/>
          <p:cNvSpPr>
            <a:spLocks noGrp="1"/>
          </p:cNvSpPr>
          <p:nvPr>
            <p:ph type="body" sz="quarter" idx="18"/>
          </p:nvPr>
        </p:nvSpPr>
        <p:spPr>
          <a:xfrm>
            <a:off x="469900" y="4960384"/>
            <a:ext cx="4036786" cy="678416"/>
          </a:xfrm>
        </p:spPr>
        <p:txBody>
          <a:bodyPr>
            <a:normAutofit fontScale="92500" lnSpcReduction="20000"/>
          </a:bodyPr>
          <a:lstStyle/>
          <a:p>
            <a:r>
              <a:rPr lang="en-US" dirty="0">
                <a:solidFill>
                  <a:schemeClr val="bg1"/>
                </a:solidFill>
              </a:rPr>
              <a:t>Advanced Photon Source, X-ray science division, Optics group.</a:t>
            </a:r>
          </a:p>
          <a:p>
            <a:r>
              <a:rPr lang="en-US" dirty="0">
                <a:solidFill>
                  <a:schemeClr val="bg1"/>
                </a:solidFill>
              </a:rPr>
              <a:t>University of Arkansas </a:t>
            </a:r>
          </a:p>
          <a:p>
            <a:r>
              <a:rPr lang="en-US" dirty="0">
                <a:solidFill>
                  <a:schemeClr val="bg1"/>
                </a:solidFill>
              </a:rPr>
              <a:t>Mentor: Lahsen Assoufid</a:t>
            </a:r>
          </a:p>
        </p:txBody>
      </p:sp>
      <p:sp>
        <p:nvSpPr>
          <p:cNvPr id="50" name="Text Placeholder 49"/>
          <p:cNvSpPr>
            <a:spLocks noGrp="1"/>
          </p:cNvSpPr>
          <p:nvPr>
            <p:ph type="body" sz="quarter" idx="19"/>
          </p:nvPr>
        </p:nvSpPr>
        <p:spPr/>
        <p:txBody>
          <a:bodyPr/>
          <a:lstStyle/>
          <a:p>
            <a:r>
              <a:rPr lang="en-US" dirty="0">
                <a:solidFill>
                  <a:schemeClr val="bg1"/>
                </a:solidFill>
              </a:rPr>
              <a:t>August 8, 2017</a:t>
            </a:r>
          </a:p>
        </p:txBody>
      </p:sp>
    </p:spTree>
    <p:extLst>
      <p:ext uri="{BB962C8B-B14F-4D97-AF65-F5344CB8AC3E}">
        <p14:creationId xmlns:p14="http://schemas.microsoft.com/office/powerpoint/2010/main" val="122816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AEFAAC5A-9C4F-4278-920D-DF2BAB595749}" type="slidenum">
              <a:rPr lang="en-US" smtClean="0"/>
              <a:pPr/>
              <a:t>10</a:t>
            </a:fld>
            <a:endParaRPr lang="en-US" dirty="0"/>
          </a:p>
        </p:txBody>
      </p:sp>
      <p:sp>
        <p:nvSpPr>
          <p:cNvPr id="3" name="TextBox 2">
            <a:extLst>
              <a:ext uri="{FF2B5EF4-FFF2-40B4-BE49-F238E27FC236}">
                <a16:creationId xmlns:a16="http://schemas.microsoft.com/office/drawing/2014/main" id="{B1E4A433-94C1-4E55-B09B-3D919792ECCF}"/>
              </a:ext>
            </a:extLst>
          </p:cNvPr>
          <p:cNvSpPr txBox="1"/>
          <p:nvPr/>
        </p:nvSpPr>
        <p:spPr>
          <a:xfrm>
            <a:off x="457552" y="5235388"/>
            <a:ext cx="8265107" cy="646331"/>
          </a:xfrm>
          <a:prstGeom prst="rect">
            <a:avLst/>
          </a:prstGeom>
          <a:noFill/>
        </p:spPr>
        <p:txBody>
          <a:bodyPr wrap="square" rtlCol="0">
            <a:spAutoFit/>
          </a:bodyPr>
          <a:lstStyle/>
          <a:p>
            <a:endParaRPr lang="en-US" dirty="0"/>
          </a:p>
          <a:p>
            <a:endParaRPr lang="en-US" dirty="0"/>
          </a:p>
        </p:txBody>
      </p:sp>
      <p:sp>
        <p:nvSpPr>
          <p:cNvPr id="2" name="TextBox 1">
            <a:extLst>
              <a:ext uri="{FF2B5EF4-FFF2-40B4-BE49-F238E27FC236}">
                <a16:creationId xmlns:a16="http://schemas.microsoft.com/office/drawing/2014/main" id="{20B339F4-E4AA-497C-AFFC-88A57B99F71F}"/>
              </a:ext>
            </a:extLst>
          </p:cNvPr>
          <p:cNvSpPr txBox="1"/>
          <p:nvPr/>
        </p:nvSpPr>
        <p:spPr>
          <a:xfrm>
            <a:off x="300493" y="2428351"/>
            <a:ext cx="6140823" cy="369332"/>
          </a:xfrm>
          <a:prstGeom prst="rect">
            <a:avLst/>
          </a:prstGeom>
          <a:noFill/>
        </p:spPr>
        <p:txBody>
          <a:bodyPr wrap="square" rtlCol="0">
            <a:spAutoFit/>
          </a:bodyPr>
          <a:lstStyle/>
          <a:p>
            <a:r>
              <a:rPr lang="en-US" b="1" dirty="0">
                <a:solidFill>
                  <a:schemeClr val="bg1"/>
                </a:solidFill>
              </a:rPr>
              <a:t>Questions?</a:t>
            </a:r>
          </a:p>
        </p:txBody>
      </p:sp>
      <p:sp>
        <p:nvSpPr>
          <p:cNvPr id="12" name="TextBox 11">
            <a:extLst>
              <a:ext uri="{FF2B5EF4-FFF2-40B4-BE49-F238E27FC236}">
                <a16:creationId xmlns:a16="http://schemas.microsoft.com/office/drawing/2014/main" id="{4E6BE60E-F2E8-43E3-87D6-1A7531978AAE}"/>
              </a:ext>
            </a:extLst>
          </p:cNvPr>
          <p:cNvSpPr txBox="1"/>
          <p:nvPr/>
        </p:nvSpPr>
        <p:spPr>
          <a:xfrm>
            <a:off x="300492" y="3559686"/>
            <a:ext cx="6140823" cy="369332"/>
          </a:xfrm>
          <a:prstGeom prst="rect">
            <a:avLst/>
          </a:prstGeom>
          <a:noFill/>
        </p:spPr>
        <p:txBody>
          <a:bodyPr wrap="square" rtlCol="0">
            <a:spAutoFit/>
          </a:bodyPr>
          <a:lstStyle/>
          <a:p>
            <a:r>
              <a:rPr lang="en-US" b="1" dirty="0">
                <a:solidFill>
                  <a:schemeClr val="bg1"/>
                </a:solidFill>
              </a:rPr>
              <a:t>Thanks for the attention! </a:t>
            </a:r>
          </a:p>
        </p:txBody>
      </p:sp>
      <p:sp>
        <p:nvSpPr>
          <p:cNvPr id="13" name="TextBox 12">
            <a:extLst>
              <a:ext uri="{FF2B5EF4-FFF2-40B4-BE49-F238E27FC236}">
                <a16:creationId xmlns:a16="http://schemas.microsoft.com/office/drawing/2014/main" id="{F03C45C5-E657-4567-B79B-2FEDDCDDF4B2}"/>
              </a:ext>
            </a:extLst>
          </p:cNvPr>
          <p:cNvSpPr txBox="1"/>
          <p:nvPr/>
        </p:nvSpPr>
        <p:spPr>
          <a:xfrm>
            <a:off x="300493" y="498293"/>
            <a:ext cx="8265107" cy="1569660"/>
          </a:xfrm>
          <a:prstGeom prst="rect">
            <a:avLst/>
          </a:prstGeom>
          <a:noFill/>
        </p:spPr>
        <p:txBody>
          <a:bodyPr wrap="square" rtlCol="0">
            <a:spAutoFit/>
          </a:bodyPr>
          <a:lstStyle/>
          <a:p>
            <a:pPr marL="285750" lvl="0" indent="-285750" algn="just" defTabSz="2351088" eaLnBrk="0" fontAlgn="base" hangingPunct="0">
              <a:spcBef>
                <a:spcPct val="0"/>
              </a:spcBef>
              <a:spcAft>
                <a:spcPct val="0"/>
              </a:spcAft>
              <a:buFont typeface="Wingdings" panose="05000000000000000000" pitchFamily="2" charset="2"/>
              <a:buChar char="v"/>
            </a:pPr>
            <a:r>
              <a:rPr lang="en-US" sz="2400" b="1" dirty="0">
                <a:solidFill>
                  <a:schemeClr val="bg1"/>
                </a:solidFill>
                <a:effectLst>
                  <a:outerShdw blurRad="38100" dist="38100" dir="2700000" algn="tl">
                    <a:srgbClr val="000000">
                      <a:alpha val="43137"/>
                    </a:srgbClr>
                  </a:outerShdw>
                </a:effectLst>
              </a:rPr>
              <a:t>Acknowledgements</a:t>
            </a:r>
          </a:p>
          <a:p>
            <a:pPr lvl="0" algn="just" defTabSz="2351088" eaLnBrk="0" fontAlgn="base" hangingPunct="0">
              <a:spcBef>
                <a:spcPct val="0"/>
              </a:spcBef>
              <a:spcAft>
                <a:spcPct val="0"/>
              </a:spcAft>
            </a:pPr>
            <a:r>
              <a:rPr lang="en-US" b="1" dirty="0">
                <a:solidFill>
                  <a:schemeClr val="bg1"/>
                </a:solidFill>
                <a:effectLst>
                  <a:outerShdw blurRad="38100" dist="38100" dir="2700000" algn="tl">
                    <a:srgbClr val="000000">
                      <a:alpha val="43137"/>
                    </a:srgbClr>
                  </a:outerShdw>
                </a:effectLst>
              </a:rPr>
              <a:t>This project was possible through the support of the Lee Teng Fellowship, </a:t>
            </a:r>
            <a:r>
              <a:rPr lang="en-GB" b="1" dirty="0">
                <a:solidFill>
                  <a:schemeClr val="bg1"/>
                </a:solidFill>
                <a:effectLst>
                  <a:outerShdw blurRad="38100" dist="38100" dir="2700000" algn="tl">
                    <a:srgbClr val="000000">
                      <a:alpha val="43137"/>
                    </a:srgbClr>
                  </a:outerShdw>
                </a:effectLst>
              </a:rPr>
              <a:t>the US Department of Energy, and Office of Basic Energy Sciences, under Contract No. DE-AC02-06CH11357</a:t>
            </a:r>
            <a:r>
              <a:rPr lang="en-US" b="1" dirty="0">
                <a:solidFill>
                  <a:schemeClr val="bg1"/>
                </a:solidFill>
                <a:effectLst>
                  <a:outerShdw blurRad="38100" dist="38100" dir="2700000" algn="tl">
                    <a:srgbClr val="000000">
                      <a:alpha val="43137"/>
                    </a:srgbClr>
                  </a:outerShdw>
                </a:effectLst>
              </a:rPr>
              <a:t>.</a:t>
            </a:r>
          </a:p>
          <a:p>
            <a:endParaRPr lang="en-US" b="1" dirty="0">
              <a:solidFill>
                <a:schemeClr val="bg1"/>
              </a:solidFill>
            </a:endParaRPr>
          </a:p>
        </p:txBody>
      </p:sp>
    </p:spTree>
    <p:extLst>
      <p:ext uri="{BB962C8B-B14F-4D97-AF65-F5344CB8AC3E}">
        <p14:creationId xmlns:p14="http://schemas.microsoft.com/office/powerpoint/2010/main" val="1269913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6"/>
          </p:nvPr>
        </p:nvPicPr>
        <p:blipFill>
          <a:blip r:embed="rId2"/>
          <a:srcRect t="11438" b="11438"/>
          <a:stretch>
            <a:fillRect/>
          </a:stretch>
        </p:blipFill>
        <p:spPr>
          <a:prstGeom prst="rect">
            <a:avLst/>
          </a:prstGeom>
        </p:spPr>
      </p:pic>
      <p:sp>
        <p:nvSpPr>
          <p:cNvPr id="46" name="Title 45"/>
          <p:cNvSpPr>
            <a:spLocks noGrp="1"/>
          </p:cNvSpPr>
          <p:nvPr>
            <p:ph type="title"/>
          </p:nvPr>
        </p:nvSpPr>
        <p:spPr>
          <a:xfrm>
            <a:off x="-1" y="1689100"/>
            <a:ext cx="4863724" cy="2706624"/>
          </a:xfrm>
        </p:spPr>
        <p:txBody>
          <a:bodyPr>
            <a:normAutofit/>
          </a:bodyPr>
          <a:lstStyle/>
          <a:p>
            <a:br>
              <a:rPr lang="en-GB" b="0" dirty="0"/>
            </a:br>
            <a:r>
              <a:rPr lang="en-GB" b="0" dirty="0"/>
              <a:t>Modular Deposition System (MDS) Interface</a:t>
            </a:r>
            <a:br>
              <a:rPr lang="en-GB" b="0" dirty="0"/>
            </a:br>
            <a:endParaRPr lang="en-US" b="0" dirty="0"/>
          </a:p>
        </p:txBody>
      </p:sp>
      <p:sp>
        <p:nvSpPr>
          <p:cNvPr id="45" name="Text Placeholder 44"/>
          <p:cNvSpPr>
            <a:spLocks noGrp="1"/>
          </p:cNvSpPr>
          <p:nvPr>
            <p:ph type="body" sz="quarter" idx="12"/>
          </p:nvPr>
        </p:nvSpPr>
        <p:spPr/>
        <p:txBody>
          <a:bodyPr/>
          <a:lstStyle/>
          <a:p>
            <a:r>
              <a:rPr lang="en-US" dirty="0" err="1"/>
              <a:t>drhgfdjhngngfmhgmghmghjmghfmf</a:t>
            </a:r>
            <a:endParaRPr lang="en-US" dirty="0"/>
          </a:p>
        </p:txBody>
      </p:sp>
      <p:sp>
        <p:nvSpPr>
          <p:cNvPr id="48" name="Text Placeholder 47"/>
          <p:cNvSpPr>
            <a:spLocks noGrp="1"/>
          </p:cNvSpPr>
          <p:nvPr>
            <p:ph type="body" sz="quarter" idx="17"/>
          </p:nvPr>
        </p:nvSpPr>
        <p:spPr>
          <a:xfrm>
            <a:off x="469900" y="4582947"/>
            <a:ext cx="3232524" cy="393700"/>
          </a:xfrm>
        </p:spPr>
        <p:txBody>
          <a:bodyPr>
            <a:normAutofit/>
          </a:bodyPr>
          <a:lstStyle/>
          <a:p>
            <a:r>
              <a:rPr lang="en-US" dirty="0">
                <a:solidFill>
                  <a:schemeClr val="bg1"/>
                </a:solidFill>
              </a:rPr>
              <a:t>Luis Felipe Morales Bultron </a:t>
            </a:r>
          </a:p>
        </p:txBody>
      </p:sp>
      <p:sp>
        <p:nvSpPr>
          <p:cNvPr id="49" name="Text Placeholder 48"/>
          <p:cNvSpPr>
            <a:spLocks noGrp="1"/>
          </p:cNvSpPr>
          <p:nvPr>
            <p:ph type="body" sz="quarter" idx="18"/>
          </p:nvPr>
        </p:nvSpPr>
        <p:spPr>
          <a:xfrm>
            <a:off x="469900" y="4960384"/>
            <a:ext cx="4036786" cy="678416"/>
          </a:xfrm>
        </p:spPr>
        <p:txBody>
          <a:bodyPr>
            <a:normAutofit fontScale="92500" lnSpcReduction="20000"/>
          </a:bodyPr>
          <a:lstStyle/>
          <a:p>
            <a:r>
              <a:rPr lang="en-US" dirty="0">
                <a:solidFill>
                  <a:schemeClr val="bg1"/>
                </a:solidFill>
              </a:rPr>
              <a:t>Advanced Photon Source, X-ray science division, optics group.</a:t>
            </a:r>
          </a:p>
          <a:p>
            <a:r>
              <a:rPr lang="en-US" dirty="0">
                <a:solidFill>
                  <a:schemeClr val="bg1"/>
                </a:solidFill>
              </a:rPr>
              <a:t>University of Arkansas </a:t>
            </a:r>
          </a:p>
          <a:p>
            <a:r>
              <a:rPr lang="en-US" dirty="0">
                <a:solidFill>
                  <a:schemeClr val="bg1"/>
                </a:solidFill>
              </a:rPr>
              <a:t>Mentor: Raymond Conley</a:t>
            </a:r>
          </a:p>
        </p:txBody>
      </p:sp>
      <p:sp>
        <p:nvSpPr>
          <p:cNvPr id="50" name="Text Placeholder 49"/>
          <p:cNvSpPr>
            <a:spLocks noGrp="1"/>
          </p:cNvSpPr>
          <p:nvPr>
            <p:ph type="body" sz="quarter" idx="19"/>
          </p:nvPr>
        </p:nvSpPr>
        <p:spPr/>
        <p:txBody>
          <a:bodyPr/>
          <a:lstStyle/>
          <a:p>
            <a:r>
              <a:rPr lang="en-US" dirty="0">
                <a:solidFill>
                  <a:schemeClr val="bg1"/>
                </a:solidFill>
              </a:rPr>
              <a:t>August 8, 2017</a:t>
            </a:r>
          </a:p>
        </p:txBody>
      </p:sp>
    </p:spTree>
    <p:extLst>
      <p:ext uri="{BB962C8B-B14F-4D97-AF65-F5344CB8AC3E}">
        <p14:creationId xmlns:p14="http://schemas.microsoft.com/office/powerpoint/2010/main" val="95440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AEFAAC5A-9C4F-4278-920D-DF2BAB595749}" type="slidenum">
              <a:rPr lang="en-US" smtClean="0"/>
              <a:pPr/>
              <a:t>12</a:t>
            </a:fld>
            <a:endParaRPr lang="en-US" dirty="0"/>
          </a:p>
        </p:txBody>
      </p:sp>
      <p:sp>
        <p:nvSpPr>
          <p:cNvPr id="6" name="Title 5">
            <a:extLst>
              <a:ext uri="{FF2B5EF4-FFF2-40B4-BE49-F238E27FC236}">
                <a16:creationId xmlns:a16="http://schemas.microsoft.com/office/drawing/2014/main" id="{9ABD7DF5-7E5B-4BC3-B0D0-3BD4BCBAF537}"/>
              </a:ext>
            </a:extLst>
          </p:cNvPr>
          <p:cNvSpPr>
            <a:spLocks noGrp="1"/>
          </p:cNvSpPr>
          <p:nvPr>
            <p:ph type="title"/>
          </p:nvPr>
        </p:nvSpPr>
        <p:spPr>
          <a:xfrm>
            <a:off x="385549" y="178398"/>
            <a:ext cx="8372901" cy="1489037"/>
          </a:xfrm>
        </p:spPr>
        <p:txBody>
          <a:bodyPr/>
          <a:lstStyle/>
          <a:p>
            <a:pPr marL="342900" indent="-342900">
              <a:buFont typeface="Wingdings" panose="05000000000000000000" pitchFamily="2" charset="2"/>
              <a:buChar char="v"/>
            </a:pPr>
            <a:r>
              <a:rPr lang="en-US" sz="2400" dirty="0">
                <a:solidFill>
                  <a:schemeClr val="bg1"/>
                </a:solidFill>
                <a:effectLst>
                  <a:outerShdw blurRad="38100" dist="38100" dir="2700000" algn="tl">
                    <a:srgbClr val="000000">
                      <a:alpha val="43137"/>
                    </a:srgbClr>
                  </a:outerShdw>
                </a:effectLst>
              </a:rPr>
              <a:t>What is a “ Modular Deposition System”?</a:t>
            </a:r>
            <a:br>
              <a:rPr lang="en-US" dirty="0">
                <a:solidFill>
                  <a:schemeClr val="bg1"/>
                </a:solidFill>
                <a:effectLst>
                  <a:outerShdw blurRad="38100" dist="38100" dir="2700000" algn="tl">
                    <a:srgbClr val="000000">
                      <a:alpha val="43137"/>
                    </a:srgbClr>
                  </a:outerShdw>
                </a:effectLst>
              </a:rPr>
            </a:br>
            <a:br>
              <a:rPr lang="en-US" dirty="0">
                <a:solidFill>
                  <a:srgbClr val="FF0000"/>
                </a:solidFill>
                <a:effectLst>
                  <a:outerShdw blurRad="38100" dist="38100" dir="2700000" algn="tl">
                    <a:srgbClr val="000000">
                      <a:alpha val="43137"/>
                    </a:srgbClr>
                  </a:outerShdw>
                </a:effectLst>
              </a:rPr>
            </a:br>
            <a:endParaRPr lang="en-US" dirty="0"/>
          </a:p>
        </p:txBody>
      </p:sp>
      <p:pic>
        <p:nvPicPr>
          <p:cNvPr id="3" name="Picture 2">
            <a:extLst>
              <a:ext uri="{FF2B5EF4-FFF2-40B4-BE49-F238E27FC236}">
                <a16:creationId xmlns:a16="http://schemas.microsoft.com/office/drawing/2014/main" id="{C50F895B-E3A5-4A2A-B309-043F7C08D110}"/>
              </a:ext>
            </a:extLst>
          </p:cNvPr>
          <p:cNvPicPr>
            <a:picLocks noChangeAspect="1"/>
          </p:cNvPicPr>
          <p:nvPr/>
        </p:nvPicPr>
        <p:blipFill rotWithShape="1">
          <a:blip r:embed="rId2"/>
          <a:srcRect r="29888" b="11955"/>
          <a:stretch/>
        </p:blipFill>
        <p:spPr>
          <a:xfrm>
            <a:off x="457267" y="1290469"/>
            <a:ext cx="2976216" cy="2803088"/>
          </a:xfrm>
          <a:prstGeom prst="rect">
            <a:avLst/>
          </a:prstGeom>
        </p:spPr>
      </p:pic>
      <p:sp>
        <p:nvSpPr>
          <p:cNvPr id="8" name="Title 5">
            <a:extLst>
              <a:ext uri="{FF2B5EF4-FFF2-40B4-BE49-F238E27FC236}">
                <a16:creationId xmlns:a16="http://schemas.microsoft.com/office/drawing/2014/main" id="{064AFA7F-1D78-4DCA-A510-21B9E062392B}"/>
              </a:ext>
            </a:extLst>
          </p:cNvPr>
          <p:cNvSpPr txBox="1">
            <a:spLocks/>
          </p:cNvSpPr>
          <p:nvPr/>
        </p:nvSpPr>
        <p:spPr>
          <a:xfrm>
            <a:off x="614149" y="5057873"/>
            <a:ext cx="8372901" cy="1489037"/>
          </a:xfrm>
          <a:prstGeom prst="rect">
            <a:avLst/>
          </a:prstGeom>
        </p:spPr>
        <p:txBody>
          <a:bodyPr vert="horz" lIns="0" tIns="0" rIns="0" bIns="0" rtlCol="0" anchor="b">
            <a:noAutofit/>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CQTDM</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Process Variables for </a:t>
            </a:r>
            <a:r>
              <a:rPr lang="en-US" sz="2400" dirty="0" err="1">
                <a:solidFill>
                  <a:schemeClr val="bg1"/>
                </a:solidFill>
                <a:effectLst>
                  <a:outerShdw blurRad="38100" dist="38100" dir="2700000" algn="tl">
                    <a:srgbClr val="000000">
                      <a:alpha val="43137"/>
                    </a:srgbClr>
                  </a:outerShdw>
                </a:effectLst>
              </a:rPr>
              <a:t>Gui</a:t>
            </a:r>
            <a:r>
              <a:rPr lang="en-US" sz="2400" dirty="0">
                <a:solidFill>
                  <a:schemeClr val="bg1"/>
                </a:solidFill>
                <a:effectLst>
                  <a:outerShdw blurRad="38100" dist="38100" dir="2700000" algn="tl">
                    <a:srgbClr val="000000">
                      <a:alpha val="43137"/>
                    </a:srgbClr>
                  </a:outerShdw>
                </a:effectLst>
              </a:rPr>
              <a:t> (widgets functions).</a:t>
            </a:r>
            <a:br>
              <a:rPr lang="en-US" dirty="0">
                <a:solidFill>
                  <a:schemeClr val="bg1"/>
                </a:solidFill>
                <a:effectLst>
                  <a:outerShdw blurRad="38100" dist="38100" dir="2700000" algn="tl">
                    <a:srgbClr val="000000">
                      <a:alpha val="43137"/>
                    </a:srgbClr>
                  </a:outerShdw>
                </a:effectLst>
              </a:rPr>
            </a:br>
            <a:br>
              <a:rPr lang="en-US" dirty="0">
                <a:solidFill>
                  <a:srgbClr val="FF0000"/>
                </a:solidFill>
                <a:effectLst>
                  <a:outerShdw blurRad="38100" dist="38100" dir="2700000" algn="tl">
                    <a:srgbClr val="000000">
                      <a:alpha val="43137"/>
                    </a:srgbClr>
                  </a:outerShdw>
                </a:effectLst>
              </a:rPr>
            </a:br>
            <a:endParaRPr lang="en-US" dirty="0"/>
          </a:p>
        </p:txBody>
      </p:sp>
      <p:pic>
        <p:nvPicPr>
          <p:cNvPr id="7" name="Picture 6">
            <a:extLst>
              <a:ext uri="{FF2B5EF4-FFF2-40B4-BE49-F238E27FC236}">
                <a16:creationId xmlns:a16="http://schemas.microsoft.com/office/drawing/2014/main" id="{F60B389A-BC83-4142-A79E-349964AE8038}"/>
              </a:ext>
            </a:extLst>
          </p:cNvPr>
          <p:cNvPicPr>
            <a:picLocks noChangeAspect="1"/>
          </p:cNvPicPr>
          <p:nvPr/>
        </p:nvPicPr>
        <p:blipFill>
          <a:blip r:embed="rId3"/>
          <a:stretch>
            <a:fillRect/>
          </a:stretch>
        </p:blipFill>
        <p:spPr>
          <a:xfrm>
            <a:off x="3693459" y="1506071"/>
            <a:ext cx="5064991" cy="2303929"/>
          </a:xfrm>
          <a:prstGeom prst="rect">
            <a:avLst/>
          </a:prstGeom>
        </p:spPr>
      </p:pic>
      <p:sp>
        <p:nvSpPr>
          <p:cNvPr id="9" name="TextBox 8">
            <a:extLst>
              <a:ext uri="{FF2B5EF4-FFF2-40B4-BE49-F238E27FC236}">
                <a16:creationId xmlns:a16="http://schemas.microsoft.com/office/drawing/2014/main" id="{13FCA9FF-E8B3-4B04-B1CE-6F93D70E07A6}"/>
              </a:ext>
            </a:extLst>
          </p:cNvPr>
          <p:cNvSpPr txBox="1"/>
          <p:nvPr/>
        </p:nvSpPr>
        <p:spPr>
          <a:xfrm>
            <a:off x="520020" y="4203104"/>
            <a:ext cx="2106706" cy="461665"/>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a:solidFill>
                  <a:schemeClr val="bg1"/>
                </a:solidFill>
              </a:rPr>
              <a:t>Tools</a:t>
            </a:r>
            <a:r>
              <a:rPr lang="en-US" b="1" dirty="0"/>
              <a:t> </a:t>
            </a:r>
          </a:p>
        </p:txBody>
      </p:sp>
    </p:spTree>
    <p:extLst>
      <p:ext uri="{BB962C8B-B14F-4D97-AF65-F5344CB8AC3E}">
        <p14:creationId xmlns:p14="http://schemas.microsoft.com/office/powerpoint/2010/main" val="4186750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AEFAAC5A-9C4F-4278-920D-DF2BAB595749}" type="slidenum">
              <a:rPr lang="en-US" smtClean="0"/>
              <a:pPr/>
              <a:t>13</a:t>
            </a:fld>
            <a:endParaRPr lang="en-US" dirty="0"/>
          </a:p>
        </p:txBody>
      </p:sp>
      <p:sp>
        <p:nvSpPr>
          <p:cNvPr id="6" name="Title 5">
            <a:extLst>
              <a:ext uri="{FF2B5EF4-FFF2-40B4-BE49-F238E27FC236}">
                <a16:creationId xmlns:a16="http://schemas.microsoft.com/office/drawing/2014/main" id="{9ABD7DF5-7E5B-4BC3-B0D0-3BD4BCBAF537}"/>
              </a:ext>
            </a:extLst>
          </p:cNvPr>
          <p:cNvSpPr>
            <a:spLocks noGrp="1"/>
          </p:cNvSpPr>
          <p:nvPr>
            <p:ph type="title"/>
          </p:nvPr>
        </p:nvSpPr>
        <p:spPr>
          <a:xfrm>
            <a:off x="385548" y="201411"/>
            <a:ext cx="8372901" cy="1318708"/>
          </a:xfrm>
        </p:spPr>
        <p:txBody>
          <a:bodyPr/>
          <a:lstStyle/>
          <a:p>
            <a:pPr marL="457200" indent="-457200">
              <a:buFont typeface="Wingdings" panose="05000000000000000000" pitchFamily="2" charset="2"/>
              <a:buChar char="v"/>
            </a:pPr>
            <a:r>
              <a:rPr lang="en-US" dirty="0">
                <a:solidFill>
                  <a:schemeClr val="bg1"/>
                </a:solidFill>
                <a:effectLst>
                  <a:outerShdw blurRad="38100" dist="38100" dir="2700000" algn="tl">
                    <a:srgbClr val="000000">
                      <a:alpha val="43137"/>
                    </a:srgbClr>
                  </a:outerShdw>
                </a:effectLst>
              </a:rPr>
              <a:t>Interfaces For User Controls </a:t>
            </a:r>
            <a:br>
              <a:rPr lang="en-US" dirty="0">
                <a:solidFill>
                  <a:schemeClr val="bg1"/>
                </a:solidFill>
                <a:effectLst>
                  <a:outerShdw blurRad="38100" dist="38100" dir="2700000" algn="tl">
                    <a:srgbClr val="000000">
                      <a:alpha val="43137"/>
                    </a:srgbClr>
                  </a:outerShdw>
                </a:effectLst>
              </a:rPr>
            </a:br>
            <a:br>
              <a:rPr lang="en-US" dirty="0">
                <a:solidFill>
                  <a:srgbClr val="FF0000"/>
                </a:solidFill>
                <a:effectLst>
                  <a:outerShdw blurRad="38100" dist="38100" dir="2700000" algn="tl">
                    <a:srgbClr val="000000">
                      <a:alpha val="43137"/>
                    </a:srgbClr>
                  </a:outerShdw>
                </a:effectLst>
              </a:rPr>
            </a:br>
            <a:endParaRPr lang="en-US" dirty="0"/>
          </a:p>
        </p:txBody>
      </p:sp>
      <p:sp>
        <p:nvSpPr>
          <p:cNvPr id="7" name="Title 5">
            <a:extLst>
              <a:ext uri="{FF2B5EF4-FFF2-40B4-BE49-F238E27FC236}">
                <a16:creationId xmlns:a16="http://schemas.microsoft.com/office/drawing/2014/main" id="{C6B41660-A61C-47C6-B8C6-C5CA943D79E5}"/>
              </a:ext>
            </a:extLst>
          </p:cNvPr>
          <p:cNvSpPr txBox="1">
            <a:spLocks/>
          </p:cNvSpPr>
          <p:nvPr/>
        </p:nvSpPr>
        <p:spPr>
          <a:xfrm>
            <a:off x="385547" y="820424"/>
            <a:ext cx="8372901" cy="1399389"/>
          </a:xfrm>
          <a:prstGeom prst="rect">
            <a:avLst/>
          </a:prstGeom>
        </p:spPr>
        <p:txBody>
          <a:bodyPr vert="horz" lIns="0" tIns="0" rIns="0" bIns="0" rtlCol="0" anchor="b">
            <a:noAutofit/>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pPr marL="457200" indent="-45720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Argon</a:t>
            </a:r>
            <a:br>
              <a:rPr lang="en-US" dirty="0">
                <a:solidFill>
                  <a:schemeClr val="bg1"/>
                </a:solidFill>
                <a:effectLst>
                  <a:outerShdw blurRad="38100" dist="38100" dir="2700000" algn="tl">
                    <a:srgbClr val="000000">
                      <a:alpha val="43137"/>
                    </a:srgbClr>
                  </a:outerShdw>
                </a:effectLst>
              </a:rPr>
            </a:br>
            <a:br>
              <a:rPr lang="en-US" dirty="0">
                <a:solidFill>
                  <a:srgbClr val="FF0000"/>
                </a:solidFill>
                <a:effectLst>
                  <a:outerShdw blurRad="38100" dist="38100" dir="2700000" algn="tl">
                    <a:srgbClr val="000000">
                      <a:alpha val="43137"/>
                    </a:srgbClr>
                  </a:outerShdw>
                </a:effectLst>
              </a:rPr>
            </a:br>
            <a:endParaRPr lang="en-US" dirty="0"/>
          </a:p>
        </p:txBody>
      </p:sp>
      <p:pic>
        <p:nvPicPr>
          <p:cNvPr id="4" name="Picture 3">
            <a:extLst>
              <a:ext uri="{FF2B5EF4-FFF2-40B4-BE49-F238E27FC236}">
                <a16:creationId xmlns:a16="http://schemas.microsoft.com/office/drawing/2014/main" id="{041895EB-2F74-4C5F-BF5C-3C54B7FDF6B0}"/>
              </a:ext>
            </a:extLst>
          </p:cNvPr>
          <p:cNvPicPr>
            <a:picLocks noChangeAspect="1"/>
          </p:cNvPicPr>
          <p:nvPr/>
        </p:nvPicPr>
        <p:blipFill rotWithShape="1">
          <a:blip r:embed="rId2"/>
          <a:srcRect t="1446" r="6079" b="-1"/>
          <a:stretch/>
        </p:blipFill>
        <p:spPr>
          <a:xfrm>
            <a:off x="475128" y="1503058"/>
            <a:ext cx="8372901" cy="5153531"/>
          </a:xfrm>
          <a:prstGeom prst="rect">
            <a:avLst/>
          </a:prstGeom>
        </p:spPr>
      </p:pic>
    </p:spTree>
    <p:extLst>
      <p:ext uri="{BB962C8B-B14F-4D97-AF65-F5344CB8AC3E}">
        <p14:creationId xmlns:p14="http://schemas.microsoft.com/office/powerpoint/2010/main" val="3783139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AEFAAC5A-9C4F-4278-920D-DF2BAB595749}" type="slidenum">
              <a:rPr lang="en-US" smtClean="0"/>
              <a:pPr/>
              <a:t>14</a:t>
            </a:fld>
            <a:endParaRPr lang="en-US" dirty="0"/>
          </a:p>
        </p:txBody>
      </p:sp>
      <p:sp>
        <p:nvSpPr>
          <p:cNvPr id="6" name="Title 5">
            <a:extLst>
              <a:ext uri="{FF2B5EF4-FFF2-40B4-BE49-F238E27FC236}">
                <a16:creationId xmlns:a16="http://schemas.microsoft.com/office/drawing/2014/main" id="{9ABD7DF5-7E5B-4BC3-B0D0-3BD4BCBAF537}"/>
              </a:ext>
            </a:extLst>
          </p:cNvPr>
          <p:cNvSpPr>
            <a:spLocks noGrp="1"/>
          </p:cNvSpPr>
          <p:nvPr>
            <p:ph type="title"/>
          </p:nvPr>
        </p:nvSpPr>
        <p:spPr>
          <a:xfrm>
            <a:off x="385548" y="201411"/>
            <a:ext cx="8372901" cy="1318708"/>
          </a:xfrm>
        </p:spPr>
        <p:txBody>
          <a:bodyPr/>
          <a:lstStyle/>
          <a:p>
            <a:pPr marL="457200" indent="-457200">
              <a:buFont typeface="Wingdings" panose="05000000000000000000" pitchFamily="2" charset="2"/>
              <a:buChar char="v"/>
            </a:pPr>
            <a:r>
              <a:rPr lang="en-US" dirty="0">
                <a:solidFill>
                  <a:schemeClr val="bg1"/>
                </a:solidFill>
                <a:effectLst>
                  <a:outerShdw blurRad="38100" dist="38100" dir="2700000" algn="tl">
                    <a:srgbClr val="000000">
                      <a:alpha val="43137"/>
                    </a:srgbClr>
                  </a:outerShdw>
                </a:effectLst>
              </a:rPr>
              <a:t>Interfaces For User Controls </a:t>
            </a:r>
            <a:br>
              <a:rPr lang="en-US" dirty="0">
                <a:solidFill>
                  <a:schemeClr val="bg1"/>
                </a:solidFill>
                <a:effectLst>
                  <a:outerShdw blurRad="38100" dist="38100" dir="2700000" algn="tl">
                    <a:srgbClr val="000000">
                      <a:alpha val="43137"/>
                    </a:srgbClr>
                  </a:outerShdw>
                </a:effectLst>
              </a:rPr>
            </a:br>
            <a:br>
              <a:rPr lang="en-US" dirty="0">
                <a:solidFill>
                  <a:srgbClr val="FF0000"/>
                </a:solidFill>
                <a:effectLst>
                  <a:outerShdw blurRad="38100" dist="38100" dir="2700000" algn="tl">
                    <a:srgbClr val="000000">
                      <a:alpha val="43137"/>
                    </a:srgbClr>
                  </a:outerShdw>
                </a:effectLst>
              </a:rPr>
            </a:br>
            <a:endParaRPr lang="en-US" dirty="0"/>
          </a:p>
        </p:txBody>
      </p:sp>
      <p:sp>
        <p:nvSpPr>
          <p:cNvPr id="7" name="Title 5">
            <a:extLst>
              <a:ext uri="{FF2B5EF4-FFF2-40B4-BE49-F238E27FC236}">
                <a16:creationId xmlns:a16="http://schemas.microsoft.com/office/drawing/2014/main" id="{C6B41660-A61C-47C6-B8C6-C5CA943D79E5}"/>
              </a:ext>
            </a:extLst>
          </p:cNvPr>
          <p:cNvSpPr txBox="1">
            <a:spLocks/>
          </p:cNvSpPr>
          <p:nvPr/>
        </p:nvSpPr>
        <p:spPr>
          <a:xfrm>
            <a:off x="385547" y="820424"/>
            <a:ext cx="8372901" cy="1399389"/>
          </a:xfrm>
          <a:prstGeom prst="rect">
            <a:avLst/>
          </a:prstGeom>
        </p:spPr>
        <p:txBody>
          <a:bodyPr vert="horz" lIns="0" tIns="0" rIns="0" bIns="0" rtlCol="0" anchor="b">
            <a:noAutofit/>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endParaRPr lang="en-US"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Cryopumps and Nitrogen</a:t>
            </a:r>
            <a:br>
              <a:rPr lang="en-US" dirty="0">
                <a:solidFill>
                  <a:schemeClr val="bg1"/>
                </a:solidFill>
                <a:effectLst>
                  <a:outerShdw blurRad="38100" dist="38100" dir="2700000" algn="tl">
                    <a:srgbClr val="000000">
                      <a:alpha val="43137"/>
                    </a:srgbClr>
                  </a:outerShdw>
                </a:effectLst>
              </a:rPr>
            </a:br>
            <a:br>
              <a:rPr lang="en-US" dirty="0">
                <a:solidFill>
                  <a:srgbClr val="FF0000"/>
                </a:solidFill>
                <a:effectLst>
                  <a:outerShdw blurRad="38100" dist="38100" dir="2700000" algn="tl">
                    <a:srgbClr val="000000">
                      <a:alpha val="43137"/>
                    </a:srgbClr>
                  </a:outerShdw>
                </a:effectLst>
              </a:rPr>
            </a:br>
            <a:endParaRPr lang="en-US" dirty="0"/>
          </a:p>
        </p:txBody>
      </p:sp>
      <p:pic>
        <p:nvPicPr>
          <p:cNvPr id="3" name="Picture 2">
            <a:extLst>
              <a:ext uri="{FF2B5EF4-FFF2-40B4-BE49-F238E27FC236}">
                <a16:creationId xmlns:a16="http://schemas.microsoft.com/office/drawing/2014/main" id="{49B213D3-B0BB-4F06-85C0-620E2953A9ED}"/>
              </a:ext>
            </a:extLst>
          </p:cNvPr>
          <p:cNvPicPr>
            <a:picLocks noChangeAspect="1"/>
          </p:cNvPicPr>
          <p:nvPr/>
        </p:nvPicPr>
        <p:blipFill rotWithShape="1">
          <a:blip r:embed="rId2"/>
          <a:srcRect t="1849"/>
          <a:stretch/>
        </p:blipFill>
        <p:spPr>
          <a:xfrm>
            <a:off x="407894" y="1520118"/>
            <a:ext cx="7871012" cy="4531506"/>
          </a:xfrm>
          <a:prstGeom prst="rect">
            <a:avLst/>
          </a:prstGeom>
        </p:spPr>
      </p:pic>
    </p:spTree>
    <p:extLst>
      <p:ext uri="{BB962C8B-B14F-4D97-AF65-F5344CB8AC3E}">
        <p14:creationId xmlns:p14="http://schemas.microsoft.com/office/powerpoint/2010/main" val="2456740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AEFAAC5A-9C4F-4278-920D-DF2BAB595749}" type="slidenum">
              <a:rPr lang="en-US" smtClean="0"/>
              <a:pPr/>
              <a:t>15</a:t>
            </a:fld>
            <a:endParaRPr lang="en-US" dirty="0"/>
          </a:p>
        </p:txBody>
      </p:sp>
      <p:sp>
        <p:nvSpPr>
          <p:cNvPr id="6" name="Title 5">
            <a:extLst>
              <a:ext uri="{FF2B5EF4-FFF2-40B4-BE49-F238E27FC236}">
                <a16:creationId xmlns:a16="http://schemas.microsoft.com/office/drawing/2014/main" id="{9ABD7DF5-7E5B-4BC3-B0D0-3BD4BCBAF537}"/>
              </a:ext>
            </a:extLst>
          </p:cNvPr>
          <p:cNvSpPr>
            <a:spLocks noGrp="1"/>
          </p:cNvSpPr>
          <p:nvPr>
            <p:ph type="title"/>
          </p:nvPr>
        </p:nvSpPr>
        <p:spPr>
          <a:xfrm>
            <a:off x="385548" y="201411"/>
            <a:ext cx="8372901" cy="1318708"/>
          </a:xfrm>
        </p:spPr>
        <p:txBody>
          <a:bodyPr/>
          <a:lstStyle/>
          <a:p>
            <a:pPr marL="457200" indent="-457200">
              <a:buFont typeface="Wingdings" panose="05000000000000000000" pitchFamily="2" charset="2"/>
              <a:buChar char="v"/>
            </a:pPr>
            <a:r>
              <a:rPr lang="en-US" dirty="0">
                <a:solidFill>
                  <a:schemeClr val="bg1"/>
                </a:solidFill>
                <a:effectLst>
                  <a:outerShdw blurRad="38100" dist="38100" dir="2700000" algn="tl">
                    <a:srgbClr val="000000">
                      <a:alpha val="43137"/>
                    </a:srgbClr>
                  </a:outerShdw>
                </a:effectLst>
              </a:rPr>
              <a:t>Interfaces For User Controls </a:t>
            </a:r>
            <a:br>
              <a:rPr lang="en-US" dirty="0">
                <a:solidFill>
                  <a:schemeClr val="bg1"/>
                </a:solidFill>
                <a:effectLst>
                  <a:outerShdw blurRad="38100" dist="38100" dir="2700000" algn="tl">
                    <a:srgbClr val="000000">
                      <a:alpha val="43137"/>
                    </a:srgbClr>
                  </a:outerShdw>
                </a:effectLst>
              </a:rPr>
            </a:br>
            <a:br>
              <a:rPr lang="en-US" dirty="0">
                <a:solidFill>
                  <a:srgbClr val="FF0000"/>
                </a:solidFill>
                <a:effectLst>
                  <a:outerShdw blurRad="38100" dist="38100" dir="2700000" algn="tl">
                    <a:srgbClr val="000000">
                      <a:alpha val="43137"/>
                    </a:srgbClr>
                  </a:outerShdw>
                </a:effectLst>
              </a:rPr>
            </a:br>
            <a:endParaRPr lang="en-US" dirty="0"/>
          </a:p>
        </p:txBody>
      </p:sp>
      <p:sp>
        <p:nvSpPr>
          <p:cNvPr id="7" name="Title 5">
            <a:extLst>
              <a:ext uri="{FF2B5EF4-FFF2-40B4-BE49-F238E27FC236}">
                <a16:creationId xmlns:a16="http://schemas.microsoft.com/office/drawing/2014/main" id="{C6B41660-A61C-47C6-B8C6-C5CA943D79E5}"/>
              </a:ext>
            </a:extLst>
          </p:cNvPr>
          <p:cNvSpPr txBox="1">
            <a:spLocks/>
          </p:cNvSpPr>
          <p:nvPr/>
        </p:nvSpPr>
        <p:spPr>
          <a:xfrm>
            <a:off x="385547" y="820424"/>
            <a:ext cx="8372901" cy="1399389"/>
          </a:xfrm>
          <a:prstGeom prst="rect">
            <a:avLst/>
          </a:prstGeom>
        </p:spPr>
        <p:txBody>
          <a:bodyPr vert="horz" lIns="0" tIns="0" rIns="0" bIns="0" rtlCol="0" anchor="b">
            <a:noAutofit/>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endParaRPr lang="en-US"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Power</a:t>
            </a:r>
            <a:br>
              <a:rPr lang="en-US" dirty="0">
                <a:solidFill>
                  <a:schemeClr val="bg1"/>
                </a:solidFill>
                <a:effectLst>
                  <a:outerShdw blurRad="38100" dist="38100" dir="2700000" algn="tl">
                    <a:srgbClr val="000000">
                      <a:alpha val="43137"/>
                    </a:srgbClr>
                  </a:outerShdw>
                </a:effectLst>
              </a:rPr>
            </a:br>
            <a:br>
              <a:rPr lang="en-US" dirty="0">
                <a:solidFill>
                  <a:srgbClr val="FF0000"/>
                </a:solidFill>
                <a:effectLst>
                  <a:outerShdw blurRad="38100" dist="38100" dir="2700000" algn="tl">
                    <a:srgbClr val="000000">
                      <a:alpha val="43137"/>
                    </a:srgbClr>
                  </a:outerShdw>
                </a:effectLst>
              </a:rPr>
            </a:br>
            <a:endParaRPr lang="en-US" dirty="0"/>
          </a:p>
        </p:txBody>
      </p:sp>
      <p:pic>
        <p:nvPicPr>
          <p:cNvPr id="9" name="Picture 8">
            <a:extLst>
              <a:ext uri="{FF2B5EF4-FFF2-40B4-BE49-F238E27FC236}">
                <a16:creationId xmlns:a16="http://schemas.microsoft.com/office/drawing/2014/main" id="{4980410C-6767-4C56-A4B5-0B6F97792BC8}"/>
              </a:ext>
            </a:extLst>
          </p:cNvPr>
          <p:cNvPicPr>
            <a:picLocks noChangeAspect="1"/>
          </p:cNvPicPr>
          <p:nvPr/>
        </p:nvPicPr>
        <p:blipFill rotWithShape="1">
          <a:blip r:embed="rId2"/>
          <a:srcRect l="29706" t="13415"/>
          <a:stretch/>
        </p:blipFill>
        <p:spPr>
          <a:xfrm>
            <a:off x="1237128" y="1494413"/>
            <a:ext cx="6427695" cy="4543163"/>
          </a:xfrm>
          <a:prstGeom prst="rect">
            <a:avLst/>
          </a:prstGeom>
        </p:spPr>
      </p:pic>
    </p:spTree>
    <p:extLst>
      <p:ext uri="{BB962C8B-B14F-4D97-AF65-F5344CB8AC3E}">
        <p14:creationId xmlns:p14="http://schemas.microsoft.com/office/powerpoint/2010/main" val="1649558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AEFAAC5A-9C4F-4278-920D-DF2BAB595749}" type="slidenum">
              <a:rPr lang="en-US" smtClean="0"/>
              <a:pPr/>
              <a:t>16</a:t>
            </a:fld>
            <a:endParaRPr lang="en-US" dirty="0"/>
          </a:p>
        </p:txBody>
      </p:sp>
      <p:sp>
        <p:nvSpPr>
          <p:cNvPr id="6" name="Title 5">
            <a:extLst>
              <a:ext uri="{FF2B5EF4-FFF2-40B4-BE49-F238E27FC236}">
                <a16:creationId xmlns:a16="http://schemas.microsoft.com/office/drawing/2014/main" id="{9ABD7DF5-7E5B-4BC3-B0D0-3BD4BCBAF537}"/>
              </a:ext>
            </a:extLst>
          </p:cNvPr>
          <p:cNvSpPr>
            <a:spLocks noGrp="1"/>
          </p:cNvSpPr>
          <p:nvPr>
            <p:ph type="title"/>
          </p:nvPr>
        </p:nvSpPr>
        <p:spPr>
          <a:xfrm>
            <a:off x="385548" y="201411"/>
            <a:ext cx="8372901" cy="1318708"/>
          </a:xfrm>
        </p:spPr>
        <p:txBody>
          <a:bodyPr/>
          <a:lstStyle/>
          <a:p>
            <a:pPr marL="342900" indent="-342900">
              <a:buFont typeface="Wingdings" panose="05000000000000000000" pitchFamily="2" charset="2"/>
              <a:buChar char="v"/>
            </a:pPr>
            <a:r>
              <a:rPr lang="en-US" sz="2400" dirty="0">
                <a:solidFill>
                  <a:schemeClr val="bg1"/>
                </a:solidFill>
                <a:effectLst>
                  <a:outerShdw blurRad="38100" dist="38100" dir="2700000" algn="tl">
                    <a:srgbClr val="000000">
                      <a:alpha val="43137"/>
                    </a:srgbClr>
                  </a:outerShdw>
                </a:effectLst>
              </a:rPr>
              <a:t>Interfaces For User Controls</a:t>
            </a:r>
            <a:r>
              <a:rPr lang="en-US" dirty="0">
                <a:solidFill>
                  <a:schemeClr val="bg1"/>
                </a:solidFill>
                <a:effectLst>
                  <a:outerShdw blurRad="38100" dist="38100" dir="2700000" algn="tl">
                    <a:srgbClr val="000000">
                      <a:alpha val="43137"/>
                    </a:srgbClr>
                  </a:outerShdw>
                </a:effectLst>
              </a:rPr>
              <a:t> </a:t>
            </a:r>
            <a:br>
              <a:rPr lang="en-US" dirty="0">
                <a:solidFill>
                  <a:schemeClr val="bg1"/>
                </a:solidFill>
                <a:effectLst>
                  <a:outerShdw blurRad="38100" dist="38100" dir="2700000" algn="tl">
                    <a:srgbClr val="000000">
                      <a:alpha val="43137"/>
                    </a:srgbClr>
                  </a:outerShdw>
                </a:effectLst>
              </a:rPr>
            </a:br>
            <a:br>
              <a:rPr lang="en-US" dirty="0">
                <a:solidFill>
                  <a:srgbClr val="FF0000"/>
                </a:solidFill>
                <a:effectLst>
                  <a:outerShdw blurRad="38100" dist="38100" dir="2700000" algn="tl">
                    <a:srgbClr val="000000">
                      <a:alpha val="43137"/>
                    </a:srgbClr>
                  </a:outerShdw>
                </a:effectLst>
              </a:rPr>
            </a:br>
            <a:endParaRPr lang="en-US" dirty="0"/>
          </a:p>
        </p:txBody>
      </p:sp>
      <p:sp>
        <p:nvSpPr>
          <p:cNvPr id="7" name="Title 5">
            <a:extLst>
              <a:ext uri="{FF2B5EF4-FFF2-40B4-BE49-F238E27FC236}">
                <a16:creationId xmlns:a16="http://schemas.microsoft.com/office/drawing/2014/main" id="{C6B41660-A61C-47C6-B8C6-C5CA943D79E5}"/>
              </a:ext>
            </a:extLst>
          </p:cNvPr>
          <p:cNvSpPr txBox="1">
            <a:spLocks/>
          </p:cNvSpPr>
          <p:nvPr/>
        </p:nvSpPr>
        <p:spPr>
          <a:xfrm>
            <a:off x="385547" y="820424"/>
            <a:ext cx="8372901" cy="1399389"/>
          </a:xfrm>
          <a:prstGeom prst="rect">
            <a:avLst/>
          </a:prstGeom>
        </p:spPr>
        <p:txBody>
          <a:bodyPr vert="horz" lIns="0" tIns="0" rIns="0" bIns="0" rtlCol="0" anchor="b">
            <a:noAutofit/>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endParaRPr lang="en-US"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Water and Gate Controls</a:t>
            </a:r>
            <a:br>
              <a:rPr lang="en-US" dirty="0">
                <a:solidFill>
                  <a:schemeClr val="bg1"/>
                </a:solidFill>
                <a:effectLst>
                  <a:outerShdw blurRad="38100" dist="38100" dir="2700000" algn="tl">
                    <a:srgbClr val="000000">
                      <a:alpha val="43137"/>
                    </a:srgbClr>
                  </a:outerShdw>
                </a:effectLst>
              </a:rPr>
            </a:br>
            <a:br>
              <a:rPr lang="en-US" dirty="0">
                <a:solidFill>
                  <a:srgbClr val="FF0000"/>
                </a:solidFill>
                <a:effectLst>
                  <a:outerShdw blurRad="38100" dist="38100" dir="2700000" algn="tl">
                    <a:srgbClr val="000000">
                      <a:alpha val="43137"/>
                    </a:srgbClr>
                  </a:outerShdw>
                </a:effectLst>
              </a:rPr>
            </a:br>
            <a:endParaRPr lang="en-US" dirty="0"/>
          </a:p>
        </p:txBody>
      </p:sp>
      <p:pic>
        <p:nvPicPr>
          <p:cNvPr id="3" name="Picture 2">
            <a:extLst>
              <a:ext uri="{FF2B5EF4-FFF2-40B4-BE49-F238E27FC236}">
                <a16:creationId xmlns:a16="http://schemas.microsoft.com/office/drawing/2014/main" id="{CCA175F1-6EF3-48CD-B0F8-D756D0A50D45}"/>
              </a:ext>
            </a:extLst>
          </p:cNvPr>
          <p:cNvPicPr>
            <a:picLocks noChangeAspect="1"/>
          </p:cNvPicPr>
          <p:nvPr/>
        </p:nvPicPr>
        <p:blipFill rotWithShape="1">
          <a:blip r:embed="rId2"/>
          <a:srcRect l="687" t="3953" r="22157" b="21503"/>
          <a:stretch/>
        </p:blipFill>
        <p:spPr>
          <a:xfrm>
            <a:off x="385546" y="1520118"/>
            <a:ext cx="4482289" cy="2540153"/>
          </a:xfrm>
          <a:prstGeom prst="rect">
            <a:avLst/>
          </a:prstGeom>
        </p:spPr>
      </p:pic>
      <p:pic>
        <p:nvPicPr>
          <p:cNvPr id="9" name="Picture 8">
            <a:extLst>
              <a:ext uri="{FF2B5EF4-FFF2-40B4-BE49-F238E27FC236}">
                <a16:creationId xmlns:a16="http://schemas.microsoft.com/office/drawing/2014/main" id="{396D7FC7-D4F7-498D-A58A-E0908A8209E4}"/>
              </a:ext>
            </a:extLst>
          </p:cNvPr>
          <p:cNvPicPr>
            <a:picLocks noChangeAspect="1"/>
          </p:cNvPicPr>
          <p:nvPr/>
        </p:nvPicPr>
        <p:blipFill rotWithShape="1">
          <a:blip r:embed="rId3"/>
          <a:srcRect l="5392" t="1366" r="21274" b="19998"/>
          <a:stretch/>
        </p:blipFill>
        <p:spPr>
          <a:xfrm>
            <a:off x="4988859" y="1520118"/>
            <a:ext cx="3859306" cy="2540153"/>
          </a:xfrm>
          <a:prstGeom prst="rect">
            <a:avLst/>
          </a:prstGeom>
        </p:spPr>
      </p:pic>
    </p:spTree>
    <p:extLst>
      <p:ext uri="{BB962C8B-B14F-4D97-AF65-F5344CB8AC3E}">
        <p14:creationId xmlns:p14="http://schemas.microsoft.com/office/powerpoint/2010/main" val="1356995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AEFAAC5A-9C4F-4278-920D-DF2BAB595749}" type="slidenum">
              <a:rPr lang="en-US" smtClean="0"/>
              <a:pPr/>
              <a:t>17</a:t>
            </a:fld>
            <a:endParaRPr lang="en-US" dirty="0"/>
          </a:p>
        </p:txBody>
      </p:sp>
      <p:sp>
        <p:nvSpPr>
          <p:cNvPr id="6" name="Title 5">
            <a:extLst>
              <a:ext uri="{FF2B5EF4-FFF2-40B4-BE49-F238E27FC236}">
                <a16:creationId xmlns:a16="http://schemas.microsoft.com/office/drawing/2014/main" id="{9ABD7DF5-7E5B-4BC3-B0D0-3BD4BCBAF537}"/>
              </a:ext>
            </a:extLst>
          </p:cNvPr>
          <p:cNvSpPr>
            <a:spLocks noGrp="1"/>
          </p:cNvSpPr>
          <p:nvPr>
            <p:ph type="title"/>
          </p:nvPr>
        </p:nvSpPr>
        <p:spPr>
          <a:xfrm>
            <a:off x="385548" y="201411"/>
            <a:ext cx="8372901" cy="1318708"/>
          </a:xfrm>
        </p:spPr>
        <p:txBody>
          <a:bodyPr/>
          <a:lstStyle/>
          <a:p>
            <a:pPr marL="342900" indent="-342900">
              <a:buFont typeface="Wingdings" panose="05000000000000000000" pitchFamily="2" charset="2"/>
              <a:buChar char="v"/>
            </a:pPr>
            <a:r>
              <a:rPr lang="en-US" dirty="0">
                <a:solidFill>
                  <a:schemeClr val="bg1"/>
                </a:solidFill>
                <a:effectLst>
                  <a:outerShdw blurRad="38100" dist="38100" dir="2700000" algn="tl">
                    <a:srgbClr val="000000">
                      <a:alpha val="43137"/>
                    </a:srgbClr>
                  </a:outerShdw>
                </a:effectLst>
              </a:rPr>
              <a:t> Interface running with MDS</a:t>
            </a:r>
            <a:br>
              <a:rPr lang="en-US" dirty="0">
                <a:solidFill>
                  <a:schemeClr val="bg1"/>
                </a:solidFill>
                <a:effectLst>
                  <a:outerShdw blurRad="38100" dist="38100" dir="2700000" algn="tl">
                    <a:srgbClr val="000000">
                      <a:alpha val="43137"/>
                    </a:srgbClr>
                  </a:outerShdw>
                </a:effectLst>
              </a:rPr>
            </a:br>
            <a:br>
              <a:rPr lang="en-US" dirty="0">
                <a:solidFill>
                  <a:srgbClr val="FF0000"/>
                </a:solidFill>
                <a:effectLst>
                  <a:outerShdw blurRad="38100" dist="38100" dir="2700000" algn="tl">
                    <a:srgbClr val="000000">
                      <a:alpha val="43137"/>
                    </a:srgbClr>
                  </a:outerShdw>
                </a:effectLst>
              </a:rPr>
            </a:br>
            <a:endParaRPr lang="en-US" dirty="0"/>
          </a:p>
        </p:txBody>
      </p:sp>
      <p:pic>
        <p:nvPicPr>
          <p:cNvPr id="4" name="Picture 3">
            <a:extLst>
              <a:ext uri="{FF2B5EF4-FFF2-40B4-BE49-F238E27FC236}">
                <a16:creationId xmlns:a16="http://schemas.microsoft.com/office/drawing/2014/main" id="{1846AACC-F07A-46CB-9584-6FF6C20F1E3E}"/>
              </a:ext>
            </a:extLst>
          </p:cNvPr>
          <p:cNvPicPr>
            <a:picLocks noChangeAspect="1"/>
          </p:cNvPicPr>
          <p:nvPr/>
        </p:nvPicPr>
        <p:blipFill>
          <a:blip r:embed="rId2"/>
          <a:stretch>
            <a:fillRect/>
          </a:stretch>
        </p:blipFill>
        <p:spPr>
          <a:xfrm>
            <a:off x="633021" y="1052989"/>
            <a:ext cx="3392131" cy="2544099"/>
          </a:xfrm>
          <a:prstGeom prst="rect">
            <a:avLst/>
          </a:prstGeom>
        </p:spPr>
      </p:pic>
      <p:pic>
        <p:nvPicPr>
          <p:cNvPr id="10" name="Picture 9">
            <a:extLst>
              <a:ext uri="{FF2B5EF4-FFF2-40B4-BE49-F238E27FC236}">
                <a16:creationId xmlns:a16="http://schemas.microsoft.com/office/drawing/2014/main" id="{A5F1C08E-D30F-4394-8E08-D7A13DDC381A}"/>
              </a:ext>
            </a:extLst>
          </p:cNvPr>
          <p:cNvPicPr>
            <a:picLocks noChangeAspect="1"/>
          </p:cNvPicPr>
          <p:nvPr/>
        </p:nvPicPr>
        <p:blipFill>
          <a:blip r:embed="rId3"/>
          <a:stretch>
            <a:fillRect/>
          </a:stretch>
        </p:blipFill>
        <p:spPr>
          <a:xfrm>
            <a:off x="633021" y="3801600"/>
            <a:ext cx="3392131" cy="2544098"/>
          </a:xfrm>
          <a:prstGeom prst="rect">
            <a:avLst/>
          </a:prstGeom>
        </p:spPr>
      </p:pic>
      <p:pic>
        <p:nvPicPr>
          <p:cNvPr id="12" name="Picture 11">
            <a:extLst>
              <a:ext uri="{FF2B5EF4-FFF2-40B4-BE49-F238E27FC236}">
                <a16:creationId xmlns:a16="http://schemas.microsoft.com/office/drawing/2014/main" id="{F95EFA0A-B37C-4423-A619-ECDCE00BE546}"/>
              </a:ext>
            </a:extLst>
          </p:cNvPr>
          <p:cNvPicPr>
            <a:picLocks noChangeAspect="1"/>
          </p:cNvPicPr>
          <p:nvPr/>
        </p:nvPicPr>
        <p:blipFill>
          <a:blip r:embed="rId4"/>
          <a:stretch>
            <a:fillRect/>
          </a:stretch>
        </p:blipFill>
        <p:spPr>
          <a:xfrm>
            <a:off x="4343400" y="1052989"/>
            <a:ext cx="3392132" cy="2544099"/>
          </a:xfrm>
          <a:prstGeom prst="rect">
            <a:avLst/>
          </a:prstGeom>
        </p:spPr>
      </p:pic>
    </p:spTree>
    <p:extLst>
      <p:ext uri="{BB962C8B-B14F-4D97-AF65-F5344CB8AC3E}">
        <p14:creationId xmlns:p14="http://schemas.microsoft.com/office/powerpoint/2010/main" val="3160034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AEFAAC5A-9C4F-4278-920D-DF2BAB595749}" type="slidenum">
              <a:rPr lang="en-US" smtClean="0"/>
              <a:pPr/>
              <a:t>18</a:t>
            </a:fld>
            <a:endParaRPr lang="en-US" dirty="0"/>
          </a:p>
        </p:txBody>
      </p:sp>
      <p:sp>
        <p:nvSpPr>
          <p:cNvPr id="6" name="Title 5">
            <a:extLst>
              <a:ext uri="{FF2B5EF4-FFF2-40B4-BE49-F238E27FC236}">
                <a16:creationId xmlns:a16="http://schemas.microsoft.com/office/drawing/2014/main" id="{9ABD7DF5-7E5B-4BC3-B0D0-3BD4BCBAF537}"/>
              </a:ext>
            </a:extLst>
          </p:cNvPr>
          <p:cNvSpPr>
            <a:spLocks noGrp="1"/>
          </p:cNvSpPr>
          <p:nvPr>
            <p:ph type="title"/>
          </p:nvPr>
        </p:nvSpPr>
        <p:spPr>
          <a:xfrm>
            <a:off x="434850" y="1652797"/>
            <a:ext cx="8372901" cy="1318708"/>
          </a:xfrm>
        </p:spPr>
        <p:txBody>
          <a:bodyPr/>
          <a:lstStyle/>
          <a:p>
            <a:pPr marL="457200" indent="-457200">
              <a:buFont typeface="Wingdings" panose="05000000000000000000" pitchFamily="2" charset="2"/>
              <a:buChar char="v"/>
            </a:pPr>
            <a:r>
              <a:rPr lang="en-US" sz="2400" dirty="0">
                <a:solidFill>
                  <a:schemeClr val="bg1"/>
                </a:solidFill>
                <a:effectLst>
                  <a:outerShdw blurRad="38100" dist="38100" dir="2700000" algn="tl">
                    <a:srgbClr val="000000">
                      <a:alpha val="43137"/>
                    </a:srgbClr>
                  </a:outerShdw>
                </a:effectLst>
              </a:rPr>
              <a:t>Questions ? </a:t>
            </a:r>
            <a:br>
              <a:rPr lang="en-US" sz="2400" dirty="0">
                <a:solidFill>
                  <a:schemeClr val="bg1"/>
                </a:solidFill>
                <a:effectLst>
                  <a:outerShdw blurRad="38100" dist="38100" dir="2700000" algn="tl">
                    <a:srgbClr val="000000">
                      <a:alpha val="43137"/>
                    </a:srgbClr>
                  </a:outerShdw>
                </a:effectLst>
              </a:rPr>
            </a:br>
            <a:br>
              <a:rPr lang="en-US" dirty="0">
                <a:solidFill>
                  <a:srgbClr val="FF0000"/>
                </a:solidFill>
                <a:effectLst>
                  <a:outerShdw blurRad="38100" dist="38100" dir="2700000" algn="tl">
                    <a:srgbClr val="000000">
                      <a:alpha val="43137"/>
                    </a:srgbClr>
                  </a:outerShdw>
                </a:effectLst>
              </a:rPr>
            </a:br>
            <a:endParaRPr lang="en-US" dirty="0"/>
          </a:p>
        </p:txBody>
      </p:sp>
      <p:sp>
        <p:nvSpPr>
          <p:cNvPr id="8" name="Title 5">
            <a:extLst>
              <a:ext uri="{FF2B5EF4-FFF2-40B4-BE49-F238E27FC236}">
                <a16:creationId xmlns:a16="http://schemas.microsoft.com/office/drawing/2014/main" id="{3681FE6D-E0DF-40F7-BD3F-C9E8F7208B9F}"/>
              </a:ext>
            </a:extLst>
          </p:cNvPr>
          <p:cNvSpPr txBox="1">
            <a:spLocks/>
          </p:cNvSpPr>
          <p:nvPr/>
        </p:nvSpPr>
        <p:spPr>
          <a:xfrm>
            <a:off x="434850" y="2971505"/>
            <a:ext cx="8372901" cy="1318708"/>
          </a:xfrm>
          <a:prstGeom prst="rect">
            <a:avLst/>
          </a:prstGeom>
        </p:spPr>
        <p:txBody>
          <a:bodyPr vert="horz" lIns="0" tIns="0" rIns="0" bIns="0" rtlCol="0" anchor="b">
            <a:noAutofit/>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pPr marL="342900" indent="-342900">
              <a:buFont typeface="Wingdings" panose="05000000000000000000" pitchFamily="2" charset="2"/>
              <a:buChar char="v"/>
            </a:pPr>
            <a:r>
              <a:rPr lang="en-US" sz="2400" dirty="0">
                <a:solidFill>
                  <a:schemeClr val="bg1"/>
                </a:solidFill>
                <a:effectLst>
                  <a:outerShdw blurRad="38100" dist="38100" dir="2700000" algn="tl">
                    <a:srgbClr val="000000">
                      <a:alpha val="43137"/>
                    </a:srgbClr>
                  </a:outerShdw>
                </a:effectLst>
              </a:rPr>
              <a:t>Thanks for the attention!</a:t>
            </a:r>
            <a:br>
              <a:rPr lang="en-US" dirty="0">
                <a:solidFill>
                  <a:schemeClr val="bg1"/>
                </a:solidFill>
                <a:effectLst>
                  <a:outerShdw blurRad="38100" dist="38100" dir="2700000" algn="tl">
                    <a:srgbClr val="000000">
                      <a:alpha val="43137"/>
                    </a:srgbClr>
                  </a:outerShdw>
                </a:effectLst>
              </a:rPr>
            </a:br>
            <a:br>
              <a:rPr lang="en-US" dirty="0">
                <a:solidFill>
                  <a:srgbClr val="FF0000"/>
                </a:solidFill>
                <a:effectLst>
                  <a:outerShdw blurRad="38100" dist="38100" dir="2700000" algn="tl">
                    <a:srgbClr val="000000">
                      <a:alpha val="43137"/>
                    </a:srgbClr>
                  </a:outerShdw>
                </a:effectLst>
              </a:rPr>
            </a:br>
            <a:endParaRPr lang="en-US" dirty="0"/>
          </a:p>
        </p:txBody>
      </p:sp>
      <p:sp>
        <p:nvSpPr>
          <p:cNvPr id="2" name="TextBox 1">
            <a:extLst>
              <a:ext uri="{FF2B5EF4-FFF2-40B4-BE49-F238E27FC236}">
                <a16:creationId xmlns:a16="http://schemas.microsoft.com/office/drawing/2014/main" id="{FC0459B2-4084-487C-8325-FBEE5BA23A04}"/>
              </a:ext>
            </a:extLst>
          </p:cNvPr>
          <p:cNvSpPr txBox="1"/>
          <p:nvPr/>
        </p:nvSpPr>
        <p:spPr>
          <a:xfrm>
            <a:off x="412437" y="268941"/>
            <a:ext cx="6974541" cy="1292662"/>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a:solidFill>
                  <a:schemeClr val="bg1"/>
                </a:solidFill>
              </a:rPr>
              <a:t>Further work</a:t>
            </a:r>
          </a:p>
          <a:p>
            <a:pPr marL="285750" indent="-285750">
              <a:buFont typeface="Arial" panose="020B0604020202020204" pitchFamily="34" charset="0"/>
              <a:buChar char="•"/>
            </a:pPr>
            <a:r>
              <a:rPr lang="en-US" b="1" dirty="0">
                <a:solidFill>
                  <a:schemeClr val="bg1"/>
                </a:solidFill>
              </a:rPr>
              <a:t>Update PV’s as the hardware is improved</a:t>
            </a:r>
          </a:p>
          <a:p>
            <a:pPr marL="285750" indent="-285750">
              <a:buFont typeface="Arial" panose="020B0604020202020204" pitchFamily="34" charset="0"/>
              <a:buChar char="•"/>
            </a:pPr>
            <a:r>
              <a:rPr lang="en-US" b="1" dirty="0">
                <a:solidFill>
                  <a:schemeClr val="bg1"/>
                </a:solidFill>
              </a:rPr>
              <a:t>Change interface</a:t>
            </a:r>
          </a:p>
          <a:p>
            <a:pPr marL="285750" indent="-285750">
              <a:buFont typeface="Arial" panose="020B0604020202020204" pitchFamily="34" charset="0"/>
              <a:buChar char="•"/>
            </a:pPr>
            <a:r>
              <a:rPr lang="en-US" b="1" dirty="0">
                <a:solidFill>
                  <a:schemeClr val="bg1"/>
                </a:solidFill>
              </a:rPr>
              <a:t>Update widgets with more advanced functionalities</a:t>
            </a:r>
          </a:p>
        </p:txBody>
      </p:sp>
    </p:spTree>
    <p:extLst>
      <p:ext uri="{BB962C8B-B14F-4D97-AF65-F5344CB8AC3E}">
        <p14:creationId xmlns:p14="http://schemas.microsoft.com/office/powerpoint/2010/main" val="2492670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AEFAAC5A-9C4F-4278-920D-DF2BAB595749}" type="slidenum">
              <a:rPr lang="en-US" smtClean="0"/>
              <a:pPr/>
              <a:t>19</a:t>
            </a:fld>
            <a:endParaRPr lang="en-US" dirty="0"/>
          </a:p>
        </p:txBody>
      </p:sp>
      <p:sp>
        <p:nvSpPr>
          <p:cNvPr id="6" name="Title 5">
            <a:extLst>
              <a:ext uri="{FF2B5EF4-FFF2-40B4-BE49-F238E27FC236}">
                <a16:creationId xmlns:a16="http://schemas.microsoft.com/office/drawing/2014/main" id="{9ABD7DF5-7E5B-4BC3-B0D0-3BD4BCBAF537}"/>
              </a:ext>
            </a:extLst>
          </p:cNvPr>
          <p:cNvSpPr>
            <a:spLocks noGrp="1"/>
          </p:cNvSpPr>
          <p:nvPr>
            <p:ph type="title"/>
          </p:nvPr>
        </p:nvSpPr>
        <p:spPr>
          <a:xfrm>
            <a:off x="434850" y="1652797"/>
            <a:ext cx="8372901" cy="1318708"/>
          </a:xfrm>
        </p:spPr>
        <p:txBody>
          <a:bodyPr/>
          <a:lstStyle/>
          <a:p>
            <a:pPr marL="457200" indent="-457200">
              <a:buFont typeface="Wingdings" panose="05000000000000000000" pitchFamily="2" charset="2"/>
              <a:buChar char="v"/>
            </a:pPr>
            <a:r>
              <a:rPr lang="en-US" sz="2400" dirty="0">
                <a:solidFill>
                  <a:schemeClr val="bg1"/>
                </a:solidFill>
                <a:effectLst>
                  <a:outerShdw blurRad="38100" dist="38100" dir="2700000" algn="tl">
                    <a:srgbClr val="000000">
                      <a:alpha val="43137"/>
                    </a:srgbClr>
                  </a:outerShdw>
                </a:effectLst>
              </a:rPr>
              <a:t>Questions ? </a:t>
            </a:r>
            <a:br>
              <a:rPr lang="en-US" sz="2400" dirty="0">
                <a:solidFill>
                  <a:schemeClr val="bg1"/>
                </a:solidFill>
                <a:effectLst>
                  <a:outerShdw blurRad="38100" dist="38100" dir="2700000" algn="tl">
                    <a:srgbClr val="000000">
                      <a:alpha val="43137"/>
                    </a:srgbClr>
                  </a:outerShdw>
                </a:effectLst>
              </a:rPr>
            </a:br>
            <a:br>
              <a:rPr lang="en-US" dirty="0">
                <a:solidFill>
                  <a:srgbClr val="FF0000"/>
                </a:solidFill>
                <a:effectLst>
                  <a:outerShdw blurRad="38100" dist="38100" dir="2700000" algn="tl">
                    <a:srgbClr val="000000">
                      <a:alpha val="43137"/>
                    </a:srgbClr>
                  </a:outerShdw>
                </a:effectLst>
              </a:rPr>
            </a:br>
            <a:endParaRPr lang="en-US" dirty="0"/>
          </a:p>
        </p:txBody>
      </p:sp>
      <p:sp>
        <p:nvSpPr>
          <p:cNvPr id="8" name="Title 5">
            <a:extLst>
              <a:ext uri="{FF2B5EF4-FFF2-40B4-BE49-F238E27FC236}">
                <a16:creationId xmlns:a16="http://schemas.microsoft.com/office/drawing/2014/main" id="{3681FE6D-E0DF-40F7-BD3F-C9E8F7208B9F}"/>
              </a:ext>
            </a:extLst>
          </p:cNvPr>
          <p:cNvSpPr txBox="1">
            <a:spLocks/>
          </p:cNvSpPr>
          <p:nvPr/>
        </p:nvSpPr>
        <p:spPr>
          <a:xfrm>
            <a:off x="434850" y="2971505"/>
            <a:ext cx="8372901" cy="1318708"/>
          </a:xfrm>
          <a:prstGeom prst="rect">
            <a:avLst/>
          </a:prstGeom>
        </p:spPr>
        <p:txBody>
          <a:bodyPr vert="horz" lIns="0" tIns="0" rIns="0" bIns="0" rtlCol="0" anchor="b">
            <a:noAutofit/>
          </a:bodyPr>
          <a:lst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a:lstStyle>
          <a:p>
            <a:pPr marL="342900" indent="-342900">
              <a:buFont typeface="Wingdings" panose="05000000000000000000" pitchFamily="2" charset="2"/>
              <a:buChar char="v"/>
            </a:pPr>
            <a:r>
              <a:rPr lang="en-US" sz="2400" dirty="0">
                <a:solidFill>
                  <a:schemeClr val="bg1"/>
                </a:solidFill>
                <a:effectLst>
                  <a:outerShdw blurRad="38100" dist="38100" dir="2700000" algn="tl">
                    <a:srgbClr val="000000">
                      <a:alpha val="43137"/>
                    </a:srgbClr>
                  </a:outerShdw>
                </a:effectLst>
              </a:rPr>
              <a:t>Thanks for the attention!</a:t>
            </a:r>
            <a:br>
              <a:rPr lang="en-US" dirty="0">
                <a:solidFill>
                  <a:schemeClr val="bg1"/>
                </a:solidFill>
                <a:effectLst>
                  <a:outerShdw blurRad="38100" dist="38100" dir="2700000" algn="tl">
                    <a:srgbClr val="000000">
                      <a:alpha val="43137"/>
                    </a:srgbClr>
                  </a:outerShdw>
                </a:effectLst>
              </a:rPr>
            </a:br>
            <a:br>
              <a:rPr lang="en-US" dirty="0">
                <a:solidFill>
                  <a:srgbClr val="FF0000"/>
                </a:solidFill>
                <a:effectLst>
                  <a:outerShdw blurRad="38100" dist="38100" dir="2700000" algn="tl">
                    <a:srgbClr val="000000">
                      <a:alpha val="43137"/>
                    </a:srgbClr>
                  </a:outerShdw>
                </a:effectLst>
              </a:rPr>
            </a:br>
            <a:endParaRPr lang="en-US" dirty="0"/>
          </a:p>
        </p:txBody>
      </p:sp>
      <p:sp>
        <p:nvSpPr>
          <p:cNvPr id="2" name="TextBox 1">
            <a:extLst>
              <a:ext uri="{FF2B5EF4-FFF2-40B4-BE49-F238E27FC236}">
                <a16:creationId xmlns:a16="http://schemas.microsoft.com/office/drawing/2014/main" id="{FC0459B2-4084-487C-8325-FBEE5BA23A04}"/>
              </a:ext>
            </a:extLst>
          </p:cNvPr>
          <p:cNvSpPr txBox="1"/>
          <p:nvPr/>
        </p:nvSpPr>
        <p:spPr>
          <a:xfrm>
            <a:off x="412437" y="268941"/>
            <a:ext cx="6974541" cy="1292662"/>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a:solidFill>
                  <a:schemeClr val="bg1"/>
                </a:solidFill>
              </a:rPr>
              <a:t>Further work</a:t>
            </a:r>
          </a:p>
          <a:p>
            <a:pPr marL="285750" indent="-285750">
              <a:buFont typeface="Arial" panose="020B0604020202020204" pitchFamily="34" charset="0"/>
              <a:buChar char="•"/>
            </a:pPr>
            <a:r>
              <a:rPr lang="en-US" b="1" dirty="0">
                <a:solidFill>
                  <a:schemeClr val="bg1"/>
                </a:solidFill>
              </a:rPr>
              <a:t>Update PV’s as the hardware is improved</a:t>
            </a:r>
          </a:p>
          <a:p>
            <a:pPr marL="285750" indent="-285750">
              <a:buFont typeface="Arial" panose="020B0604020202020204" pitchFamily="34" charset="0"/>
              <a:buChar char="•"/>
            </a:pPr>
            <a:r>
              <a:rPr lang="en-US" b="1" dirty="0">
                <a:solidFill>
                  <a:schemeClr val="bg1"/>
                </a:solidFill>
              </a:rPr>
              <a:t>Change interface</a:t>
            </a:r>
          </a:p>
          <a:p>
            <a:pPr marL="285750" indent="-285750">
              <a:buFont typeface="Arial" panose="020B0604020202020204" pitchFamily="34" charset="0"/>
              <a:buChar char="•"/>
            </a:pPr>
            <a:r>
              <a:rPr lang="en-US" b="1" dirty="0">
                <a:solidFill>
                  <a:schemeClr val="bg1"/>
                </a:solidFill>
              </a:rPr>
              <a:t>Update widgets with more advanced functionalities</a:t>
            </a:r>
          </a:p>
        </p:txBody>
      </p:sp>
    </p:spTree>
    <p:extLst>
      <p:ext uri="{BB962C8B-B14F-4D97-AF65-F5344CB8AC3E}">
        <p14:creationId xmlns:p14="http://schemas.microsoft.com/office/powerpoint/2010/main" val="1700575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AEFAAC5A-9C4F-4278-920D-DF2BAB595749}" type="slidenum">
              <a:rPr lang="en-US" smtClean="0"/>
              <a:pPr/>
              <a:t>2</a:t>
            </a:fld>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26051"/>
          <a:stretch/>
        </p:blipFill>
        <p:spPr>
          <a:xfrm>
            <a:off x="4536073" y="3984175"/>
            <a:ext cx="4038600" cy="2489533"/>
          </a:xfrm>
          <a:prstGeom prst="rect">
            <a:avLst/>
          </a:prstGeom>
          <a:effectLst>
            <a:softEdge rad="0"/>
          </a:effectLst>
        </p:spPr>
      </p:pic>
      <p:sp>
        <p:nvSpPr>
          <p:cNvPr id="6" name="Title 5">
            <a:extLst>
              <a:ext uri="{FF2B5EF4-FFF2-40B4-BE49-F238E27FC236}">
                <a16:creationId xmlns:a16="http://schemas.microsoft.com/office/drawing/2014/main" id="{9ABD7DF5-7E5B-4BC3-B0D0-3BD4BCBAF537}"/>
              </a:ext>
            </a:extLst>
          </p:cNvPr>
          <p:cNvSpPr>
            <a:spLocks noGrp="1"/>
          </p:cNvSpPr>
          <p:nvPr>
            <p:ph type="title"/>
          </p:nvPr>
        </p:nvSpPr>
        <p:spPr>
          <a:xfrm>
            <a:off x="349622" y="1335740"/>
            <a:ext cx="8372901" cy="2489533"/>
          </a:xfrm>
        </p:spPr>
        <p:txBody>
          <a:bodyPr/>
          <a:lstStyle/>
          <a:p>
            <a:pPr marL="285750" indent="-285750">
              <a:buFont typeface="Wingdings" panose="05000000000000000000" pitchFamily="2" charset="2"/>
              <a:buChar char="q"/>
            </a:pPr>
            <a:r>
              <a:rPr lang="en-GB" sz="1600" dirty="0">
                <a:solidFill>
                  <a:schemeClr val="bg1"/>
                </a:solidFill>
                <a:effectLst>
                  <a:outerShdw blurRad="38100" dist="38100" dir="2700000" algn="tl">
                    <a:srgbClr val="000000">
                      <a:alpha val="43137"/>
                    </a:srgbClr>
                  </a:outerShdw>
                </a:effectLst>
              </a:rPr>
              <a:t>Deformable mirrors and adaptive optics systems are used in  many applications including optics for astronomy, astrophysics, and synchrotron radiation beamlines. Many different schemes have been used to control the shape of deformable mirrors for wave-front aberration correction and shape optimization. The most common actuators used in deformable mirrors include PZT, voice coils, and mechanical actuators, each one with its own advantages and disadvantages. Here, we explore the possibility of using deformable mirrors based on magnetic smart materials actuators. We developed a model that relates the curvature and thickness of a mirror, and the magnetic field applied to the mirror.  </a:t>
            </a:r>
            <a:br>
              <a:rPr lang="en-US" dirty="0">
                <a:solidFill>
                  <a:srgbClr val="FF0000"/>
                </a:solidFill>
                <a:effectLst>
                  <a:outerShdw blurRad="38100" dist="38100" dir="2700000" algn="tl">
                    <a:srgbClr val="000000">
                      <a:alpha val="43137"/>
                    </a:srgbClr>
                  </a:outerShdw>
                </a:effectLst>
              </a:rPr>
            </a:br>
            <a:endParaRPr lang="en-US" dirty="0"/>
          </a:p>
        </p:txBody>
      </p:sp>
      <p:pic>
        <p:nvPicPr>
          <p:cNvPr id="11" name="Picture 10">
            <a:extLst>
              <a:ext uri="{FF2B5EF4-FFF2-40B4-BE49-F238E27FC236}">
                <a16:creationId xmlns:a16="http://schemas.microsoft.com/office/drawing/2014/main" id="{0B4A82C9-BEB4-406D-B45C-CD8376B0AEE7}"/>
              </a:ext>
            </a:extLst>
          </p:cNvPr>
          <p:cNvPicPr>
            <a:picLocks noChangeAspect="1"/>
          </p:cNvPicPr>
          <p:nvPr/>
        </p:nvPicPr>
        <p:blipFill>
          <a:blip r:embed="rId3"/>
          <a:stretch>
            <a:fillRect/>
          </a:stretch>
        </p:blipFill>
        <p:spPr>
          <a:xfrm>
            <a:off x="533400" y="3984176"/>
            <a:ext cx="3706906" cy="2489533"/>
          </a:xfrm>
          <a:prstGeom prst="rect">
            <a:avLst/>
          </a:prstGeom>
        </p:spPr>
      </p:pic>
    </p:spTree>
    <p:extLst>
      <p:ext uri="{BB962C8B-B14F-4D97-AF65-F5344CB8AC3E}">
        <p14:creationId xmlns:p14="http://schemas.microsoft.com/office/powerpoint/2010/main" val="3859548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AEFAAC5A-9C4F-4278-920D-DF2BAB595749}" type="slidenum">
              <a:rPr lang="en-US" smtClean="0"/>
              <a:pPr/>
              <a:t>3</a:t>
            </a:fld>
            <a:endParaRPr lang="en-US" dirty="0"/>
          </a:p>
        </p:txBody>
      </p:sp>
      <p:sp>
        <p:nvSpPr>
          <p:cNvPr id="6" name="Title 5">
            <a:extLst>
              <a:ext uri="{FF2B5EF4-FFF2-40B4-BE49-F238E27FC236}">
                <a16:creationId xmlns:a16="http://schemas.microsoft.com/office/drawing/2014/main" id="{9ABD7DF5-7E5B-4BC3-B0D0-3BD4BCBAF537}"/>
              </a:ext>
            </a:extLst>
          </p:cNvPr>
          <p:cNvSpPr>
            <a:spLocks noGrp="1"/>
          </p:cNvSpPr>
          <p:nvPr>
            <p:ph type="title"/>
          </p:nvPr>
        </p:nvSpPr>
        <p:spPr>
          <a:xfrm>
            <a:off x="349624" y="788894"/>
            <a:ext cx="6499412" cy="493060"/>
          </a:xfrm>
        </p:spPr>
        <p:txBody>
          <a:bodyPr/>
          <a:lstStyle/>
          <a:p>
            <a:br>
              <a:rPr lang="en-US" dirty="0">
                <a:solidFill>
                  <a:srgbClr val="FF0000"/>
                </a:solidFill>
                <a:effectLst>
                  <a:outerShdw blurRad="38100" dist="38100" dir="2700000" algn="tl">
                    <a:srgbClr val="000000">
                      <a:alpha val="43137"/>
                    </a:srgbClr>
                  </a:outerShdw>
                </a:effectLst>
              </a:rPr>
            </a:br>
            <a:r>
              <a:rPr lang="en-US" dirty="0">
                <a:solidFill>
                  <a:schemeClr val="bg1"/>
                </a:solidFill>
                <a:effectLst>
                  <a:outerShdw blurRad="38100" dist="38100" dir="2700000" algn="tl">
                    <a:srgbClr val="000000">
                      <a:alpha val="43137"/>
                    </a:srgbClr>
                  </a:outerShdw>
                </a:effectLst>
              </a:rPr>
              <a:t>Schematic of the mirror shape</a:t>
            </a:r>
            <a:endParaRPr lang="en-US" dirty="0">
              <a:solidFill>
                <a:schemeClr val="bg1"/>
              </a:solidFill>
            </a:endParaRPr>
          </a:p>
        </p:txBody>
      </p:sp>
      <p:pic>
        <p:nvPicPr>
          <p:cNvPr id="7" name="Picture 6">
            <a:extLst>
              <a:ext uri="{FF2B5EF4-FFF2-40B4-BE49-F238E27FC236}">
                <a16:creationId xmlns:a16="http://schemas.microsoft.com/office/drawing/2014/main" id="{942AC0AA-09B1-4E70-9B2A-AE73D820A7C9}"/>
              </a:ext>
            </a:extLst>
          </p:cNvPr>
          <p:cNvPicPr>
            <a:picLocks noChangeAspect="1"/>
          </p:cNvPicPr>
          <p:nvPr/>
        </p:nvPicPr>
        <p:blipFill rotWithShape="1">
          <a:blip r:embed="rId2"/>
          <a:srcRect t="7332"/>
          <a:stretch/>
        </p:blipFill>
        <p:spPr>
          <a:xfrm>
            <a:off x="495097" y="1601365"/>
            <a:ext cx="6707548" cy="854964"/>
          </a:xfrm>
          <a:prstGeom prst="rect">
            <a:avLst/>
          </a:prstGeom>
        </p:spPr>
      </p:pic>
      <p:pic>
        <p:nvPicPr>
          <p:cNvPr id="8" name="Picture 7">
            <a:extLst>
              <a:ext uri="{FF2B5EF4-FFF2-40B4-BE49-F238E27FC236}">
                <a16:creationId xmlns:a16="http://schemas.microsoft.com/office/drawing/2014/main" id="{20951A10-9867-4921-8F41-4CACD1A74CA7}"/>
              </a:ext>
            </a:extLst>
          </p:cNvPr>
          <p:cNvPicPr>
            <a:picLocks noChangeAspect="1"/>
          </p:cNvPicPr>
          <p:nvPr/>
        </p:nvPicPr>
        <p:blipFill rotWithShape="1">
          <a:blip r:embed="rId3"/>
          <a:srcRect l="6812"/>
          <a:stretch/>
        </p:blipFill>
        <p:spPr>
          <a:xfrm>
            <a:off x="409505" y="2898645"/>
            <a:ext cx="3933895" cy="2357990"/>
          </a:xfrm>
          <a:prstGeom prst="rect">
            <a:avLst/>
          </a:prstGeom>
        </p:spPr>
      </p:pic>
      <p:pic>
        <p:nvPicPr>
          <p:cNvPr id="9" name="Picture 8">
            <a:extLst>
              <a:ext uri="{FF2B5EF4-FFF2-40B4-BE49-F238E27FC236}">
                <a16:creationId xmlns:a16="http://schemas.microsoft.com/office/drawing/2014/main" id="{BF7443C6-6EA6-44C2-8DA8-F50B0EE17384}"/>
              </a:ext>
            </a:extLst>
          </p:cNvPr>
          <p:cNvPicPr>
            <a:picLocks noChangeAspect="1"/>
          </p:cNvPicPr>
          <p:nvPr/>
        </p:nvPicPr>
        <p:blipFill>
          <a:blip r:embed="rId4"/>
          <a:stretch>
            <a:fillRect/>
          </a:stretch>
        </p:blipFill>
        <p:spPr>
          <a:xfrm>
            <a:off x="4572000" y="2898645"/>
            <a:ext cx="3525290" cy="2357990"/>
          </a:xfrm>
          <a:prstGeom prst="rect">
            <a:avLst/>
          </a:prstGeom>
        </p:spPr>
      </p:pic>
    </p:spTree>
    <p:extLst>
      <p:ext uri="{BB962C8B-B14F-4D97-AF65-F5344CB8AC3E}">
        <p14:creationId xmlns:p14="http://schemas.microsoft.com/office/powerpoint/2010/main" val="2495473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AEFAAC5A-9C4F-4278-920D-DF2BAB595749}" type="slidenum">
              <a:rPr lang="en-US" smtClean="0"/>
              <a:pPr/>
              <a:t>4</a:t>
            </a:fld>
            <a:endParaRPr lang="en-US" dirty="0"/>
          </a:p>
        </p:txBody>
      </p:sp>
      <p:sp>
        <p:nvSpPr>
          <p:cNvPr id="4" name="TextBox 3">
            <a:extLst>
              <a:ext uri="{FF2B5EF4-FFF2-40B4-BE49-F238E27FC236}">
                <a16:creationId xmlns:a16="http://schemas.microsoft.com/office/drawing/2014/main" id="{C2C371C9-4D63-4BF1-8F0F-01A6E0948C8D}"/>
              </a:ext>
            </a:extLst>
          </p:cNvPr>
          <p:cNvSpPr txBox="1"/>
          <p:nvPr/>
        </p:nvSpPr>
        <p:spPr>
          <a:xfrm>
            <a:off x="466164" y="201411"/>
            <a:ext cx="8543365" cy="1569660"/>
          </a:xfrm>
          <a:prstGeom prst="rect">
            <a:avLst/>
          </a:prstGeom>
          <a:noFill/>
        </p:spPr>
        <p:txBody>
          <a:bodyPr wrap="square" rtlCol="0">
            <a:spAutoFit/>
          </a:bodyPr>
          <a:lstStyle/>
          <a:p>
            <a:pPr marL="285750" indent="-285750">
              <a:buFont typeface="Wingdings" panose="05000000000000000000" pitchFamily="2" charset="2"/>
              <a:buChar char="v"/>
            </a:pPr>
            <a:r>
              <a:rPr lang="en-US" sz="2400" b="1" dirty="0">
                <a:solidFill>
                  <a:schemeClr val="bg1"/>
                </a:solidFill>
              </a:rPr>
              <a:t>Objective</a:t>
            </a:r>
          </a:p>
          <a:p>
            <a:endParaRPr lang="en-US" b="1" dirty="0">
              <a:solidFill>
                <a:schemeClr val="bg1"/>
              </a:solidFill>
            </a:endParaRPr>
          </a:p>
          <a:p>
            <a:pPr marL="285750" indent="-285750">
              <a:buFont typeface="Wingdings" panose="05000000000000000000" pitchFamily="2" charset="2"/>
              <a:buChar char="q"/>
            </a:pPr>
            <a:r>
              <a:rPr lang="en-US" b="1" dirty="0">
                <a:solidFill>
                  <a:schemeClr val="bg1"/>
                </a:solidFill>
              </a:rPr>
              <a:t> Develop mathematical expressions that describe all components of the magnetic field that should be applied to a substrate-coating system (mirror)</a:t>
            </a:r>
            <a:r>
              <a:rPr lang="en-US" dirty="0"/>
              <a:t> </a:t>
            </a:r>
          </a:p>
        </p:txBody>
      </p:sp>
      <p:sp>
        <p:nvSpPr>
          <p:cNvPr id="9" name="TextBox 8">
            <a:extLst>
              <a:ext uri="{FF2B5EF4-FFF2-40B4-BE49-F238E27FC236}">
                <a16:creationId xmlns:a16="http://schemas.microsoft.com/office/drawing/2014/main" id="{3770A214-9944-4AEF-83E6-BADDE44BE896}"/>
              </a:ext>
            </a:extLst>
          </p:cNvPr>
          <p:cNvSpPr txBox="1"/>
          <p:nvPr/>
        </p:nvSpPr>
        <p:spPr>
          <a:xfrm>
            <a:off x="466164" y="1877564"/>
            <a:ext cx="8543365" cy="3508653"/>
          </a:xfrm>
          <a:prstGeom prst="rect">
            <a:avLst/>
          </a:prstGeom>
          <a:noFill/>
        </p:spPr>
        <p:txBody>
          <a:bodyPr wrap="square" rtlCol="0">
            <a:spAutoFit/>
          </a:bodyPr>
          <a:lstStyle/>
          <a:p>
            <a:pPr marL="285750" indent="-285750">
              <a:buFont typeface="Wingdings" panose="05000000000000000000" pitchFamily="2" charset="2"/>
              <a:buChar char="v"/>
            </a:pPr>
            <a:r>
              <a:rPr lang="en-US" sz="2400" b="1" dirty="0">
                <a:solidFill>
                  <a:schemeClr val="bg1"/>
                </a:solidFill>
              </a:rPr>
              <a:t>Methods and Theory</a:t>
            </a:r>
          </a:p>
          <a:p>
            <a:endParaRPr lang="en-US" b="1" dirty="0">
              <a:solidFill>
                <a:schemeClr val="bg1"/>
              </a:solidFill>
            </a:endParaRPr>
          </a:p>
          <a:p>
            <a:pPr marL="285750" indent="-285750">
              <a:buFont typeface="Wingdings" panose="05000000000000000000" pitchFamily="2" charset="2"/>
              <a:buChar char="q"/>
            </a:pPr>
            <a:r>
              <a:rPr lang="en-US" b="1" dirty="0">
                <a:solidFill>
                  <a:schemeClr val="bg1"/>
                </a:solidFill>
              </a:rPr>
              <a:t> We use classical electrodynamics to describe the magnetic forces and magnetization produced on a magnetic smart material based mirror under an external magnetic field.</a:t>
            </a:r>
          </a:p>
          <a:p>
            <a:pPr marL="285750" indent="-285750">
              <a:buFont typeface="Wingdings" panose="05000000000000000000" pitchFamily="2" charset="2"/>
              <a:buChar char="q"/>
            </a:pPr>
            <a:r>
              <a:rPr lang="en-US" b="1" dirty="0">
                <a:solidFill>
                  <a:schemeClr val="bg1"/>
                </a:solidFill>
              </a:rPr>
              <a:t>Classical theory of elasticity provides us with mathematical formalism that can be used to relate these magnetic effects to the stress state of the system. Here we use the Cauchy’s stress tensor components to describe the mechanical equilibrium of the mirror (substrate-coating system) . The general equation obtained is,                 </a:t>
            </a:r>
          </a:p>
          <a:p>
            <a:r>
              <a:rPr lang="en-US" b="1" dirty="0">
                <a:solidFill>
                  <a:schemeClr val="bg1"/>
                </a:solidFill>
              </a:rPr>
              <a:t> </a:t>
            </a:r>
          </a:p>
          <a:p>
            <a:endParaRPr lang="en-US" b="1" dirty="0">
              <a:solidFill>
                <a:schemeClr val="bg1"/>
              </a:solidFill>
            </a:endParaRPr>
          </a:p>
        </p:txBody>
      </p:sp>
      <p:pic>
        <p:nvPicPr>
          <p:cNvPr id="7" name="Picture 6">
            <a:extLst>
              <a:ext uri="{FF2B5EF4-FFF2-40B4-BE49-F238E27FC236}">
                <a16:creationId xmlns:a16="http://schemas.microsoft.com/office/drawing/2014/main" id="{6A7E7267-74E8-4CE4-8A2C-EE218FED66FC}"/>
              </a:ext>
            </a:extLst>
          </p:cNvPr>
          <p:cNvPicPr>
            <a:picLocks noChangeAspect="1"/>
          </p:cNvPicPr>
          <p:nvPr/>
        </p:nvPicPr>
        <p:blipFill>
          <a:blip r:embed="rId2"/>
          <a:stretch>
            <a:fillRect/>
          </a:stretch>
        </p:blipFill>
        <p:spPr>
          <a:xfrm>
            <a:off x="3115753" y="4787423"/>
            <a:ext cx="2455293" cy="50646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6D48350-9794-4C06-9195-4B3EE80E489E}"/>
                  </a:ext>
                </a:extLst>
              </p:cNvPr>
              <p:cNvSpPr txBox="1"/>
              <p:nvPr/>
            </p:nvSpPr>
            <p:spPr>
              <a:xfrm>
                <a:off x="690281" y="5395842"/>
                <a:ext cx="8095130" cy="975908"/>
              </a:xfrm>
              <a:prstGeom prst="rect">
                <a:avLst/>
              </a:prstGeom>
              <a:noFill/>
            </p:spPr>
            <p:txBody>
              <a:bodyPr wrap="square" rtlCol="0">
                <a:spAutoFit/>
              </a:bodyPr>
              <a:lstStyle/>
              <a:p>
                <a:pPr lvl="0" algn="just" defTabSz="2351088" eaLnBrk="0" fontAlgn="base" hangingPunct="0">
                  <a:spcBef>
                    <a:spcPct val="0"/>
                  </a:spcBef>
                  <a:spcAft>
                    <a:spcPct val="0"/>
                  </a:spcAft>
                </a:pPr>
                <a:r>
                  <a:rPr lang="en-GB" b="1" dirty="0">
                    <a:solidFill>
                      <a:schemeClr val="bg1"/>
                    </a:solidFill>
                    <a:effectLst>
                      <a:outerShdw blurRad="38100" dist="38100" dir="2700000" algn="tl">
                        <a:srgbClr val="000000">
                          <a:alpha val="43137"/>
                        </a:srgbClr>
                      </a:outerShdw>
                    </a:effectLst>
                  </a:rPr>
                  <a:t>Above </a:t>
                </a:r>
                <a14:m>
                  <m:oMath xmlns:m="http://schemas.openxmlformats.org/officeDocument/2006/math">
                    <m:r>
                      <a:rPr lang="en-GB" b="1" i="1" dirty="0" smtClean="0">
                        <a:solidFill>
                          <a:schemeClr val="bg1"/>
                        </a:solidFill>
                        <a:effectLst>
                          <a:outerShdw blurRad="38100" dist="38100" dir="2700000" algn="tl">
                            <a:srgbClr val="000000">
                              <a:alpha val="43137"/>
                            </a:srgbClr>
                          </a:outerShdw>
                        </a:effectLst>
                        <a:latin typeface="Cambria Math" panose="02040503050406030204" pitchFamily="18" charset="0"/>
                      </a:rPr>
                      <m:t>𝑴</m:t>
                    </m:r>
                  </m:oMath>
                </a14:m>
                <a:r>
                  <a:rPr lang="en-GB" b="1" dirty="0">
                    <a:solidFill>
                      <a:schemeClr val="bg1"/>
                    </a:solidFill>
                    <a:effectLst>
                      <a:outerShdw blurRad="38100" dist="38100" dir="2700000" algn="tl">
                        <a:srgbClr val="000000">
                          <a:alpha val="43137"/>
                        </a:srgbClr>
                      </a:outerShdw>
                    </a:effectLst>
                  </a:rPr>
                  <a:t> is the magnetization and saturation magnetization of the magnetic smart material, </a:t>
                </a:r>
                <a14:m>
                  <m:oMath xmlns:m="http://schemas.openxmlformats.org/officeDocument/2006/math">
                    <m:sSub>
                      <m:sSubPr>
                        <m:ctrlPr>
                          <a:rPr lang="en-GB" b="1"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n-GB" b="1" i="1">
                            <a:solidFill>
                              <a:schemeClr val="bg1"/>
                            </a:solidFill>
                            <a:effectLst>
                              <a:outerShdw blurRad="38100" dist="38100" dir="2700000" algn="tl">
                                <a:srgbClr val="000000">
                                  <a:alpha val="43137"/>
                                </a:srgbClr>
                              </a:outerShdw>
                            </a:effectLst>
                            <a:latin typeface="Cambria Math" panose="02040503050406030204" pitchFamily="18" charset="0"/>
                          </a:rPr>
                          <m:t>𝑩</m:t>
                        </m:r>
                      </m:e>
                      <m:sub>
                        <m:r>
                          <a:rPr lang="en-GB" b="1" i="1">
                            <a:solidFill>
                              <a:schemeClr val="bg1"/>
                            </a:solidFill>
                            <a:effectLst>
                              <a:outerShdw blurRad="38100" dist="38100" dir="2700000" algn="tl">
                                <a:srgbClr val="000000">
                                  <a:alpha val="43137"/>
                                </a:srgbClr>
                              </a:outerShdw>
                            </a:effectLst>
                            <a:latin typeface="Cambria Math" panose="02040503050406030204" pitchFamily="18" charset="0"/>
                          </a:rPr>
                          <m:t>𝒆𝒋</m:t>
                        </m:r>
                      </m:sub>
                    </m:sSub>
                  </m:oMath>
                </a14:m>
                <a:r>
                  <a:rPr lang="en-GB" b="1" dirty="0">
                    <a:solidFill>
                      <a:schemeClr val="bg1"/>
                    </a:solidFill>
                    <a:effectLst>
                      <a:outerShdw blurRad="38100" dist="38100" dir="2700000" algn="tl">
                        <a:srgbClr val="000000">
                          <a:alpha val="43137"/>
                        </a:srgbClr>
                      </a:outerShdw>
                    </a:effectLst>
                  </a:rPr>
                  <a:t> is the j component of the external magnetic field, and </a:t>
                </a:r>
                <a14:m>
                  <m:oMath xmlns:m="http://schemas.openxmlformats.org/officeDocument/2006/math">
                    <m:sSub>
                      <m:sSubPr>
                        <m:ctrlPr>
                          <a:rPr lang="en-GB" b="1"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n-GB" b="1" i="1">
                            <a:solidFill>
                              <a:schemeClr val="bg1"/>
                            </a:solidFill>
                            <a:effectLst>
                              <a:outerShdw blurRad="38100" dist="38100" dir="2700000" algn="tl">
                                <a:srgbClr val="000000">
                                  <a:alpha val="43137"/>
                                </a:srgbClr>
                              </a:outerShdw>
                            </a:effectLst>
                            <a:latin typeface="Cambria Math" panose="02040503050406030204" pitchFamily="18" charset="0"/>
                          </a:rPr>
                          <m:t>𝝈</m:t>
                        </m:r>
                      </m:e>
                      <m:sub>
                        <m:r>
                          <a:rPr lang="en-GB" b="1" i="1">
                            <a:solidFill>
                              <a:schemeClr val="bg1"/>
                            </a:solidFill>
                            <a:effectLst>
                              <a:outerShdw blurRad="38100" dist="38100" dir="2700000" algn="tl">
                                <a:srgbClr val="000000">
                                  <a:alpha val="43137"/>
                                </a:srgbClr>
                              </a:outerShdw>
                            </a:effectLst>
                            <a:latin typeface="Cambria Math" panose="02040503050406030204" pitchFamily="18" charset="0"/>
                          </a:rPr>
                          <m:t>𝒊𝒋</m:t>
                        </m:r>
                      </m:sub>
                    </m:sSub>
                  </m:oMath>
                </a14:m>
                <a:r>
                  <a:rPr lang="en-GB" b="1" dirty="0">
                    <a:solidFill>
                      <a:schemeClr val="bg1"/>
                    </a:solidFill>
                    <a:effectLst>
                      <a:outerShdw blurRad="38100" dist="38100" dir="2700000" algn="tl">
                        <a:srgbClr val="000000">
                          <a:alpha val="43137"/>
                        </a:srgbClr>
                      </a:outerShdw>
                    </a:effectLst>
                  </a:rPr>
                  <a:t> is the stress.</a:t>
                </a:r>
              </a:p>
            </p:txBody>
          </p:sp>
        </mc:Choice>
        <mc:Fallback xmlns="">
          <p:sp>
            <p:nvSpPr>
              <p:cNvPr id="12" name="TextBox 11">
                <a:extLst>
                  <a:ext uri="{FF2B5EF4-FFF2-40B4-BE49-F238E27FC236}">
                    <a16:creationId xmlns:a16="http://schemas.microsoft.com/office/drawing/2014/main" id="{46D48350-9794-4C06-9195-4B3EE80E489E}"/>
                  </a:ext>
                </a:extLst>
              </p:cNvPr>
              <p:cNvSpPr txBox="1">
                <a:spLocks noRot="1" noChangeAspect="1" noMove="1" noResize="1" noEditPoints="1" noAdjustHandles="1" noChangeArrowheads="1" noChangeShapeType="1" noTextEdit="1"/>
              </p:cNvSpPr>
              <p:nvPr/>
            </p:nvSpPr>
            <p:spPr>
              <a:xfrm>
                <a:off x="690281" y="5395842"/>
                <a:ext cx="8095130" cy="975908"/>
              </a:xfrm>
              <a:prstGeom prst="rect">
                <a:avLst/>
              </a:prstGeom>
              <a:blipFill>
                <a:blip r:embed="rId3"/>
                <a:stretch>
                  <a:fillRect l="-678" t="-3750" r="-979" b="-8750"/>
                </a:stretch>
              </a:blipFill>
            </p:spPr>
            <p:txBody>
              <a:bodyPr/>
              <a:lstStyle/>
              <a:p>
                <a:r>
                  <a:rPr lang="en-US">
                    <a:noFill/>
                  </a:rPr>
                  <a:t> </a:t>
                </a:r>
              </a:p>
            </p:txBody>
          </p:sp>
        </mc:Fallback>
      </mc:AlternateContent>
    </p:spTree>
    <p:extLst>
      <p:ext uri="{BB962C8B-B14F-4D97-AF65-F5344CB8AC3E}">
        <p14:creationId xmlns:p14="http://schemas.microsoft.com/office/powerpoint/2010/main" val="225406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AEFAAC5A-9C4F-4278-920D-DF2BAB595749}" type="slidenum">
              <a:rPr lang="en-US" smtClean="0"/>
              <a:pPr/>
              <a:t>5</a:t>
            </a:fld>
            <a:endParaRPr lang="en-US" dirty="0"/>
          </a:p>
        </p:txBody>
      </p:sp>
      <p:sp>
        <p:nvSpPr>
          <p:cNvPr id="13" name="TextBox 12">
            <a:extLst>
              <a:ext uri="{FF2B5EF4-FFF2-40B4-BE49-F238E27FC236}">
                <a16:creationId xmlns:a16="http://schemas.microsoft.com/office/drawing/2014/main" id="{CAD00AD1-73C2-4CE9-8650-BD116B08CD76}"/>
              </a:ext>
            </a:extLst>
          </p:cNvPr>
          <p:cNvSpPr txBox="1"/>
          <p:nvPr/>
        </p:nvSpPr>
        <p:spPr>
          <a:xfrm>
            <a:off x="179294" y="128475"/>
            <a:ext cx="8543365" cy="2677656"/>
          </a:xfrm>
          <a:prstGeom prst="rect">
            <a:avLst/>
          </a:prstGeom>
          <a:noFill/>
        </p:spPr>
        <p:txBody>
          <a:bodyPr wrap="square" rtlCol="0">
            <a:spAutoFit/>
          </a:bodyPr>
          <a:lstStyle/>
          <a:p>
            <a:pPr marL="285750" indent="-285750">
              <a:buFont typeface="Wingdings" panose="05000000000000000000" pitchFamily="2" charset="2"/>
              <a:buChar char="v"/>
            </a:pPr>
            <a:r>
              <a:rPr lang="en-US" sz="2400" b="1" dirty="0">
                <a:solidFill>
                  <a:schemeClr val="bg1"/>
                </a:solidFill>
              </a:rPr>
              <a:t>Assumptions </a:t>
            </a:r>
          </a:p>
          <a:p>
            <a:pPr marL="285750" indent="-285750">
              <a:buFont typeface="Wingdings" panose="05000000000000000000" pitchFamily="2" charset="2"/>
              <a:buChar char="§"/>
            </a:pPr>
            <a:r>
              <a:rPr lang="en-GB" b="1" dirty="0">
                <a:solidFill>
                  <a:schemeClr val="bg1"/>
                </a:solidFill>
              </a:rPr>
              <a:t>The thickness of the film is much smaller than it’s transverse dimensions. As a result, the magnetization in the axis perpendicular to the mirror surface is minimal.</a:t>
            </a:r>
          </a:p>
          <a:p>
            <a:pPr marL="285750" indent="-285750">
              <a:buFont typeface="Wingdings" panose="05000000000000000000" pitchFamily="2" charset="2"/>
              <a:buChar char="§"/>
            </a:pPr>
            <a:r>
              <a:rPr lang="en-GB" b="1" dirty="0">
                <a:solidFill>
                  <a:schemeClr val="bg1"/>
                </a:solidFill>
              </a:rPr>
              <a:t> The thickness of the substrate is significantly greater than thickness of the magnetic smart material thin film. </a:t>
            </a:r>
          </a:p>
          <a:p>
            <a:pPr marL="285750" indent="-285750">
              <a:buFont typeface="Wingdings" panose="05000000000000000000" pitchFamily="2" charset="2"/>
              <a:buChar char="§"/>
            </a:pPr>
            <a:r>
              <a:rPr lang="en-GB" b="1" dirty="0">
                <a:solidFill>
                  <a:schemeClr val="bg1"/>
                </a:solidFill>
              </a:rPr>
              <a:t>There is a principal axis of magnetization, called easy axis of magnetization [1], that is significantly greater than the rest of the other magnetizations present in the magnetic smart material. </a:t>
            </a:r>
            <a:endParaRPr lang="en-US" b="1" dirty="0">
              <a:solidFill>
                <a:schemeClr val="bg1"/>
              </a:solidFill>
            </a:endParaRPr>
          </a:p>
        </p:txBody>
      </p:sp>
      <p:sp>
        <p:nvSpPr>
          <p:cNvPr id="16" name="TextBox 15">
            <a:extLst>
              <a:ext uri="{FF2B5EF4-FFF2-40B4-BE49-F238E27FC236}">
                <a16:creationId xmlns:a16="http://schemas.microsoft.com/office/drawing/2014/main" id="{8BF5A0F0-349B-4F06-A052-BA21024A38ED}"/>
              </a:ext>
            </a:extLst>
          </p:cNvPr>
          <p:cNvSpPr txBox="1"/>
          <p:nvPr/>
        </p:nvSpPr>
        <p:spPr>
          <a:xfrm>
            <a:off x="179293" y="2806131"/>
            <a:ext cx="8543365" cy="738664"/>
          </a:xfrm>
          <a:prstGeom prst="rect">
            <a:avLst/>
          </a:prstGeom>
          <a:noFill/>
        </p:spPr>
        <p:txBody>
          <a:bodyPr wrap="square" rtlCol="0">
            <a:spAutoFit/>
          </a:bodyPr>
          <a:lstStyle/>
          <a:p>
            <a:pPr marL="285750" indent="-285750">
              <a:buFont typeface="Wingdings" panose="05000000000000000000" pitchFamily="2" charset="2"/>
              <a:buChar char="v"/>
            </a:pPr>
            <a:r>
              <a:rPr lang="en-US" sz="2400" b="1" dirty="0">
                <a:solidFill>
                  <a:schemeClr val="bg1"/>
                </a:solidFill>
              </a:rPr>
              <a:t>Components of the magnetic field</a:t>
            </a:r>
          </a:p>
          <a:p>
            <a:r>
              <a:rPr lang="en-US" b="1" dirty="0">
                <a:solidFill>
                  <a:schemeClr val="bg1"/>
                </a:solidFill>
              </a:rPr>
              <a:t>Use of theory and assumptions yields,</a:t>
            </a:r>
          </a:p>
        </p:txBody>
      </p:sp>
      <p:pic>
        <p:nvPicPr>
          <p:cNvPr id="17" name="Picture 16">
            <a:extLst>
              <a:ext uri="{FF2B5EF4-FFF2-40B4-BE49-F238E27FC236}">
                <a16:creationId xmlns:a16="http://schemas.microsoft.com/office/drawing/2014/main" id="{E396D4BF-A669-441E-A628-ACB134EF4841}"/>
              </a:ext>
            </a:extLst>
          </p:cNvPr>
          <p:cNvPicPr>
            <a:picLocks noChangeAspect="1"/>
          </p:cNvPicPr>
          <p:nvPr/>
        </p:nvPicPr>
        <p:blipFill rotWithShape="1">
          <a:blip r:embed="rId2"/>
          <a:srcRect l="1822" t="7148" b="3885"/>
          <a:stretch/>
        </p:blipFill>
        <p:spPr>
          <a:xfrm>
            <a:off x="690281" y="3544795"/>
            <a:ext cx="6530792" cy="1420111"/>
          </a:xfrm>
          <a:prstGeom prst="rect">
            <a:avLst/>
          </a:prstGeom>
        </p:spPr>
      </p:pic>
      <p:pic>
        <p:nvPicPr>
          <p:cNvPr id="18" name="Picture 17">
            <a:extLst>
              <a:ext uri="{FF2B5EF4-FFF2-40B4-BE49-F238E27FC236}">
                <a16:creationId xmlns:a16="http://schemas.microsoft.com/office/drawing/2014/main" id="{C2EB34D1-1868-4271-B4B0-4910F8776E9F}"/>
              </a:ext>
            </a:extLst>
          </p:cNvPr>
          <p:cNvPicPr>
            <a:picLocks noChangeAspect="1"/>
          </p:cNvPicPr>
          <p:nvPr/>
        </p:nvPicPr>
        <p:blipFill rotWithShape="1">
          <a:blip r:embed="rId3"/>
          <a:srcRect l="1648"/>
          <a:stretch/>
        </p:blipFill>
        <p:spPr>
          <a:xfrm>
            <a:off x="690281" y="5009252"/>
            <a:ext cx="6530792" cy="1420111"/>
          </a:xfrm>
          <a:prstGeom prst="rect">
            <a:avLst/>
          </a:prstGeom>
        </p:spPr>
      </p:pic>
    </p:spTree>
    <p:extLst>
      <p:ext uri="{BB962C8B-B14F-4D97-AF65-F5344CB8AC3E}">
        <p14:creationId xmlns:p14="http://schemas.microsoft.com/office/powerpoint/2010/main" val="2052493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AEFAAC5A-9C4F-4278-920D-DF2BAB595749}" type="slidenum">
              <a:rPr lang="en-US" smtClean="0"/>
              <a:pPr/>
              <a:t>6</a:t>
            </a:fld>
            <a:endParaRPr lang="en-US" dirty="0"/>
          </a:p>
        </p:txBody>
      </p:sp>
      <p:pic>
        <p:nvPicPr>
          <p:cNvPr id="9" name="Picture 8">
            <a:extLst>
              <a:ext uri="{FF2B5EF4-FFF2-40B4-BE49-F238E27FC236}">
                <a16:creationId xmlns:a16="http://schemas.microsoft.com/office/drawing/2014/main" id="{65C3627E-72D4-4C50-A3D3-4C1090E75F4B}"/>
              </a:ext>
            </a:extLst>
          </p:cNvPr>
          <p:cNvPicPr>
            <a:picLocks noChangeAspect="1"/>
          </p:cNvPicPr>
          <p:nvPr/>
        </p:nvPicPr>
        <p:blipFill rotWithShape="1">
          <a:blip r:embed="rId2"/>
          <a:srcRect l="1623" t="29463" b="21163"/>
          <a:stretch/>
        </p:blipFill>
        <p:spPr>
          <a:xfrm>
            <a:off x="304790" y="119748"/>
            <a:ext cx="8068901" cy="588464"/>
          </a:xfrm>
          <a:prstGeom prst="rect">
            <a:avLst/>
          </a:prstGeom>
        </p:spPr>
      </p:pic>
      <p:sp>
        <p:nvSpPr>
          <p:cNvPr id="10" name="TextBox 9">
            <a:extLst>
              <a:ext uri="{FF2B5EF4-FFF2-40B4-BE49-F238E27FC236}">
                <a16:creationId xmlns:a16="http://schemas.microsoft.com/office/drawing/2014/main" id="{B0F546FE-09A0-4C7C-AB1B-B0541A17385C}"/>
              </a:ext>
            </a:extLst>
          </p:cNvPr>
          <p:cNvSpPr txBox="1"/>
          <p:nvPr/>
        </p:nvSpPr>
        <p:spPr>
          <a:xfrm>
            <a:off x="174810" y="1148464"/>
            <a:ext cx="8543365" cy="1292662"/>
          </a:xfrm>
          <a:prstGeom prst="rect">
            <a:avLst/>
          </a:prstGeom>
          <a:noFill/>
        </p:spPr>
        <p:txBody>
          <a:bodyPr wrap="square" rtlCol="0">
            <a:spAutoFit/>
          </a:bodyPr>
          <a:lstStyle/>
          <a:p>
            <a:pPr marL="285750" indent="-285750">
              <a:buFont typeface="Wingdings" panose="05000000000000000000" pitchFamily="2" charset="2"/>
              <a:buChar char="v"/>
            </a:pPr>
            <a:r>
              <a:rPr lang="en-US" sz="2400" b="1" dirty="0">
                <a:solidFill>
                  <a:schemeClr val="bg1"/>
                </a:solidFill>
              </a:rPr>
              <a:t>Simplifications</a:t>
            </a:r>
          </a:p>
          <a:p>
            <a:r>
              <a:rPr lang="en-US" b="1" dirty="0">
                <a:solidFill>
                  <a:schemeClr val="bg1"/>
                </a:solidFill>
              </a:rPr>
              <a:t>These expressions are general and not illuminating. Thus, we simplify them through constraints that contain information of characteristics we want in our mirror’s shape to obtain   </a:t>
            </a:r>
          </a:p>
        </p:txBody>
      </p:sp>
      <p:pic>
        <p:nvPicPr>
          <p:cNvPr id="11" name="Picture 10">
            <a:extLst>
              <a:ext uri="{FF2B5EF4-FFF2-40B4-BE49-F238E27FC236}">
                <a16:creationId xmlns:a16="http://schemas.microsoft.com/office/drawing/2014/main" id="{13A86F24-CD9D-4827-A022-DD5BFF6CB5D7}"/>
              </a:ext>
            </a:extLst>
          </p:cNvPr>
          <p:cNvPicPr>
            <a:picLocks noChangeAspect="1"/>
          </p:cNvPicPr>
          <p:nvPr/>
        </p:nvPicPr>
        <p:blipFill>
          <a:blip r:embed="rId3"/>
          <a:stretch>
            <a:fillRect/>
          </a:stretch>
        </p:blipFill>
        <p:spPr>
          <a:xfrm>
            <a:off x="300317" y="2441126"/>
            <a:ext cx="4876762" cy="1514096"/>
          </a:xfrm>
          <a:prstGeom prst="rect">
            <a:avLst/>
          </a:prstGeom>
        </p:spPr>
      </p:pic>
      <p:sp>
        <p:nvSpPr>
          <p:cNvPr id="12" name="TextBox 11">
            <a:extLst>
              <a:ext uri="{FF2B5EF4-FFF2-40B4-BE49-F238E27FC236}">
                <a16:creationId xmlns:a16="http://schemas.microsoft.com/office/drawing/2014/main" id="{D61DF75A-7839-4B5E-BB68-F1D6E6BBC211}"/>
              </a:ext>
            </a:extLst>
          </p:cNvPr>
          <p:cNvSpPr txBox="1"/>
          <p:nvPr/>
        </p:nvSpPr>
        <p:spPr>
          <a:xfrm>
            <a:off x="300317" y="4064929"/>
            <a:ext cx="8543365" cy="1015663"/>
          </a:xfrm>
          <a:prstGeom prst="rect">
            <a:avLst/>
          </a:prstGeom>
          <a:noFill/>
        </p:spPr>
        <p:txBody>
          <a:bodyPr wrap="square" rtlCol="0">
            <a:spAutoFit/>
          </a:bodyPr>
          <a:lstStyle/>
          <a:p>
            <a:pPr marL="285750" indent="-285750">
              <a:buFont typeface="Wingdings" panose="05000000000000000000" pitchFamily="2" charset="2"/>
              <a:buChar char="v"/>
            </a:pPr>
            <a:r>
              <a:rPr lang="en-US" sz="2400" b="1" dirty="0">
                <a:solidFill>
                  <a:schemeClr val="bg1"/>
                </a:solidFill>
              </a:rPr>
              <a:t>Applications of the model</a:t>
            </a:r>
          </a:p>
          <a:p>
            <a:r>
              <a:rPr lang="en-US" b="1" dirty="0">
                <a:solidFill>
                  <a:schemeClr val="bg1"/>
                </a:solidFill>
              </a:rPr>
              <a:t>Here we present we two cases to curvatures to illustrate the applicability of the model.</a:t>
            </a:r>
          </a:p>
        </p:txBody>
      </p:sp>
      <p:pic>
        <p:nvPicPr>
          <p:cNvPr id="13" name="Picture 12">
            <a:extLst>
              <a:ext uri="{FF2B5EF4-FFF2-40B4-BE49-F238E27FC236}">
                <a16:creationId xmlns:a16="http://schemas.microsoft.com/office/drawing/2014/main" id="{18BC89DA-6875-44AD-BBA9-EDF9E1830C26}"/>
              </a:ext>
            </a:extLst>
          </p:cNvPr>
          <p:cNvPicPr>
            <a:picLocks noChangeAspect="1"/>
          </p:cNvPicPr>
          <p:nvPr/>
        </p:nvPicPr>
        <p:blipFill rotWithShape="1">
          <a:blip r:embed="rId4"/>
          <a:srcRect t="7039" b="7099"/>
          <a:stretch/>
        </p:blipFill>
        <p:spPr>
          <a:xfrm>
            <a:off x="407894" y="5080244"/>
            <a:ext cx="2263857" cy="1258583"/>
          </a:xfrm>
          <a:prstGeom prst="rect">
            <a:avLst/>
          </a:prstGeom>
        </p:spPr>
      </p:pic>
    </p:spTree>
    <p:extLst>
      <p:ext uri="{BB962C8B-B14F-4D97-AF65-F5344CB8AC3E}">
        <p14:creationId xmlns:p14="http://schemas.microsoft.com/office/powerpoint/2010/main" val="2596372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AEFAAC5A-9C4F-4278-920D-DF2BAB595749}" type="slidenum">
              <a:rPr lang="en-US" smtClean="0"/>
              <a:pPr/>
              <a:t>7</a:t>
            </a:fld>
            <a:endParaRPr lang="en-US" dirty="0"/>
          </a:p>
        </p:txBody>
      </p:sp>
      <p:sp>
        <p:nvSpPr>
          <p:cNvPr id="4" name="TextBox 3">
            <a:extLst>
              <a:ext uri="{FF2B5EF4-FFF2-40B4-BE49-F238E27FC236}">
                <a16:creationId xmlns:a16="http://schemas.microsoft.com/office/drawing/2014/main" id="{47255271-8F7D-4472-A709-DBA2B480BEF6}"/>
              </a:ext>
            </a:extLst>
          </p:cNvPr>
          <p:cNvSpPr txBox="1"/>
          <p:nvPr/>
        </p:nvSpPr>
        <p:spPr>
          <a:xfrm>
            <a:off x="179294" y="16745"/>
            <a:ext cx="8543365" cy="830997"/>
          </a:xfrm>
          <a:prstGeom prst="rect">
            <a:avLst/>
          </a:prstGeom>
          <a:noFill/>
        </p:spPr>
        <p:txBody>
          <a:bodyPr wrap="square" rtlCol="0">
            <a:spAutoFit/>
          </a:bodyPr>
          <a:lstStyle/>
          <a:p>
            <a:pPr marL="285750" indent="-285750">
              <a:buFont typeface="Wingdings" panose="05000000000000000000" pitchFamily="2" charset="2"/>
              <a:buChar char="§"/>
            </a:pPr>
            <a:r>
              <a:rPr lang="en-US" sz="2400" b="1" dirty="0">
                <a:solidFill>
                  <a:schemeClr val="bg1"/>
                </a:solidFill>
              </a:rPr>
              <a:t>Parabolic Curvature</a:t>
            </a:r>
          </a:p>
          <a:p>
            <a:endParaRPr lang="en-US" sz="2400" b="1" dirty="0">
              <a:solidFill>
                <a:schemeClr val="bg1"/>
              </a:solidFill>
            </a:endParaRPr>
          </a:p>
        </p:txBody>
      </p:sp>
      <p:pic>
        <p:nvPicPr>
          <p:cNvPr id="2" name="Picture 1">
            <a:extLst>
              <a:ext uri="{FF2B5EF4-FFF2-40B4-BE49-F238E27FC236}">
                <a16:creationId xmlns:a16="http://schemas.microsoft.com/office/drawing/2014/main" id="{A6C220E9-915B-480A-B7DB-C6D7D74FFE5B}"/>
              </a:ext>
            </a:extLst>
          </p:cNvPr>
          <p:cNvPicPr>
            <a:picLocks noChangeAspect="1"/>
          </p:cNvPicPr>
          <p:nvPr/>
        </p:nvPicPr>
        <p:blipFill>
          <a:blip r:embed="rId2"/>
          <a:stretch>
            <a:fillRect/>
          </a:stretch>
        </p:blipFill>
        <p:spPr>
          <a:xfrm>
            <a:off x="624941" y="1395428"/>
            <a:ext cx="3125625" cy="1786575"/>
          </a:xfrm>
          <a:prstGeom prst="rect">
            <a:avLst/>
          </a:prstGeom>
        </p:spPr>
      </p:pic>
      <p:pic>
        <p:nvPicPr>
          <p:cNvPr id="6" name="Picture 5">
            <a:extLst>
              <a:ext uri="{FF2B5EF4-FFF2-40B4-BE49-F238E27FC236}">
                <a16:creationId xmlns:a16="http://schemas.microsoft.com/office/drawing/2014/main" id="{AA134E0B-A72A-4DC4-B044-52F9510D4D37}"/>
              </a:ext>
            </a:extLst>
          </p:cNvPr>
          <p:cNvPicPr>
            <a:picLocks noChangeAspect="1"/>
          </p:cNvPicPr>
          <p:nvPr/>
        </p:nvPicPr>
        <p:blipFill>
          <a:blip r:embed="rId3"/>
          <a:stretch>
            <a:fillRect/>
          </a:stretch>
        </p:blipFill>
        <p:spPr>
          <a:xfrm>
            <a:off x="4111049" y="1395428"/>
            <a:ext cx="3269256" cy="1780282"/>
          </a:xfrm>
          <a:prstGeom prst="rect">
            <a:avLst/>
          </a:prstGeom>
        </p:spPr>
      </p:pic>
      <p:sp>
        <p:nvSpPr>
          <p:cNvPr id="7" name="TextBox 6">
            <a:extLst>
              <a:ext uri="{FF2B5EF4-FFF2-40B4-BE49-F238E27FC236}">
                <a16:creationId xmlns:a16="http://schemas.microsoft.com/office/drawing/2014/main" id="{58ACC8D3-5A5E-47FE-B610-09CD16206FCD}"/>
              </a:ext>
            </a:extLst>
          </p:cNvPr>
          <p:cNvSpPr txBox="1"/>
          <p:nvPr/>
        </p:nvSpPr>
        <p:spPr>
          <a:xfrm>
            <a:off x="218472" y="3268571"/>
            <a:ext cx="8543365"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rPr>
              <a:t>Variable thickness and length of the mirror</a:t>
            </a:r>
          </a:p>
        </p:txBody>
      </p:sp>
      <p:pic>
        <p:nvPicPr>
          <p:cNvPr id="8" name="Picture 7">
            <a:extLst>
              <a:ext uri="{FF2B5EF4-FFF2-40B4-BE49-F238E27FC236}">
                <a16:creationId xmlns:a16="http://schemas.microsoft.com/office/drawing/2014/main" id="{A2A961B0-337A-4941-AE26-7D04DFC000E1}"/>
              </a:ext>
            </a:extLst>
          </p:cNvPr>
          <p:cNvPicPr>
            <a:picLocks noChangeAspect="1"/>
          </p:cNvPicPr>
          <p:nvPr/>
        </p:nvPicPr>
        <p:blipFill>
          <a:blip r:embed="rId4"/>
          <a:stretch>
            <a:fillRect/>
          </a:stretch>
        </p:blipFill>
        <p:spPr>
          <a:xfrm>
            <a:off x="2345217" y="3966563"/>
            <a:ext cx="4211518" cy="2521288"/>
          </a:xfrm>
          <a:prstGeom prst="rect">
            <a:avLst/>
          </a:prstGeom>
        </p:spPr>
      </p:pic>
      <p:sp>
        <p:nvSpPr>
          <p:cNvPr id="9" name="TextBox 8">
            <a:extLst>
              <a:ext uri="{FF2B5EF4-FFF2-40B4-BE49-F238E27FC236}">
                <a16:creationId xmlns:a16="http://schemas.microsoft.com/office/drawing/2014/main" id="{93256025-BB58-4886-8A7C-0629A4D9026F}"/>
              </a:ext>
            </a:extLst>
          </p:cNvPr>
          <p:cNvSpPr txBox="1"/>
          <p:nvPr/>
        </p:nvSpPr>
        <p:spPr>
          <a:xfrm>
            <a:off x="218472" y="847742"/>
            <a:ext cx="6170306"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rPr>
              <a:t>Constant thickness </a:t>
            </a:r>
          </a:p>
        </p:txBody>
      </p:sp>
      <p:sp>
        <p:nvSpPr>
          <p:cNvPr id="11" name="TextBox 10">
            <a:extLst>
              <a:ext uri="{FF2B5EF4-FFF2-40B4-BE49-F238E27FC236}">
                <a16:creationId xmlns:a16="http://schemas.microsoft.com/office/drawing/2014/main" id="{E00FE7B7-FDBA-446A-AF47-FDE16364DA55}"/>
              </a:ext>
            </a:extLst>
          </p:cNvPr>
          <p:cNvSpPr txBox="1"/>
          <p:nvPr/>
        </p:nvSpPr>
        <p:spPr>
          <a:xfrm>
            <a:off x="491992" y="1121859"/>
            <a:ext cx="5084056" cy="276999"/>
          </a:xfrm>
          <a:prstGeom prst="rect">
            <a:avLst/>
          </a:prstGeom>
          <a:noFill/>
        </p:spPr>
        <p:txBody>
          <a:bodyPr wrap="square" rtlCol="0">
            <a:spAutoFit/>
          </a:bodyPr>
          <a:lstStyle/>
          <a:p>
            <a:r>
              <a:rPr lang="en-US" sz="1200" b="1" dirty="0">
                <a:solidFill>
                  <a:schemeClr val="bg1"/>
                </a:solidFill>
              </a:rPr>
              <a:t>Ratio of the magnetic field in the </a:t>
            </a:r>
            <a:r>
              <a:rPr lang="en-US" sz="1200" b="1" i="1" dirty="0">
                <a:solidFill>
                  <a:schemeClr val="bg1"/>
                </a:solidFill>
              </a:rPr>
              <a:t>x-</a:t>
            </a:r>
            <a:r>
              <a:rPr lang="en-US" sz="1200" b="1" dirty="0">
                <a:solidFill>
                  <a:schemeClr val="bg1"/>
                </a:solidFill>
              </a:rPr>
              <a:t>direction </a:t>
            </a:r>
          </a:p>
        </p:txBody>
      </p:sp>
      <p:sp>
        <p:nvSpPr>
          <p:cNvPr id="12" name="TextBox 11">
            <a:extLst>
              <a:ext uri="{FF2B5EF4-FFF2-40B4-BE49-F238E27FC236}">
                <a16:creationId xmlns:a16="http://schemas.microsoft.com/office/drawing/2014/main" id="{60115F01-A3C7-4F52-8F23-400B67AF3FCF}"/>
              </a:ext>
            </a:extLst>
          </p:cNvPr>
          <p:cNvSpPr txBox="1"/>
          <p:nvPr/>
        </p:nvSpPr>
        <p:spPr>
          <a:xfrm>
            <a:off x="4014707" y="1114763"/>
            <a:ext cx="5084056" cy="276999"/>
          </a:xfrm>
          <a:prstGeom prst="rect">
            <a:avLst/>
          </a:prstGeom>
          <a:noFill/>
        </p:spPr>
        <p:txBody>
          <a:bodyPr wrap="square" rtlCol="0">
            <a:spAutoFit/>
          </a:bodyPr>
          <a:lstStyle/>
          <a:p>
            <a:r>
              <a:rPr lang="en-US" sz="1200" b="1" dirty="0">
                <a:solidFill>
                  <a:schemeClr val="bg1"/>
                </a:solidFill>
              </a:rPr>
              <a:t>Ratio of the magnetic field in the </a:t>
            </a:r>
            <a:r>
              <a:rPr lang="en-US" sz="1200" b="1" i="1" dirty="0">
                <a:solidFill>
                  <a:schemeClr val="bg1"/>
                </a:solidFill>
              </a:rPr>
              <a:t>z-</a:t>
            </a:r>
            <a:r>
              <a:rPr lang="en-US" sz="1200" b="1" dirty="0">
                <a:solidFill>
                  <a:schemeClr val="bg1"/>
                </a:solidFill>
              </a:rPr>
              <a:t>direction </a:t>
            </a:r>
          </a:p>
        </p:txBody>
      </p:sp>
      <p:sp>
        <p:nvSpPr>
          <p:cNvPr id="14" name="TextBox 13">
            <a:extLst>
              <a:ext uri="{FF2B5EF4-FFF2-40B4-BE49-F238E27FC236}">
                <a16:creationId xmlns:a16="http://schemas.microsoft.com/office/drawing/2014/main" id="{12B1E9C5-B77E-4653-B380-A2458D925670}"/>
              </a:ext>
            </a:extLst>
          </p:cNvPr>
          <p:cNvSpPr txBox="1"/>
          <p:nvPr/>
        </p:nvSpPr>
        <p:spPr>
          <a:xfrm>
            <a:off x="2258572" y="3678490"/>
            <a:ext cx="5084056" cy="276999"/>
          </a:xfrm>
          <a:prstGeom prst="rect">
            <a:avLst/>
          </a:prstGeom>
          <a:noFill/>
        </p:spPr>
        <p:txBody>
          <a:bodyPr wrap="square" rtlCol="0">
            <a:spAutoFit/>
          </a:bodyPr>
          <a:lstStyle/>
          <a:p>
            <a:r>
              <a:rPr lang="en-US" sz="1200" b="1" dirty="0">
                <a:solidFill>
                  <a:schemeClr val="bg1"/>
                </a:solidFill>
              </a:rPr>
              <a:t>Density of the magnetic field in the </a:t>
            </a:r>
            <a:r>
              <a:rPr lang="en-US" sz="1200" b="1" i="1" dirty="0">
                <a:solidFill>
                  <a:schemeClr val="bg1"/>
                </a:solidFill>
              </a:rPr>
              <a:t>x- and z-</a:t>
            </a:r>
            <a:r>
              <a:rPr lang="en-US" sz="1200" b="1" dirty="0">
                <a:solidFill>
                  <a:schemeClr val="bg1"/>
                </a:solidFill>
              </a:rPr>
              <a:t>direction </a:t>
            </a:r>
          </a:p>
        </p:txBody>
      </p:sp>
    </p:spTree>
    <p:extLst>
      <p:ext uri="{BB962C8B-B14F-4D97-AF65-F5344CB8AC3E}">
        <p14:creationId xmlns:p14="http://schemas.microsoft.com/office/powerpoint/2010/main" val="3540774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AEFAAC5A-9C4F-4278-920D-DF2BAB595749}" type="slidenum">
              <a:rPr lang="en-US" smtClean="0"/>
              <a:pPr/>
              <a:t>8</a:t>
            </a:fld>
            <a:endParaRPr lang="en-US" dirty="0"/>
          </a:p>
        </p:txBody>
      </p:sp>
      <p:sp>
        <p:nvSpPr>
          <p:cNvPr id="4" name="TextBox 3">
            <a:extLst>
              <a:ext uri="{FF2B5EF4-FFF2-40B4-BE49-F238E27FC236}">
                <a16:creationId xmlns:a16="http://schemas.microsoft.com/office/drawing/2014/main" id="{47255271-8F7D-4472-A709-DBA2B480BEF6}"/>
              </a:ext>
            </a:extLst>
          </p:cNvPr>
          <p:cNvSpPr txBox="1"/>
          <p:nvPr/>
        </p:nvSpPr>
        <p:spPr>
          <a:xfrm>
            <a:off x="318422" y="229729"/>
            <a:ext cx="8543365" cy="461665"/>
          </a:xfrm>
          <a:prstGeom prst="rect">
            <a:avLst/>
          </a:prstGeom>
          <a:noFill/>
        </p:spPr>
        <p:txBody>
          <a:bodyPr wrap="square" rtlCol="0">
            <a:spAutoFit/>
          </a:bodyPr>
          <a:lstStyle/>
          <a:p>
            <a:pPr marL="285750" indent="-285750">
              <a:buFont typeface="Wingdings" panose="05000000000000000000" pitchFamily="2" charset="2"/>
              <a:buChar char="§"/>
            </a:pPr>
            <a:r>
              <a:rPr lang="en-US" sz="2400" b="1" dirty="0">
                <a:solidFill>
                  <a:schemeClr val="bg1"/>
                </a:solidFill>
              </a:rPr>
              <a:t>Elliptical shape</a:t>
            </a:r>
          </a:p>
        </p:txBody>
      </p:sp>
      <p:pic>
        <p:nvPicPr>
          <p:cNvPr id="9" name="Picture 8">
            <a:extLst>
              <a:ext uri="{FF2B5EF4-FFF2-40B4-BE49-F238E27FC236}">
                <a16:creationId xmlns:a16="http://schemas.microsoft.com/office/drawing/2014/main" id="{5BD0971E-FA25-43AC-8181-7E4FF6E40EAB}"/>
              </a:ext>
            </a:extLst>
          </p:cNvPr>
          <p:cNvPicPr>
            <a:picLocks noChangeAspect="1"/>
          </p:cNvPicPr>
          <p:nvPr/>
        </p:nvPicPr>
        <p:blipFill>
          <a:blip r:embed="rId2"/>
          <a:stretch>
            <a:fillRect/>
          </a:stretch>
        </p:blipFill>
        <p:spPr>
          <a:xfrm>
            <a:off x="780245" y="1148722"/>
            <a:ext cx="4158849" cy="2496192"/>
          </a:xfrm>
          <a:prstGeom prst="rect">
            <a:avLst/>
          </a:prstGeom>
        </p:spPr>
      </p:pic>
      <p:pic>
        <p:nvPicPr>
          <p:cNvPr id="10" name="Picture 9">
            <a:extLst>
              <a:ext uri="{FF2B5EF4-FFF2-40B4-BE49-F238E27FC236}">
                <a16:creationId xmlns:a16="http://schemas.microsoft.com/office/drawing/2014/main" id="{18E2B7D6-8B22-48B6-A30F-DB2578F3311F}"/>
              </a:ext>
            </a:extLst>
          </p:cNvPr>
          <p:cNvPicPr>
            <a:picLocks noChangeAspect="1"/>
          </p:cNvPicPr>
          <p:nvPr/>
        </p:nvPicPr>
        <p:blipFill>
          <a:blip r:embed="rId3"/>
          <a:stretch>
            <a:fillRect/>
          </a:stretch>
        </p:blipFill>
        <p:spPr>
          <a:xfrm>
            <a:off x="780245" y="3980329"/>
            <a:ext cx="4158849" cy="2295657"/>
          </a:xfrm>
          <a:prstGeom prst="rect">
            <a:avLst/>
          </a:prstGeom>
        </p:spPr>
      </p:pic>
      <p:sp>
        <p:nvSpPr>
          <p:cNvPr id="3" name="TextBox 2">
            <a:extLst>
              <a:ext uri="{FF2B5EF4-FFF2-40B4-BE49-F238E27FC236}">
                <a16:creationId xmlns:a16="http://schemas.microsoft.com/office/drawing/2014/main" id="{B1E4A433-94C1-4E55-B09B-3D919792ECCF}"/>
              </a:ext>
            </a:extLst>
          </p:cNvPr>
          <p:cNvSpPr txBox="1"/>
          <p:nvPr/>
        </p:nvSpPr>
        <p:spPr>
          <a:xfrm>
            <a:off x="457552" y="5235388"/>
            <a:ext cx="8265107" cy="646331"/>
          </a:xfrm>
          <a:prstGeom prst="rect">
            <a:avLst/>
          </a:prstGeom>
          <a:noFill/>
        </p:spPr>
        <p:txBody>
          <a:bodyPr wrap="square" rtlCol="0">
            <a:spAutoFit/>
          </a:bodyPr>
          <a:lstStyle/>
          <a:p>
            <a:endParaRPr lang="en-US" dirty="0"/>
          </a:p>
          <a:p>
            <a:endParaRPr lang="en-US" dirty="0"/>
          </a:p>
        </p:txBody>
      </p:sp>
      <p:sp>
        <p:nvSpPr>
          <p:cNvPr id="12" name="TextBox 11">
            <a:extLst>
              <a:ext uri="{FF2B5EF4-FFF2-40B4-BE49-F238E27FC236}">
                <a16:creationId xmlns:a16="http://schemas.microsoft.com/office/drawing/2014/main" id="{A3504867-7A9A-4600-879B-0CDA06D5D316}"/>
              </a:ext>
            </a:extLst>
          </p:cNvPr>
          <p:cNvSpPr txBox="1"/>
          <p:nvPr/>
        </p:nvSpPr>
        <p:spPr>
          <a:xfrm>
            <a:off x="707993" y="569789"/>
            <a:ext cx="4939553" cy="369332"/>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rPr>
              <a:t>Constant thickness </a:t>
            </a:r>
          </a:p>
        </p:txBody>
      </p:sp>
      <p:sp>
        <p:nvSpPr>
          <p:cNvPr id="13" name="TextBox 12">
            <a:extLst>
              <a:ext uri="{FF2B5EF4-FFF2-40B4-BE49-F238E27FC236}">
                <a16:creationId xmlns:a16="http://schemas.microsoft.com/office/drawing/2014/main" id="{461E5A78-1376-43CE-9F33-8107057D3762}"/>
              </a:ext>
            </a:extLst>
          </p:cNvPr>
          <p:cNvSpPr txBox="1"/>
          <p:nvPr/>
        </p:nvSpPr>
        <p:spPr>
          <a:xfrm>
            <a:off x="707993" y="913636"/>
            <a:ext cx="5084056" cy="276999"/>
          </a:xfrm>
          <a:prstGeom prst="rect">
            <a:avLst/>
          </a:prstGeom>
          <a:noFill/>
        </p:spPr>
        <p:txBody>
          <a:bodyPr wrap="square" rtlCol="0">
            <a:spAutoFit/>
          </a:bodyPr>
          <a:lstStyle/>
          <a:p>
            <a:r>
              <a:rPr lang="en-US" sz="1200" b="1" dirty="0">
                <a:solidFill>
                  <a:schemeClr val="bg1"/>
                </a:solidFill>
              </a:rPr>
              <a:t>Ratio of the magnetic field in the </a:t>
            </a:r>
            <a:r>
              <a:rPr lang="en-US" sz="1200" b="1" i="1" dirty="0">
                <a:solidFill>
                  <a:schemeClr val="bg1"/>
                </a:solidFill>
              </a:rPr>
              <a:t>x-</a:t>
            </a:r>
            <a:r>
              <a:rPr lang="en-US" sz="1200" b="1" dirty="0">
                <a:solidFill>
                  <a:schemeClr val="bg1"/>
                </a:solidFill>
              </a:rPr>
              <a:t>direction </a:t>
            </a:r>
          </a:p>
        </p:txBody>
      </p:sp>
      <p:sp>
        <p:nvSpPr>
          <p:cNvPr id="14" name="TextBox 13">
            <a:extLst>
              <a:ext uri="{FF2B5EF4-FFF2-40B4-BE49-F238E27FC236}">
                <a16:creationId xmlns:a16="http://schemas.microsoft.com/office/drawing/2014/main" id="{AD8CCF04-5019-4FAC-80C0-2D4FA7D4B863}"/>
              </a:ext>
            </a:extLst>
          </p:cNvPr>
          <p:cNvSpPr txBox="1"/>
          <p:nvPr/>
        </p:nvSpPr>
        <p:spPr>
          <a:xfrm>
            <a:off x="707993" y="3713534"/>
            <a:ext cx="5084056" cy="276999"/>
          </a:xfrm>
          <a:prstGeom prst="rect">
            <a:avLst/>
          </a:prstGeom>
          <a:noFill/>
        </p:spPr>
        <p:txBody>
          <a:bodyPr wrap="square" rtlCol="0">
            <a:spAutoFit/>
          </a:bodyPr>
          <a:lstStyle/>
          <a:p>
            <a:r>
              <a:rPr lang="en-US" sz="1200" b="1" dirty="0">
                <a:solidFill>
                  <a:schemeClr val="bg1"/>
                </a:solidFill>
              </a:rPr>
              <a:t>Ratio of the magnetic field in the </a:t>
            </a:r>
            <a:r>
              <a:rPr lang="en-US" sz="1200" b="1" i="1" dirty="0">
                <a:solidFill>
                  <a:schemeClr val="bg1"/>
                </a:solidFill>
              </a:rPr>
              <a:t>z-</a:t>
            </a:r>
            <a:r>
              <a:rPr lang="en-US" sz="1200" b="1" dirty="0">
                <a:solidFill>
                  <a:schemeClr val="bg1"/>
                </a:solidFill>
              </a:rPr>
              <a:t>direction </a:t>
            </a:r>
          </a:p>
        </p:txBody>
      </p:sp>
    </p:spTree>
    <p:extLst>
      <p:ext uri="{BB962C8B-B14F-4D97-AF65-F5344CB8AC3E}">
        <p14:creationId xmlns:p14="http://schemas.microsoft.com/office/powerpoint/2010/main" val="1016888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AEFAAC5A-9C4F-4278-920D-DF2BAB595749}" type="slidenum">
              <a:rPr lang="en-US" smtClean="0"/>
              <a:pPr/>
              <a:t>9</a:t>
            </a:fld>
            <a:endParaRPr lang="en-US" dirty="0"/>
          </a:p>
        </p:txBody>
      </p:sp>
      <p:sp>
        <p:nvSpPr>
          <p:cNvPr id="3" name="TextBox 2">
            <a:extLst>
              <a:ext uri="{FF2B5EF4-FFF2-40B4-BE49-F238E27FC236}">
                <a16:creationId xmlns:a16="http://schemas.microsoft.com/office/drawing/2014/main" id="{B1E4A433-94C1-4E55-B09B-3D919792ECCF}"/>
              </a:ext>
            </a:extLst>
          </p:cNvPr>
          <p:cNvSpPr txBox="1"/>
          <p:nvPr/>
        </p:nvSpPr>
        <p:spPr>
          <a:xfrm>
            <a:off x="457552" y="5235388"/>
            <a:ext cx="8265107" cy="646331"/>
          </a:xfrm>
          <a:prstGeom prst="rect">
            <a:avLst/>
          </a:prstGeom>
          <a:noFill/>
        </p:spPr>
        <p:txBody>
          <a:bodyPr wrap="square" rtlCol="0">
            <a:spAutoFit/>
          </a:bodyPr>
          <a:lstStyle/>
          <a:p>
            <a:endParaRPr lang="en-US" dirty="0"/>
          </a:p>
          <a:p>
            <a:endParaRPr lang="en-US" dirty="0"/>
          </a:p>
        </p:txBody>
      </p:sp>
      <p:sp>
        <p:nvSpPr>
          <p:cNvPr id="8" name="TextBox 7">
            <a:extLst>
              <a:ext uri="{FF2B5EF4-FFF2-40B4-BE49-F238E27FC236}">
                <a16:creationId xmlns:a16="http://schemas.microsoft.com/office/drawing/2014/main" id="{64093ADE-84B5-40CD-958A-6BFC8BE67961}"/>
              </a:ext>
            </a:extLst>
          </p:cNvPr>
          <p:cNvSpPr txBox="1"/>
          <p:nvPr/>
        </p:nvSpPr>
        <p:spPr>
          <a:xfrm>
            <a:off x="300317" y="380194"/>
            <a:ext cx="8543365" cy="2400657"/>
          </a:xfrm>
          <a:prstGeom prst="rect">
            <a:avLst/>
          </a:prstGeom>
          <a:noFill/>
        </p:spPr>
        <p:txBody>
          <a:bodyPr wrap="square" rtlCol="0">
            <a:spAutoFit/>
          </a:bodyPr>
          <a:lstStyle/>
          <a:p>
            <a:pPr marL="285750" indent="-285750" algn="just">
              <a:buFont typeface="Wingdings" panose="05000000000000000000" pitchFamily="2" charset="2"/>
              <a:buChar char="v"/>
            </a:pPr>
            <a:r>
              <a:rPr lang="en-US" sz="2400" b="1" dirty="0">
                <a:solidFill>
                  <a:schemeClr val="bg1"/>
                </a:solidFill>
              </a:rPr>
              <a:t>Conclusion and further work</a:t>
            </a:r>
          </a:p>
          <a:p>
            <a:pPr marL="285750" indent="-285750" algn="just">
              <a:buFont typeface="Wingdings" panose="05000000000000000000" pitchFamily="2" charset="2"/>
              <a:buChar char="§"/>
            </a:pPr>
            <a:r>
              <a:rPr lang="en-US" b="1" dirty="0">
                <a:solidFill>
                  <a:schemeClr val="bg1"/>
                </a:solidFill>
                <a:effectLst>
                  <a:outerShdw blurRad="38100" dist="38100" dir="2700000" algn="tl">
                    <a:srgbClr val="000000">
                      <a:alpha val="43137"/>
                    </a:srgbClr>
                  </a:outerShdw>
                </a:effectLst>
              </a:rPr>
              <a:t>We developed a model that relates an external magnetic and shape parameters of a mirror. </a:t>
            </a:r>
          </a:p>
          <a:p>
            <a:pPr marL="285750" indent="-285750" algn="just">
              <a:buFont typeface="Wingdings" panose="05000000000000000000" pitchFamily="2" charset="2"/>
              <a:buChar char="§"/>
            </a:pPr>
            <a:r>
              <a:rPr lang="en-US" b="1" dirty="0">
                <a:solidFill>
                  <a:schemeClr val="bg1"/>
                </a:solidFill>
                <a:effectLst>
                  <a:outerShdw blurRad="38100" dist="38100" dir="2700000" algn="tl">
                    <a:srgbClr val="000000">
                      <a:alpha val="43137"/>
                    </a:srgbClr>
                  </a:outerShdw>
                </a:effectLst>
              </a:rPr>
              <a:t>The validity of the model is limited to small deformations.</a:t>
            </a:r>
          </a:p>
          <a:p>
            <a:pPr marL="285750" indent="-285750" algn="just">
              <a:buFont typeface="Wingdings" panose="05000000000000000000" pitchFamily="2" charset="2"/>
              <a:buChar char="§"/>
            </a:pPr>
            <a:r>
              <a:rPr lang="en-US" b="1" dirty="0">
                <a:solidFill>
                  <a:schemeClr val="bg1"/>
                </a:solidFill>
                <a:effectLst>
                  <a:outerShdw blurRad="38100" dist="38100" dir="2700000" algn="tl">
                    <a:srgbClr val="000000">
                      <a:alpha val="43137"/>
                    </a:srgbClr>
                  </a:outerShdw>
                </a:effectLst>
              </a:rPr>
              <a:t>An improvement of the model can be made by accounting for smaller terms  in the expressions for the magnetic field and performing simulations under more extreme bending conditions.</a:t>
            </a:r>
          </a:p>
          <a:p>
            <a:pPr marL="285750" indent="-285750">
              <a:buFont typeface="Wingdings" panose="05000000000000000000" pitchFamily="2" charset="2"/>
              <a:buChar char="v"/>
            </a:pPr>
            <a:endParaRPr lang="en-US" b="1" dirty="0">
              <a:solidFill>
                <a:schemeClr val="bg1"/>
              </a:solidFill>
            </a:endParaRPr>
          </a:p>
        </p:txBody>
      </p:sp>
      <p:sp>
        <p:nvSpPr>
          <p:cNvPr id="12" name="TextBox 11">
            <a:extLst>
              <a:ext uri="{FF2B5EF4-FFF2-40B4-BE49-F238E27FC236}">
                <a16:creationId xmlns:a16="http://schemas.microsoft.com/office/drawing/2014/main" id="{644DBB7C-BD38-4F60-B976-E497BD2ABD50}"/>
              </a:ext>
            </a:extLst>
          </p:cNvPr>
          <p:cNvSpPr txBox="1"/>
          <p:nvPr/>
        </p:nvSpPr>
        <p:spPr>
          <a:xfrm>
            <a:off x="300316" y="2780851"/>
            <a:ext cx="8543365" cy="3508653"/>
          </a:xfrm>
          <a:prstGeom prst="rect">
            <a:avLst/>
          </a:prstGeom>
          <a:noFill/>
        </p:spPr>
        <p:txBody>
          <a:bodyPr wrap="square" rtlCol="0">
            <a:spAutoFit/>
          </a:bodyPr>
          <a:lstStyle/>
          <a:p>
            <a:pPr marL="285750" indent="-285750" algn="just">
              <a:buFont typeface="Wingdings" panose="05000000000000000000" pitchFamily="2" charset="2"/>
              <a:buChar char="v"/>
            </a:pPr>
            <a:r>
              <a:rPr lang="en-US" sz="2400" b="1" dirty="0">
                <a:solidFill>
                  <a:schemeClr val="bg1"/>
                </a:solidFill>
                <a:effectLst>
                  <a:outerShdw blurRad="38100" dist="38100" dir="2700000" algn="tl">
                    <a:srgbClr val="000000">
                      <a:alpha val="43137"/>
                    </a:srgbClr>
                  </a:outerShdw>
                </a:effectLst>
              </a:rPr>
              <a:t>References</a:t>
            </a:r>
            <a:r>
              <a:rPr lang="en-GB" dirty="0">
                <a:solidFill>
                  <a:schemeClr val="bg1"/>
                </a:solidFill>
                <a:effectLst>
                  <a:outerShdw blurRad="38100" dist="38100" dir="2700000" algn="tl">
                    <a:srgbClr val="000000">
                      <a:alpha val="43137"/>
                    </a:srgbClr>
                  </a:outerShdw>
                </a:effectLst>
              </a:rPr>
              <a:t> </a:t>
            </a:r>
          </a:p>
          <a:p>
            <a:pPr marL="514350" indent="-514350" algn="just">
              <a:buAutoNum type="arabicPeriod"/>
            </a:pPr>
            <a:endParaRPr lang="en-GB" dirty="0">
              <a:solidFill>
                <a:schemeClr val="bg1"/>
              </a:solidFill>
              <a:effectLst>
                <a:outerShdw blurRad="38100" dist="38100" dir="2700000" algn="tl">
                  <a:srgbClr val="000000">
                    <a:alpha val="43137"/>
                  </a:srgbClr>
                </a:outerShdw>
              </a:effectLst>
            </a:endParaRPr>
          </a:p>
          <a:p>
            <a:pPr marL="514350" indent="-514350" algn="just">
              <a:buFontTx/>
              <a:buAutoNum type="arabicPeriod"/>
            </a:pPr>
            <a:r>
              <a:rPr lang="en-GB" dirty="0">
                <a:solidFill>
                  <a:schemeClr val="bg1"/>
                </a:solidFill>
              </a:rPr>
              <a:t>Jackson, J. D. (2013). </a:t>
            </a:r>
            <a:r>
              <a:rPr lang="en-GB" i="1" dirty="0">
                <a:solidFill>
                  <a:schemeClr val="bg1"/>
                </a:solidFill>
              </a:rPr>
              <a:t>Classical electrodynamics</a:t>
            </a:r>
            <a:r>
              <a:rPr lang="en-GB" dirty="0">
                <a:solidFill>
                  <a:schemeClr val="bg1"/>
                </a:solidFill>
              </a:rPr>
              <a:t>. Hoboken, NY: Wiley.</a:t>
            </a:r>
            <a:endParaRPr lang="en-US" dirty="0">
              <a:solidFill>
                <a:schemeClr val="bg1"/>
              </a:solidFill>
              <a:effectLst>
                <a:outerShdw blurRad="38100" dist="38100" dir="2700000" algn="tl">
                  <a:srgbClr val="000000">
                    <a:alpha val="43137"/>
                  </a:srgbClr>
                </a:outerShdw>
              </a:effectLst>
            </a:endParaRPr>
          </a:p>
          <a:p>
            <a:pPr marL="514350" indent="-514350" algn="just">
              <a:buAutoNum type="arabicPeriod"/>
            </a:pPr>
            <a:r>
              <a:rPr lang="en-GB" dirty="0">
                <a:solidFill>
                  <a:schemeClr val="bg1"/>
                </a:solidFill>
                <a:effectLst>
                  <a:outerShdw blurRad="38100" dist="38100" dir="2700000" algn="tl">
                    <a:srgbClr val="000000">
                      <a:alpha val="43137"/>
                    </a:srgbClr>
                  </a:outerShdw>
                </a:effectLst>
              </a:rPr>
              <a:t>Huang, </a:t>
            </a:r>
            <a:r>
              <a:rPr lang="en-GB" dirty="0" err="1">
                <a:solidFill>
                  <a:schemeClr val="bg1"/>
                </a:solidFill>
                <a:effectLst>
                  <a:outerShdw blurRad="38100" dist="38100" dir="2700000" algn="tl">
                    <a:srgbClr val="000000">
                      <a:alpha val="43137"/>
                    </a:srgbClr>
                  </a:outerShdw>
                </a:effectLst>
              </a:rPr>
              <a:t>Shusen</a:t>
            </a:r>
            <a:r>
              <a:rPr lang="en-GB" dirty="0">
                <a:solidFill>
                  <a:schemeClr val="bg1"/>
                </a:solidFill>
                <a:effectLst>
                  <a:outerShdw blurRad="38100" dist="38100" dir="2700000" algn="tl">
                    <a:srgbClr val="000000">
                      <a:alpha val="43137"/>
                    </a:srgbClr>
                  </a:outerShdw>
                </a:effectLst>
              </a:rPr>
              <a:t>, and Xin Zhang. “Extension of the Stoney Formula for Film-Substrate Systems with Gradient Stress for MEMS Applications.” </a:t>
            </a:r>
            <a:r>
              <a:rPr lang="en-GB" i="1" dirty="0" err="1">
                <a:solidFill>
                  <a:schemeClr val="bg1"/>
                </a:solidFill>
                <a:effectLst>
                  <a:outerShdw blurRad="38100" dist="38100" dir="2700000" algn="tl">
                    <a:srgbClr val="000000">
                      <a:alpha val="43137"/>
                    </a:srgbClr>
                  </a:outerShdw>
                </a:effectLst>
              </a:rPr>
              <a:t>IOPscience</a:t>
            </a:r>
            <a:r>
              <a:rPr lang="en-GB" i="1" dirty="0">
                <a:solidFill>
                  <a:schemeClr val="bg1"/>
                </a:solidFill>
                <a:effectLst>
                  <a:outerShdw blurRad="38100" dist="38100" dir="2700000" algn="tl">
                    <a:srgbClr val="000000">
                      <a:alpha val="43137"/>
                    </a:srgbClr>
                  </a:outerShdw>
                </a:effectLst>
              </a:rPr>
              <a:t>, Journal of Micromechanics and Microengineering</a:t>
            </a:r>
            <a:r>
              <a:rPr lang="en-GB" dirty="0">
                <a:solidFill>
                  <a:schemeClr val="bg1"/>
                </a:solidFill>
                <a:effectLst>
                  <a:outerShdw blurRad="38100" dist="38100" dir="2700000" algn="tl">
                    <a:srgbClr val="000000">
                      <a:alpha val="43137"/>
                    </a:srgbClr>
                  </a:outerShdw>
                </a:effectLst>
              </a:rPr>
              <a:t>, vol. 16, 13 Jan. 2006, pp. 382–389., doi:10.1088/0960-1317/16/024.</a:t>
            </a:r>
          </a:p>
          <a:p>
            <a:pPr marL="514350" indent="-514350" algn="just">
              <a:buFontTx/>
              <a:buAutoNum type="arabicPeriod"/>
            </a:pPr>
            <a:r>
              <a:rPr lang="en-GB" dirty="0">
                <a:solidFill>
                  <a:schemeClr val="bg1"/>
                </a:solidFill>
                <a:effectLst>
                  <a:outerShdw blurRad="38100" dist="38100" dir="2700000" algn="tl">
                    <a:srgbClr val="000000">
                      <a:alpha val="43137"/>
                    </a:srgbClr>
                  </a:outerShdw>
                </a:effectLst>
              </a:rPr>
              <a:t>Wang, </a:t>
            </a:r>
            <a:r>
              <a:rPr lang="en-GB" dirty="0" err="1">
                <a:solidFill>
                  <a:schemeClr val="bg1"/>
                </a:solidFill>
                <a:effectLst>
                  <a:outerShdw blurRad="38100" dist="38100" dir="2700000" algn="tl">
                    <a:srgbClr val="000000">
                      <a:alpha val="43137"/>
                    </a:srgbClr>
                  </a:outerShdw>
                </a:effectLst>
              </a:rPr>
              <a:t>Xiaoli</a:t>
            </a:r>
            <a:r>
              <a:rPr lang="en-GB" dirty="0">
                <a:solidFill>
                  <a:schemeClr val="bg1"/>
                </a:solidFill>
                <a:effectLst>
                  <a:outerShdw blurRad="38100" dist="38100" dir="2700000" algn="tl">
                    <a:srgbClr val="000000">
                      <a:alpha val="43137"/>
                    </a:srgbClr>
                  </a:outerShdw>
                </a:effectLst>
              </a:rPr>
              <a:t>, et al. “Deformation of a Rectangular Thin Glass Coated with </a:t>
            </a:r>
            <a:r>
              <a:rPr lang="en-GB" dirty="0" err="1">
                <a:solidFill>
                  <a:schemeClr val="bg1"/>
                </a:solidFill>
                <a:effectLst>
                  <a:outerShdw blurRad="38100" dist="38100" dir="2700000" algn="tl">
                    <a:srgbClr val="000000">
                      <a:alpha val="43137"/>
                    </a:srgbClr>
                  </a:outerShdw>
                </a:effectLst>
              </a:rPr>
              <a:t>Magnetostrictive</a:t>
            </a:r>
            <a:r>
              <a:rPr lang="en-GB" dirty="0">
                <a:solidFill>
                  <a:schemeClr val="bg1"/>
                </a:solidFill>
                <a:effectLst>
                  <a:outerShdw blurRad="38100" dist="38100" dir="2700000" algn="tl">
                    <a:srgbClr val="000000">
                      <a:alpha val="43137"/>
                    </a:srgbClr>
                  </a:outerShdw>
                </a:effectLst>
              </a:rPr>
              <a:t> Material.” </a:t>
            </a:r>
            <a:r>
              <a:rPr lang="en-GB" i="1" dirty="0" err="1">
                <a:solidFill>
                  <a:schemeClr val="bg1"/>
                </a:solidFill>
                <a:effectLst>
                  <a:outerShdw blurRad="38100" dist="38100" dir="2700000" algn="tl">
                    <a:srgbClr val="000000">
                      <a:alpha val="43137"/>
                    </a:srgbClr>
                  </a:outerShdw>
                </a:effectLst>
              </a:rPr>
              <a:t>IOPscience</a:t>
            </a:r>
            <a:r>
              <a:rPr lang="en-GB" i="1" dirty="0">
                <a:solidFill>
                  <a:schemeClr val="bg1"/>
                </a:solidFill>
                <a:effectLst>
                  <a:outerShdw blurRad="38100" dist="38100" dir="2700000" algn="tl">
                    <a:srgbClr val="000000">
                      <a:alpha val="43137"/>
                    </a:srgbClr>
                  </a:outerShdw>
                </a:effectLst>
              </a:rPr>
              <a:t>, Smart Materials and Structures</a:t>
            </a:r>
            <a:r>
              <a:rPr lang="en-GB" dirty="0">
                <a:solidFill>
                  <a:schemeClr val="bg1"/>
                </a:solidFill>
                <a:effectLst>
                  <a:outerShdw blurRad="38100" dist="38100" dir="2700000" algn="tl">
                    <a:srgbClr val="000000">
                      <a:alpha val="43137"/>
                    </a:srgbClr>
                  </a:outerShdw>
                </a:effectLst>
              </a:rPr>
              <a:t>, vol. 25, no. 8, 19 July 2016, doi:10.1088/0964-1726/25/8/085038.</a:t>
            </a:r>
          </a:p>
          <a:p>
            <a:pPr algn="just"/>
            <a:endParaRPr lang="en-GB" dirty="0">
              <a:solidFill>
                <a:schemeClr val="bg1"/>
              </a:solidFill>
              <a:effectLst>
                <a:outerShdw blurRad="38100" dist="38100" dir="2700000" algn="tl">
                  <a:srgbClr val="000000">
                    <a:alpha val="43137"/>
                  </a:srgbClr>
                </a:outerShdw>
              </a:effectLst>
            </a:endParaRPr>
          </a:p>
          <a:p>
            <a:pPr marL="285750" indent="-285750">
              <a:buFont typeface="Wingdings" panose="05000000000000000000" pitchFamily="2" charset="2"/>
              <a:buChar char="v"/>
            </a:pPr>
            <a:endParaRPr lang="en-US" b="1" dirty="0">
              <a:solidFill>
                <a:schemeClr val="bg1"/>
              </a:solidFill>
            </a:endParaRPr>
          </a:p>
        </p:txBody>
      </p:sp>
    </p:spTree>
    <p:extLst>
      <p:ext uri="{BB962C8B-B14F-4D97-AF65-F5344CB8AC3E}">
        <p14:creationId xmlns:p14="http://schemas.microsoft.com/office/powerpoint/2010/main" val="3700319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presentation_4x3">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LTemplate" id="{FCCA3A80-BBC0-1D4E-8BB6-8717C5DAAD71}" vid="{923B51AD-F751-0E43-B997-AD11793D9A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1940</TotalTime>
  <Words>729</Words>
  <Application>Microsoft Office PowerPoint</Application>
  <PresentationFormat>On-screen Show (4:3)</PresentationFormat>
  <Paragraphs>103</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Cambria Math</vt:lpstr>
      <vt:lpstr>Wingdings</vt:lpstr>
      <vt:lpstr>presentation_4x3</vt:lpstr>
      <vt:lpstr> Magnetic Field-Shape Deformation Relation of A Thin Glass Plate Coated With Magnetic Smart Material  </vt:lpstr>
      <vt:lpstr>Deformable mirrors and adaptive optics systems are used in  many applications including optics for astronomy, astrophysics, and synchrotron radiation beamlines. Many different schemes have been used to control the shape of deformable mirrors for wave-front aberration correction and shape optimization. The most common actuators used in deformable mirrors include PZT, voice coils, and mechanical actuators, each one with its own advantages and disadvantages. Here, we explore the possibility of using deformable mirrors based on magnetic smart materials actuators. We developed a model that relates the curvature and thickness of a mirror, and the magnetic field applied to the mirror.   </vt:lpstr>
      <vt:lpstr> Schematic of the mirror shape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Modular Deposition System (MDS) Interface </vt:lpstr>
      <vt:lpstr>What is a “ Modular Deposition System”?  </vt:lpstr>
      <vt:lpstr>Interfaces For User Controls   </vt:lpstr>
      <vt:lpstr>Interfaces For User Controls   </vt:lpstr>
      <vt:lpstr>Interfaces For User Controls   </vt:lpstr>
      <vt:lpstr>Interfaces For User Controls   </vt:lpstr>
      <vt:lpstr> Interface running with MDS  </vt:lpstr>
      <vt:lpstr>Questions ?   </vt:lpstr>
      <vt:lpstr>Questions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Calibrated Perturbational rf field strength measurements</dc:title>
  <dc:creator>Microsoft Office User</dc:creator>
  <cp:lastModifiedBy>Peter H. Garbincius x3693 03008N</cp:lastModifiedBy>
  <cp:revision>77</cp:revision>
  <cp:lastPrinted>2016-08-09T22:08:15Z</cp:lastPrinted>
  <dcterms:created xsi:type="dcterms:W3CDTF">2016-08-09T18:12:54Z</dcterms:created>
  <dcterms:modified xsi:type="dcterms:W3CDTF">2018-08-09T12:13:56Z</dcterms:modified>
</cp:coreProperties>
</file>