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4" r:id="rId2"/>
    <p:sldId id="311" r:id="rId3"/>
    <p:sldId id="275" r:id="rId4"/>
    <p:sldId id="317" r:id="rId5"/>
    <p:sldId id="301" r:id="rId6"/>
    <p:sldId id="318" r:id="rId7"/>
    <p:sldId id="297" r:id="rId8"/>
    <p:sldId id="313" r:id="rId9"/>
    <p:sldId id="312" r:id="rId10"/>
    <p:sldId id="310" r:id="rId11"/>
    <p:sldId id="304" r:id="rId12"/>
    <p:sldId id="305" r:id="rId13"/>
    <p:sldId id="306" r:id="rId14"/>
    <p:sldId id="307" r:id="rId15"/>
    <p:sldId id="308" r:id="rId16"/>
    <p:sldId id="315" r:id="rId17"/>
    <p:sldId id="309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BECE507-AB24-48E4-BA5B-39FCAE35B54B}">
          <p14:sldIdLst>
            <p14:sldId id="294"/>
            <p14:sldId id="311"/>
          </p14:sldIdLst>
        </p14:section>
        <p14:section name="Background" id="{C423D84D-BF08-4480-8202-D3D5E811E67A}">
          <p14:sldIdLst>
            <p14:sldId id="275"/>
            <p14:sldId id="317"/>
            <p14:sldId id="301"/>
            <p14:sldId id="318"/>
          </p14:sldIdLst>
        </p14:section>
        <p14:section name="Experiment" id="{C8643463-F700-4602-934F-488589BDDF7C}">
          <p14:sldIdLst>
            <p14:sldId id="297"/>
            <p14:sldId id="313"/>
            <p14:sldId id="312"/>
            <p14:sldId id="310"/>
            <p14:sldId id="304"/>
            <p14:sldId id="305"/>
            <p14:sldId id="306"/>
            <p14:sldId id="307"/>
          </p14:sldIdLst>
        </p14:section>
        <p14:section name="Conclusion" id="{F4B765EE-BDBF-4B90-B889-9B63029E46DE}">
          <p14:sldIdLst>
            <p14:sldId id="308"/>
            <p14:sldId id="315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920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786" y="11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9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8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8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9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8/7/2018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9783527627172.ch7" TargetMode="External"/><Relationship Id="rId2" Type="http://schemas.openxmlformats.org/officeDocument/2006/relationships/hyperlink" Target="https://doi.org/10.1007/978-3-540-71488-0_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611576" cy="752287"/>
          </a:xfrm>
        </p:spPr>
        <p:txBody>
          <a:bodyPr>
            <a:noAutofit/>
          </a:bodyPr>
          <a:lstStyle/>
          <a:p>
            <a:r>
              <a:rPr lang="en-US" sz="2400" dirty="0"/>
              <a:t>Characterizing Dirty Layer in Superconducting RF Cavities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Anil Radhakrishnan, Mentor: Mattia Checchin	</a:t>
            </a:r>
          </a:p>
          <a:p>
            <a:r>
              <a:rPr lang="en-US" dirty="0"/>
              <a:t>Lee Teng Final Presentation</a:t>
            </a:r>
          </a:p>
          <a:p>
            <a:r>
              <a:rPr lang="en-US" dirty="0"/>
              <a:t>08 August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83124-EE0E-4F3C-B29E-C33691EA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008" y="4702004"/>
            <a:ext cx="1327150" cy="2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D53B9DB-07D8-4531-9A1F-EEB1CF27FB30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 rotWithShape="1">
          <a:blip r:embed="rId2"/>
          <a:srcRect l="5199"/>
          <a:stretch/>
        </p:blipFill>
        <p:spPr>
          <a:xfrm>
            <a:off x="4011168" y="719138"/>
            <a:ext cx="4666902" cy="3767137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F84718-780F-4A17-A25F-F5BBD368C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782568" cy="3767007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BCS fit allows us to extract parameters like Mean Free Path(MFP) which are useful in characterizing the superconductor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MFP at shallow depth is pertinent to the dirty layer and is averaged while implementing theoretical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41FAD-A85F-4340-A7DC-3396B7BEBE5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D321C-E703-4346-A77E-DE84C4BDB02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468B3-6FC5-4C66-8BFA-20039B3E77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4DC55A9-3171-4346-8787-4D0FF599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BCS Fitting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CDD202-77FB-4C9A-9D8C-A6A156A6C2C3}"/>
              </a:ext>
            </a:extLst>
          </p:cNvPr>
          <p:cNvSpPr/>
          <p:nvPr/>
        </p:nvSpPr>
        <p:spPr>
          <a:xfrm>
            <a:off x="4771380" y="2289438"/>
            <a:ext cx="361454" cy="140253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41BCE3-BE70-44C6-B8FB-F87C2F13429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132833" y="3526972"/>
            <a:ext cx="497944" cy="157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F2DE1E-A6F5-4FFA-960B-456F24DE9EC3}"/>
              </a:ext>
            </a:extLst>
          </p:cNvPr>
          <p:cNvSpPr txBox="1"/>
          <p:nvPr/>
        </p:nvSpPr>
        <p:spPr>
          <a:xfrm>
            <a:off x="5630777" y="3499472"/>
            <a:ext cx="244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Averaged for Dirty Layer</a:t>
            </a:r>
          </a:p>
        </p:txBody>
      </p:sp>
    </p:spTree>
    <p:extLst>
      <p:ext uri="{BB962C8B-B14F-4D97-AF65-F5344CB8AC3E}">
        <p14:creationId xmlns:p14="http://schemas.microsoft.com/office/powerpoint/2010/main" val="17107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30638-C98B-4E84-BF21-545245AFF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719138"/>
            <a:ext cx="3540471" cy="3767007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Depth dependent Nitrogen concentration data was fit with Fick’s Law[2] to find Diffusion Constant(D)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data used for the fit was from a cavity baked at 120</a:t>
            </a:r>
            <a:r>
              <a:rPr lang="en-US" sz="1600" b="0" baseline="30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C for 48 hours with Nitrogen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F9FE7DD-37FB-4194-8BA9-7C9795B7A93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769072" y="1281347"/>
            <a:ext cx="5374925" cy="26566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2E8A2-D07F-4F79-99EA-97468B6C97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pic>
        <p:nvPicPr>
          <p:cNvPr id="3074" name="Picture 2" descr="http://latex2png.com/output/latex_08addd7b34abba7de694d44d1cbcff1d.png">
            <a:extLst>
              <a:ext uri="{FF2B5EF4-FFF2-40B4-BE49-F238E27FC236}">
                <a16:creationId xmlns:a16="http://schemas.microsoft.com/office/drawing/2014/main" id="{347A48C9-CFA6-46EB-9EC3-3292A70F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21" y="2451387"/>
            <a:ext cx="2194560" cy="5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0F962-E883-4353-8C75-4F1295230B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9844-CEE9-4820-B57A-4F9875FA55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CDADF8-46A1-48D3-9C2B-A47B0810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Fick's law and diffusion simulations</a:t>
            </a:r>
            <a:endParaRPr lang="en-US" b="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18FBE5A-8389-4C44-A671-E8AB1925F3D4}"/>
              </a:ext>
            </a:extLst>
          </p:cNvPr>
          <p:cNvCxnSpPr>
            <a:cxnSpLocks/>
          </p:cNvCxnSpPr>
          <p:nvPr/>
        </p:nvCxnSpPr>
        <p:spPr>
          <a:xfrm flipV="1">
            <a:off x="4358869" y="1368163"/>
            <a:ext cx="0" cy="212283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1AF320-E248-4EF2-9987-9770F2666CB8}"/>
              </a:ext>
            </a:extLst>
          </p:cNvPr>
          <p:cNvCxnSpPr>
            <a:cxnSpLocks/>
          </p:cNvCxnSpPr>
          <p:nvPr/>
        </p:nvCxnSpPr>
        <p:spPr>
          <a:xfrm>
            <a:off x="4360227" y="3490993"/>
            <a:ext cx="4678104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3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90E4FA-A55D-43C3-9A01-303C8DA4F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719138"/>
            <a:ext cx="3314701" cy="3767007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Diffusion Constant was then used to simulate the diffusion curve for different time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curve was then split into 2 components each having equal contribution to the total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depth at which this split occurs is noted as thickness of superconducting layer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107B5F-C773-42E9-AEE9-74D5BD8D2C0A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543302" y="1281348"/>
            <a:ext cx="5346696" cy="26427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1077-92B0-4A7E-AFB6-828BF37A328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81679-014B-4267-B920-90049667D3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8E9D-3092-4266-9B05-9F004ECD7B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CBAE8B-E66A-4F96-899D-177FC483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Fick's law and diffusion simulations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B98F21-5541-4F81-8479-BAE2CB74E245}"/>
              </a:ext>
            </a:extLst>
          </p:cNvPr>
          <p:cNvCxnSpPr/>
          <p:nvPr/>
        </p:nvCxnSpPr>
        <p:spPr>
          <a:xfrm>
            <a:off x="6290797" y="1436914"/>
            <a:ext cx="0" cy="1863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AC6AEB-1E8C-46A6-8C48-A1DB801EF839}"/>
              </a:ext>
            </a:extLst>
          </p:cNvPr>
          <p:cNvSpPr txBox="1"/>
          <p:nvPr/>
        </p:nvSpPr>
        <p:spPr>
          <a:xfrm>
            <a:off x="6256420" y="2230002"/>
            <a:ext cx="976277" cy="461665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Dirty Layer increases</a:t>
            </a:r>
          </a:p>
        </p:txBody>
      </p:sp>
    </p:spTree>
    <p:extLst>
      <p:ext uri="{BB962C8B-B14F-4D97-AF65-F5344CB8AC3E}">
        <p14:creationId xmlns:p14="http://schemas.microsoft.com/office/powerpoint/2010/main" val="1881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FE12A5-19EB-4497-AD2C-BC5FE68B0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723" y="698513"/>
            <a:ext cx="3321577" cy="3767007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superconductor layer is assumed to have an MFP of 48.4 nm(shallow depth average from BCS analysis) and the substrate to have an MFP of 1000 nm.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depth values found from simulation were overlaid to understand where the current processes ideally lie.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009B1F-4F13-4351-A8BD-308C4305BF2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543302" y="1281348"/>
            <a:ext cx="5346696" cy="264271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B21BC-A14A-4603-88B8-CD98AEC6B6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7767-D6D1-47E2-B29B-D2921814EAC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E2631-B29A-465D-BF19-3EA7E10BA9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B1B75D-61FE-4236-95F5-795B2A75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-25000" dirty="0"/>
              <a:t>max</a:t>
            </a:r>
            <a:r>
              <a:rPr lang="en-US" dirty="0"/>
              <a:t> vs 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471BB2-FB73-482A-A4E0-A17175B98288}"/>
              </a:ext>
            </a:extLst>
          </p:cNvPr>
          <p:cNvCxnSpPr>
            <a:cxnSpLocks/>
          </p:cNvCxnSpPr>
          <p:nvPr/>
        </p:nvCxnSpPr>
        <p:spPr>
          <a:xfrm flipV="1">
            <a:off x="4070109" y="1368163"/>
            <a:ext cx="0" cy="212283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D90A80-57DB-41A6-BB66-3DABB428ADA5}"/>
              </a:ext>
            </a:extLst>
          </p:cNvPr>
          <p:cNvCxnSpPr>
            <a:cxnSpLocks/>
          </p:cNvCxnSpPr>
          <p:nvPr/>
        </p:nvCxnSpPr>
        <p:spPr>
          <a:xfrm>
            <a:off x="4071467" y="3490993"/>
            <a:ext cx="4726232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4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FE12A5-19EB-4497-AD2C-BC5FE68B0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experimentally obtained values for cavities processed this way were then plotted along the theoretical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theoretical model suggests that we are still in the increasing region of the curve.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009B1F-4F13-4351-A8BD-308C4305BF2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3568702" y="1281282"/>
            <a:ext cx="5346698" cy="26427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B21BC-A14A-4603-88B8-CD98AEC6B6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7767-D6D1-47E2-B29B-D2921814EAC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E2631-B29A-465D-BF19-3EA7E10BA9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B1B75D-61FE-4236-95F5-795B2A75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-25000" dirty="0"/>
              <a:t>max</a:t>
            </a:r>
            <a:r>
              <a:rPr lang="en-US" dirty="0"/>
              <a:t> vs 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3D427B-5C1E-4BD4-A5BE-F03896CDFC9C}"/>
              </a:ext>
            </a:extLst>
          </p:cNvPr>
          <p:cNvCxnSpPr>
            <a:cxnSpLocks/>
          </p:cNvCxnSpPr>
          <p:nvPr/>
        </p:nvCxnSpPr>
        <p:spPr>
          <a:xfrm flipV="1">
            <a:off x="4097614" y="1388788"/>
            <a:ext cx="0" cy="212283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894DB3-D71D-4688-B43A-748A8A0EBEC3}"/>
              </a:ext>
            </a:extLst>
          </p:cNvPr>
          <p:cNvCxnSpPr>
            <a:cxnSpLocks/>
          </p:cNvCxnSpPr>
          <p:nvPr/>
        </p:nvCxnSpPr>
        <p:spPr>
          <a:xfrm>
            <a:off x="4096431" y="3511618"/>
            <a:ext cx="4678104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Diamond 2">
            <a:extLst>
              <a:ext uri="{FF2B5EF4-FFF2-40B4-BE49-F238E27FC236}">
                <a16:creationId xmlns:a16="http://schemas.microsoft.com/office/drawing/2014/main" id="{FF624477-E5ED-4B95-81E3-922ECDDEE08E}"/>
              </a:ext>
            </a:extLst>
          </p:cNvPr>
          <p:cNvSpPr>
            <a:spLocks noChangeAspect="1"/>
          </p:cNvSpPr>
          <p:nvPr/>
        </p:nvSpPr>
        <p:spPr>
          <a:xfrm>
            <a:off x="4311261" y="3266758"/>
            <a:ext cx="15279" cy="15279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301B92-7717-4CA4-A604-62A83EB73323}"/>
              </a:ext>
            </a:extLst>
          </p:cNvPr>
          <p:cNvCxnSpPr>
            <a:cxnSpLocks/>
          </p:cNvCxnSpPr>
          <p:nvPr/>
        </p:nvCxnSpPr>
        <p:spPr>
          <a:xfrm flipH="1" flipV="1">
            <a:off x="4355649" y="3330258"/>
            <a:ext cx="432701" cy="8099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443E28-6DE5-44AC-916F-E01EEEDE2B46}"/>
              </a:ext>
            </a:extLst>
          </p:cNvPr>
          <p:cNvSpPr txBox="1"/>
          <p:nvPr/>
        </p:nvSpPr>
        <p:spPr>
          <a:xfrm>
            <a:off x="4795225" y="4031227"/>
            <a:ext cx="2468880" cy="33855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Without nitrogen infusion</a:t>
            </a:r>
          </a:p>
        </p:txBody>
      </p:sp>
    </p:spTree>
    <p:extLst>
      <p:ext uri="{BB962C8B-B14F-4D97-AF65-F5344CB8AC3E}">
        <p14:creationId xmlns:p14="http://schemas.microsoft.com/office/powerpoint/2010/main" val="421100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8A5C78-D97B-48BE-9ECC-A99BA32E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36364"/>
            <a:ext cx="8672513" cy="3794522"/>
          </a:xfrm>
        </p:spPr>
        <p:txBody>
          <a:bodyPr anchor="ctr"/>
          <a:lstStyle/>
          <a:p>
            <a:r>
              <a:rPr lang="en-US" sz="1600" dirty="0"/>
              <a:t>An efficient software for BCS theory based data analysis was developed. This allowed for:</a:t>
            </a:r>
          </a:p>
          <a:p>
            <a:pPr lvl="1"/>
            <a:r>
              <a:rPr lang="en-US" sz="1400" dirty="0"/>
              <a:t>Effortless bulk data handling </a:t>
            </a:r>
          </a:p>
          <a:p>
            <a:pPr lvl="1"/>
            <a:r>
              <a:rPr lang="en-US" sz="1400" dirty="0"/>
              <a:t>~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4800%</a:t>
            </a:r>
            <a:r>
              <a:rPr lang="en-US" sz="1400" dirty="0"/>
              <a:t> increase</a:t>
            </a:r>
            <a:r>
              <a:rPr lang="en-US" sz="1400" b="1" dirty="0"/>
              <a:t> </a:t>
            </a:r>
            <a:r>
              <a:rPr lang="en-US" sz="1400" dirty="0"/>
              <a:t>in computational speed</a:t>
            </a:r>
          </a:p>
          <a:p>
            <a:r>
              <a:rPr lang="en-US" sz="1600" dirty="0"/>
              <a:t>The average MFP value at the surface and the nitrogen concentration profile was used to compare the maximum quench field achieved in N-infused cavities with a theoretical model.</a:t>
            </a:r>
          </a:p>
          <a:p>
            <a:r>
              <a:rPr lang="en-US" sz="1600" dirty="0"/>
              <a:t>Predicted quench field values are higher than what experimentally measured. Such a discrepancy can be explained by:</a:t>
            </a:r>
          </a:p>
          <a:p>
            <a:pPr lvl="1"/>
            <a:r>
              <a:rPr lang="en-US" sz="1400" dirty="0"/>
              <a:t>Presence of local defects that limit the gradient to lower values.</a:t>
            </a:r>
          </a:p>
          <a:p>
            <a:pPr lvl="1"/>
            <a:r>
              <a:rPr lang="en-US" sz="1400" dirty="0"/>
              <a:t>The model was developed in the London limit, which is not the case of clean niobium.</a:t>
            </a:r>
          </a:p>
          <a:p>
            <a:pPr lvl="1"/>
            <a:r>
              <a:rPr lang="en-US" sz="1400" dirty="0"/>
              <a:t>The rough estimation of the “dirty layer” based on simulated concentration profiles (except for 48 h case) might be source of errors.</a:t>
            </a:r>
          </a:p>
          <a:p>
            <a:pPr lvl="1"/>
            <a:endParaRPr lang="en-US" sz="1400" dirty="0"/>
          </a:p>
          <a:p>
            <a:endParaRPr lang="en-US" dirty="0">
              <a:solidFill>
                <a:srgbClr val="004C97"/>
              </a:solidFill>
            </a:endParaRP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4132A39-A8CF-48E2-8E33-E73C7F2F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Caveats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2C21D-C619-4A3A-8332-6E2CA3BA8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24452-1971-435F-AAB6-5F96356E6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771F-38F7-43E2-AD8D-5151F8E0F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51971-3BDA-428D-B6E6-26656A2C18A6}"/>
              </a:ext>
            </a:extLst>
          </p:cNvPr>
          <p:cNvSpPr txBox="1"/>
          <p:nvPr/>
        </p:nvSpPr>
        <p:spPr>
          <a:xfrm>
            <a:off x="274320" y="3864027"/>
            <a:ext cx="8595360" cy="6400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In light of our analysis we conclude that the cavities under study were </a:t>
            </a:r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  <a:r>
              <a:rPr lang="en-US" sz="1600" dirty="0">
                <a:solidFill>
                  <a:schemeClr val="accent6"/>
                </a:solidFill>
              </a:rPr>
              <a:t> limited by their dirty 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layer( global superconductor effects) but most likely by local defects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523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07F723-3252-4808-9F44-1684143F7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I would like to thank my mentor </a:t>
            </a:r>
            <a:r>
              <a:rPr lang="en-US" dirty="0" err="1"/>
              <a:t>Dr.Mattia</a:t>
            </a:r>
            <a:r>
              <a:rPr lang="en-US" dirty="0"/>
              <a:t> Checchin for his mentorship and support;</a:t>
            </a:r>
          </a:p>
          <a:p>
            <a:pPr marL="0" indent="0">
              <a:buNone/>
            </a:pPr>
            <a:r>
              <a:rPr lang="en-US" dirty="0"/>
              <a:t>The Lee Teng </a:t>
            </a:r>
            <a:r>
              <a:rPr lang="en-US" dirty="0" err="1"/>
              <a:t>commitee</a:t>
            </a:r>
            <a:r>
              <a:rPr lang="en-US" dirty="0"/>
              <a:t>, especially </a:t>
            </a:r>
            <a:r>
              <a:rPr lang="en-US" dirty="0" err="1"/>
              <a:t>Dr.Peter</a:t>
            </a:r>
            <a:r>
              <a:rPr lang="en-US" dirty="0"/>
              <a:t> Garbincius, the program administrator at </a:t>
            </a:r>
            <a:r>
              <a:rPr lang="en-US" dirty="0" err="1"/>
              <a:t>Fermilab</a:t>
            </a:r>
            <a:r>
              <a:rPr lang="en-US" dirty="0"/>
              <a:t>, for their guidance and assistance;</a:t>
            </a:r>
          </a:p>
          <a:p>
            <a:pPr marL="0" indent="0">
              <a:buNone/>
            </a:pPr>
            <a:r>
              <a:rPr lang="en-US" dirty="0" err="1"/>
              <a:t>Dr.Oleksandr</a:t>
            </a:r>
            <a:r>
              <a:rPr lang="en-US" dirty="0"/>
              <a:t> Melnychuk for help during VTS Testing.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514DAF-8B8C-44DB-9932-34142084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2797-FDE2-4B3A-9CC0-8E2119FF12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445B0-4E30-430C-BF7D-CF8D5FB97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362BF-099B-4979-BDCC-300EAF5B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7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CDBE6-9771-4C40-9404-49DDB8A8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474282"/>
            <a:ext cx="8672513" cy="4244021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1. Kubo, T. Multilayer coating for higher accelerating fields in superconducting radio-frequency cavities: a review of theoretical aspects. Superconductor Science and Technology 30, 023001 (2017).</a:t>
            </a: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1400" dirty="0">
                <a:solidFill>
                  <a:schemeClr val="accent6">
                    <a:lumMod val="50000"/>
                  </a:schemeClr>
                </a:solidFill>
              </a:rPr>
              <a:t>2. Mehrer, H. Continuum Theory of Diffusion. in Diffusion in Solids 27–36 (Springer, Berlin, Heidelberg, 2007). doi:</a:t>
            </a:r>
            <a:r>
              <a:rPr lang="de-DE" sz="14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10.1007/978-3-540-71488-0_2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3. Romanenko, A., Grassellino, A., Crawford, A. C., Sergatskov, D. A. &amp; Melnychuk, O. Ultra-high quality factors in superconducting niobium cavities in ambient magnetic fields up to 190 mG. Applied Physics Letters 105, 234103 (2014).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4. Grassellino, A. et al. Unprecedented quality factors at accelerating gradients up to 45 MVm −1 in niobium superconducting resonators via low temperature nitrogen infusion. Supercond. Sci. Technol. 30, 094004 (2017).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5. Grassellino, A. et al. Nitrogen and argon doping of niobium for superconducting radio frequency cavities: a pathway to highly efficient accelerating structures. Supercond. Sci. Technol. 26, 102001 (2013).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6. Padamsee, H. Cavity Treatment Advances. in RF Superconductivity 237–261 (Wiley-Blackwell, 2009). doi: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10.1002/9783527627172.ch7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7. M. Checchin et al., in Proc. of IPAC 2018, Vancouver, Canada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8. A.Romanenko et al., in Proc of IPAC 2018, Vancouver, Canada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274BF9-2554-48B5-B054-B63EECA5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EE7DA-F60E-425F-9303-A32254CD31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EB0C-50CD-40C6-8BCC-EE779AB0F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1BC5-5F85-4F8A-886C-F5B396EA2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6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E4973-E4CE-457F-9D85-1F4C3B4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US" dirty="0"/>
          </a:p>
          <a:p>
            <a:r>
              <a:rPr lang="en-US" dirty="0"/>
              <a:t>Superconducting Cavities are used to accelerate particles in most high energy accelerators due to their reduced power consumption and high accelerating gradient( ~45 MV/m).</a:t>
            </a:r>
          </a:p>
          <a:p>
            <a:r>
              <a:rPr lang="en-US" dirty="0"/>
              <a:t>These high gradient cavities have an impurity enriched or </a:t>
            </a:r>
            <a:r>
              <a:rPr lang="en-US" b="1" dirty="0"/>
              <a:t>dirty layer </a:t>
            </a:r>
            <a:r>
              <a:rPr lang="en-US" dirty="0"/>
              <a:t>on their surface</a:t>
            </a:r>
          </a:p>
          <a:p>
            <a:r>
              <a:rPr lang="en-US" dirty="0"/>
              <a:t>Theoretical models suggest that tuning this layer can help enhance the accelerating gradient obtained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3F7E62-7CCE-42C3-AC37-AFED65D1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60066-29F8-404E-84FA-6FFEAFDAFD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C2B0-BA29-49D7-A085-772B175A6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3CEB-6AC2-4722-A482-66E949BAD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0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2973644-2F52-4D66-8512-F2E20AA1DF21}"/>
              </a:ext>
            </a:extLst>
          </p:cNvPr>
          <p:cNvSpPr txBox="1">
            <a:spLocks/>
          </p:cNvSpPr>
          <p:nvPr/>
        </p:nvSpPr>
        <p:spPr>
          <a:xfrm>
            <a:off x="737974" y="4879310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8/08/2018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3E64DB-136C-493A-933D-6ACDB1015BEB}"/>
              </a:ext>
            </a:extLst>
          </p:cNvPr>
          <p:cNvSpPr txBox="1">
            <a:spLocks/>
          </p:cNvSpPr>
          <p:nvPr/>
        </p:nvSpPr>
        <p:spPr>
          <a:xfrm>
            <a:off x="1531750" y="4879310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Anil Radhakrishnan | Characterizing Dirty Layer in Superconducting RF Cavities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554AAD-0B70-498C-B666-F861C97313F5}"/>
              </a:ext>
            </a:extLst>
          </p:cNvPr>
          <p:cNvSpPr txBox="1">
            <a:spLocks/>
          </p:cNvSpPr>
          <p:nvPr/>
        </p:nvSpPr>
        <p:spPr>
          <a:xfrm>
            <a:off x="223397" y="4879310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/>
              <a:t>RF Cavities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 RF cavities are devices used to accelerate charged particles in accelerators by creating a resonant electromagnetic field in RF range.</a:t>
            </a:r>
          </a:p>
          <a:p>
            <a:r>
              <a:rPr lang="en-US" b="1" dirty="0"/>
              <a:t>Nitrogen Infusion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Cavity Treatment process that modifies the first ~100 nm of the cavity by adding interstitial nitrogen.</a:t>
            </a:r>
          </a:p>
          <a:p>
            <a:pPr lvl="1"/>
            <a:r>
              <a:rPr lang="en-US" dirty="0"/>
              <a:t>The standard N-infusion thermal treatment is composed of the following steps:</a:t>
            </a:r>
          </a:p>
          <a:p>
            <a:pPr lvl="2"/>
            <a:r>
              <a:rPr lang="en-US" dirty="0"/>
              <a:t>Electropolishing 150 µm</a:t>
            </a:r>
          </a:p>
          <a:p>
            <a:pPr lvl="2"/>
            <a:r>
              <a:rPr lang="en-US" dirty="0"/>
              <a:t>Cavities are treated for 3 hours at 800</a:t>
            </a:r>
            <a:r>
              <a:rPr lang="en-US" baseline="30000" dirty="0"/>
              <a:t>o</a:t>
            </a:r>
            <a:r>
              <a:rPr lang="en-US" dirty="0"/>
              <a:t>C in High Vacuum</a:t>
            </a:r>
          </a:p>
          <a:p>
            <a:pPr lvl="2"/>
            <a:r>
              <a:rPr lang="en-US" dirty="0"/>
              <a:t>Nitrogen is then injected at the temperature of 120</a:t>
            </a:r>
            <a:r>
              <a:rPr lang="en-US" baseline="30000" dirty="0"/>
              <a:t>o</a:t>
            </a:r>
            <a:r>
              <a:rPr lang="en-US" dirty="0"/>
              <a:t>C for a time period</a:t>
            </a:r>
          </a:p>
          <a:p>
            <a:pPr marL="573087" lvl="2" indent="0">
              <a:buNone/>
            </a:pPr>
            <a:r>
              <a:rPr lang="en-US" dirty="0"/>
              <a:t>    ranging in between 24 to 90 hours.</a:t>
            </a:r>
          </a:p>
          <a:p>
            <a:pPr lvl="1"/>
            <a:r>
              <a:rPr lang="en-US" dirty="0"/>
              <a:t>No chemistry is needed after the treatment.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83E5C5C6-8FC5-4C71-9B21-A48AF38B4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570" y="3099042"/>
            <a:ext cx="1933350" cy="1296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3A2DE-6C5F-4CD0-97DC-73DAA70C808E}"/>
              </a:ext>
            </a:extLst>
          </p:cNvPr>
          <p:cNvSpPr txBox="1"/>
          <p:nvPr/>
        </p:nvSpPr>
        <p:spPr>
          <a:xfrm>
            <a:off x="7938251" y="4338250"/>
            <a:ext cx="4780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Time(hour)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2973644-2F52-4D66-8512-F2E20AA1DF21}"/>
              </a:ext>
            </a:extLst>
          </p:cNvPr>
          <p:cNvSpPr txBox="1">
            <a:spLocks/>
          </p:cNvSpPr>
          <p:nvPr/>
        </p:nvSpPr>
        <p:spPr>
          <a:xfrm>
            <a:off x="737974" y="4879310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8/08/2018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3E64DB-136C-493A-933D-6ACDB1015BEB}"/>
              </a:ext>
            </a:extLst>
          </p:cNvPr>
          <p:cNvSpPr txBox="1">
            <a:spLocks/>
          </p:cNvSpPr>
          <p:nvPr/>
        </p:nvSpPr>
        <p:spPr>
          <a:xfrm>
            <a:off x="1531750" y="4879310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/>
              <a:t>Anil Radhakrishnan | Characterizing Dirty Layer in Superconducting RF Cavities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554AAD-0B70-498C-B666-F861C97313F5}"/>
              </a:ext>
            </a:extLst>
          </p:cNvPr>
          <p:cNvSpPr txBox="1">
            <a:spLocks/>
          </p:cNvSpPr>
          <p:nvPr/>
        </p:nvSpPr>
        <p:spPr>
          <a:xfrm>
            <a:off x="223397" y="4879310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/>
              <a:t>Mean Free Path</a:t>
            </a:r>
          </a:p>
          <a:p>
            <a:pPr lvl="1"/>
            <a:r>
              <a:rPr lang="en-US" dirty="0"/>
              <a:t>The average distance traveled by a moving particle between successive impacts, which modify its direction or energy or other particle properties.</a:t>
            </a:r>
          </a:p>
          <a:p>
            <a:r>
              <a:rPr lang="en-US" b="1" dirty="0"/>
              <a:t>Penetration Depth</a:t>
            </a:r>
          </a:p>
          <a:p>
            <a:pPr lvl="1"/>
            <a:r>
              <a:rPr lang="en-US" dirty="0"/>
              <a:t>The distance to which a magnetic field penetrates into a superconductor and becomes equal to e</a:t>
            </a:r>
            <a:r>
              <a:rPr lang="en-US" baseline="30000" dirty="0"/>
              <a:t>−1</a:t>
            </a:r>
            <a:r>
              <a:rPr lang="en-US" dirty="0"/>
              <a:t> times that of the magnetic field at the surface of the superconductor</a:t>
            </a:r>
            <a:endParaRPr lang="en-US" b="1" dirty="0"/>
          </a:p>
          <a:p>
            <a:r>
              <a:rPr lang="en-US" b="1" dirty="0"/>
              <a:t>Quench</a:t>
            </a:r>
          </a:p>
          <a:p>
            <a:pPr lvl="1"/>
            <a:r>
              <a:rPr lang="en-US" dirty="0"/>
              <a:t>The quench is due to a point on the cavity surface that suddenly turns normal conducting, causing a dramatic increasing of the surface resistance and of the dissipation.</a:t>
            </a:r>
          </a:p>
          <a:p>
            <a:pPr lvl="1"/>
            <a:r>
              <a:rPr lang="en-US" dirty="0"/>
              <a:t>This, in turn, causes the spreading of the normal-conducting area that increases consuming all the stored energy in the resonator.</a:t>
            </a:r>
          </a:p>
          <a:p>
            <a:r>
              <a:rPr lang="en-US" b="1" dirty="0"/>
              <a:t>Quality factor</a:t>
            </a:r>
          </a:p>
          <a:p>
            <a:pPr lvl="1"/>
            <a:r>
              <a:rPr lang="en-US" dirty="0"/>
              <a:t>How well the cavity holds energy without dissipation.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2050" name="Picture 2" descr="http://latex2png.com/output/latex_3c62d09147b67266149ec875bde034fd.png">
            <a:extLst>
              <a:ext uri="{FF2B5EF4-FFF2-40B4-BE49-F238E27FC236}">
                <a16:creationId xmlns:a16="http://schemas.microsoft.com/office/drawing/2014/main" id="{BB7411D8-2EB8-4586-B182-69D15D48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77" y="3828228"/>
            <a:ext cx="1397132" cy="7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9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AC5D6-6DED-463A-B370-A36E67C1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1154925"/>
            <a:ext cx="8672513" cy="2103120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This was the first microscopic theory of superconductivity.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It uses electron-phonon interactions to explain formation of cooper(electron) pairs that follow Bose-Einstein statistics.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The phonon exchange interaction allows for an attractive potential between electrons which causes them to pair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effects of electrons on the phonons themselves are not considered(strong coupling), which makes it a crude approximation for materials like Niobium</a:t>
            </a:r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5BD4B-1B57-464E-871A-EF9B31D7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46323"/>
            <a:ext cx="8686800" cy="320908"/>
          </a:xfrm>
        </p:spPr>
        <p:txBody>
          <a:bodyPr/>
          <a:lstStyle/>
          <a:p>
            <a:r>
              <a:rPr lang="en-US" dirty="0"/>
              <a:t>Theoretical Grounding</a:t>
            </a:r>
            <a:br>
              <a:rPr lang="en-US" dirty="0"/>
            </a:br>
            <a:r>
              <a:rPr lang="en-US" dirty="0"/>
              <a:t>BCS(Bardeen–Cooper–Schrieffer) Theory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3C884-3CD9-4096-89A6-9A3CFF1F0C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7A59C-8907-4D3F-8D60-B62E4538F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C5B3-8ACC-43AB-88D1-0FD9A0A7C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E9DFE4-FD4E-4431-94C2-CAD65D818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318" y="3385848"/>
            <a:ext cx="3694687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8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AC5D6-6DED-463A-B370-A36E67C18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719138"/>
            <a:ext cx="6110323" cy="3767007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Takayuki Kubo developed a model for finding the maximum attainable quench field using an Superconductor-Superconducting substrate structure[1].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It can be regarded as a model of the surface of a superconductor that consists of superconductors with different penetration depths.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</a:rPr>
              <a:t>Nb surface after the low temperature Nitrogen infusion has a depth dependent mean free path and hence a depth dependent penetration depth, can be described by an S-S bilayer with a thin dirty Nb and a clean Nb substrate as the simplest model.</a:t>
            </a:r>
          </a:p>
        </p:txBody>
      </p:sp>
      <p:pic>
        <p:nvPicPr>
          <p:cNvPr id="1026" name="Picture 2" descr="http://latex2png.com/output/latex_15e9d55228c0fbf59d84e03624825c01.png">
            <a:extLst>
              <a:ext uri="{FF2B5EF4-FFF2-40B4-BE49-F238E27FC236}">
                <a16:creationId xmlns:a16="http://schemas.microsoft.com/office/drawing/2014/main" id="{46E16076-9016-442B-B5E6-7CF32DE5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65" y="2984993"/>
            <a:ext cx="2468880" cy="2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3C884-3CD9-4096-89A6-9A3CFF1F0C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7A59C-8907-4D3F-8D60-B62E4538F5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C5B3-8ACC-43AB-88D1-0FD9A0A7C6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5BD4B-1B57-464E-871A-EF9B31D7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632743"/>
            <a:ext cx="8686800" cy="320908"/>
          </a:xfrm>
        </p:spPr>
        <p:txBody>
          <a:bodyPr/>
          <a:lstStyle/>
          <a:p>
            <a:r>
              <a:rPr lang="en-US" dirty="0"/>
              <a:t>Theoretical Grounding</a:t>
            </a:r>
            <a:br>
              <a:rPr lang="en-US" dirty="0"/>
            </a:br>
            <a:r>
              <a:rPr lang="en-US" dirty="0"/>
              <a:t>Kubo’s Model</a:t>
            </a:r>
            <a:endParaRPr lang="en-US" b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4F8948-6E89-4B77-830E-3410AC6E0E19}"/>
              </a:ext>
            </a:extLst>
          </p:cNvPr>
          <p:cNvGrpSpPr/>
          <p:nvPr/>
        </p:nvGrpSpPr>
        <p:grpSpPr>
          <a:xfrm>
            <a:off x="5994517" y="793197"/>
            <a:ext cx="2174286" cy="1512105"/>
            <a:chOff x="6090151" y="511429"/>
            <a:chExt cx="2453556" cy="18078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952D8C-15BE-4B05-8AAD-8422A03E845B}"/>
                </a:ext>
              </a:extLst>
            </p:cNvPr>
            <p:cNvSpPr/>
            <p:nvPr/>
          </p:nvSpPr>
          <p:spPr>
            <a:xfrm>
              <a:off x="6490918" y="511429"/>
              <a:ext cx="2052789" cy="1746265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softEdge rad="31750"/>
            </a:effectLst>
            <a:scene3d>
              <a:camera prst="isometricOffAxis1Left"/>
              <a:lightRig rig="twoPt" dir="t"/>
            </a:scene3d>
            <a:sp3d extrusionH="1409700" prstMaterial="metal">
              <a:bevelB w="0" h="0"/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BF56F0-984A-46C0-BD30-61F66469CF4B}"/>
                </a:ext>
              </a:extLst>
            </p:cNvPr>
            <p:cNvSpPr/>
            <p:nvPr/>
          </p:nvSpPr>
          <p:spPr>
            <a:xfrm>
              <a:off x="6090151" y="572989"/>
              <a:ext cx="2052788" cy="17462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softEdge rad="31750"/>
            </a:effectLst>
            <a:scene3d>
              <a:camera prst="isometricOffAxis1Left"/>
              <a:lightRig rig="chilly" dir="t"/>
            </a:scene3d>
            <a:sp3d extrusionH="577850" prstMaterial="metal">
              <a:bevelB w="0" h="0"/>
              <a:extrusionClr>
                <a:schemeClr val="tx1"/>
              </a:extrusionClr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Superconductor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A2E0E0-8630-4B77-BF6F-C16E9D2885C3}"/>
              </a:ext>
            </a:extLst>
          </p:cNvPr>
          <p:cNvSpPr txBox="1"/>
          <p:nvPr/>
        </p:nvSpPr>
        <p:spPr>
          <a:xfrm rot="21240000">
            <a:off x="7754085" y="1480209"/>
            <a:ext cx="1234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Superconducting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Substrate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598084-A7C7-4209-B39A-22046EA3B797}"/>
              </a:ext>
            </a:extLst>
          </p:cNvPr>
          <p:cNvCxnSpPr>
            <a:cxnSpLocks/>
          </p:cNvCxnSpPr>
          <p:nvPr/>
        </p:nvCxnSpPr>
        <p:spPr>
          <a:xfrm>
            <a:off x="7328950" y="2543821"/>
            <a:ext cx="502920" cy="0"/>
          </a:xfrm>
          <a:prstGeom prst="straightConnector1">
            <a:avLst/>
          </a:prstGeom>
          <a:ln w="12700">
            <a:solidFill>
              <a:schemeClr val="tx1">
                <a:lumMod val="75000"/>
              </a:schemeClr>
            </a:solidFill>
            <a:headEnd type="arrow" w="med" len="med"/>
            <a:tailEnd type="arrow" w="med" len="med"/>
          </a:ln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1A000D6-17C1-4257-84FE-9D0F20EF2B92}"/>
              </a:ext>
            </a:extLst>
          </p:cNvPr>
          <p:cNvSpPr txBox="1"/>
          <p:nvPr/>
        </p:nvSpPr>
        <p:spPr>
          <a:xfrm rot="20991130">
            <a:off x="7506609" y="250733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9442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C8DA78C-920D-415B-A814-778DD206BDC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55862" y="728663"/>
            <a:ext cx="3552351" cy="272573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C848684-7E7E-40A4-98EF-772BA843EBE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5019079" y="724511"/>
            <a:ext cx="3561953" cy="272392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CBA877-BB3C-46C3-A1AA-156C6A00772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29365" y="3793283"/>
            <a:ext cx="8669326" cy="949359"/>
          </a:xfrm>
        </p:spPr>
        <p:txBody>
          <a:bodyPr/>
          <a:lstStyle/>
          <a:p>
            <a:r>
              <a:rPr lang="en-US" sz="1800" b="0" dirty="0">
                <a:solidFill>
                  <a:srgbClr val="505050"/>
                </a:solidFill>
              </a:rPr>
              <a:t>N-infused cavities prepared at the same temperature but different infusion durations were tested at the Vertical Test Facility.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12C17B-1A65-420C-8662-86639E47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91" y="224148"/>
            <a:ext cx="8686800" cy="320908"/>
          </a:xfrm>
        </p:spPr>
        <p:txBody>
          <a:bodyPr/>
          <a:lstStyle/>
          <a:p>
            <a:r>
              <a:rPr lang="en-US" dirty="0"/>
              <a:t>Cavity Testing</a:t>
            </a:r>
          </a:p>
        </p:txBody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731E7E1-672C-4569-8214-2CE72193EC5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51060" y="729568"/>
            <a:ext cx="3561954" cy="2723927"/>
          </a:xfrm>
        </p:spPr>
      </p:pic>
      <p:pic>
        <p:nvPicPr>
          <p:cNvPr id="16" name="Content Placeholder 1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294DEC8-9759-416E-8ED8-ECFE83DE9454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92650" y="1049902"/>
            <a:ext cx="4214813" cy="208325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A77A1-F71A-4958-9D2E-989761919F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EFB85-F440-458D-84CE-E4CFEF850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7A2B4-843D-4366-8B26-4DDFD4E8D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DCAF6D-2A1B-40CB-8620-C2A174BF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BCS Fitting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2D2C18B-DA90-4A8E-938C-4A473953B561}"/>
              </a:ext>
            </a:extLst>
          </p:cNvPr>
          <p:cNvSpPr/>
          <p:nvPr/>
        </p:nvSpPr>
        <p:spPr>
          <a:xfrm>
            <a:off x="4113014" y="1974379"/>
            <a:ext cx="579438" cy="108803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latex2png.com/output/latex_1960f7e4373a363223305c90576fd503.png">
            <a:extLst>
              <a:ext uri="{FF2B5EF4-FFF2-40B4-BE49-F238E27FC236}">
                <a16:creationId xmlns:a16="http://schemas.microsoft.com/office/drawing/2014/main" id="{43C9AA56-3FD2-4C3D-97B4-958E7784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11" y="3454400"/>
            <a:ext cx="2144649" cy="6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latex2png.com/output/latex_276f81192bbcb9eb3680f9d9f0c1a9a3.png">
            <a:extLst>
              <a:ext uri="{FF2B5EF4-FFF2-40B4-BE49-F238E27FC236}">
                <a16:creationId xmlns:a16="http://schemas.microsoft.com/office/drawing/2014/main" id="{D3A9D752-3FCC-440A-B781-F6067C2C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42" y="3509929"/>
            <a:ext cx="1602523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F3B8964-5507-4506-94EB-DD8C4786683B}"/>
              </a:ext>
            </a:extLst>
          </p:cNvPr>
          <p:cNvSpPr/>
          <p:nvPr/>
        </p:nvSpPr>
        <p:spPr>
          <a:xfrm>
            <a:off x="463235" y="4154361"/>
            <a:ext cx="8458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05050"/>
                </a:solidFill>
              </a:rPr>
              <a:t>The different temperature scales allow to probe at different depths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D3EC81-A3EF-4222-AD80-921176E015E4}"/>
              </a:ext>
            </a:extLst>
          </p:cNvPr>
          <p:cNvCxnSpPr>
            <a:cxnSpLocks/>
          </p:cNvCxnSpPr>
          <p:nvPr/>
        </p:nvCxnSpPr>
        <p:spPr>
          <a:xfrm flipV="1">
            <a:off x="5108265" y="1141281"/>
            <a:ext cx="0" cy="1648442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20627D-50A9-479C-A7EE-6D8BBDD8CE53}"/>
              </a:ext>
            </a:extLst>
          </p:cNvPr>
          <p:cNvCxnSpPr>
            <a:cxnSpLocks/>
          </p:cNvCxnSpPr>
          <p:nvPr/>
        </p:nvCxnSpPr>
        <p:spPr>
          <a:xfrm>
            <a:off x="5107082" y="2789722"/>
            <a:ext cx="3708702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F9DEF7-9D93-4535-A1D2-8FCDDA63C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719138"/>
            <a:ext cx="3524995" cy="3767007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505050"/>
                </a:solidFill>
              </a:rPr>
              <a:t>The data processing and BCS fitting was performed in python after implementing a wrapper for Halbritter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505050"/>
                </a:solidFill>
              </a:rPr>
              <a:t>This implementation is capable of effortlessly handling bulk data and resulted in </a:t>
            </a:r>
            <a:r>
              <a:rPr lang="en-US" sz="1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~48x </a:t>
            </a:r>
            <a:r>
              <a:rPr lang="en-US" sz="1600" b="0" dirty="0">
                <a:solidFill>
                  <a:srgbClr val="505050"/>
                </a:solidFill>
              </a:rPr>
              <a:t>increase in computational speed for such processing.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6712068-15A5-4890-A356-1D08A8F3411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333081" y="719138"/>
            <a:ext cx="3767137" cy="3767137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1F76AE-CA1E-4842-9BCF-03E5C16232E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8/08/2018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1BEF88-B488-4E69-AB60-AE6F5834CD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Anil Radhakrishnan | Characterizing Dirty Layer in Superconducting RF Cavities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FFFCE8-3F96-4E4E-9B05-668D0A5BDD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57A97C-568D-4D80-AC3E-19B0238D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BCS Fitting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8699D7-9750-4EF8-A90C-CF82A8CFEB8C}"/>
              </a:ext>
            </a:extLst>
          </p:cNvPr>
          <p:cNvCxnSpPr>
            <a:cxnSpLocks/>
          </p:cNvCxnSpPr>
          <p:nvPr/>
        </p:nvCxnSpPr>
        <p:spPr>
          <a:xfrm flipV="1">
            <a:off x="4963884" y="1787549"/>
            <a:ext cx="0" cy="220533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7A3B44-069A-41C7-A01A-7EA9141E026D}"/>
              </a:ext>
            </a:extLst>
          </p:cNvPr>
          <p:cNvCxnSpPr>
            <a:cxnSpLocks/>
          </p:cNvCxnSpPr>
          <p:nvPr/>
        </p:nvCxnSpPr>
        <p:spPr>
          <a:xfrm>
            <a:off x="4965242" y="3992882"/>
            <a:ext cx="2938683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8812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Template_nopratner" id="{6EC5BB09-4EE0-4E2A-9804-F0078C099CA9}" vid="{353E33EA-0E6B-4E2A-9ABB-E0B9BC34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FermiTemplate_nopratner</Template>
  <TotalTime>7705</TotalTime>
  <Words>1227</Words>
  <Application>Microsoft Office PowerPoint</Application>
  <PresentationFormat>On-screen Show (16:9)</PresentationFormat>
  <Paragraphs>152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Geneva</vt:lpstr>
      <vt:lpstr>Helvetica</vt:lpstr>
      <vt:lpstr>Times New Roman</vt:lpstr>
      <vt:lpstr>Fermilab_PPT_090915</vt:lpstr>
      <vt:lpstr>PowerPoint Presentation</vt:lpstr>
      <vt:lpstr>Motivation</vt:lpstr>
      <vt:lpstr>Background</vt:lpstr>
      <vt:lpstr>Background</vt:lpstr>
      <vt:lpstr>Theoretical Grounding BCS(Bardeen–Cooper–Schrieffer) Theory</vt:lpstr>
      <vt:lpstr>Theoretical Grounding Kubo’s Model</vt:lpstr>
      <vt:lpstr>Cavity Testing</vt:lpstr>
      <vt:lpstr>BCS Fitting</vt:lpstr>
      <vt:lpstr>BCS Fitting</vt:lpstr>
      <vt:lpstr>BCS Fitting</vt:lpstr>
      <vt:lpstr>Fick's law and diffusion simulations</vt:lpstr>
      <vt:lpstr>Fick's law and diffusion simulations</vt:lpstr>
      <vt:lpstr>Bmax vs d</vt:lpstr>
      <vt:lpstr>Bmax vs d</vt:lpstr>
      <vt:lpstr>Conclusions and Caveats</vt:lpstr>
      <vt:lpstr>Acknowledgements</vt:lpstr>
      <vt:lpstr>Bibliography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Radhakrishnan x 36193N</dc:creator>
  <cp:lastModifiedBy>Anil Radhakrishnan x 36193N</cp:lastModifiedBy>
  <cp:revision>110</cp:revision>
  <cp:lastPrinted>2014-01-20T19:40:21Z</cp:lastPrinted>
  <dcterms:created xsi:type="dcterms:W3CDTF">2018-07-17T20:26:15Z</dcterms:created>
  <dcterms:modified xsi:type="dcterms:W3CDTF">2018-08-07T20:49:39Z</dcterms:modified>
</cp:coreProperties>
</file>