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8404800" cy="43891200"/>
  <p:notesSz cx="6858000" cy="9144000"/>
  <p:defaultTextStyle>
    <a:defPPr>
      <a:defRPr lang="en-US"/>
    </a:defPPr>
    <a:lvl1pPr marL="0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41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6"/>
    <p:restoredTop sz="94592"/>
  </p:normalViewPr>
  <p:slideViewPr>
    <p:cSldViewPr snapToGrid="0" snapToObjects="1">
      <p:cViewPr>
        <p:scale>
          <a:sx n="33" d="100"/>
          <a:sy n="33" d="100"/>
        </p:scale>
        <p:origin x="344" y="152"/>
      </p:cViewPr>
      <p:guideLst>
        <p:guide orient="horz" pos="1382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3634723"/>
            <a:ext cx="3264408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4871680"/>
            <a:ext cx="2688336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757686"/>
            <a:ext cx="864108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757686"/>
            <a:ext cx="2528316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8204163"/>
            <a:ext cx="32644080" cy="871728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8602966"/>
            <a:ext cx="32644080" cy="9601197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10241283"/>
            <a:ext cx="16962120" cy="28966163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10241283"/>
            <a:ext cx="16962120" cy="28966163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9824723"/>
            <a:ext cx="16968790" cy="409447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3919200"/>
            <a:ext cx="16968790" cy="2528824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9824723"/>
            <a:ext cx="16975455" cy="409447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3919200"/>
            <a:ext cx="16975455" cy="2528824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7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747520"/>
            <a:ext cx="12634915" cy="743712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747523"/>
            <a:ext cx="21469350" cy="37459923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9184643"/>
            <a:ext cx="12634915" cy="30022803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30723840"/>
            <a:ext cx="23042880" cy="3627123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921760"/>
            <a:ext cx="23042880" cy="2633472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4350963"/>
            <a:ext cx="23042880" cy="5151117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2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757683"/>
            <a:ext cx="34564320" cy="73152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10241283"/>
            <a:ext cx="34564320" cy="28966163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40680643"/>
            <a:ext cx="8961120" cy="23368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8CBB-0E10-F84B-A0FF-C30558B6F093}" type="datetimeFigureOut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40680643"/>
            <a:ext cx="12161520" cy="23368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40680643"/>
            <a:ext cx="8961120" cy="23368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D9D4-3F1A-EF45-8DD7-48867FD310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1288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2351288" rtl="0" eaLnBrk="1" latinLnBrk="0" hangingPunct="1">
        <a:spcBef>
          <a:spcPct val="20000"/>
        </a:spcBef>
        <a:buFont typeface="Arial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2351288" rtl="0" eaLnBrk="1" latinLnBrk="0" hangingPunct="1">
        <a:spcBef>
          <a:spcPct val="20000"/>
        </a:spcBef>
        <a:buFont typeface="Arial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2351288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2351288" rtl="0" eaLnBrk="1" latinLnBrk="0" hangingPunct="1">
        <a:spcBef>
          <a:spcPct val="20000"/>
        </a:spcBef>
        <a:buFont typeface="Arial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2351288" rtl="0" eaLnBrk="1" latinLnBrk="0" hangingPunct="1">
        <a:spcBef>
          <a:spcPct val="20000"/>
        </a:spcBef>
        <a:buFont typeface="Arial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8404800" cy="4754880"/>
          </a:xfrm>
          <a:prstGeom prst="rect">
            <a:avLst/>
          </a:prstGeom>
          <a:solidFill>
            <a:srgbClr val="0030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1141266"/>
            <a:ext cx="38404800" cy="2749933"/>
          </a:xfrm>
          <a:prstGeom prst="rect">
            <a:avLst/>
          </a:prstGeom>
          <a:solidFill>
            <a:srgbClr val="00308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822" y="725010"/>
            <a:ext cx="36284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/>
                <a:cs typeface="Arial"/>
              </a:rPr>
              <a:t>Characterizing the Dirty Layer in Superconducting RF Cavities</a:t>
            </a:r>
          </a:p>
          <a:p>
            <a:r>
              <a:rPr lang="en-US" sz="7200" i="1" dirty="0">
                <a:solidFill>
                  <a:schemeClr val="bg1"/>
                </a:solidFill>
                <a:latin typeface="Arial"/>
                <a:cs typeface="Arial"/>
              </a:rPr>
              <a:t>Anil Radhakrishnan, University of Illinois at Urbana-Champaign </a:t>
            </a:r>
            <a:r>
              <a:rPr lang="mr-IN" sz="7200" i="1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sz="7200" i="1" dirty="0" smtClean="0">
                <a:solidFill>
                  <a:schemeClr val="bg1"/>
                </a:solidFill>
                <a:latin typeface="Arial"/>
                <a:cs typeface="Arial"/>
              </a:rPr>
              <a:t> Lee </a:t>
            </a:r>
            <a:r>
              <a:rPr lang="en-US" sz="7200" i="1" dirty="0" err="1" smtClean="0">
                <a:solidFill>
                  <a:schemeClr val="bg1"/>
                </a:solidFill>
                <a:latin typeface="Arial"/>
                <a:cs typeface="Arial"/>
              </a:rPr>
              <a:t>Teng</a:t>
            </a:r>
            <a:r>
              <a:rPr lang="en-US" sz="7200" i="1" dirty="0" smtClean="0">
                <a:solidFill>
                  <a:schemeClr val="bg1"/>
                </a:solidFill>
                <a:latin typeface="Arial"/>
                <a:cs typeface="Arial"/>
              </a:rPr>
              <a:t> Internship</a:t>
            </a:r>
            <a:endParaRPr lang="en-US" sz="72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7200" i="1" dirty="0" err="1" smtClean="0">
                <a:solidFill>
                  <a:schemeClr val="bg1"/>
                </a:solidFill>
                <a:latin typeface="Arial"/>
                <a:cs typeface="Arial"/>
              </a:rPr>
              <a:t>Mattia</a:t>
            </a:r>
            <a:r>
              <a:rPr lang="en-US" sz="72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7200" i="1" dirty="0">
                <a:solidFill>
                  <a:schemeClr val="bg1"/>
                </a:solidFill>
                <a:latin typeface="Arial"/>
                <a:cs typeface="Arial"/>
              </a:rPr>
              <a:t>Checchin, Technical Division, Fermi National Accelerator Laboratory</a:t>
            </a:r>
          </a:p>
        </p:txBody>
      </p:sp>
      <p:pic>
        <p:nvPicPr>
          <p:cNvPr id="2" name="Picture 1" descr="Fermilab_DOE_Logos_White cop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004" y="41792640"/>
            <a:ext cx="17092246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822" y="41792640"/>
            <a:ext cx="957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FFFF"/>
                </a:solidFill>
                <a:latin typeface="Arial"/>
                <a:cs typeface="Arial"/>
              </a:rPr>
              <a:t>August 9, 2018</a:t>
            </a:r>
            <a:endParaRPr lang="en-US" sz="7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30B0300-16DD-494A-9DBE-6B084995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697" y="41828703"/>
            <a:ext cx="7589520" cy="131735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5D9F211-FD44-4676-B193-2D371545E218}"/>
              </a:ext>
            </a:extLst>
          </p:cNvPr>
          <p:cNvGrpSpPr/>
          <p:nvPr/>
        </p:nvGrpSpPr>
        <p:grpSpPr>
          <a:xfrm>
            <a:off x="25298543" y="34503312"/>
            <a:ext cx="11795760" cy="4352166"/>
            <a:chOff x="997822" y="5861234"/>
            <a:chExt cx="11795760" cy="4099802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A469BF8-B66F-48E1-8B72-64E96EEDAD1C}"/>
                </a:ext>
              </a:extLst>
            </p:cNvPr>
            <p:cNvSpPr txBox="1"/>
            <p:nvPr/>
          </p:nvSpPr>
          <p:spPr>
            <a:xfrm>
              <a:off x="997822" y="7406491"/>
              <a:ext cx="11795760" cy="25545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I’d like to thank my </a:t>
              </a:r>
              <a:r>
                <a:rPr lang="en-US" sz="4000" dirty="0" smtClean="0">
                  <a:latin typeface="Arial"/>
                  <a:cs typeface="Arial"/>
                </a:rPr>
                <a:t>mentor, </a:t>
              </a:r>
              <a:r>
                <a:rPr lang="en-US" sz="4000" dirty="0" err="1" smtClean="0">
                  <a:latin typeface="Arial"/>
                  <a:cs typeface="Arial"/>
                </a:rPr>
                <a:t>Mattia</a:t>
              </a:r>
              <a:r>
                <a:rPr lang="en-US" sz="4000" dirty="0" smtClean="0">
                  <a:latin typeface="Arial"/>
                  <a:cs typeface="Arial"/>
                </a:rPr>
                <a:t> </a:t>
              </a:r>
              <a:r>
                <a:rPr lang="en-US" sz="4000" dirty="0" err="1" smtClean="0">
                  <a:latin typeface="Arial"/>
                  <a:cs typeface="Arial"/>
                </a:rPr>
                <a:t>Checchin</a:t>
              </a:r>
              <a:r>
                <a:rPr lang="en-US" sz="4000" dirty="0" smtClean="0">
                  <a:latin typeface="Arial"/>
                  <a:cs typeface="Arial"/>
                </a:rPr>
                <a:t>, </a:t>
              </a:r>
              <a:r>
                <a:rPr lang="en-US" sz="4000" dirty="0">
                  <a:latin typeface="Arial"/>
                  <a:cs typeface="Arial"/>
                </a:rPr>
                <a:t>and the Lee Teng program </a:t>
              </a:r>
              <a:r>
                <a:rPr lang="en-US" sz="4000" dirty="0" smtClean="0">
                  <a:latin typeface="Arial"/>
                  <a:cs typeface="Arial"/>
                </a:rPr>
                <a:t>administrator, Peter </a:t>
              </a:r>
              <a:r>
                <a:rPr lang="en-US" sz="4000" dirty="0" err="1" smtClean="0">
                  <a:latin typeface="Arial"/>
                  <a:cs typeface="Arial"/>
                </a:rPr>
                <a:t>Garbincius</a:t>
              </a:r>
              <a:r>
                <a:rPr lang="en-US" sz="4000" dirty="0" smtClean="0">
                  <a:latin typeface="Arial"/>
                  <a:cs typeface="Arial"/>
                </a:rPr>
                <a:t>, </a:t>
              </a:r>
              <a:r>
                <a:rPr lang="en-US" sz="4000" dirty="0">
                  <a:latin typeface="Arial"/>
                  <a:cs typeface="Arial"/>
                </a:rPr>
                <a:t>for their mentorship and </a:t>
              </a:r>
              <a:r>
                <a:rPr lang="en-US" sz="4000" dirty="0" smtClean="0">
                  <a:latin typeface="Arial"/>
                  <a:cs typeface="Arial"/>
                </a:rPr>
                <a:t>support, </a:t>
              </a:r>
              <a:r>
                <a:rPr lang="en-US" sz="4000" dirty="0">
                  <a:latin typeface="Arial"/>
                  <a:cs typeface="Arial"/>
                </a:rPr>
                <a:t>and </a:t>
              </a:r>
              <a:r>
                <a:rPr lang="en-US" sz="4000" dirty="0" err="1" smtClean="0">
                  <a:latin typeface="Arial"/>
                  <a:cs typeface="Arial"/>
                </a:rPr>
                <a:t>Oleksandr</a:t>
              </a:r>
              <a:r>
                <a:rPr lang="en-US" sz="4000" dirty="0" smtClean="0">
                  <a:latin typeface="Arial"/>
                  <a:cs typeface="Arial"/>
                </a:rPr>
                <a:t> </a:t>
              </a:r>
              <a:r>
                <a:rPr lang="en-US" sz="4000" dirty="0" err="1">
                  <a:latin typeface="Arial"/>
                  <a:cs typeface="Arial"/>
                </a:rPr>
                <a:t>Melnychuk</a:t>
              </a:r>
              <a:r>
                <a:rPr lang="en-US" sz="4000" dirty="0">
                  <a:latin typeface="Arial"/>
                  <a:cs typeface="Arial"/>
                </a:rPr>
                <a:t> for help during VTS </a:t>
              </a:r>
              <a:r>
                <a:rPr lang="en-US" sz="4000" dirty="0" smtClean="0">
                  <a:latin typeface="Arial"/>
                  <a:cs typeface="Arial"/>
                </a:rPr>
                <a:t>testing</a:t>
              </a:r>
              <a:r>
                <a:rPr lang="en-US" sz="4000" dirty="0">
                  <a:latin typeface="Arial"/>
                  <a:cs typeface="Arial"/>
                </a:rPr>
                <a:t>.</a:t>
              </a:r>
              <a:endParaRPr lang="en-US" sz="4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83280B7-3D85-456F-A4D5-F09D186D3C9C}"/>
                </a:ext>
              </a:extLst>
            </p:cNvPr>
            <p:cNvSpPr txBox="1"/>
            <p:nvPr/>
          </p:nvSpPr>
          <p:spPr>
            <a:xfrm>
              <a:off x="3582663" y="5861234"/>
              <a:ext cx="6675120" cy="914400"/>
            </a:xfrm>
            <a:prstGeom prst="rect">
              <a:avLst/>
            </a:prstGeom>
            <a:noFill/>
            <a:ln w="76200">
              <a:solidFill>
                <a:srgbClr val="41B6E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003087"/>
                  </a:solidFill>
                  <a:latin typeface="Arial"/>
                  <a:cs typeface="Arial"/>
                </a:rPr>
                <a:t>Acknowledgments</a:t>
              </a:r>
              <a:endParaRPr lang="en-US" sz="5400" b="1" dirty="0">
                <a:solidFill>
                  <a:srgbClr val="003087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58E506A-BE27-4157-90FA-1866FEA05E65}"/>
              </a:ext>
            </a:extLst>
          </p:cNvPr>
          <p:cNvSpPr txBox="1"/>
          <p:nvPr/>
        </p:nvSpPr>
        <p:spPr>
          <a:xfrm>
            <a:off x="1292251" y="39278193"/>
            <a:ext cx="358444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308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58800" indent="-558800"/>
            <a:r>
              <a:rPr lang="en-US" sz="3600" dirty="0" smtClean="0">
                <a:latin typeface="Arial"/>
                <a:cs typeface="Arial"/>
              </a:rPr>
              <a:t>[1] Kubo, T. “Multilayer coating for higher accelerating fields in superconducting radio-frequency cavities: a review of theoretical aspects.” </a:t>
            </a:r>
            <a:r>
              <a:rPr lang="en-US" sz="3600" i="1" dirty="0" smtClean="0">
                <a:latin typeface="Arial"/>
                <a:cs typeface="Arial"/>
              </a:rPr>
              <a:t>Superconductor Science and Technology </a:t>
            </a:r>
            <a:r>
              <a:rPr lang="en-US" sz="3600" dirty="0" smtClean="0">
                <a:latin typeface="Arial"/>
                <a:cs typeface="Arial"/>
              </a:rPr>
              <a:t>30, 023001 (2017).</a:t>
            </a:r>
          </a:p>
          <a:p>
            <a:r>
              <a:rPr lang="en-US" sz="3600" dirty="0" smtClean="0">
                <a:latin typeface="Arial"/>
                <a:cs typeface="Arial"/>
              </a:rPr>
              <a:t>[2] </a:t>
            </a:r>
            <a:r>
              <a:rPr lang="en-US" sz="3600" dirty="0" err="1" smtClean="0">
                <a:latin typeface="Arial"/>
                <a:cs typeface="Arial"/>
              </a:rPr>
              <a:t>Halbritter</a:t>
            </a:r>
            <a:r>
              <a:rPr lang="en-US" sz="3600" dirty="0" smtClean="0">
                <a:latin typeface="Arial"/>
                <a:cs typeface="Arial"/>
              </a:rPr>
              <a:t>, J. </a:t>
            </a:r>
            <a:r>
              <a:rPr lang="en-US" sz="3600" smtClean="0">
                <a:latin typeface="Arial"/>
                <a:cs typeface="Arial"/>
              </a:rPr>
              <a:t>“On </a:t>
            </a:r>
            <a:r>
              <a:rPr lang="en-US" sz="3600" dirty="0" smtClean="0">
                <a:latin typeface="Arial"/>
                <a:cs typeface="Arial"/>
              </a:rPr>
              <a:t>the penetration of the magnetic field into a </a:t>
            </a:r>
            <a:r>
              <a:rPr lang="en-US" sz="3600" smtClean="0">
                <a:latin typeface="Arial"/>
                <a:cs typeface="Arial"/>
              </a:rPr>
              <a:t>superconductor.” </a:t>
            </a:r>
            <a:r>
              <a:rPr lang="en-US" sz="3600" i="1" dirty="0" smtClean="0">
                <a:latin typeface="Arial"/>
                <a:cs typeface="Arial"/>
              </a:rPr>
              <a:t>Z. </a:t>
            </a:r>
            <a:r>
              <a:rPr lang="en-US" sz="3600" i="1" dirty="0" err="1" smtClean="0">
                <a:latin typeface="Arial"/>
                <a:cs typeface="Arial"/>
              </a:rPr>
              <a:t>Physik</a:t>
            </a:r>
            <a:r>
              <a:rPr lang="en-US" sz="3600" i="1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243, 201–219 (1971).</a:t>
            </a:r>
            <a:endParaRPr lang="de-DE" sz="3600" dirty="0">
              <a:latin typeface="Arial"/>
              <a:cs typeface="Arial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3F73C23-25E7-42FA-A99A-C362E32F05AF}"/>
              </a:ext>
            </a:extLst>
          </p:cNvPr>
          <p:cNvGrpSpPr/>
          <p:nvPr/>
        </p:nvGrpSpPr>
        <p:grpSpPr>
          <a:xfrm>
            <a:off x="25298543" y="23732521"/>
            <a:ext cx="11795760" cy="12095619"/>
            <a:chOff x="1040951" y="5849634"/>
            <a:chExt cx="11795760" cy="12095619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ECF4A661-17D3-41F1-9590-8D68C38FF37C}"/>
                </a:ext>
              </a:extLst>
            </p:cNvPr>
            <p:cNvSpPr txBox="1"/>
            <p:nvPr/>
          </p:nvSpPr>
          <p:spPr>
            <a:xfrm>
              <a:off x="1040951" y="6772964"/>
              <a:ext cx="11795760" cy="111722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An efficient software for BCS theory based data analysis was developed. This allowed for:</a:t>
              </a:r>
            </a:p>
            <a:p>
              <a:pPr marL="1752600" lvl="1" indent="-584200">
                <a:buFont typeface="Wingdings" charset="2"/>
                <a:buChar char="§"/>
              </a:pP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Effortless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handling of bulk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data. 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52600" lvl="1" indent="-584200">
                <a:buFont typeface="Wingdings" charset="2"/>
                <a:buChar char="§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~4800% increase in computational speed.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The MFP at  surface and the N</a:t>
              </a:r>
              <a:r>
                <a:rPr lang="en-US" sz="4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concentration profile was used to compare the maximum quench field achieved in N-infused cavities with a theoretical model.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Predicted quench field values were higher than what experimentally measured. Such a discrepancy can be explained by:</a:t>
              </a:r>
            </a:p>
            <a:p>
              <a:pPr marL="1752600" lvl="1" indent="-584200">
                <a:buFont typeface="Wingdings" charset="2"/>
                <a:buChar char="§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Local defects in the cavity limiting the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gradient.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52600" lvl="1" indent="-584200">
                <a:buFont typeface="Wingdings" charset="2"/>
                <a:buChar char="§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The model being developed in the London limit.</a:t>
              </a:r>
            </a:p>
            <a:p>
              <a:pPr marL="1752600" lvl="1" indent="-584200">
                <a:buFont typeface="Wingdings" charset="2"/>
                <a:buChar char="§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Simulating diffusion profiles with only one diffusion constant from concentration profile at 48 hours.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C27C9F2-B93E-4364-87A5-BB339C267DBD}"/>
                </a:ext>
              </a:extLst>
            </p:cNvPr>
            <p:cNvSpPr txBox="1"/>
            <p:nvPr/>
          </p:nvSpPr>
          <p:spPr>
            <a:xfrm>
              <a:off x="4789991" y="5849634"/>
              <a:ext cx="4297680" cy="923330"/>
            </a:xfrm>
            <a:prstGeom prst="rect">
              <a:avLst/>
            </a:prstGeom>
            <a:noFill/>
            <a:ln w="76200">
              <a:solidFill>
                <a:srgbClr val="41B6E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3087"/>
                  </a:solidFill>
                  <a:latin typeface="Arial"/>
                  <a:cs typeface="Arial"/>
                </a:rPr>
                <a:t>Conclusions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A77CF1B-D908-45EF-B7D4-6B7A5DEFD64A}"/>
              </a:ext>
            </a:extLst>
          </p:cNvPr>
          <p:cNvSpPr txBox="1"/>
          <p:nvPr/>
        </p:nvSpPr>
        <p:spPr>
          <a:xfrm>
            <a:off x="16255753" y="16103071"/>
            <a:ext cx="5104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SRF elleptical Cavity&#10;">
            <a:extLst>
              <a:ext uri="{FF2B5EF4-FFF2-40B4-BE49-F238E27FC236}">
                <a16:creationId xmlns="" xmlns:a16="http://schemas.microsoft.com/office/drawing/2014/main" id="{136CD819-B038-48EA-A457-2E8F9605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716" y="9229273"/>
            <a:ext cx="9601200" cy="3378008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57C3BF43-0193-4FDC-83C2-D5EDBF054F06}"/>
              </a:ext>
            </a:extLst>
          </p:cNvPr>
          <p:cNvGrpSpPr/>
          <p:nvPr/>
        </p:nvGrpSpPr>
        <p:grpSpPr>
          <a:xfrm>
            <a:off x="1248355" y="24923007"/>
            <a:ext cx="11795760" cy="13935929"/>
            <a:chOff x="24895277" y="8220641"/>
            <a:chExt cx="11795760" cy="13935929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86E6FE8-8950-473D-A7D5-55CFC68F6CF5}"/>
                </a:ext>
              </a:extLst>
            </p:cNvPr>
            <p:cNvSpPr txBox="1"/>
            <p:nvPr/>
          </p:nvSpPr>
          <p:spPr>
            <a:xfrm>
              <a:off x="24895277" y="9137621"/>
              <a:ext cx="11795760" cy="130189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For theoretical analysis, we use a </a:t>
              </a:r>
              <a:r>
                <a:rPr lang="en-US" sz="4000" b="1" dirty="0">
                  <a:latin typeface="Arial"/>
                  <a:cs typeface="Arial"/>
                </a:rPr>
                <a:t>Superconductor-Superconducting substrate</a:t>
              </a:r>
              <a:r>
                <a:rPr lang="en-US" sz="4000" dirty="0">
                  <a:latin typeface="Arial"/>
                  <a:cs typeface="Arial"/>
                </a:rPr>
                <a:t> model proposed by Takayuki Kubo.</a:t>
              </a:r>
            </a:p>
            <a:p>
              <a:endParaRPr lang="en-US" sz="4000" dirty="0">
                <a:latin typeface="Arial"/>
                <a:cs typeface="Arial"/>
              </a:endParaRPr>
            </a:p>
            <a:p>
              <a:r>
                <a:rPr lang="en-US" sz="4000" dirty="0">
                  <a:latin typeface="Arial"/>
                  <a:cs typeface="Arial"/>
                </a:rPr>
                <a:t>Nb surface after the </a:t>
              </a:r>
              <a:r>
                <a:rPr lang="en-US" sz="4000" dirty="0" smtClean="0">
                  <a:latin typeface="Arial"/>
                  <a:cs typeface="Arial"/>
                </a:rPr>
                <a:t>low-temperature </a:t>
              </a:r>
              <a:r>
                <a:rPr lang="en-US" sz="4000" dirty="0">
                  <a:latin typeface="Arial"/>
                  <a:cs typeface="Arial"/>
                </a:rPr>
                <a:t>n</a:t>
              </a:r>
              <a:r>
                <a:rPr lang="en-US" sz="4000" dirty="0" smtClean="0">
                  <a:latin typeface="Arial"/>
                  <a:cs typeface="Arial"/>
                </a:rPr>
                <a:t>itrogen </a:t>
              </a:r>
              <a:r>
                <a:rPr lang="en-US" sz="4000" dirty="0">
                  <a:latin typeface="Arial"/>
                  <a:cs typeface="Arial"/>
                </a:rPr>
                <a:t>infusion has a </a:t>
              </a:r>
              <a:r>
                <a:rPr lang="en-US" sz="4000" dirty="0" smtClean="0">
                  <a:latin typeface="Arial"/>
                  <a:cs typeface="Arial"/>
                </a:rPr>
                <a:t>depth-dependent </a:t>
              </a:r>
              <a:r>
                <a:rPr lang="en-US" sz="4000" dirty="0">
                  <a:latin typeface="Arial"/>
                  <a:cs typeface="Arial"/>
                </a:rPr>
                <a:t>penetration depth which can be described by an S-S bilayer with a thin dirty Nb and a clean Nb substrate as the simplest model.</a:t>
              </a:r>
            </a:p>
            <a:p>
              <a:endParaRPr lang="en-US" sz="4000" dirty="0">
                <a:latin typeface="Arial"/>
                <a:cs typeface="Arial"/>
              </a:endParaRPr>
            </a:p>
            <a:p>
              <a:endParaRPr lang="en-US" sz="4000" dirty="0">
                <a:latin typeface="Arial"/>
                <a:cs typeface="Arial"/>
              </a:endParaRPr>
            </a:p>
            <a:p>
              <a:endParaRPr lang="en-US" sz="4000" dirty="0">
                <a:latin typeface="Arial"/>
                <a:cs typeface="Arial"/>
              </a:endParaRPr>
            </a:p>
            <a:p>
              <a:endParaRPr lang="en-US" sz="4000" dirty="0">
                <a:latin typeface="Arial"/>
                <a:cs typeface="Arial"/>
              </a:endParaRPr>
            </a:p>
            <a:p>
              <a:r>
                <a:rPr lang="en-US" sz="4000" dirty="0">
                  <a:latin typeface="Arial"/>
                  <a:cs typeface="Arial"/>
                </a:rPr>
                <a:t>The model lets us </a:t>
              </a:r>
            </a:p>
            <a:p>
              <a:r>
                <a:rPr lang="en-US" sz="4000" dirty="0">
                  <a:latin typeface="Arial"/>
                  <a:cs typeface="Arial"/>
                </a:rPr>
                <a:t>calculate the maximum </a:t>
              </a:r>
            </a:p>
            <a:p>
              <a:r>
                <a:rPr lang="en-US" sz="4000" dirty="0">
                  <a:latin typeface="Arial"/>
                  <a:cs typeface="Arial"/>
                </a:rPr>
                <a:t>and optimal magnetic </a:t>
              </a:r>
            </a:p>
            <a:p>
              <a:r>
                <a:rPr lang="en-US" sz="4000" dirty="0">
                  <a:latin typeface="Arial"/>
                  <a:cs typeface="Arial"/>
                </a:rPr>
                <a:t>fields for a given </a:t>
              </a:r>
            </a:p>
            <a:p>
              <a:r>
                <a:rPr lang="en-US" sz="4000" dirty="0">
                  <a:latin typeface="Arial"/>
                  <a:cs typeface="Arial"/>
                </a:rPr>
                <a:t>thickness of </a:t>
              </a:r>
              <a:r>
                <a:rPr lang="en-US" sz="4000" dirty="0" smtClean="0">
                  <a:latin typeface="Arial"/>
                  <a:cs typeface="Arial"/>
                </a:rPr>
                <a:t>superconductor, </a:t>
              </a:r>
              <a:r>
                <a:rPr lang="en-US" sz="4000" dirty="0">
                  <a:latin typeface="Arial"/>
                  <a:cs typeface="Arial"/>
                </a:rPr>
                <a:t>which is then used to find optimal thickness for best accelerating gradient.</a:t>
              </a:r>
            </a:p>
            <a:p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FD2537A6-3E73-4C5E-82DB-A34F2F58A737}"/>
                </a:ext>
              </a:extLst>
            </p:cNvPr>
            <p:cNvSpPr txBox="1"/>
            <p:nvPr/>
          </p:nvSpPr>
          <p:spPr>
            <a:xfrm>
              <a:off x="28507157" y="8220641"/>
              <a:ext cx="4663440" cy="914400"/>
            </a:xfrm>
            <a:prstGeom prst="rect">
              <a:avLst/>
            </a:prstGeom>
            <a:noFill/>
            <a:ln w="76200">
              <a:solidFill>
                <a:srgbClr val="41B6E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3087"/>
                  </a:solidFill>
                  <a:latin typeface="Arial"/>
                  <a:cs typeface="Arial"/>
                </a:rPr>
                <a:t>Kubo’s Model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0E05D5-7AC0-419F-93FE-C8870C160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925" y="33566569"/>
            <a:ext cx="5639123" cy="27872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C240786-BA2B-4810-9CBE-04B0FB5D2B47}"/>
              </a:ext>
            </a:extLst>
          </p:cNvPr>
          <p:cNvGrpSpPr/>
          <p:nvPr/>
        </p:nvGrpSpPr>
        <p:grpSpPr>
          <a:xfrm>
            <a:off x="1268315" y="5253494"/>
            <a:ext cx="11795760" cy="4707813"/>
            <a:chOff x="997822" y="5850803"/>
            <a:chExt cx="11795760" cy="470781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76CC56A-F871-4317-B166-B64EB646F8CB}"/>
                </a:ext>
              </a:extLst>
            </p:cNvPr>
            <p:cNvSpPr txBox="1"/>
            <p:nvPr/>
          </p:nvSpPr>
          <p:spPr>
            <a:xfrm>
              <a:off x="997822" y="6772964"/>
              <a:ext cx="11795760" cy="37856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Impurity enriched surface layer is shown to create improvement in accelerating gradients achievable in SRF </a:t>
              </a:r>
              <a:r>
                <a:rPr lang="en-US" sz="4000" dirty="0" smtClean="0">
                  <a:latin typeface="Arial"/>
                  <a:cs typeface="Arial"/>
                </a:rPr>
                <a:t>cavities</a:t>
              </a:r>
              <a:r>
                <a:rPr lang="en-US" sz="4000" dirty="0">
                  <a:latin typeface="Arial"/>
                  <a:cs typeface="Arial"/>
                </a:rPr>
                <a:t>.</a:t>
              </a:r>
            </a:p>
            <a:p>
              <a:endParaRPr lang="en-US" sz="4000" dirty="0">
                <a:latin typeface="Arial"/>
                <a:cs typeface="Arial"/>
              </a:endParaRPr>
            </a:p>
            <a:p>
              <a:r>
                <a:rPr lang="en-US" sz="4000" dirty="0">
                  <a:latin typeface="Arial"/>
                  <a:cs typeface="Arial"/>
                </a:rPr>
                <a:t>Theoretical investigations show the gradients can be further improved by tuning this layer.</a:t>
              </a:r>
              <a:endParaRPr lang="en-US" sz="4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CD9335-F65E-4E3C-99C5-91A04CAA7C65}"/>
                </a:ext>
              </a:extLst>
            </p:cNvPr>
            <p:cNvSpPr txBox="1"/>
            <p:nvPr/>
          </p:nvSpPr>
          <p:spPr>
            <a:xfrm>
              <a:off x="5109194" y="5850803"/>
              <a:ext cx="3621834" cy="923330"/>
            </a:xfrm>
            <a:prstGeom prst="rect">
              <a:avLst/>
            </a:prstGeom>
            <a:noFill/>
            <a:ln w="76200">
              <a:solidFill>
                <a:srgbClr val="41B6E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3087"/>
                  </a:solidFill>
                  <a:latin typeface="Arial"/>
                  <a:cs typeface="Arial"/>
                </a:rPr>
                <a:t>Motivation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9946F35-7842-48F1-8049-98ECA3A35E82}"/>
              </a:ext>
            </a:extLst>
          </p:cNvPr>
          <p:cNvGrpSpPr/>
          <p:nvPr/>
        </p:nvGrpSpPr>
        <p:grpSpPr>
          <a:xfrm>
            <a:off x="1238846" y="11925869"/>
            <a:ext cx="11795760" cy="12083128"/>
            <a:chOff x="24895277" y="8217639"/>
            <a:chExt cx="11795760" cy="1024561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03D6D01-8D19-4C5E-AA1D-18F9C9B8EABA}"/>
                </a:ext>
              </a:extLst>
            </p:cNvPr>
            <p:cNvSpPr txBox="1"/>
            <p:nvPr/>
          </p:nvSpPr>
          <p:spPr>
            <a:xfrm>
              <a:off x="24895277" y="9137620"/>
              <a:ext cx="11795760" cy="93256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rgbClr val="00308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i="1" dirty="0">
                  <a:solidFill>
                    <a:srgbClr val="003087"/>
                  </a:solidFill>
                  <a:latin typeface="Arial"/>
                  <a:cs typeface="Arial"/>
                </a:rPr>
                <a:t>Cavities	</a:t>
              </a:r>
            </a:p>
            <a:p>
              <a:r>
                <a:rPr lang="en-US" sz="4000" dirty="0">
                  <a:latin typeface="Arial"/>
                  <a:cs typeface="Arial"/>
                </a:rPr>
                <a:t>RF cavities are devices used to accelerate charged particles in accelerators by creating a resonant electromagnetic field in RF range.</a:t>
              </a:r>
            </a:p>
            <a:p>
              <a:endParaRPr lang="en-US" sz="4000" dirty="0">
                <a:latin typeface="Arial"/>
                <a:cs typeface="Arial"/>
              </a:endParaRPr>
            </a:p>
            <a:p>
              <a:r>
                <a:rPr lang="en-US" sz="4000" dirty="0">
                  <a:latin typeface="Arial"/>
                  <a:cs typeface="Arial"/>
                </a:rPr>
                <a:t>Superconducting </a:t>
              </a:r>
              <a:r>
                <a:rPr lang="en-US" sz="4000" dirty="0" smtClean="0">
                  <a:latin typeface="Arial"/>
                  <a:cs typeface="Arial"/>
                </a:rPr>
                <a:t>cavities </a:t>
              </a:r>
              <a:r>
                <a:rPr lang="en-US" sz="4000" dirty="0">
                  <a:latin typeface="Arial"/>
                  <a:cs typeface="Arial"/>
                </a:rPr>
                <a:t>are used in most </a:t>
              </a:r>
              <a:r>
                <a:rPr lang="en-US" sz="4000" dirty="0" smtClean="0">
                  <a:latin typeface="Arial"/>
                  <a:cs typeface="Arial"/>
                </a:rPr>
                <a:t>high-energy </a:t>
              </a:r>
              <a:r>
                <a:rPr lang="en-US" sz="4000" dirty="0">
                  <a:latin typeface="Arial"/>
                  <a:cs typeface="Arial"/>
                </a:rPr>
                <a:t>accelerators due to their reduced power consumption and high accelerating </a:t>
              </a:r>
              <a:r>
                <a:rPr lang="en-US" sz="4000" dirty="0" smtClean="0">
                  <a:latin typeface="Arial"/>
                  <a:cs typeface="Arial"/>
                </a:rPr>
                <a:t>gradient (~</a:t>
              </a:r>
              <a:r>
                <a:rPr lang="en-US" sz="4000" dirty="0">
                  <a:latin typeface="Arial"/>
                  <a:cs typeface="Arial"/>
                </a:rPr>
                <a:t>45 MV/m</a:t>
              </a:r>
              <a:r>
                <a:rPr lang="en-US" sz="4000" dirty="0" smtClean="0">
                  <a:latin typeface="Arial"/>
                  <a:cs typeface="Arial"/>
                </a:rPr>
                <a:t>).</a:t>
              </a:r>
              <a:endParaRPr lang="en-US" sz="4000" dirty="0">
                <a:latin typeface="Arial"/>
                <a:cs typeface="Arial"/>
              </a:endParaRPr>
            </a:p>
            <a:p>
              <a:endParaRPr lang="en-US" sz="4000" dirty="0">
                <a:latin typeface="Arial"/>
                <a:cs typeface="Arial"/>
              </a:endParaRPr>
            </a:p>
            <a:p>
              <a:r>
                <a:rPr lang="en-US" sz="4000" i="1" dirty="0">
                  <a:solidFill>
                    <a:srgbClr val="003087"/>
                  </a:solidFill>
                  <a:latin typeface="Arial"/>
                  <a:cs typeface="Arial"/>
                </a:rPr>
                <a:t>Nitrogen Infusion</a:t>
              </a:r>
            </a:p>
            <a:p>
              <a:r>
                <a:rPr lang="en-US" sz="4000" dirty="0">
                  <a:latin typeface="Arial"/>
                  <a:cs typeface="Arial"/>
                </a:rPr>
                <a:t>N-infusion modifies the first ~100 nm of the cavity by adding interstitial nitrogen.</a:t>
              </a:r>
            </a:p>
            <a:p>
              <a:r>
                <a:rPr lang="en-US" sz="4000" dirty="0">
                  <a:latin typeface="Arial"/>
                  <a:cs typeface="Arial"/>
                </a:rPr>
                <a:t>Typical treatment involves:</a:t>
              </a:r>
            </a:p>
            <a:p>
              <a:endParaRPr lang="en-US" sz="4000" dirty="0">
                <a:latin typeface="Arial"/>
                <a:cs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070AE59-185A-435E-8FF3-906434EEC6FE}"/>
                </a:ext>
              </a:extLst>
            </p:cNvPr>
            <p:cNvSpPr txBox="1"/>
            <p:nvPr/>
          </p:nvSpPr>
          <p:spPr>
            <a:xfrm>
              <a:off x="28916113" y="8217639"/>
              <a:ext cx="4349267" cy="923330"/>
            </a:xfrm>
            <a:prstGeom prst="rect">
              <a:avLst/>
            </a:prstGeom>
            <a:noFill/>
            <a:ln w="76200">
              <a:solidFill>
                <a:srgbClr val="41B6E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03087"/>
                  </a:solidFill>
                  <a:latin typeface="Arial"/>
                  <a:cs typeface="Arial"/>
                </a:rPr>
                <a:t>Background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897C2B0-8900-4E6B-BE08-FC16703ACC0C}"/>
              </a:ext>
            </a:extLst>
          </p:cNvPr>
          <p:cNvGrpSpPr/>
          <p:nvPr/>
        </p:nvGrpSpPr>
        <p:grpSpPr>
          <a:xfrm>
            <a:off x="7207525" y="31474933"/>
            <a:ext cx="5753111" cy="1961841"/>
            <a:chOff x="2995666" y="36938110"/>
            <a:chExt cx="9772088" cy="2248969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F8D7D34F-3EA7-4299-AFE2-DBF8ADEF3D48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95666" y="36938110"/>
              <a:ext cx="5461414" cy="2248969"/>
              <a:chOff x="5933895" y="511432"/>
              <a:chExt cx="2443076" cy="182671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80FD93CC-28F3-4D80-936E-B7091C5012C9}"/>
                  </a:ext>
                </a:extLst>
              </p:cNvPr>
              <p:cNvSpPr/>
              <p:nvPr/>
            </p:nvSpPr>
            <p:spPr>
              <a:xfrm>
                <a:off x="6324182" y="511432"/>
                <a:ext cx="2052789" cy="1746265"/>
              </a:xfrm>
              <a:prstGeom prst="rect">
                <a:avLst/>
              </a:prstGeom>
              <a:solidFill>
                <a:schemeClr val="tx1">
                  <a:alpha val="83000"/>
                </a:schemeClr>
              </a:solidFill>
              <a:ln>
                <a:noFill/>
              </a:ln>
              <a:effectLst>
                <a:softEdge rad="31750"/>
              </a:effectLst>
              <a:scene3d>
                <a:camera prst="isometricOffAxis1Left"/>
                <a:lightRig rig="twoPt" dir="t"/>
              </a:scene3d>
              <a:sp3d extrusionH="3619500" prstMaterial="metal">
                <a:bevelB w="0" h="0"/>
                <a:extrusionClr>
                  <a:schemeClr val="bg1">
                    <a:lumMod val="50000"/>
                  </a:schemeClr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A985FF2A-88D6-45A7-85B8-2E02ABAED271}"/>
                  </a:ext>
                </a:extLst>
              </p:cNvPr>
              <p:cNvSpPr/>
              <p:nvPr/>
            </p:nvSpPr>
            <p:spPr>
              <a:xfrm>
                <a:off x="5933895" y="591879"/>
                <a:ext cx="2052788" cy="17462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softEdge rad="31750"/>
              </a:effectLst>
              <a:scene3d>
                <a:camera prst="isometricOffAxis1Left"/>
                <a:lightRig rig="chilly" dir="t"/>
              </a:scene3d>
              <a:sp3d extrusionH="577850" prstMaterial="metal">
                <a:bevelB w="0" h="0"/>
                <a:extrusionClr>
                  <a:schemeClr val="accent5">
                    <a:lumMod val="75000"/>
                  </a:schemeClr>
                </a:extrusionClr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Superconductor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A9FCDB4-79A9-4F34-8253-932DE9017F27}"/>
                </a:ext>
              </a:extLst>
            </p:cNvPr>
            <p:cNvSpPr txBox="1"/>
            <p:nvPr/>
          </p:nvSpPr>
          <p:spPr>
            <a:xfrm rot="21240000">
              <a:off x="7387570" y="37595288"/>
              <a:ext cx="5380184" cy="1305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solidFill>
                    <a:schemeClr val="bg1"/>
                  </a:solidFill>
                </a:rPr>
                <a:t>Superconducting</a:t>
              </a:r>
            </a:p>
            <a:p>
              <a:pPr algn="ctr"/>
              <a:r>
                <a:rPr lang="en-US" sz="3400" dirty="0">
                  <a:solidFill>
                    <a:schemeClr val="bg1"/>
                  </a:solidFill>
                </a:rPr>
                <a:t>Substrate</a:t>
              </a:r>
            </a:p>
          </p:txBody>
        </p:sp>
      </p:grpSp>
      <p:pic>
        <p:nvPicPr>
          <p:cNvPr id="5" name="Picture 2" descr="http://latex2png.com/output/latex_52542943bc02f6c8ad549f1845a55b29.png">
            <a:extLst>
              <a:ext uri="{FF2B5EF4-FFF2-40B4-BE49-F238E27FC236}">
                <a16:creationId xmlns="" xmlns:a16="http://schemas.microsoft.com/office/drawing/2014/main" id="{CAD86792-620F-4C73-9122-47FE5FAE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04" y="32210696"/>
            <a:ext cx="5120640" cy="4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6F9D2CA-E692-4D9F-BE81-27FF246676A0}"/>
              </a:ext>
            </a:extLst>
          </p:cNvPr>
          <p:cNvGrpSpPr/>
          <p:nvPr/>
        </p:nvGrpSpPr>
        <p:grpSpPr>
          <a:xfrm>
            <a:off x="13114479" y="5246807"/>
            <a:ext cx="12233106" cy="33616436"/>
            <a:chOff x="13114479" y="5932607"/>
            <a:chExt cx="12233106" cy="33616436"/>
          </a:xfrm>
        </p:grpSpPr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558B137B-9EED-4CD9-A4F3-DA0CDE0F5220}"/>
                </a:ext>
              </a:extLst>
            </p:cNvPr>
            <p:cNvGrpSpPr/>
            <p:nvPr/>
          </p:nvGrpSpPr>
          <p:grpSpPr>
            <a:xfrm>
              <a:off x="13270893" y="5932607"/>
              <a:ext cx="11795760" cy="13939104"/>
              <a:chOff x="24895277" y="8217466"/>
              <a:chExt cx="11795760" cy="13939104"/>
            </a:xfrm>
          </p:grpSpPr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EB67A275-80A3-4BB6-B858-DB267C0B7008}"/>
                  </a:ext>
                </a:extLst>
              </p:cNvPr>
              <p:cNvSpPr txBox="1"/>
              <p:nvPr/>
            </p:nvSpPr>
            <p:spPr>
              <a:xfrm>
                <a:off x="24895277" y="9137621"/>
                <a:ext cx="11795760" cy="130189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00308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Arial"/>
                    <a:cs typeface="Arial"/>
                  </a:rPr>
                  <a:t>N-infused cavities prepared at the same temperature but different infusion duration were tested at the Vertical Test Facility to record their response to RF signal under different conditions.</a:t>
                </a: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E91C422F-54A1-4871-ADA5-E1EE789F928A}"/>
                  </a:ext>
                </a:extLst>
              </p:cNvPr>
              <p:cNvSpPr txBox="1"/>
              <p:nvPr/>
            </p:nvSpPr>
            <p:spPr>
              <a:xfrm>
                <a:off x="28341260" y="8217466"/>
                <a:ext cx="4846320" cy="914400"/>
              </a:xfrm>
              <a:prstGeom prst="rect">
                <a:avLst/>
              </a:prstGeom>
              <a:noFill/>
              <a:ln w="76200">
                <a:solidFill>
                  <a:srgbClr val="41B6E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3087"/>
                    </a:solidFill>
                    <a:latin typeface="Arial"/>
                    <a:cs typeface="Arial"/>
                  </a:rPr>
                  <a:t>Cavity Testing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B8C810E1-3601-4BF9-B753-46B7EA02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62172" y="8766796"/>
              <a:ext cx="7772400" cy="59637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0618D9E9-45EF-4A51-B62C-3843E16D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56753" y="14144418"/>
              <a:ext cx="7772400" cy="5943772"/>
            </a:xfrm>
            <a:prstGeom prst="rect">
              <a:avLst/>
            </a:prstGeom>
          </p:spPr>
        </p:pic>
        <p:grpSp>
          <p:nvGrpSpPr>
            <p:cNvPr id="1037" name="Group 1036">
              <a:extLst>
                <a:ext uri="{FF2B5EF4-FFF2-40B4-BE49-F238E27FC236}">
                  <a16:creationId xmlns="" xmlns:a16="http://schemas.microsoft.com/office/drawing/2014/main" id="{B7F3A3D1-67E4-43FC-8015-0BED0E195AB1}"/>
                </a:ext>
              </a:extLst>
            </p:cNvPr>
            <p:cNvGrpSpPr/>
            <p:nvPr/>
          </p:nvGrpSpPr>
          <p:grpSpPr>
            <a:xfrm>
              <a:off x="13114479" y="20191195"/>
              <a:ext cx="12233106" cy="19357848"/>
              <a:chOff x="13114479" y="20191195"/>
              <a:chExt cx="12233106" cy="19357848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="" xmlns:a16="http://schemas.microsoft.com/office/drawing/2014/main" id="{732EFAF6-1446-4E05-9471-17AA92CC188B}"/>
                  </a:ext>
                </a:extLst>
              </p:cNvPr>
              <p:cNvGrpSpPr/>
              <p:nvPr/>
            </p:nvGrpSpPr>
            <p:grpSpPr>
              <a:xfrm>
                <a:off x="13288946" y="20191195"/>
                <a:ext cx="11795760" cy="19357848"/>
                <a:chOff x="24895277" y="8214291"/>
                <a:chExt cx="11795760" cy="19394210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="" xmlns:a16="http://schemas.microsoft.com/office/drawing/2014/main" id="{30F61BE7-9B57-4201-A76F-C378D3BE71CA}"/>
                    </a:ext>
                  </a:extLst>
                </p:cNvPr>
                <p:cNvSpPr txBox="1"/>
                <p:nvPr/>
              </p:nvSpPr>
              <p:spPr>
                <a:xfrm>
                  <a:off x="24895277" y="9137621"/>
                  <a:ext cx="11795760" cy="184708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rgbClr val="003087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Arial"/>
                      <a:cs typeface="Arial"/>
                    </a:rPr>
                    <a:t>The data processing and BCS fitting was performed in </a:t>
                  </a:r>
                  <a:r>
                    <a:rPr lang="en-US" sz="4000" dirty="0" smtClean="0">
                      <a:latin typeface="Arial"/>
                      <a:cs typeface="Arial"/>
                    </a:rPr>
                    <a:t>Python </a:t>
                  </a:r>
                  <a:r>
                    <a:rPr lang="en-US" sz="4000" dirty="0">
                      <a:latin typeface="Arial"/>
                      <a:cs typeface="Arial"/>
                    </a:rPr>
                    <a:t>after implementing a wrapper for Halbritter program in C. The module is capable of easily handling bulk data and resulted in a </a:t>
                  </a:r>
                  <a:r>
                    <a:rPr lang="en-US" sz="4000" b="1" dirty="0">
                      <a:solidFill>
                        <a:srgbClr val="00B0F0"/>
                      </a:solidFill>
                      <a:latin typeface="Arial"/>
                      <a:cs typeface="Arial"/>
                    </a:rPr>
                    <a:t>~4800% increase </a:t>
                  </a:r>
                  <a:r>
                    <a:rPr lang="en-US" sz="4000" dirty="0">
                      <a:latin typeface="Arial"/>
                      <a:cs typeface="Arial"/>
                    </a:rPr>
                    <a:t>in computational speed.</a:t>
                  </a: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r>
                    <a:rPr lang="en-US" sz="4000" dirty="0">
                      <a:latin typeface="Arial"/>
                      <a:cs typeface="Arial"/>
                    </a:rPr>
                    <a:t>The BCS fit of this data lets us extract parameters like </a:t>
                  </a:r>
                  <a:r>
                    <a:rPr lang="en-US" sz="4000" dirty="0" smtClean="0">
                      <a:latin typeface="Arial"/>
                      <a:cs typeface="Arial"/>
                    </a:rPr>
                    <a:t>mean </a:t>
                  </a:r>
                  <a:r>
                    <a:rPr lang="en-US" sz="4000" dirty="0">
                      <a:latin typeface="Arial"/>
                      <a:cs typeface="Arial"/>
                    </a:rPr>
                    <a:t>f</a:t>
                  </a:r>
                  <a:r>
                    <a:rPr lang="en-US" sz="4000" dirty="0" smtClean="0">
                      <a:latin typeface="Arial"/>
                      <a:cs typeface="Arial"/>
                    </a:rPr>
                    <a:t>ree </a:t>
                  </a:r>
                  <a:r>
                    <a:rPr lang="en-US" sz="4000" dirty="0">
                      <a:latin typeface="Arial"/>
                      <a:cs typeface="Arial"/>
                    </a:rPr>
                    <a:t>p</a:t>
                  </a:r>
                  <a:r>
                    <a:rPr lang="en-US" sz="4000" dirty="0" smtClean="0">
                      <a:latin typeface="Arial"/>
                      <a:cs typeface="Arial"/>
                    </a:rPr>
                    <a:t>ath (</a:t>
                  </a:r>
                  <a:r>
                    <a:rPr lang="en-US" sz="4000" dirty="0">
                      <a:latin typeface="Arial"/>
                      <a:cs typeface="Arial"/>
                    </a:rPr>
                    <a:t>MFP</a:t>
                  </a:r>
                  <a:r>
                    <a:rPr lang="en-US" sz="4000" dirty="0" smtClean="0">
                      <a:latin typeface="Arial"/>
                      <a:cs typeface="Arial"/>
                    </a:rPr>
                    <a:t>), </a:t>
                  </a:r>
                  <a:r>
                    <a:rPr lang="en-US" sz="4000" dirty="0">
                      <a:latin typeface="Arial"/>
                      <a:cs typeface="Arial"/>
                    </a:rPr>
                    <a:t>which are useful for characterizing the superconducting material.</a:t>
                  </a: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  <a:p>
                  <a:endParaRPr lang="en-US" sz="4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="" xmlns:a16="http://schemas.microsoft.com/office/drawing/2014/main" id="{32902A6C-D5E8-4EBA-8050-7F049CC6E389}"/>
                    </a:ext>
                  </a:extLst>
                </p:cNvPr>
                <p:cNvSpPr txBox="1"/>
                <p:nvPr/>
              </p:nvSpPr>
              <p:spPr>
                <a:xfrm>
                  <a:off x="28842771" y="8214291"/>
                  <a:ext cx="3931920" cy="923330"/>
                </a:xfrm>
                <a:prstGeom prst="rect">
                  <a:avLst/>
                </a:prstGeom>
                <a:noFill/>
                <a:ln w="76200">
                  <a:solidFill>
                    <a:srgbClr val="41B6E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003087"/>
                      </a:solidFill>
                      <a:latin typeface="Arial"/>
                      <a:cs typeface="Arial"/>
                    </a:rPr>
                    <a:t>BCS Fitting</a:t>
                  </a:r>
                </a:p>
              </p:txBody>
            </p:sp>
          </p:grpSp>
          <p:grpSp>
            <p:nvGrpSpPr>
              <p:cNvPr id="1034" name="Group 1033">
                <a:extLst>
                  <a:ext uri="{FF2B5EF4-FFF2-40B4-BE49-F238E27FC236}">
                    <a16:creationId xmlns="" xmlns:a16="http://schemas.microsoft.com/office/drawing/2014/main" id="{618C671F-84B8-464A-AD59-70ECAB767A56}"/>
                  </a:ext>
                </a:extLst>
              </p:cNvPr>
              <p:cNvGrpSpPr/>
              <p:nvPr/>
            </p:nvGrpSpPr>
            <p:grpSpPr>
              <a:xfrm>
                <a:off x="13114479" y="24234590"/>
                <a:ext cx="11848494" cy="6359799"/>
                <a:chOff x="13114479" y="22287798"/>
                <a:chExt cx="11848494" cy="6359799"/>
              </a:xfrm>
            </p:grpSpPr>
            <p:grpSp>
              <p:nvGrpSpPr>
                <p:cNvPr id="1024" name="Group 1023">
                  <a:extLst>
                    <a:ext uri="{FF2B5EF4-FFF2-40B4-BE49-F238E27FC236}">
                      <a16:creationId xmlns="" xmlns:a16="http://schemas.microsoft.com/office/drawing/2014/main" id="{5436A9E5-629A-4607-AA33-709FCBE9470B}"/>
                    </a:ext>
                  </a:extLst>
                </p:cNvPr>
                <p:cNvGrpSpPr/>
                <p:nvPr/>
              </p:nvGrpSpPr>
              <p:grpSpPr>
                <a:xfrm>
                  <a:off x="13114479" y="22459126"/>
                  <a:ext cx="11848494" cy="6188471"/>
                  <a:chOff x="13114479" y="22459126"/>
                  <a:chExt cx="11848494" cy="6188471"/>
                </a:xfrm>
              </p:grpSpPr>
              <p:pic>
                <p:nvPicPr>
                  <p:cNvPr id="88" name="Picture 4" descr="http://latex2png.com/output/latex_ee73882192e954b6fffe4ff663b200c8.png">
                    <a:extLst>
                      <a:ext uri="{FF2B5EF4-FFF2-40B4-BE49-F238E27FC236}">
                        <a16:creationId xmlns="" xmlns:a16="http://schemas.microsoft.com/office/drawing/2014/main" id="{55546DCB-239D-4620-B859-563C358A9C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047131" y="27107371"/>
                    <a:ext cx="3749040" cy="15402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="" xmlns:a16="http://schemas.microsoft.com/office/drawing/2014/main" id="{C4C554B1-A0FB-4843-A0AD-0BC0498D02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3114479" y="22459126"/>
                    <a:ext cx="5943600" cy="4545240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4" descr="http://latex2png.com/output/latex_f4700a774e39f0b80a0afca0d54ebf23.png">
                    <a:extLst>
                      <a:ext uri="{FF2B5EF4-FFF2-40B4-BE49-F238E27FC236}">
                        <a16:creationId xmlns="" xmlns:a16="http://schemas.microsoft.com/office/drawing/2014/main" id="{D520053C-D2EB-4DC1-8F36-10427EED58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328708" y="27107371"/>
                    <a:ext cx="3749040" cy="11524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5" name="Picture 94">
                    <a:extLst>
                      <a:ext uri="{FF2B5EF4-FFF2-40B4-BE49-F238E27FC236}">
                        <a16:creationId xmlns="" xmlns:a16="http://schemas.microsoft.com/office/drawing/2014/main" id="{269C5E7E-C763-4136-96FD-0BDE310973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934986" y="23046838"/>
                    <a:ext cx="7027987" cy="347372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33" name="Arrow: Curved Down 1032">
                  <a:extLst>
                    <a:ext uri="{FF2B5EF4-FFF2-40B4-BE49-F238E27FC236}">
                      <a16:creationId xmlns="" xmlns:a16="http://schemas.microsoft.com/office/drawing/2014/main" id="{B7BBAC6D-A8E7-4A55-A8DC-CFED84756DA3}"/>
                    </a:ext>
                  </a:extLst>
                </p:cNvPr>
                <p:cNvSpPr/>
                <p:nvPr/>
              </p:nvSpPr>
              <p:spPr>
                <a:xfrm>
                  <a:off x="16843019" y="22287798"/>
                  <a:ext cx="2938966" cy="847517"/>
                </a:xfrm>
                <a:prstGeom prst="curvedDown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36" name="Picture 1035">
                <a:extLst>
                  <a:ext uri="{FF2B5EF4-FFF2-40B4-BE49-F238E27FC236}">
                    <a16:creationId xmlns="" xmlns:a16="http://schemas.microsoft.com/office/drawing/2014/main" id="{4ACE5EF9-2D0A-44A8-B950-2C59301A3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38339" y="32571588"/>
                <a:ext cx="8229600" cy="6293408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4C16413B-A7BD-4065-9DBA-05921A45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86281" y="33670585"/>
                <a:ext cx="5861304" cy="4482305"/>
              </a:xfrm>
              <a:prstGeom prst="rect">
                <a:avLst/>
              </a:prstGeom>
            </p:spPr>
          </p:pic>
        </p:grpSp>
      </p:grpSp>
      <p:grpSp>
        <p:nvGrpSpPr>
          <p:cNvPr id="1045" name="Group 1044">
            <a:extLst>
              <a:ext uri="{FF2B5EF4-FFF2-40B4-BE49-F238E27FC236}">
                <a16:creationId xmlns="" xmlns:a16="http://schemas.microsoft.com/office/drawing/2014/main" id="{F7C2515B-7426-4ACD-9117-B92A630327AC}"/>
              </a:ext>
            </a:extLst>
          </p:cNvPr>
          <p:cNvGrpSpPr/>
          <p:nvPr/>
        </p:nvGrpSpPr>
        <p:grpSpPr>
          <a:xfrm>
            <a:off x="25298543" y="5252997"/>
            <a:ext cx="11946288" cy="18237479"/>
            <a:chOff x="25298543" y="5879953"/>
            <a:chExt cx="11946288" cy="18237479"/>
          </a:xfrm>
        </p:grpSpPr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D06A820-6191-4103-A56F-82ED330EAF90}"/>
                </a:ext>
              </a:extLst>
            </p:cNvPr>
            <p:cNvGrpSpPr/>
            <p:nvPr/>
          </p:nvGrpSpPr>
          <p:grpSpPr>
            <a:xfrm>
              <a:off x="25298543" y="5879953"/>
              <a:ext cx="11795760" cy="18237479"/>
              <a:chOff x="24885824" y="8166506"/>
              <a:chExt cx="11795760" cy="18298662"/>
            </a:xfrm>
          </p:grpSpPr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BA6CD355-FCDB-4FCE-A653-AF252F7801D9}"/>
                  </a:ext>
                </a:extLst>
              </p:cNvPr>
              <p:cNvSpPr txBox="1"/>
              <p:nvPr/>
            </p:nvSpPr>
            <p:spPr>
              <a:xfrm>
                <a:off x="24885824" y="9079217"/>
                <a:ext cx="11795760" cy="173859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rgbClr val="00308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Arial"/>
                    <a:cs typeface="Arial"/>
                  </a:rPr>
                  <a:t>To obtain the thickness of the superconductor,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nitrogen </a:t>
                </a:r>
                <a:r>
                  <a:rPr lang="en-US" sz="4000" dirty="0">
                    <a:solidFill>
                      <a:schemeClr val="tx1"/>
                    </a:solidFill>
                    <a:latin typeface="Arial"/>
                    <a:cs typeface="Arial"/>
                  </a:rPr>
                  <a:t>concentration data was fit with Fick’s l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aw.</a:t>
                </a:r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  <a:latin typeface="Arial"/>
                    <a:cs typeface="Arial"/>
                  </a:rPr>
                  <a:t>The parameters obtained were used to simulate diffusion for different time scales.</a:t>
                </a: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r>
                  <a:rPr lang="en-US" sz="4000" dirty="0">
                    <a:solidFill>
                      <a:schemeClr val="tx1"/>
                    </a:solidFill>
                    <a:latin typeface="Arial"/>
                    <a:cs typeface="Arial"/>
                  </a:rPr>
                  <a:t>	</a:t>
                </a: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40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3C6A78DA-743C-4F4A-8956-461F7F1DBAC9}"/>
                  </a:ext>
                </a:extLst>
              </p:cNvPr>
              <p:cNvSpPr txBox="1"/>
              <p:nvPr/>
            </p:nvSpPr>
            <p:spPr>
              <a:xfrm>
                <a:off x="27102714" y="8166506"/>
                <a:ext cx="7589520" cy="917467"/>
              </a:xfrm>
              <a:prstGeom prst="rect">
                <a:avLst/>
              </a:prstGeom>
              <a:noFill/>
              <a:ln w="76200">
                <a:solidFill>
                  <a:srgbClr val="41B6E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3087"/>
                    </a:solidFill>
                    <a:latin typeface="Arial"/>
                    <a:cs typeface="Arial"/>
                  </a:rPr>
                  <a:t>Theoretical Grounding</a:t>
                </a: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7EA98183-AFDB-46FA-B9E3-1843F95E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5863" y="19243447"/>
              <a:ext cx="8961120" cy="4429220"/>
            </a:xfrm>
            <a:prstGeom prst="rect">
              <a:avLst/>
            </a:prstGeom>
          </p:spPr>
        </p:pic>
        <p:grpSp>
          <p:nvGrpSpPr>
            <p:cNvPr id="1043" name="Group 1042">
              <a:extLst>
                <a:ext uri="{FF2B5EF4-FFF2-40B4-BE49-F238E27FC236}">
                  <a16:creationId xmlns="" xmlns:a16="http://schemas.microsoft.com/office/drawing/2014/main" id="{2FA570B3-42B4-437E-AC47-E0041778C190}"/>
                </a:ext>
              </a:extLst>
            </p:cNvPr>
            <p:cNvGrpSpPr/>
            <p:nvPr/>
          </p:nvGrpSpPr>
          <p:grpSpPr>
            <a:xfrm>
              <a:off x="26647033" y="8308968"/>
              <a:ext cx="8345926" cy="4125148"/>
              <a:chOff x="26614244" y="8361199"/>
              <a:chExt cx="8345926" cy="4125148"/>
            </a:xfrm>
          </p:grpSpPr>
          <p:pic>
            <p:nvPicPr>
              <p:cNvPr id="1039" name="Picture 1038">
                <a:extLst>
                  <a:ext uri="{FF2B5EF4-FFF2-40B4-BE49-F238E27FC236}">
                    <a16:creationId xmlns="" xmlns:a16="http://schemas.microsoft.com/office/drawing/2014/main" id="{60928F6D-BEE1-43BD-BE37-99DF716B2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614244" y="8361199"/>
                <a:ext cx="8345926" cy="4125148"/>
              </a:xfrm>
              <a:prstGeom prst="rect">
                <a:avLst/>
              </a:prstGeom>
            </p:spPr>
          </p:pic>
          <p:pic>
            <p:nvPicPr>
              <p:cNvPr id="1040" name="Picture 6" descr="http://latex2png.com/output/latex_2a7babbe661c2d4e07d92bb31475bc9b.png">
                <a:extLst>
                  <a:ext uri="{FF2B5EF4-FFF2-40B4-BE49-F238E27FC236}">
                    <a16:creationId xmlns="" xmlns:a16="http://schemas.microsoft.com/office/drawing/2014/main" id="{349F1038-373C-4E88-B46F-B85A0F557F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27046" y="9986118"/>
                <a:ext cx="4663440" cy="1245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42" name="Picture 1041">
              <a:extLst>
                <a:ext uri="{FF2B5EF4-FFF2-40B4-BE49-F238E27FC236}">
                  <a16:creationId xmlns="" xmlns:a16="http://schemas.microsoft.com/office/drawing/2014/main" id="{93EA9429-B8E4-4C4E-9C7E-282203FB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593036" y="13530352"/>
              <a:ext cx="8345926" cy="4125148"/>
            </a:xfrm>
            <a:prstGeom prst="rect">
              <a:avLst/>
            </a:prstGeom>
          </p:spPr>
        </p:pic>
        <p:sp>
          <p:nvSpPr>
            <p:cNvPr id="1044" name="TextBox 1043">
              <a:extLst>
                <a:ext uri="{FF2B5EF4-FFF2-40B4-BE49-F238E27FC236}">
                  <a16:creationId xmlns="" xmlns:a16="http://schemas.microsoft.com/office/drawing/2014/main" id="{2251A66B-1A8C-4373-A83F-A06F1672F088}"/>
                </a:ext>
              </a:extLst>
            </p:cNvPr>
            <p:cNvSpPr txBox="1"/>
            <p:nvPr/>
          </p:nvSpPr>
          <p:spPr>
            <a:xfrm>
              <a:off x="25375556" y="17205894"/>
              <a:ext cx="11869275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The </a:t>
              </a:r>
              <a:r>
                <a:rPr lang="en-US" sz="4000" b="1" dirty="0">
                  <a:latin typeface="Arial"/>
                  <a:cs typeface="Arial"/>
                </a:rPr>
                <a:t>half concentration point </a:t>
              </a:r>
              <a:r>
                <a:rPr lang="en-US" sz="4000" dirty="0">
                  <a:latin typeface="Arial"/>
                  <a:cs typeface="Arial"/>
                </a:rPr>
                <a:t>is taken as depth of</a:t>
              </a:r>
            </a:p>
            <a:p>
              <a:r>
                <a:rPr lang="en-US" sz="4000" dirty="0">
                  <a:latin typeface="Arial"/>
                  <a:cs typeface="Arial"/>
                </a:rPr>
                <a:t>film in the simulation. The experimental data is then</a:t>
              </a:r>
            </a:p>
            <a:p>
              <a:r>
                <a:rPr lang="en-US" sz="4000" dirty="0">
                  <a:latin typeface="Arial"/>
                  <a:cs typeface="Arial"/>
                </a:rPr>
                <a:t>overlaid on it </a:t>
              </a:r>
            </a:p>
            <a:p>
              <a:endParaRPr lang="en-US" sz="4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757444-9EA0-4DEB-A79E-94430BD0E685}"/>
              </a:ext>
            </a:extLst>
          </p:cNvPr>
          <p:cNvSpPr txBox="1"/>
          <p:nvPr/>
        </p:nvSpPr>
        <p:spPr>
          <a:xfrm>
            <a:off x="1238845" y="21515423"/>
            <a:ext cx="7762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8225" indent="-538163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/>
                <a:cs typeface="Arial"/>
              </a:rPr>
              <a:t>Cavities that are treated for 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3 hours at </a:t>
            </a:r>
            <a:r>
              <a:rPr lang="it-IT" sz="4000" dirty="0" smtClean="0">
                <a:latin typeface="Arial" charset="0"/>
                <a:ea typeface="Arial" charset="0"/>
                <a:cs typeface="Arial" charset="0"/>
              </a:rPr>
              <a:t>800 °</a:t>
            </a:r>
            <a:r>
              <a:rPr lang="it-IT" sz="40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it-IT" sz="4000" dirty="0"/>
              <a:t> </a:t>
            </a:r>
            <a:r>
              <a:rPr lang="en-US" sz="4000" dirty="0" smtClean="0">
                <a:latin typeface="Arial"/>
                <a:cs typeface="Arial"/>
              </a:rPr>
              <a:t>in HV.</a:t>
            </a:r>
          </a:p>
          <a:p>
            <a:pPr marL="1038225" indent="-538163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/>
                <a:cs typeface="Arial"/>
              </a:rPr>
              <a:t>Nitrogen is </a:t>
            </a:r>
            <a:r>
              <a:rPr lang="en-US" sz="4000" dirty="0">
                <a:latin typeface="Arial"/>
                <a:cs typeface="Arial"/>
              </a:rPr>
              <a:t>then injected at </a:t>
            </a:r>
            <a:r>
              <a:rPr lang="it-IT" sz="4000" dirty="0" smtClean="0">
                <a:latin typeface="Arial" charset="0"/>
                <a:ea typeface="Arial" charset="0"/>
                <a:cs typeface="Arial" charset="0"/>
              </a:rPr>
              <a:t>120 </a:t>
            </a:r>
            <a:r>
              <a:rPr lang="it-IT" sz="4000" dirty="0">
                <a:latin typeface="Arial" charset="0"/>
                <a:ea typeface="Arial" charset="0"/>
                <a:cs typeface="Arial" charset="0"/>
              </a:rPr>
              <a:t>°C</a:t>
            </a:r>
            <a:r>
              <a:rPr lang="en-US" sz="4000" dirty="0" smtClean="0">
                <a:latin typeface="Arial"/>
                <a:cs typeface="Arial"/>
              </a:rPr>
              <a:t>.</a:t>
            </a:r>
            <a:endParaRPr lang="en-US" sz="4000" dirty="0">
              <a:latin typeface="Arial"/>
              <a:cs typeface="Arial"/>
            </a:endParaRPr>
          </a:p>
          <a:p>
            <a:endParaRPr lang="en-US" sz="4000" dirty="0"/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472D4CB0-19F5-4389-A808-CD9092E1D9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1260" y="21018240"/>
            <a:ext cx="4020111" cy="26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439</Words>
  <Application>Microsoft Macintosh PowerPoint</Application>
  <PresentationFormat>Custom</PresentationFormat>
  <Paragraphs>115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104</cp:revision>
  <cp:lastPrinted>2018-07-31T21:46:27Z</cp:lastPrinted>
  <dcterms:created xsi:type="dcterms:W3CDTF">2015-07-14T13:53:43Z</dcterms:created>
  <dcterms:modified xsi:type="dcterms:W3CDTF">2018-07-31T21:47:24Z</dcterms:modified>
</cp:coreProperties>
</file>