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72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1687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/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:notes"/>
          <p:cNvSpPr/>
          <p:nvPr/>
        </p:nvSpPr>
        <p:spPr>
          <a:xfrm>
            <a:off x="0" y="0"/>
            <a:ext cx="1440" cy="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47500" rIns="95025" bIns="47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Univ of Chicago Review, Aug. 30, 2010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/>
          <p:nvPr/>
        </p:nvSpPr>
        <p:spPr>
          <a:xfrm>
            <a:off x="0" y="0"/>
            <a:ext cx="1440" cy="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25" tIns="47500" rIns="95025" bIns="47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1680" cy="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00ee2dc69_2_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00ee2dc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00ee2dc69_2_1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400ee2dc69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0ee2dc69_1_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400ee2dc6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00ee2dc69_0_2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400ee2dc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f3cbf685_0_4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df3cbf6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00ee2dc69_0_8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400ee2dc6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00ee2dc69_11_4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400ee2dc69_1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00ee2dc69_1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00ee2dc69_11_2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00ee2dc69_11_6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00ee2dc69_1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00ee2dc69_0_14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400ee2dc6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00ee2dc69_0_18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400ee2dc6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00ee2dc69_0_19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400ee2dc6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00ee2dc69_0_21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400ee2dc69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00ee2dc69_0_21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400ee2dc6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f3cbf685_0_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df3cbf6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1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f3cbf685_0_1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df3cbf6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00ee2dc69_0_11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00ee2dc6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100" cy="3600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f3cbf685_0_1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df3cbf6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f3cbf685_0_3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df3cbf6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00ee2dc69_1_1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400ee2dc6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597960" y="381240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3"/>
          </p:nvPr>
        </p:nvSpPr>
        <p:spPr>
          <a:xfrm>
            <a:off x="628272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4"/>
          </p:nvPr>
        </p:nvSpPr>
        <p:spPr>
          <a:xfrm>
            <a:off x="59796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3"/>
          <p:cNvSpPr/>
          <p:nvPr/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609480" y="179640"/>
            <a:ext cx="11163600" cy="38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59796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3"/>
          </p:nvPr>
        </p:nvSpPr>
        <p:spPr>
          <a:xfrm>
            <a:off x="628272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3"/>
          </p:nvPr>
        </p:nvSpPr>
        <p:spPr>
          <a:xfrm>
            <a:off x="628272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3"/>
          </p:nvPr>
        </p:nvSpPr>
        <p:spPr>
          <a:xfrm>
            <a:off x="597960" y="381240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597960" y="381240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628272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4"/>
          </p:nvPr>
        </p:nvSpPr>
        <p:spPr>
          <a:xfrm>
            <a:off x="59796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2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6"/>
          <p:cNvSpPr/>
          <p:nvPr/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609480" y="179640"/>
            <a:ext cx="11163600" cy="38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59796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28272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6282720" y="381240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6282720" y="1207440"/>
            <a:ext cx="541368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597960" y="3812400"/>
            <a:ext cx="11093760" cy="237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323280" cy="6857640"/>
          </a:xfrm>
          <a:prstGeom prst="rect">
            <a:avLst/>
          </a:prstGeom>
          <a:solidFill>
            <a:srgbClr val="094875"/>
          </a:solidFill>
          <a:ln w="9525" cap="flat" cmpd="sng">
            <a:solidFill>
              <a:srgbClr val="00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5040" y="1689120"/>
            <a:ext cx="5706720" cy="2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0" y="1689120"/>
            <a:ext cx="6484680" cy="2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91425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2"/>
          </p:nvPr>
        </p:nvSpPr>
        <p:spPr>
          <a:xfrm>
            <a:off x="0" y="1689120"/>
            <a:ext cx="319320" cy="27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3"/>
          </p:nvPr>
        </p:nvSpPr>
        <p:spPr>
          <a:xfrm>
            <a:off x="626400" y="4582800"/>
            <a:ext cx="3590280" cy="39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4"/>
          </p:nvPr>
        </p:nvSpPr>
        <p:spPr>
          <a:xfrm>
            <a:off x="626400" y="5045040"/>
            <a:ext cx="3590280" cy="9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5"/>
          </p:nvPr>
        </p:nvSpPr>
        <p:spPr>
          <a:xfrm>
            <a:off x="4556520" y="4582800"/>
            <a:ext cx="3590280" cy="39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6"/>
          </p:nvPr>
        </p:nvSpPr>
        <p:spPr>
          <a:xfrm>
            <a:off x="4556520" y="5045040"/>
            <a:ext cx="3590280" cy="9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7"/>
          </p:nvPr>
        </p:nvSpPr>
        <p:spPr>
          <a:xfrm>
            <a:off x="8480160" y="4582800"/>
            <a:ext cx="3590280" cy="39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8"/>
          </p:nvPr>
        </p:nvSpPr>
        <p:spPr>
          <a:xfrm>
            <a:off x="8480160" y="5045040"/>
            <a:ext cx="3590280" cy="9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9"/>
          </p:nvPr>
        </p:nvSpPr>
        <p:spPr>
          <a:xfrm>
            <a:off x="606240" y="5747760"/>
            <a:ext cx="7858800" cy="5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3"/>
          </p:nvPr>
        </p:nvSpPr>
        <p:spPr>
          <a:xfrm>
            <a:off x="575640" y="730080"/>
            <a:ext cx="8250480" cy="39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43120" y="523800"/>
            <a:ext cx="1738800" cy="67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0"/>
            <a:ext cx="323280" cy="6857640"/>
          </a:xfrm>
          <a:prstGeom prst="rect">
            <a:avLst/>
          </a:prstGeom>
          <a:solidFill>
            <a:srgbClr val="094875"/>
          </a:solidFill>
          <a:ln w="9525" cap="flat" cmpd="sng">
            <a:solidFill>
              <a:srgbClr val="00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417400" y="6471360"/>
            <a:ext cx="609120" cy="18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2520" y="6412680"/>
            <a:ext cx="1109160" cy="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2025000" y="6450840"/>
            <a:ext cx="8161560" cy="25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Relationship Id="rId6" Type="http://schemas.openxmlformats.org/officeDocument/2006/relationships/image" Target="../media/image37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327600" y="1553040"/>
            <a:ext cx="9140040" cy="2733120"/>
          </a:xfrm>
          <a:prstGeom prst="rect">
            <a:avLst/>
          </a:prstGeom>
          <a:solidFill>
            <a:srgbClr val="004875"/>
          </a:solidFill>
          <a:ln w="9525" cap="flat" cmpd="sng">
            <a:solidFill>
              <a:srgbClr val="006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Improving Beam Stability in the APS Booster Synchrotron</a:t>
            </a:r>
            <a:endParaRPr sz="3200" b="0" i="0" u="none" strike="noStrike" cap="non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690480" y="4425480"/>
            <a:ext cx="8230320" cy="1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 Xu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2200"/>
              <a:t>.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Calvey, K. Harkay, C. Yao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 </a:t>
            </a:r>
            <a:r>
              <a:rPr lang="en-US" sz="1800"/>
              <a:t>8th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3520" y="1553040"/>
            <a:ext cx="2748240" cy="27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bringing both the tunes together.</a:t>
            </a:r>
            <a:endParaRPr sz="2600">
              <a:solidFill>
                <a:schemeClr val="dk1"/>
              </a:solidFill>
            </a:endParaRPr>
          </a:p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curving the high energy tail.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516363"/>
            <a:ext cx="4672585" cy="36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479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6" name="Google Shape;276;p37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 Controlling coupling by bringing the tunes together</a:t>
            </a:r>
            <a:endParaRPr sz="3200">
              <a:solidFill>
                <a:srgbClr val="47484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bringing both the tunes together.</a:t>
            </a:r>
            <a:endParaRPr sz="2600">
              <a:solidFill>
                <a:schemeClr val="dk1"/>
              </a:solidFill>
            </a:endParaRPr>
          </a:p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curving the high energy tail.</a:t>
            </a:r>
            <a:endParaRPr sz="2600">
              <a:solidFill>
                <a:schemeClr val="dk1"/>
              </a:solidFill>
            </a:endParaRPr>
          </a:p>
          <a:p>
            <a: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Shift nuy to be around 9.25 instead of 9.8.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516363"/>
            <a:ext cx="4672585" cy="36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479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 Controlling coupling by bringing the tunes together</a:t>
            </a:r>
            <a:endParaRPr sz="3200">
              <a:solidFill>
                <a:srgbClr val="47484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Attempts to straighten the tunes	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simply shifts.</a:t>
            </a:r>
            <a:endParaRPr sz="2600">
              <a:solidFill>
                <a:schemeClr val="dk1"/>
              </a:solidFill>
            </a:endParaRPr>
          </a:p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adding bumps.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000" y="0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429000"/>
            <a:ext cx="4672585" cy="366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7425" y="-151125"/>
            <a:ext cx="4672585" cy="360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9425" y="3483963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9800" y="-152400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850" y="32507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/>
          <p:nvPr/>
        </p:nvSpPr>
        <p:spPr>
          <a:xfrm>
            <a:off x="7351776" y="201168"/>
            <a:ext cx="316800" cy="35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0"/>
          <p:cNvSpPr txBox="1"/>
          <p:nvPr/>
        </p:nvSpPr>
        <p:spPr>
          <a:xfrm>
            <a:off x="597960" y="10550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-0.7 bump         -0.5 bump                                   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850" y="3251725"/>
            <a:ext cx="4672585" cy="360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9948" y="-12"/>
            <a:ext cx="7924053" cy="610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5336200" y="5435025"/>
            <a:ext cx="3429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(with 400 points)</a:t>
            </a:r>
            <a:endParaRPr sz="2600"/>
          </a:p>
        </p:txBody>
      </p:sp>
      <p:pic>
        <p:nvPicPr>
          <p:cNvPr id="308" name="Google Shape;30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9850" y="-152400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9850" y="-152400"/>
            <a:ext cx="4672585" cy="36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/>
          <p:nvPr/>
        </p:nvSpPr>
        <p:spPr>
          <a:xfrm>
            <a:off x="6650476" y="968425"/>
            <a:ext cx="955333" cy="1020299"/>
          </a:xfrm>
          <a:custGeom>
            <a:avLst/>
            <a:gdLst/>
            <a:ahLst/>
            <a:cxnLst/>
            <a:rect l="0" t="0" r="0" b="0"/>
            <a:pathLst>
              <a:path w="36180" h="35501" extrusionOk="0">
                <a:moveTo>
                  <a:pt x="10614" y="7337"/>
                </a:moveTo>
                <a:cubicBezTo>
                  <a:pt x="8045" y="9709"/>
                  <a:pt x="2512" y="11290"/>
                  <a:pt x="1128" y="15243"/>
                </a:cubicBezTo>
                <a:cubicBezTo>
                  <a:pt x="-255" y="19196"/>
                  <a:pt x="-783" y="27694"/>
                  <a:pt x="2313" y="31054"/>
                </a:cubicBezTo>
                <a:cubicBezTo>
                  <a:pt x="5409" y="34414"/>
                  <a:pt x="14764" y="35600"/>
                  <a:pt x="19705" y="35402"/>
                </a:cubicBezTo>
                <a:cubicBezTo>
                  <a:pt x="24646" y="35204"/>
                  <a:pt x="29258" y="33426"/>
                  <a:pt x="31959" y="29868"/>
                </a:cubicBezTo>
                <a:cubicBezTo>
                  <a:pt x="34660" y="26311"/>
                  <a:pt x="36834" y="18800"/>
                  <a:pt x="35912" y="14057"/>
                </a:cubicBezTo>
                <a:cubicBezTo>
                  <a:pt x="34990" y="9314"/>
                  <a:pt x="29653" y="3582"/>
                  <a:pt x="26425" y="1408"/>
                </a:cubicBezTo>
                <a:cubicBezTo>
                  <a:pt x="23197" y="-766"/>
                  <a:pt x="19178" y="25"/>
                  <a:pt x="16543" y="1013"/>
                </a:cubicBezTo>
                <a:cubicBezTo>
                  <a:pt x="13908" y="2001"/>
                  <a:pt x="13183" y="4965"/>
                  <a:pt x="10614" y="7337"/>
                </a:cubicBez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40"/>
          <p:cNvSpPr/>
          <p:nvPr/>
        </p:nvSpPr>
        <p:spPr>
          <a:xfrm>
            <a:off x="1054056" y="3892627"/>
            <a:ext cx="393225" cy="423250"/>
          </a:xfrm>
          <a:custGeom>
            <a:avLst/>
            <a:gdLst/>
            <a:ahLst/>
            <a:cxnLst/>
            <a:rect l="0" t="0" r="0" b="0"/>
            <a:pathLst>
              <a:path w="15729" h="16930" extrusionOk="0">
                <a:moveTo>
                  <a:pt x="8828" y="33"/>
                </a:moveTo>
                <a:cubicBezTo>
                  <a:pt x="7115" y="-33"/>
                  <a:pt x="5929" y="692"/>
                  <a:pt x="4480" y="1614"/>
                </a:cubicBezTo>
                <a:cubicBezTo>
                  <a:pt x="3031" y="2536"/>
                  <a:pt x="396" y="3920"/>
                  <a:pt x="132" y="5567"/>
                </a:cubicBezTo>
                <a:cubicBezTo>
                  <a:pt x="-131" y="7214"/>
                  <a:pt x="1779" y="9652"/>
                  <a:pt x="2899" y="11496"/>
                </a:cubicBezTo>
                <a:cubicBezTo>
                  <a:pt x="4019" y="13341"/>
                  <a:pt x="5073" y="16041"/>
                  <a:pt x="6852" y="16634"/>
                </a:cubicBezTo>
                <a:cubicBezTo>
                  <a:pt x="8631" y="17227"/>
                  <a:pt x="12123" y="16436"/>
                  <a:pt x="13572" y="15053"/>
                </a:cubicBezTo>
                <a:cubicBezTo>
                  <a:pt x="15021" y="13670"/>
                  <a:pt x="15351" y="10508"/>
                  <a:pt x="15548" y="8334"/>
                </a:cubicBezTo>
                <a:cubicBezTo>
                  <a:pt x="15746" y="6160"/>
                  <a:pt x="15877" y="3393"/>
                  <a:pt x="14757" y="2009"/>
                </a:cubicBezTo>
                <a:cubicBezTo>
                  <a:pt x="13637" y="626"/>
                  <a:pt x="10541" y="99"/>
                  <a:pt x="8828" y="33"/>
                </a:cubicBez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2" name="Google Shape;312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34600" y="3425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/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Conclusions and f</a:t>
            </a:r>
            <a:r>
              <a:rPr lang="en-US" sz="3200" b="0" strike="noStrike">
                <a:solidFill>
                  <a:srgbClr val="47484A"/>
                </a:solidFill>
                <a:latin typeface="Arial"/>
                <a:ea typeface="Arial"/>
                <a:cs typeface="Arial"/>
                <a:sym typeface="Arial"/>
              </a:rPr>
              <a:t>uture </a:t>
            </a:r>
            <a:r>
              <a:rPr lang="en-US" sz="3200">
                <a:solidFill>
                  <a:srgbClr val="47484A"/>
                </a:solidFill>
              </a:rPr>
              <a:t>work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597960" y="120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marR="0" lvl="0" indent="-32399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dirty="0"/>
              <a:t>Developed a way to match simulation with measurements.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Use machine learning to process the data to simulate better results considering </a:t>
            </a:r>
            <a:r>
              <a:rPr lang="en-US" sz="2400" dirty="0" err="1">
                <a:solidFill>
                  <a:schemeClr val="dk1"/>
                </a:solidFill>
              </a:rPr>
              <a:t>sextupoles</a:t>
            </a:r>
            <a:r>
              <a:rPr lang="en-US" sz="2400" dirty="0">
                <a:solidFill>
                  <a:schemeClr val="dk1"/>
                </a:solidFill>
              </a:rPr>
              <a:t> with chromaticity.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Understand the “</a:t>
            </a:r>
            <a:r>
              <a:rPr lang="en-US" sz="2400" dirty="0" err="1">
                <a:solidFill>
                  <a:schemeClr val="dk1"/>
                </a:solidFill>
              </a:rPr>
              <a:t>zig-zags</a:t>
            </a:r>
            <a:r>
              <a:rPr lang="en-US" sz="2400" dirty="0">
                <a:solidFill>
                  <a:schemeClr val="dk1"/>
                </a:solidFill>
              </a:rPr>
              <a:t>” that appear when adding bumps. Smoothing out dipole ramp might help.</a:t>
            </a:r>
            <a:endParaRPr sz="2400" dirty="0"/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Couple tunes at high energy tail to try to get a smaller x </a:t>
            </a:r>
            <a:r>
              <a:rPr lang="en-US" sz="2400" dirty="0" err="1">
                <a:solidFill>
                  <a:schemeClr val="dk1"/>
                </a:solidFill>
              </a:rPr>
              <a:t>emittance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Better eddy current calculation.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0" name="Google Shape;320;p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References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40781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C. Yao, H. Shang, S. Xu, and G. Fystro. "A new ramp correction process for booster main supplies." Technical Report OAG-TN-2014-033, Accelerator Division, Advanced Photon Source, June 2014.</a:t>
            </a:r>
            <a:endParaRPr sz="2400">
              <a:solidFill>
                <a:schemeClr val="dk1"/>
              </a:solidFill>
            </a:endParaRPr>
          </a:p>
          <a:p>
            <a:pPr marL="431999" lvl="0" indent="-40781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M. Borland. "elegant: A flexible sdds-compliant code for accelerator simulation." Technical Report LS-287, Advanced Photon Source, September 2000.</a:t>
            </a:r>
            <a:endParaRPr sz="2400">
              <a:solidFill>
                <a:schemeClr val="dk1"/>
              </a:solidFill>
            </a:endParaRPr>
          </a:p>
          <a:p>
            <a:pPr marL="431999" lvl="0" indent="-40781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C. Yao and H. Shang. "Chromaticity measurement of the APS booster." In Proceedings of 2012 Beam Instrumentation Workshop, pages 225–227, 2012.</a:t>
            </a:r>
            <a:endParaRPr sz="2400">
              <a:solidFill>
                <a:schemeClr val="dk1"/>
              </a:solidFill>
            </a:endParaRPr>
          </a:p>
          <a:p>
            <a:pPr marL="431999" lvl="0" indent="-40781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N. Sereno and S. Kim. "Eddy-current-induced multipole field calculations." Technical Report LS-302, Advanced Photon Source, September 2003.</a:t>
            </a: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319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4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16" y="3257350"/>
            <a:ext cx="4672583" cy="360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648" y="3257350"/>
            <a:ext cx="4672583" cy="360063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3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fix BM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Match time with energy for injection and extraction (injTime=38.499, rampTime=222.814)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time      I      By     energy 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injection: E=0.425GeV =&gt; B=0.0425T;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extraction: E=7GeV =&gt; B=0.701T;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measured slope of I      By, BMSlope=0.0006887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injection: B=0.0425T =&gt; I=56.563mA; 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extraction: B=0.701T =&gt; I=1017.84mA; (932.968)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fudgeFactor:</a:t>
            </a: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By = fudgeFactor * (BMSlope * I + offset)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fudgeFactor * BMSlope = 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ΔBy/ΔI = 0.0007514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=&gt;fudgeFactor = 1.09099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offset = 0 =&gt; injection time = 35.59ms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36" name="Google Shape;336;p43"/>
          <p:cNvCxnSpPr/>
          <p:nvPr/>
        </p:nvCxnSpPr>
        <p:spPr>
          <a:xfrm>
            <a:off x="8190225" y="3661063"/>
            <a:ext cx="2875200" cy="9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7" name="Google Shape;337;p43"/>
          <p:cNvSpPr txBox="1"/>
          <p:nvPr/>
        </p:nvSpPr>
        <p:spPr>
          <a:xfrm>
            <a:off x="7519425" y="325735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extB=0.701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6898650" y="552955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injB=0.0425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39" name="Google Shape;339;p43"/>
          <p:cNvCxnSpPr/>
          <p:nvPr/>
        </p:nvCxnSpPr>
        <p:spPr>
          <a:xfrm>
            <a:off x="8227525" y="5770225"/>
            <a:ext cx="280800" cy="3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11070350" y="3665475"/>
            <a:ext cx="1200" cy="247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43"/>
          <p:cNvCxnSpPr/>
          <p:nvPr/>
        </p:nvCxnSpPr>
        <p:spPr>
          <a:xfrm flipH="1">
            <a:off x="8526050" y="5779050"/>
            <a:ext cx="2100" cy="33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2" name="Google Shape;342;p43"/>
          <p:cNvSpPr/>
          <p:nvPr/>
        </p:nvSpPr>
        <p:spPr>
          <a:xfrm>
            <a:off x="11016043" y="3606329"/>
            <a:ext cx="109800" cy="118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8472202" y="5712784"/>
            <a:ext cx="109800" cy="118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4" name="Google Shape;344;p43"/>
          <p:cNvCxnSpPr>
            <a:stCxn id="343" idx="7"/>
            <a:endCxn id="342" idx="3"/>
          </p:cNvCxnSpPr>
          <p:nvPr/>
        </p:nvCxnSpPr>
        <p:spPr>
          <a:xfrm rot="10800000" flipH="1">
            <a:off x="8565922" y="3707582"/>
            <a:ext cx="2466300" cy="202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43"/>
          <p:cNvSpPr txBox="1"/>
          <p:nvPr/>
        </p:nvSpPr>
        <p:spPr>
          <a:xfrm>
            <a:off x="7786225" y="62593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injI=56.563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10528475" y="62593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extI=932.968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7592300" y="40868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slope=0.0007514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48" name="Google Shape;348;p43" descr="\propto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463" y="1972056"/>
            <a:ext cx="365760" cy="31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 descr="\propto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063" y="1972056"/>
            <a:ext cx="365760" cy="31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 descr="\propto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263" y="1972056"/>
            <a:ext cx="365760" cy="31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 descr="\propto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63" y="3038856"/>
            <a:ext cx="365760" cy="31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3" descr="(B \rho )= \frac{p}{q}=\frac{\beta E}{c q}&#10;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5082" y="578475"/>
            <a:ext cx="2570420" cy="6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/>
        </p:nvSpPr>
        <p:spPr>
          <a:xfrm>
            <a:off x="597950" y="1207450"/>
            <a:ext cx="11275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Quadrupole reference ramp is manipulated by “gains” and “shifts”, which simulate “gains” and “delays” in the control panal.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From inspection, “gain” generally moves the whole picture up or down; “shift” tilts the low energy tail but has little effects on high energy tail.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4 parameters: QDGain, QDShift, QFGain, QFShift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QDGain	QDShift	QFGain	QFShift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(nuy_f)	(SSEy)	(nux_f)	(SSEx)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↑			???		???		???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↑ or ↓		???		???	(stop changing QDGain when nuy ≈ 9.8)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???		???	(stop changing QDShift When SSEy is small)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↑			???	(pause QFGain When QDGain/QDShift is off)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✔			↑ or ↓	(stop changing QDGain when nux ≈ 11.75)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✔			✔		(finish when SSEy is small)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fix quadrupoles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839" y="-108475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375" y="-3908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375" y="-3908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3375" y="3388175"/>
            <a:ext cx="4675168" cy="360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3375" y="344272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6839" y="344272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16839" y="-3908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3375" y="-3908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63375" y="-108475"/>
            <a:ext cx="4675168" cy="3599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44"/>
          <p:cNvCxnSpPr>
            <a:stCxn id="366" idx="1"/>
          </p:cNvCxnSpPr>
          <p:nvPr/>
        </p:nvCxnSpPr>
        <p:spPr>
          <a:xfrm flipH="1">
            <a:off x="6699639" y="1760891"/>
            <a:ext cx="817200" cy="10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p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cxnSp>
        <p:nvCxnSpPr>
          <p:cNvPr id="371" name="Google Shape;371;p44"/>
          <p:cNvCxnSpPr/>
          <p:nvPr/>
        </p:nvCxnSpPr>
        <p:spPr>
          <a:xfrm>
            <a:off x="6699639" y="5075391"/>
            <a:ext cx="817200" cy="10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p44"/>
          <p:cNvCxnSpPr/>
          <p:nvPr/>
        </p:nvCxnSpPr>
        <p:spPr>
          <a:xfrm rot="5400000" flipH="1">
            <a:off x="10648864" y="3423741"/>
            <a:ext cx="817200" cy="10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44"/>
          <p:cNvCxnSpPr/>
          <p:nvPr/>
        </p:nvCxnSpPr>
        <p:spPr>
          <a:xfrm rot="-5400000" flipH="1">
            <a:off x="3386714" y="3347541"/>
            <a:ext cx="817200" cy="10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79" name="Google Shape;379;p45"/>
          <p:cNvSpPr txBox="1"/>
          <p:nvPr/>
        </p:nvSpPr>
        <p:spPr>
          <a:xfrm>
            <a:off x="597950" y="1207450"/>
            <a:ext cx="11275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Quadrupole reference ramp is manipulated by “gains” and “shifts”, which simulate “gains” and “delays” in the control panal.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From inspection, “gain” generally moves the whole picture up or down; “shift” tilts the low energy tail but has little effects on high energy tail.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4 parameters: QDGain, QDShift, QFGain, QFShift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QDGain	QDShift	QFGain	QFShift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(nuy_f)	(SSEy)	(nux_f)	(SSEx)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↑			???		???		???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↑ or ↓		???		???	(stop changing QDGain when nuy ≈ 9.8)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???		???	(stop changing QDShift When SSEy is small)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↑			???	(pause QFGain When QDGain/QDShift is off)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✔			↑ or ↓	(stop changing QDGain when nux ≈ 11.75)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✔			✔			✔			✔		(finish when SSEy is small)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fix quadrupoles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sextupoles and eddy current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Sextupole parameters could be determined by looking at plots of chromaticity vs. energy with algorithm similar to the one used for quadrupole.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Sextupole parameters are not varied in the simulation.</a:t>
            </a:r>
            <a:endParaRPr sz="2400"/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Eddy current effect is considered in the process but needs further verification on the actual value.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609480" y="35640"/>
            <a:ext cx="111636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4165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200" b="0" i="0" u="none" strike="noStrike" cap="non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597960" y="847440"/>
            <a:ext cx="11093760" cy="498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Tune measurements</a:t>
            </a:r>
            <a:endParaRPr sz="2600"/>
          </a:p>
          <a:p>
            <a:pPr marL="431999" marR="0" lvl="0" indent="-32399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n-US" sz="2600"/>
              <a:t>Controlling the beam with reference ramp files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Simulation</a:t>
            </a:r>
            <a:endParaRPr sz="2600"/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Verifying the simulation with more measurements </a:t>
            </a:r>
            <a:endParaRPr sz="26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Controlling coupling by bringing the tunes together</a:t>
            </a:r>
            <a:endParaRPr sz="26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Attempts to straighten the tunes</a:t>
            </a:r>
            <a:endParaRPr sz="26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Conclusions and future work</a:t>
            </a:r>
            <a:endParaRPr sz="26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7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Varying SD Shift: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[original]: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tunes plot							   chromaticity plot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4" name="Google Shape;3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106538"/>
            <a:ext cx="4672585" cy="360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105600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Varying SD Shift: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[SDShift = -3.5]: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tunes plot							   chromaticity plot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03" name="Google Shape;4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25" y="3141325"/>
            <a:ext cx="4672585" cy="360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5975" y="3144850"/>
            <a:ext cx="4663440" cy="360017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9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Varying SD Shift: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[SDShift = -10]: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tunes plot							   chromaticity plot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12" name="Google Shape;4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095088"/>
            <a:ext cx="4672585" cy="360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095100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0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Varying SD Gain: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[original]: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tunes plot							   chromaticity plot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1" name="Google Shape;4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106538"/>
            <a:ext cx="4672585" cy="360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105600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inspecting sexts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Varying SD Gain: 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[SDShift = -10]: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tunes plot							   chromaticity plot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30" name="Google Shape;4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850" y="3120738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312202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609480" y="179640"/>
            <a:ext cx="11163600" cy="8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Tune measurements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Tune: Frequency of the transverse motion. 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Desired to be straighter, nux=11.75, nuy=9.8.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The booster accelerates the beam from 0.425GeV to 7GeV.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The fractional tunes: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174" y="2618562"/>
            <a:ext cx="4672583" cy="423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474" y="2622500"/>
            <a:ext cx="4672583" cy="422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725" y="3710425"/>
            <a:ext cx="4672585" cy="321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2081" y="3710425"/>
            <a:ext cx="4672585" cy="321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Controlling the beam with reference ramp files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525" y="3252900"/>
            <a:ext cx="4672585" cy="3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9104" y="1008250"/>
            <a:ext cx="2932896" cy="58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 descr="(B \rho )= \frac{p}{q}=\frac{\beta E}{c q}&#10;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094" y="1322050"/>
            <a:ext cx="2985682" cy="7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350" y="3257475"/>
            <a:ext cx="4672585" cy="360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68580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A few parameters have to be modified and recalculated for simulation.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Fix BM (injection time and energy).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With correct injection time, extraction </a:t>
            </a:r>
            <a:r>
              <a:rPr lang="en-US" sz="2400" dirty="0" smtClean="0">
                <a:solidFill>
                  <a:schemeClr val="dk1"/>
                </a:solidFill>
              </a:rPr>
              <a:t>time and </a:t>
            </a:r>
            <a:r>
              <a:rPr lang="en-US" sz="2400" dirty="0" smtClean="0">
                <a:solidFill>
                  <a:schemeClr val="dk1"/>
                </a:solidFill>
              </a:rPr>
              <a:t>energy, </a:t>
            </a:r>
            <a:r>
              <a:rPr lang="en-US" sz="2400" dirty="0">
                <a:solidFill>
                  <a:schemeClr val="dk1"/>
                </a:solidFill>
              </a:rPr>
              <a:t>we run particle tracking simulation in </a:t>
            </a:r>
            <a:r>
              <a:rPr lang="en-US" sz="2400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elegant</a:t>
            </a:r>
            <a:r>
              <a:rPr lang="en-US" sz="2400" baseline="30000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r>
              <a:rPr lang="en-US" sz="2400" dirty="0">
                <a:solidFill>
                  <a:schemeClr val="dk1"/>
                </a:solidFill>
              </a:rPr>
              <a:t> with 125 interpolated points based on the reference ramp file.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Fix </a:t>
            </a:r>
            <a:r>
              <a:rPr lang="en-US" sz="2400" dirty="0" err="1">
                <a:solidFill>
                  <a:schemeClr val="dk1"/>
                </a:solidFill>
              </a:rPr>
              <a:t>quadrupoles</a:t>
            </a:r>
            <a:r>
              <a:rPr lang="en-US" sz="2400" dirty="0">
                <a:solidFill>
                  <a:schemeClr val="dk1"/>
                </a:solidFill>
              </a:rPr>
              <a:t> (gains and delays).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1596200" y="6200275"/>
            <a:ext cx="97890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M. Borland. "elegant: A flexible sdds-compliant code for accelerator simulation." Technical Report LS-287, Advanced Photon Source, September 2000.</a:t>
            </a:r>
            <a:endParaRPr sz="1800"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839" y="3258175"/>
            <a:ext cx="4675168" cy="359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16" y="3257350"/>
            <a:ext cx="4672583" cy="360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648" y="3257350"/>
            <a:ext cx="4672583" cy="360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fix BM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Match time with energy for injection and extraction (injTime=38.499, rampTime=222.814)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time </a:t>
            </a:r>
            <a:r>
              <a:rPr lang="en-US" sz="2600">
                <a:solidFill>
                  <a:schemeClr val="dk1"/>
                </a:solidFill>
              </a:rPr>
              <a:t>∝</a:t>
            </a:r>
            <a:r>
              <a:rPr lang="en-US" sz="2400">
                <a:solidFill>
                  <a:schemeClr val="dk1"/>
                </a:solidFill>
              </a:rPr>
              <a:t> I </a:t>
            </a:r>
            <a:r>
              <a:rPr lang="en-US" sz="2600">
                <a:solidFill>
                  <a:schemeClr val="dk1"/>
                </a:solidFill>
              </a:rPr>
              <a:t>∝</a:t>
            </a:r>
            <a:r>
              <a:rPr lang="en-US" sz="2400">
                <a:solidFill>
                  <a:schemeClr val="dk1"/>
                </a:solidFill>
              </a:rPr>
              <a:t> By </a:t>
            </a:r>
            <a:r>
              <a:rPr lang="en-US" sz="2600">
                <a:solidFill>
                  <a:schemeClr val="dk1"/>
                </a:solidFill>
              </a:rPr>
              <a:t>∝ </a:t>
            </a:r>
            <a:r>
              <a:rPr lang="en-US" sz="2400">
                <a:solidFill>
                  <a:schemeClr val="dk1"/>
                </a:solidFill>
              </a:rPr>
              <a:t>energy 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fudgeFactor:</a:t>
            </a: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By = fudgeFactor * (BMSlope * I + offset)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fudgeFactor * BMSlope = 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ΔBy/ΔI = 0.0007514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=&gt;fudgeFactor = 1.09099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offset = 0 =&gt; injection time = 35.59ms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00" name="Google Shape;200;p32"/>
          <p:cNvCxnSpPr/>
          <p:nvPr/>
        </p:nvCxnSpPr>
        <p:spPr>
          <a:xfrm>
            <a:off x="8190225" y="3661063"/>
            <a:ext cx="2875200" cy="9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1" name="Google Shape;201;p32"/>
          <p:cNvSpPr txBox="1"/>
          <p:nvPr/>
        </p:nvSpPr>
        <p:spPr>
          <a:xfrm>
            <a:off x="7519425" y="325735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extB=0.701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6898650" y="552955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injB=0.0425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03" name="Google Shape;203;p32"/>
          <p:cNvCxnSpPr/>
          <p:nvPr/>
        </p:nvCxnSpPr>
        <p:spPr>
          <a:xfrm>
            <a:off x="8227525" y="5770225"/>
            <a:ext cx="280800" cy="3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2"/>
          <p:cNvCxnSpPr/>
          <p:nvPr/>
        </p:nvCxnSpPr>
        <p:spPr>
          <a:xfrm>
            <a:off x="11070350" y="3665475"/>
            <a:ext cx="1200" cy="247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32"/>
          <p:cNvCxnSpPr/>
          <p:nvPr/>
        </p:nvCxnSpPr>
        <p:spPr>
          <a:xfrm flipH="1">
            <a:off x="8526050" y="5779050"/>
            <a:ext cx="2100" cy="33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6" name="Google Shape;206;p32"/>
          <p:cNvSpPr/>
          <p:nvPr/>
        </p:nvSpPr>
        <p:spPr>
          <a:xfrm>
            <a:off x="11016043" y="3606329"/>
            <a:ext cx="109800" cy="118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8472202" y="5712784"/>
            <a:ext cx="109800" cy="118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32"/>
          <p:cNvCxnSpPr>
            <a:stCxn id="207" idx="7"/>
            <a:endCxn id="206" idx="3"/>
          </p:cNvCxnSpPr>
          <p:nvPr/>
        </p:nvCxnSpPr>
        <p:spPr>
          <a:xfrm rot="10800000" flipH="1">
            <a:off x="8565922" y="3707582"/>
            <a:ext cx="2466300" cy="202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32"/>
          <p:cNvSpPr txBox="1"/>
          <p:nvPr/>
        </p:nvSpPr>
        <p:spPr>
          <a:xfrm>
            <a:off x="7786225" y="62593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injI=56.563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10528475" y="62593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extI=932.968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7592300" y="4086800"/>
            <a:ext cx="19398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slope=0.0007514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12" name="Google Shape;212;p32" descr="(B \rho )= \frac{p}{q}=\frac{\beta E}{c q}&#10;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5082" y="578475"/>
            <a:ext cx="2570420" cy="6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597950" y="1207450"/>
            <a:ext cx="11275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Quadrupole</a:t>
            </a:r>
            <a:r>
              <a:rPr lang="en-US" sz="2400" dirty="0">
                <a:solidFill>
                  <a:schemeClr val="dk1"/>
                </a:solidFill>
              </a:rPr>
              <a:t> reference ramp is manipulated by “gains” and “shifts”, which simulate “gains” and “delays” in the control </a:t>
            </a:r>
            <a:r>
              <a:rPr lang="en-US" sz="2400" dirty="0" err="1">
                <a:solidFill>
                  <a:schemeClr val="dk1"/>
                </a:solidFill>
              </a:rPr>
              <a:t>panal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From inspection, “gain” generally moves the whole picture up or down; “shift” tilts the low energy tail but has little effects on high energy tail.</a:t>
            </a:r>
            <a:endParaRPr sz="2400" dirty="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4 parameters: </a:t>
            </a:r>
            <a:r>
              <a:rPr lang="en-US" sz="2400" dirty="0" err="1">
                <a:solidFill>
                  <a:schemeClr val="dk1"/>
                </a:solidFill>
              </a:rPr>
              <a:t>QDGain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QDShift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QFGain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QFShift</a:t>
            </a:r>
            <a:endParaRPr sz="2400" dirty="0">
              <a:solidFill>
                <a:schemeClr val="dk1"/>
              </a:solidFill>
            </a:endParaRPr>
          </a:p>
          <a:p>
            <a:pPr lvl="0">
              <a:buSzPts val="1100"/>
            </a:pPr>
            <a:r>
              <a:rPr lang="en-US" altLang="zh-CN" sz="2400" dirty="0" err="1" smtClean="0">
                <a:solidFill>
                  <a:schemeClr val="dk1"/>
                </a:solidFill>
              </a:rPr>
              <a:t>QDGain</a:t>
            </a:r>
            <a:r>
              <a:rPr lang="en-US" altLang="zh-CN" sz="2400" dirty="0" smtClean="0">
                <a:solidFill>
                  <a:schemeClr val="dk1"/>
                </a:solidFill>
              </a:rPr>
              <a:t>    </a:t>
            </a:r>
            <a:r>
              <a:rPr lang="en-US" altLang="zh-CN" sz="2400" dirty="0" err="1">
                <a:solidFill>
                  <a:schemeClr val="dk1"/>
                </a:solidFill>
              </a:rPr>
              <a:t>QDShift</a:t>
            </a:r>
            <a:r>
              <a:rPr lang="en-US" altLang="zh-CN" sz="2400" dirty="0">
                <a:solidFill>
                  <a:schemeClr val="dk1"/>
                </a:solidFill>
              </a:rPr>
              <a:t>    </a:t>
            </a:r>
            <a:r>
              <a:rPr lang="en-US" altLang="zh-CN" sz="2400" dirty="0" err="1">
                <a:solidFill>
                  <a:schemeClr val="dk1"/>
                </a:solidFill>
              </a:rPr>
              <a:t>QFGain</a:t>
            </a:r>
            <a:r>
              <a:rPr lang="en-US" altLang="zh-CN" sz="2400" dirty="0">
                <a:solidFill>
                  <a:schemeClr val="dk1"/>
                </a:solidFill>
              </a:rPr>
              <a:t>    </a:t>
            </a:r>
            <a:r>
              <a:rPr lang="en-US" altLang="zh-CN" sz="2400" dirty="0" err="1" smtClean="0">
                <a:solidFill>
                  <a:schemeClr val="dk1"/>
                </a:solidFill>
              </a:rPr>
              <a:t>QFShift</a:t>
            </a:r>
            <a:endParaRPr lang="en-US" altLang="zh-CN" sz="2400" dirty="0" smtClean="0">
              <a:solidFill>
                <a:schemeClr val="dk1"/>
              </a:solidFill>
            </a:endParaRPr>
          </a:p>
          <a:p>
            <a:pPr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(</a:t>
            </a:r>
            <a:r>
              <a:rPr lang="en-US" altLang="zh-CN" sz="2400" dirty="0" err="1">
                <a:solidFill>
                  <a:schemeClr val="dk1"/>
                </a:solidFill>
              </a:rPr>
              <a:t>nuy_f</a:t>
            </a:r>
            <a:r>
              <a:rPr lang="en-US" altLang="zh-CN" sz="2400" dirty="0" smtClean="0">
                <a:solidFill>
                  <a:schemeClr val="dk1"/>
                </a:solidFill>
              </a:rPr>
              <a:t>)      (</a:t>
            </a:r>
            <a:r>
              <a:rPr lang="en-US" altLang="zh-CN" sz="2400" dirty="0" err="1">
                <a:solidFill>
                  <a:schemeClr val="dk1"/>
                </a:solidFill>
              </a:rPr>
              <a:t>SSEy</a:t>
            </a:r>
            <a:r>
              <a:rPr lang="en-US" altLang="zh-CN" sz="2400" dirty="0" smtClean="0">
                <a:solidFill>
                  <a:schemeClr val="dk1"/>
                </a:solidFill>
              </a:rPr>
              <a:t>)     (</a:t>
            </a:r>
            <a:r>
              <a:rPr lang="en-US" altLang="zh-CN" sz="2400" dirty="0" err="1">
                <a:solidFill>
                  <a:schemeClr val="dk1"/>
                </a:solidFill>
              </a:rPr>
              <a:t>nux_f</a:t>
            </a:r>
            <a:r>
              <a:rPr lang="en-US" altLang="zh-CN" sz="2400" dirty="0" smtClean="0">
                <a:solidFill>
                  <a:schemeClr val="dk1"/>
                </a:solidFill>
              </a:rPr>
              <a:t>)      (</a:t>
            </a:r>
            <a:r>
              <a:rPr lang="en-US" altLang="zh-CN" sz="2400" dirty="0" err="1">
                <a:solidFill>
                  <a:schemeClr val="dk1"/>
                </a:solidFill>
              </a:rPr>
              <a:t>SSEx</a:t>
            </a:r>
            <a:r>
              <a:rPr lang="en-US" altLang="zh-CN" sz="2400" dirty="0" smtClean="0">
                <a:solidFill>
                  <a:schemeClr val="dk1"/>
                </a:solidFill>
              </a:rPr>
              <a:t>)</a:t>
            </a:r>
            <a:endParaRPr lang="en-US" altLang="zh-CN" sz="2400" dirty="0">
              <a:solidFill>
                <a:schemeClr val="dk1"/>
              </a:solidFill>
            </a:endParaRP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↑               ???           ???           ???</a:t>
            </a: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✔              ↑ or ↓        ???           ???   (stop changing </a:t>
            </a:r>
            <a:r>
              <a:rPr lang="en-US" altLang="zh-CN" sz="2400" dirty="0" err="1">
                <a:solidFill>
                  <a:schemeClr val="dk1"/>
                </a:solidFill>
              </a:rPr>
              <a:t>QDGain</a:t>
            </a:r>
            <a:r>
              <a:rPr lang="en-US" altLang="zh-CN" sz="2400" dirty="0">
                <a:solidFill>
                  <a:schemeClr val="dk1"/>
                </a:solidFill>
              </a:rPr>
              <a:t> when </a:t>
            </a:r>
            <a:r>
              <a:rPr lang="en-US" altLang="zh-CN" sz="2400" dirty="0" err="1">
                <a:solidFill>
                  <a:schemeClr val="dk1"/>
                </a:solidFill>
              </a:rPr>
              <a:t>nuy</a:t>
            </a:r>
            <a:r>
              <a:rPr lang="en-US" altLang="zh-CN" sz="2400" dirty="0">
                <a:solidFill>
                  <a:schemeClr val="dk1"/>
                </a:solidFill>
              </a:rPr>
              <a:t> ≈ 9.8)</a:t>
            </a: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✔              ✔	            ???           ???   (stop changing </a:t>
            </a:r>
            <a:r>
              <a:rPr lang="en-US" altLang="zh-CN" sz="2400" dirty="0" err="1">
                <a:solidFill>
                  <a:schemeClr val="dk1"/>
                </a:solidFill>
              </a:rPr>
              <a:t>QDShift</a:t>
            </a:r>
            <a:r>
              <a:rPr lang="en-US" altLang="zh-CN" sz="2400" dirty="0">
                <a:solidFill>
                  <a:schemeClr val="dk1"/>
                </a:solidFill>
              </a:rPr>
              <a:t> When </a:t>
            </a:r>
            <a:r>
              <a:rPr lang="en-US" altLang="zh-CN" sz="2400" dirty="0" err="1">
                <a:solidFill>
                  <a:schemeClr val="dk1"/>
                </a:solidFill>
              </a:rPr>
              <a:t>SSEy</a:t>
            </a:r>
            <a:r>
              <a:rPr lang="en-US" altLang="zh-CN" sz="2400" dirty="0">
                <a:solidFill>
                  <a:schemeClr val="dk1"/>
                </a:solidFill>
              </a:rPr>
              <a:t> is small)</a:t>
            </a: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✔              ✔	            ↑               ???    (pause </a:t>
            </a:r>
            <a:r>
              <a:rPr lang="en-US" altLang="zh-CN" sz="2400" dirty="0" err="1">
                <a:solidFill>
                  <a:schemeClr val="dk1"/>
                </a:solidFill>
              </a:rPr>
              <a:t>QFGain</a:t>
            </a:r>
            <a:r>
              <a:rPr lang="en-US" altLang="zh-CN" sz="2400" dirty="0">
                <a:solidFill>
                  <a:schemeClr val="dk1"/>
                </a:solidFill>
              </a:rPr>
              <a:t> When </a:t>
            </a:r>
            <a:r>
              <a:rPr lang="en-US" altLang="zh-CN" sz="2400" dirty="0" err="1">
                <a:solidFill>
                  <a:schemeClr val="dk1"/>
                </a:solidFill>
              </a:rPr>
              <a:t>QDGain</a:t>
            </a:r>
            <a:r>
              <a:rPr lang="en-US" altLang="zh-CN" sz="2400" dirty="0">
                <a:solidFill>
                  <a:schemeClr val="dk1"/>
                </a:solidFill>
              </a:rPr>
              <a:t>/</a:t>
            </a:r>
            <a:r>
              <a:rPr lang="en-US" altLang="zh-CN" sz="2400" dirty="0" err="1">
                <a:solidFill>
                  <a:schemeClr val="dk1"/>
                </a:solidFill>
              </a:rPr>
              <a:t>QDShift</a:t>
            </a:r>
            <a:r>
              <a:rPr lang="en-US" altLang="zh-CN" sz="2400" dirty="0">
                <a:solidFill>
                  <a:schemeClr val="dk1"/>
                </a:solidFill>
              </a:rPr>
              <a:t> is off)</a:t>
            </a: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✔              ✔              ✔             ↑ or ↓ (stop changing </a:t>
            </a:r>
            <a:r>
              <a:rPr lang="en-US" altLang="zh-CN" sz="2400" dirty="0" err="1">
                <a:solidFill>
                  <a:schemeClr val="dk1"/>
                </a:solidFill>
              </a:rPr>
              <a:t>QDGain</a:t>
            </a:r>
            <a:r>
              <a:rPr lang="en-US" altLang="zh-CN" sz="2400" dirty="0">
                <a:solidFill>
                  <a:schemeClr val="dk1"/>
                </a:solidFill>
              </a:rPr>
              <a:t> when </a:t>
            </a:r>
            <a:r>
              <a:rPr lang="en-US" altLang="zh-CN" sz="2400" dirty="0" err="1">
                <a:solidFill>
                  <a:schemeClr val="dk1"/>
                </a:solidFill>
              </a:rPr>
              <a:t>nux</a:t>
            </a:r>
            <a:r>
              <a:rPr lang="en-US" altLang="zh-CN" sz="2400" dirty="0">
                <a:solidFill>
                  <a:schemeClr val="dk1"/>
                </a:solidFill>
              </a:rPr>
              <a:t> ≈ 11.75)</a:t>
            </a:r>
          </a:p>
          <a:p>
            <a:pPr lvl="0">
              <a:buSzPts val="1100"/>
            </a:pPr>
            <a:r>
              <a:rPr lang="en-US" altLang="zh-CN" sz="2400" dirty="0">
                <a:solidFill>
                  <a:schemeClr val="dk1"/>
                </a:solidFill>
              </a:rPr>
              <a:t>✔              ✔              ✔              ✔      (finish when </a:t>
            </a:r>
            <a:r>
              <a:rPr lang="en-US" altLang="zh-CN" sz="2400" dirty="0" err="1">
                <a:solidFill>
                  <a:schemeClr val="dk1"/>
                </a:solidFill>
              </a:rPr>
              <a:t>SSEy</a:t>
            </a:r>
            <a:r>
              <a:rPr lang="en-US" altLang="zh-CN" sz="2400" dirty="0">
                <a:solidFill>
                  <a:schemeClr val="dk1"/>
                </a:solidFill>
              </a:rPr>
              <a:t> is small)</a:t>
            </a:r>
          </a:p>
        </p:txBody>
      </p:sp>
      <p:sp>
        <p:nvSpPr>
          <p:cNvPr id="219" name="Google Shape;219;p33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Simulation - fix quadrupoles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839" y="43925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838" y="43917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6838" y="4392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6839" y="43923"/>
            <a:ext cx="4675168" cy="35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6838" y="43925"/>
            <a:ext cx="4675168" cy="359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Vary quadrupole parameters on top of </a:t>
            </a:r>
            <a:endParaRPr sz="2400">
              <a:solidFill>
                <a:schemeClr val="dk1"/>
              </a:solidFill>
            </a:endParaRPr>
          </a:p>
          <a:p>
            <a:pPr marL="431999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the simulation result.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Try experiments with the same variation. </a:t>
            </a:r>
            <a:endParaRPr sz="2400">
              <a:solidFill>
                <a:schemeClr val="dk1"/>
              </a:solidFill>
            </a:endParaRPr>
          </a:p>
          <a:p>
            <a:pPr marL="431999" lvl="0" indent="-32399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●"/>
            </a:pPr>
            <a:r>
              <a:rPr lang="en-US" sz="2400">
                <a:solidFill>
                  <a:schemeClr val="dk1"/>
                </a:solidFill>
              </a:rPr>
              <a:t>Compare.</a:t>
            </a:r>
            <a:endParaRPr sz="24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Verify the simulation with more measurements</a:t>
            </a:r>
            <a:endParaRPr sz="3200" b="0" strike="noStrike">
              <a:solidFill>
                <a:srgbClr val="4748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25" y="3479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425" y="0"/>
            <a:ext cx="4672585" cy="36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13500"/>
            <a:ext cx="4672585" cy="36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/>
        </p:nvSpPr>
        <p:spPr>
          <a:xfrm>
            <a:off x="3693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[QD gain = 1.002]  				 	</a:t>
            </a:r>
            <a:r>
              <a:rPr lang="en-US" sz="2400" dirty="0" smtClean="0">
                <a:solidFill>
                  <a:schemeClr val="dk1"/>
                </a:solidFill>
              </a:rPr>
              <a:t>[</a:t>
            </a:r>
            <a:r>
              <a:rPr lang="en-US" sz="2400" dirty="0">
                <a:solidFill>
                  <a:schemeClr val="dk1"/>
                </a:solidFill>
              </a:rPr>
              <a:t>QD shift = 0.104]</a:t>
            </a:r>
            <a:endParaRPr sz="2400" dirty="0"/>
          </a:p>
          <a:p>
            <a:pPr marL="5943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425" y="3479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/>
          <p:nvPr/>
        </p:nvSpPr>
        <p:spPr>
          <a:xfrm>
            <a:off x="609480" y="179640"/>
            <a:ext cx="11163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484A"/>
                </a:solidFill>
              </a:rPr>
              <a:t> Controlling coupling by bringing the tunes together</a:t>
            </a:r>
            <a:endParaRPr sz="3200">
              <a:solidFill>
                <a:srgbClr val="47484A"/>
              </a:solidFill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450" y="3479375"/>
            <a:ext cx="4672585" cy="360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/>
          <p:nvPr/>
        </p:nvSpPr>
        <p:spPr>
          <a:xfrm>
            <a:off x="597960" y="1207440"/>
            <a:ext cx="110937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289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Noto Sans Symbols"/>
              <a:buChar char="●"/>
            </a:pPr>
            <a:r>
              <a:rPr lang="en-US" sz="2600">
                <a:solidFill>
                  <a:schemeClr val="dk1"/>
                </a:solidFill>
              </a:rPr>
              <a:t>Try bringing both the tunes together.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3113" y="332038"/>
            <a:ext cx="4499775" cy="3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1025" y="3631763"/>
            <a:ext cx="4499775" cy="32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1173</Words>
  <Application>Microsoft Macintosh PowerPoint</Application>
  <PresentationFormat>自定义</PresentationFormat>
  <Paragraphs>216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徐畅 Xu</cp:lastModifiedBy>
  <cp:revision>6</cp:revision>
  <dcterms:modified xsi:type="dcterms:W3CDTF">2018-08-08T19:22:30Z</dcterms:modified>
</cp:coreProperties>
</file>