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5"/>
  </p:notesMasterIdLst>
  <p:handoutMasterIdLst>
    <p:handoutMasterId r:id="rId16"/>
  </p:handoutMasterIdLst>
  <p:sldIdLst>
    <p:sldId id="265" r:id="rId3"/>
    <p:sldId id="266" r:id="rId4"/>
    <p:sldId id="267" r:id="rId5"/>
    <p:sldId id="269" r:id="rId6"/>
    <p:sldId id="270" r:id="rId7"/>
    <p:sldId id="268" r:id="rId8"/>
    <p:sldId id="272" r:id="rId9"/>
    <p:sldId id="271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9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7/17/2018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7/17/2018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7/17/2018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7/17/2018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7/17/2018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7/17/2018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7/17/2018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7/17/2018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7/17/2018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Active ganging status July 2018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5260258"/>
            <a:ext cx="7526338" cy="10706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Dante Totani, </a:t>
            </a:r>
            <a:r>
              <a:rPr lang="en-US" altLang="en-US">
                <a:latin typeface="Helvetica" panose="020B0604020202020204" pitchFamily="34" charset="0"/>
                <a:ea typeface="Geneva" pitchFamily="121" charset="-128"/>
              </a:rPr>
              <a:t>Ken Treptow, Gustavo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Cancelo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EA70-AFB8-4C88-9D5B-B3FD9C13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minus baseline vs integrated charge (0.6usec)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20B48-7B1C-4082-B435-891350C3D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4699819"/>
            <a:ext cx="8672513" cy="1559105"/>
          </a:xfrm>
        </p:spPr>
        <p:txBody>
          <a:bodyPr/>
          <a:lstStyle/>
          <a:p>
            <a:r>
              <a:rPr lang="en-US" dirty="0"/>
              <a:t>Very similar S/N.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5823A-F343-4912-9FDA-54B5D993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7/18/2018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D92FC-197A-4305-AAC1-D99A4CC3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E0B05-1162-429C-88AA-3B8E9CF2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68734A-5867-4EA6-B37B-1BA3C56C5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976"/>
            <a:ext cx="4151671" cy="31137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160A62-BED2-4DCA-81E8-606CE5EF1C86}"/>
              </a:ext>
            </a:extLst>
          </p:cNvPr>
          <p:cNvSpPr/>
          <p:nvPr/>
        </p:nvSpPr>
        <p:spPr>
          <a:xfrm>
            <a:off x="1022556" y="887976"/>
            <a:ext cx="1641986" cy="2900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959B3-92D0-4ACC-AA42-0E7090E4F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71" y="967227"/>
            <a:ext cx="4411765" cy="29552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19A3AB-6324-4E29-9B78-5D0537847323}"/>
              </a:ext>
            </a:extLst>
          </p:cNvPr>
          <p:cNvSpPr/>
          <p:nvPr/>
        </p:nvSpPr>
        <p:spPr>
          <a:xfrm>
            <a:off x="5284839" y="967227"/>
            <a:ext cx="1551038" cy="2900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9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7010-F90B-4264-94F3-E5F45A00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signal 48 MPPC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1672D-1930-4461-9DB5-8E2E2793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14453"/>
            <a:ext cx="8672513" cy="1175646"/>
          </a:xfrm>
        </p:spPr>
        <p:txBody>
          <a:bodyPr/>
          <a:lstStyle/>
          <a:p>
            <a:r>
              <a:rPr lang="en-US" dirty="0"/>
              <a:t>Rise time increases from 10% from 48 MPPCs to 72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2308E-D190-4A01-B5E3-A1396A7F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7/18/2018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7DA4C-682F-430C-9E4E-7D054FAC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CA43D-341D-4EED-B251-513D0490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AEE7F6-DA1C-4BD6-8381-8C66C784A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976"/>
            <a:ext cx="4257368" cy="3193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98BB56-985E-4D3D-B35F-64E5177C3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738" y="887976"/>
            <a:ext cx="4397477" cy="32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8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E3CE-3302-4045-910E-2931F7FB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AE7AC-B080-461E-A047-3604D4A04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Board operates correctly with 48 and 72 MPPCs.</a:t>
            </a:r>
          </a:p>
          <a:p>
            <a:r>
              <a:rPr lang="en-US" dirty="0"/>
              <a:t>Noise is low </a:t>
            </a:r>
          </a:p>
          <a:p>
            <a:r>
              <a:rPr lang="en-US" dirty="0"/>
              <a:t>Simulations and measurements are in agreement.</a:t>
            </a:r>
          </a:p>
          <a:p>
            <a:r>
              <a:rPr lang="en-US" dirty="0"/>
              <a:t>Characterization will continue.</a:t>
            </a:r>
          </a:p>
          <a:p>
            <a:r>
              <a:rPr lang="en-US" dirty="0"/>
              <a:t>NIU will probably help.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29210-4102-4924-8009-BF6A9A6EA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7/18/2018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1F442-F4A9-4C44-B075-B92C0DC0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2C1D7-8E5E-46EF-ABD8-E364DBC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30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72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SiPM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active ganging board: 12 x 6 matrix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5968182" y="1258530"/>
            <a:ext cx="2932932" cy="4772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Each row has 6 MPPCs in parallel.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7/17/2018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55A789-9A9A-4832-B912-007DEB5E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62384"/>
            <a:ext cx="5243306" cy="5068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785C-71C3-479A-AEAD-D6A0C83D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signal 72 MPPCs at -70C and </a:t>
            </a:r>
            <a:r>
              <a:rPr lang="en-US" dirty="0" err="1"/>
              <a:t>Vb</a:t>
            </a:r>
            <a:r>
              <a:rPr lang="en-US" dirty="0"/>
              <a:t>=47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C6B37-A4C8-481D-8842-05EFBD30A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190733"/>
            <a:ext cx="8672513" cy="840180"/>
          </a:xfrm>
        </p:spPr>
        <p:txBody>
          <a:bodyPr/>
          <a:lstStyle/>
          <a:p>
            <a:r>
              <a:rPr lang="en-US" sz="2000" dirty="0"/>
              <a:t>Rise time 100ns, Fall time 660ns, slow undershoot recovery.</a:t>
            </a:r>
          </a:p>
          <a:p>
            <a:r>
              <a:rPr lang="en-US" sz="2000" dirty="0"/>
              <a:t>SSP time constant has not been modified.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E1D5C-CE89-4E1A-95C5-98713D08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7/17/2018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09A42-A8B7-4192-A09B-532CD7C9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654D-83E8-440B-8D60-D64A48BB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81B0E-197F-4B7F-92E5-3417D7E54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5" y="894067"/>
            <a:ext cx="4412043" cy="2122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BA6194-595A-45CB-B9F2-4DDEDCA83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676" y="894067"/>
            <a:ext cx="4382673" cy="21085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273EAE-606A-4B06-B556-004373F45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134282"/>
            <a:ext cx="4030076" cy="193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3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88D2-FD53-401E-A4A4-7DAA1F45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2260C-0B0C-444C-B720-DD8ADFED2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4109884"/>
            <a:ext cx="3699272" cy="1921029"/>
          </a:xfrm>
        </p:spPr>
        <p:txBody>
          <a:bodyPr/>
          <a:lstStyle/>
          <a:p>
            <a:r>
              <a:rPr lang="en-US" sz="2000" dirty="0"/>
              <a:t>Noise is 10nV/sqrt(Hz)</a:t>
            </a:r>
          </a:p>
          <a:p>
            <a:r>
              <a:rPr lang="en-US" sz="2000" dirty="0"/>
              <a:t>1/f at lower frequencies.</a:t>
            </a:r>
          </a:p>
          <a:p>
            <a:r>
              <a:rPr lang="en-US" sz="2000" dirty="0"/>
              <a:t>It does not vary much with T and </a:t>
            </a:r>
            <a:r>
              <a:rPr lang="en-US" sz="2000" dirty="0" err="1"/>
              <a:t>Vb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C0E20-D94D-46E5-AA94-D9BFCA856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7/17/2018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13BAB-9A14-4036-BA50-F0C88389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4C7D4-13F7-45BC-8799-B9E87AD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559DD-C55E-4395-9649-C70BF07B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6" y="850391"/>
            <a:ext cx="3819716" cy="30844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D1F3EB-DF20-4781-B768-B0128F0CD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889" y="3423939"/>
            <a:ext cx="3819716" cy="3084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42A333-077E-4377-9D73-A7A31DF06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716" y="843270"/>
            <a:ext cx="3819716" cy="30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4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2953-F046-4380-AE4C-0F20755A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4101E-64F7-40CC-9D8A-91413F658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5761940"/>
            <a:ext cx="8672513" cy="475451"/>
          </a:xfrm>
        </p:spPr>
        <p:txBody>
          <a:bodyPr/>
          <a:lstStyle/>
          <a:p>
            <a:r>
              <a:rPr lang="en-US" sz="2000" dirty="0"/>
              <a:t>Simulations are in agreement with results from data.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2C249-C49A-4B3E-BAE6-CB622B00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7/17/2018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124BD-2B14-4C59-AA4B-042C1027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6945E-A5DD-4E73-80E5-E8F80EFD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78D9E6-0F67-4CF1-B565-38F10341E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059"/>
            <a:ext cx="9144000" cy="46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8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1808-200F-4C0E-9A3B-3275B2DB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signal 72 MPPCs at LN2 and </a:t>
            </a:r>
            <a:r>
              <a:rPr lang="en-US" dirty="0" err="1"/>
              <a:t>Vb</a:t>
            </a:r>
            <a:r>
              <a:rPr lang="en-US" dirty="0"/>
              <a:t>=47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93E2F-E606-4EC6-8EDA-0F52585F9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443168"/>
            <a:ext cx="8672513" cy="534681"/>
          </a:xfrm>
        </p:spPr>
        <p:txBody>
          <a:bodyPr/>
          <a:lstStyle/>
          <a:p>
            <a:r>
              <a:rPr lang="en-US" sz="2000" dirty="0"/>
              <a:t>Noise is about 7 ADUs FWHM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24700-EC2C-4280-B41B-CA0DD25E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7/17/2018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36ACA-3A43-4AC6-9D01-D175ED2C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043FD-05C3-427D-BE5D-91A1F255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F66D54-FEBC-4FE8-BDDE-71BD7065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11545"/>
            <a:ext cx="4422058" cy="3316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99A180-2FE0-4357-96F6-F50F2DC79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692" y="1011545"/>
            <a:ext cx="4220641" cy="31654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A530A0-26F7-41A5-8716-94257052D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111" y="4177026"/>
            <a:ext cx="3266768" cy="245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9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2ED4-DD36-4BE4-8AAD-476BF061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the signal with a matched filter (50 taps long)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AD699-816E-4E8E-832B-DC4194EA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552336"/>
            <a:ext cx="3537155" cy="1478578"/>
          </a:xfrm>
        </p:spPr>
        <p:txBody>
          <a:bodyPr/>
          <a:lstStyle/>
          <a:p>
            <a:r>
              <a:rPr lang="en-US" sz="2000" dirty="0"/>
              <a:t>Good reduction of noise by filtering.</a:t>
            </a:r>
          </a:p>
          <a:p>
            <a:r>
              <a:rPr lang="en-US" sz="2000" dirty="0"/>
              <a:t>The 1</a:t>
            </a:r>
            <a:r>
              <a:rPr lang="en-US" sz="2000" baseline="30000" dirty="0"/>
              <a:t>st</a:t>
            </a:r>
            <a:r>
              <a:rPr lang="en-US" sz="2000" dirty="0"/>
              <a:t>, 2</a:t>
            </a:r>
            <a:r>
              <a:rPr lang="en-US" sz="2000" baseline="30000" dirty="0"/>
              <a:t>nd</a:t>
            </a:r>
            <a:r>
              <a:rPr lang="en-US" sz="2000" dirty="0"/>
              <a:t> PE spectrums do not change.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0EC9E-BBB7-47C7-966C-C329D180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7/18/2018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75E24-6CA9-4ECC-ADBC-6AE9E818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FFEDE-6B7D-4F1C-BD24-1D2329F5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76244-FC04-419E-BA12-ABADBFD4A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7" y="1100137"/>
            <a:ext cx="4034145" cy="3020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CC44B8-D75D-45BC-8D92-2474564BE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276" y="889926"/>
            <a:ext cx="3908169" cy="31033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772121-7192-44C4-A188-1A2CA35CC2A9}"/>
              </a:ext>
            </a:extLst>
          </p:cNvPr>
          <p:cNvSpPr/>
          <p:nvPr/>
        </p:nvSpPr>
        <p:spPr>
          <a:xfrm>
            <a:off x="1877964" y="1084564"/>
            <a:ext cx="521109" cy="2900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2B29C-0EBA-4AD5-9747-3425B250A483}"/>
              </a:ext>
            </a:extLst>
          </p:cNvPr>
          <p:cNvSpPr/>
          <p:nvPr/>
        </p:nvSpPr>
        <p:spPr>
          <a:xfrm>
            <a:off x="6897379" y="919425"/>
            <a:ext cx="521109" cy="2900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813388-9777-4729-8A4D-F1B699902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367" y="3993293"/>
            <a:ext cx="3939472" cy="2160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396E36-85F3-4139-BA71-64F650984C5C}"/>
              </a:ext>
            </a:extLst>
          </p:cNvPr>
          <p:cNvSpPr txBox="1"/>
          <p:nvPr/>
        </p:nvSpPr>
        <p:spPr>
          <a:xfrm>
            <a:off x="3681012" y="1338077"/>
            <a:ext cx="1626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Histograms of</a:t>
            </a:r>
          </a:p>
          <a:p>
            <a:r>
              <a:rPr lang="el-GR" sz="2000" dirty="0"/>
              <a:t>σ</a:t>
            </a:r>
            <a:r>
              <a:rPr lang="en-US" sz="2000" baseline="-25000" dirty="0"/>
              <a:t>noise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36B591-78C3-407D-AF14-22D53D12F575}"/>
              </a:ext>
            </a:extLst>
          </p:cNvPr>
          <p:cNvCxnSpPr>
            <a:cxnSpLocks/>
          </p:cNvCxnSpPr>
          <p:nvPr/>
        </p:nvCxnSpPr>
        <p:spPr>
          <a:xfrm flipH="1">
            <a:off x="2871019" y="1976284"/>
            <a:ext cx="977933" cy="167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666353-B93D-4A37-991F-57AA0755401A}"/>
              </a:ext>
            </a:extLst>
          </p:cNvPr>
          <p:cNvCxnSpPr>
            <a:cxnSpLocks/>
          </p:cNvCxnSpPr>
          <p:nvPr/>
        </p:nvCxnSpPr>
        <p:spPr>
          <a:xfrm>
            <a:off x="4351738" y="1887794"/>
            <a:ext cx="1409964" cy="255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E9EB7A-077A-46A0-94FC-635930E2C300}"/>
              </a:ext>
            </a:extLst>
          </p:cNvPr>
          <p:cNvSpPr txBox="1"/>
          <p:nvPr/>
        </p:nvSpPr>
        <p:spPr>
          <a:xfrm>
            <a:off x="5899995" y="4424704"/>
            <a:ext cx="2428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Histograms of</a:t>
            </a:r>
          </a:p>
          <a:p>
            <a:r>
              <a:rPr lang="en-US" sz="2000" dirty="0"/>
              <a:t>Noise and 1</a:t>
            </a:r>
            <a:r>
              <a:rPr lang="en-US" sz="2000" baseline="30000" dirty="0"/>
              <a:t>st</a:t>
            </a:r>
            <a:r>
              <a:rPr lang="en-US" sz="2000" dirty="0"/>
              <a:t> , 2</a:t>
            </a:r>
            <a:r>
              <a:rPr lang="en-US" sz="2000" baseline="30000" dirty="0"/>
              <a:t>nd</a:t>
            </a:r>
            <a:r>
              <a:rPr lang="en-US" sz="2000" dirty="0"/>
              <a:t> PE</a:t>
            </a:r>
          </a:p>
        </p:txBody>
      </p:sp>
    </p:spTree>
    <p:extLst>
      <p:ext uri="{BB962C8B-B14F-4D97-AF65-F5344CB8AC3E}">
        <p14:creationId xmlns:p14="http://schemas.microsoft.com/office/powerpoint/2010/main" val="373025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7AF9-9B0F-4A2C-A3FD-F775A369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72 MPPCs vs 48 MPPCs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676E0-FA01-4755-B070-FB51D05B2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4351467"/>
            <a:ext cx="8672513" cy="1887793"/>
          </a:xfrm>
        </p:spPr>
        <p:txBody>
          <a:bodyPr/>
          <a:lstStyle/>
          <a:p>
            <a:r>
              <a:rPr lang="en-US" sz="2000" dirty="0"/>
              <a:t>72 MPPCs: noise is higher and signal is smaller. S/N=5.</a:t>
            </a:r>
          </a:p>
          <a:p>
            <a:r>
              <a:rPr lang="en-US" sz="2000" dirty="0"/>
              <a:t>48 MPPCs: S/N=10.</a:t>
            </a:r>
          </a:p>
          <a:p>
            <a:r>
              <a:rPr lang="en-US" sz="2000" dirty="0"/>
              <a:t>S/N measured as the fit of the 1</a:t>
            </a:r>
            <a:r>
              <a:rPr lang="en-US" sz="2000" baseline="30000" dirty="0"/>
              <a:t>st</a:t>
            </a:r>
            <a:r>
              <a:rPr lang="en-US" sz="2000" dirty="0"/>
              <a:t> PE peak to the </a:t>
            </a:r>
            <a:r>
              <a:rPr lang="el-GR" dirty="0"/>
              <a:t>σ</a:t>
            </a:r>
            <a:r>
              <a:rPr lang="en-US" sz="2000" baseline="-25000" dirty="0"/>
              <a:t>noise</a:t>
            </a:r>
            <a:r>
              <a:rPr lang="en-US" sz="2000" dirty="0"/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F1532-C95C-4B49-9F10-0CAAC35D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7/18/2018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D858D-95DA-4F28-BB53-9E8E0F58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24BDD-CD25-490A-860B-38260D4E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52283F-6FE2-44F3-8FEA-803C09E2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316"/>
            <a:ext cx="4361835" cy="3258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DCD9-7575-421A-92EF-BE0DEF96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722" y="844055"/>
            <a:ext cx="4200833" cy="31506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1E0D77-F937-41E1-9923-F82E7C1D66C0}"/>
              </a:ext>
            </a:extLst>
          </p:cNvPr>
          <p:cNvSpPr/>
          <p:nvPr/>
        </p:nvSpPr>
        <p:spPr>
          <a:xfrm>
            <a:off x="2733368" y="919316"/>
            <a:ext cx="521109" cy="2900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3E20FF-EBB0-47C1-8EC4-2C6F38CC6BF2}"/>
              </a:ext>
            </a:extLst>
          </p:cNvPr>
          <p:cNvSpPr/>
          <p:nvPr/>
        </p:nvSpPr>
        <p:spPr>
          <a:xfrm>
            <a:off x="7095204" y="848971"/>
            <a:ext cx="608370" cy="2900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0C23-F2D9-4D9F-B1A1-D463035E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bias voltage on 48 MPPC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1398A-9E50-4D15-8ED9-051D7C39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7/18/2018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0E0C7-3CD3-4FCF-A9B5-2A1928EB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70B6A-0B79-4FEE-9A45-0545B547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63DFC3-6B69-4059-B254-2D0AE035C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6" y="1038225"/>
            <a:ext cx="4381961" cy="3051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FFA778-51E3-4DCE-BF8F-6D54D636C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939" y="1038226"/>
            <a:ext cx="4135642" cy="31017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1D1568-7E43-4626-BCEF-3B6F1EF95CFD}"/>
              </a:ext>
            </a:extLst>
          </p:cNvPr>
          <p:cNvSpPr/>
          <p:nvPr/>
        </p:nvSpPr>
        <p:spPr>
          <a:xfrm>
            <a:off x="3667433" y="1002590"/>
            <a:ext cx="521109" cy="2900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23629-7593-42EA-B03C-7D34D6276145}"/>
              </a:ext>
            </a:extLst>
          </p:cNvPr>
          <p:cNvSpPr/>
          <p:nvPr/>
        </p:nvSpPr>
        <p:spPr>
          <a:xfrm>
            <a:off x="7846656" y="1038225"/>
            <a:ext cx="521109" cy="2900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797855-CD69-4EF7-B57D-0AA31F74F0A8}"/>
              </a:ext>
            </a:extLst>
          </p:cNvPr>
          <p:cNvSpPr txBox="1">
            <a:spLocks/>
          </p:cNvSpPr>
          <p:nvPr/>
        </p:nvSpPr>
        <p:spPr>
          <a:xfrm>
            <a:off x="242887" y="4351467"/>
            <a:ext cx="8672513" cy="188779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48 MPPCs </a:t>
            </a:r>
            <a:r>
              <a:rPr lang="en-US" sz="2000" dirty="0" err="1"/>
              <a:t>Vb</a:t>
            </a:r>
            <a:r>
              <a:rPr lang="en-US" sz="2000" dirty="0"/>
              <a:t>=47v: S/N=10.</a:t>
            </a:r>
          </a:p>
          <a:p>
            <a:r>
              <a:rPr lang="en-US" sz="2000" dirty="0"/>
              <a:t>48 MPPCs </a:t>
            </a:r>
            <a:r>
              <a:rPr lang="en-US" sz="2000" dirty="0" err="1"/>
              <a:t>Vb</a:t>
            </a:r>
            <a:r>
              <a:rPr lang="en-US" sz="2000" dirty="0"/>
              <a:t>=45v: S/N=5.</a:t>
            </a:r>
          </a:p>
          <a:p>
            <a:r>
              <a:rPr lang="en-US" sz="2000" dirty="0"/>
              <a:t>S/N measured as the fit of the 1</a:t>
            </a:r>
            <a:r>
              <a:rPr lang="en-US" sz="2000" baseline="30000" dirty="0"/>
              <a:t>st</a:t>
            </a:r>
            <a:r>
              <a:rPr lang="en-US" sz="2000" dirty="0"/>
              <a:t> PE peak to the </a:t>
            </a:r>
            <a:r>
              <a:rPr lang="el-GR" dirty="0"/>
              <a:t>σ</a:t>
            </a:r>
            <a:r>
              <a:rPr lang="en-US" sz="2000" baseline="-25000" dirty="0"/>
              <a:t>noise</a:t>
            </a:r>
            <a:r>
              <a:rPr lang="en-US" sz="2000" dirty="0"/>
              <a:t>. </a:t>
            </a:r>
          </a:p>
          <a:p>
            <a:r>
              <a:rPr lang="en-US" sz="2000" dirty="0"/>
              <a:t>For </a:t>
            </a:r>
            <a:r>
              <a:rPr lang="en-US" sz="2000" dirty="0" err="1"/>
              <a:t>Vb</a:t>
            </a:r>
            <a:r>
              <a:rPr lang="en-US" sz="2000" dirty="0"/>
              <a:t>=45v the 1</a:t>
            </a:r>
            <a:r>
              <a:rPr lang="en-US" sz="2000" baseline="30000" dirty="0"/>
              <a:t>st</a:t>
            </a:r>
            <a:r>
              <a:rPr lang="en-US" sz="2000" dirty="0"/>
              <a:t> and 2</a:t>
            </a:r>
            <a:r>
              <a:rPr lang="en-US" sz="2000" baseline="30000" dirty="0"/>
              <a:t>nd</a:t>
            </a:r>
            <a:r>
              <a:rPr lang="en-US" sz="2000" dirty="0"/>
              <a:t> PE histograms are better defined. Probably due an effect of </a:t>
            </a:r>
            <a:r>
              <a:rPr lang="en-US" sz="2000" dirty="0" err="1"/>
              <a:t>Vb</a:t>
            </a:r>
            <a:r>
              <a:rPr lang="en-US" sz="2000" dirty="0"/>
              <a:t> in the relative gains.</a:t>
            </a:r>
          </a:p>
        </p:txBody>
      </p:sp>
    </p:spTree>
    <p:extLst>
      <p:ext uri="{BB962C8B-B14F-4D97-AF65-F5344CB8AC3E}">
        <p14:creationId xmlns:p14="http://schemas.microsoft.com/office/powerpoint/2010/main" val="1538409491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1610</TotalTime>
  <Words>401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Active ganging status July 2018</vt:lpstr>
      <vt:lpstr>72 SiPM active ganging board: 12 x 6 matrix</vt:lpstr>
      <vt:lpstr>Mean signal 72 MPPCs at -70C and Vb=47</vt:lpstr>
      <vt:lpstr>Noise spectrum</vt:lpstr>
      <vt:lpstr>Simulations</vt:lpstr>
      <vt:lpstr>Mean signal 72 MPPCs at LN2 and Vb=47</vt:lpstr>
      <vt:lpstr>Filtering the signal with a matched filter (50 taps long)</vt:lpstr>
      <vt:lpstr>72 MPPCs vs 48 MPPCs</vt:lpstr>
      <vt:lpstr>Effect of bias voltage on 48 MPPC</vt:lpstr>
      <vt:lpstr>Peak minus baseline vs integrated charge (0.6usec)</vt:lpstr>
      <vt:lpstr>Mean signal 48 MPPC </vt:lpstr>
      <vt:lpstr>Conclusions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Gustavo I. Cancelo x8762 08199N</dc:creator>
  <cp:lastModifiedBy>Gustavo I. Cancelo x8762 08199N</cp:lastModifiedBy>
  <cp:revision>18</cp:revision>
  <cp:lastPrinted>2014-01-20T19:40:21Z</cp:lastPrinted>
  <dcterms:created xsi:type="dcterms:W3CDTF">2018-07-17T15:08:33Z</dcterms:created>
  <dcterms:modified xsi:type="dcterms:W3CDTF">2018-07-18T17:59:07Z</dcterms:modified>
</cp:coreProperties>
</file>