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m" ContentType="application/vnd.ms-word.documen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443" r:id="rId2"/>
    <p:sldId id="521" r:id="rId3"/>
    <p:sldId id="522" r:id="rId4"/>
    <p:sldId id="523" r:id="rId5"/>
    <p:sldId id="511" r:id="rId6"/>
    <p:sldId id="495" r:id="rId7"/>
    <p:sldId id="493" r:id="rId8"/>
    <p:sldId id="494" r:id="rId9"/>
    <p:sldId id="496" r:id="rId10"/>
    <p:sldId id="520" r:id="rId11"/>
    <p:sldId id="497" r:id="rId12"/>
    <p:sldId id="524" r:id="rId13"/>
    <p:sldId id="491" r:id="rId14"/>
    <p:sldId id="492" r:id="rId15"/>
    <p:sldId id="512" r:id="rId16"/>
    <p:sldId id="501" r:id="rId17"/>
    <p:sldId id="498" r:id="rId18"/>
    <p:sldId id="499" r:id="rId19"/>
    <p:sldId id="500" r:id="rId20"/>
    <p:sldId id="502" r:id="rId21"/>
    <p:sldId id="503" r:id="rId22"/>
    <p:sldId id="514" r:id="rId23"/>
    <p:sldId id="505" r:id="rId24"/>
    <p:sldId id="513" r:id="rId25"/>
    <p:sldId id="506" r:id="rId26"/>
    <p:sldId id="507" r:id="rId27"/>
    <p:sldId id="516" r:id="rId28"/>
    <p:sldId id="509" r:id="rId29"/>
    <p:sldId id="515" r:id="rId30"/>
    <p:sldId id="517" r:id="rId31"/>
    <p:sldId id="518" r:id="rId32"/>
    <p:sldId id="519" r:id="rId33"/>
    <p:sldId id="510" r:id="rId34"/>
    <p:sldId id="457" r:id="rId35"/>
    <p:sldId id="504" r:id="rId36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79"/>
    <a:srgbClr val="FCFF9E"/>
    <a:srgbClr val="DB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8"/>
    <p:restoredTop sz="94613"/>
  </p:normalViewPr>
  <p:slideViewPr>
    <p:cSldViewPr>
      <p:cViewPr>
        <p:scale>
          <a:sx n="114" d="100"/>
          <a:sy n="114" d="100"/>
        </p:scale>
        <p:origin x="116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A36BC5-DDE6-E440-BC60-E8C4CD6572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69476-9D6F-0B4A-8BE7-03DADF5335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CFFE86D-5914-BD49-BBA0-EC30981C3799}" type="datetimeFigureOut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828672-50A9-114E-8713-0DFE3EA464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82DD4F-AC69-5441-BAEE-201BC1189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0B7E1-39B7-7044-B321-1C1B4DDBF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725D2-25B7-3D4F-860B-2E562BDE6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1FC6D77-C35B-1342-B710-9F67D5158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1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54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72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80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553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13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73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09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50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65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5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56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912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50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3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1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96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1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1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7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6D77-C35B-1342-B710-9F67D515808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Lucida Fax" pitchFamily="18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ger Exper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009C-A27C-394C-8E58-E9D1D590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F7020C-2D9E-E247-B2C8-CE6D9F11483D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69FB-CC54-8F4C-9B91-9CC79240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791200"/>
            <a:ext cx="5334000" cy="533400"/>
          </a:xfrm>
        </p:spPr>
        <p:txBody>
          <a:bodyPr/>
          <a:lstStyle>
            <a:lvl1pPr>
              <a:defRPr sz="2000">
                <a:latin typeface="Tiger Exper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B219A-156A-564B-97AE-9B76D11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9B509-5A32-2348-9D62-612B97F0C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68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D38C3-7652-EA4F-8591-E99E3891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052DC-6ADC-174A-8AB5-DA764E6FBD1A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A0AA6-6356-6042-AB98-C24C529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53139-6FA0-374A-B86B-1D69295A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6E3E3-2A3F-1E49-8161-2D80A2680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5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00D61-82E4-624D-A89A-0CD89ECB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53264-B7FC-8F40-A217-95FD82556A3B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C90AF-2A37-4B43-B94D-6719CA53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EA68-BEB5-5E42-A9EB-60A5E10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CDCD-B259-4145-8D86-E323A3BFC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9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E1D8-2626-0D4C-BB37-C9A0999C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E8DEB-DEB2-B34C-8598-B771B386627B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7BDF8-2033-604C-BD5D-ADB91829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BBA3-CAB0-9141-AF2D-AC96D3E0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A950-8127-D544-8B0E-1E10AA3AF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66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11EB7-2502-F84E-BBA3-4024CF92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1CFEE-75E9-8A4F-8C8D-E650A4CF15DB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C3729-36BA-D941-BAD0-BB53BA37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E343F-E9B3-7B45-9A41-F18770FD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4436-6E2E-9940-842B-CBB77321F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73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A6BC70-2858-F349-AD9A-082708A8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5A576-9189-1B41-8918-88D0D8C5BAEB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F9D1F-734F-E942-A39A-1F51BBDF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DCB081-7CF2-154C-B558-C6FC7930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09CE5-0796-FF47-BE28-80E7F5C3A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8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EF12D6-EA16-1F44-B32A-97E653C5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74129-E85F-CE40-BC01-96ACDB1B35E5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E2BA70-1581-EE48-8262-6C29E3AE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FABB4A-0067-AD48-87CB-EB02C28D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EBC4-DDD3-D84A-8412-D88868615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52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FF0299-B80E-824F-8733-0058B260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0FC9D-1DB0-8B47-A2F2-DBB66180D6BF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1DB5B7-3C49-4B46-A460-2FEE31CF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774A08-3F57-734D-827A-C1730C88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03075-BE26-D648-A838-0AA05DB46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4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4F5064-6C02-874E-9014-71CFED3E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76BC4-AE73-E74E-9606-D99530224222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3461B3-9AC2-5045-8ACA-9865E460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EE2485-4F1C-0349-896B-54A1572E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7208-9F0B-6241-8D7D-F863161C5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86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805AF-7F88-3744-AD4C-D89B44BE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893D0-28AC-0B4A-82B8-96F5B4BA5180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5B36A-88F0-1549-BD61-7D43C48B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C8472-D574-C442-A755-EA1A066C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324B3-7272-4244-BFA6-0D641B5AE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4C490E-60F2-924A-BF49-9634432F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2CDC6-AFAC-5848-BB98-B080F9E2CB83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B1AEF7-87DC-2241-8032-256CBA66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882B84-5057-5E4C-B622-DBD92C9C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A028B-0A49-604F-A5FA-4A3A58F38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2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F6877B-FFA7-CE43-9EBB-349D000A55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7F8894-DEA0-7549-854E-1372D52957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20DC-2F06-5343-93DD-3D6223C1B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158A4CF-F75E-8E48-8AD9-720AE52797C3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76953-7CCF-D240-9472-619491710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B72CE-C96F-DD4E-B6EE-635897124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136207D3-BFD1-B943-947D-0C11F1DFAC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7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Mathematica7Mono" pitchFamily="2" charset="2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athematica7Mon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F00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92D050"/>
          </a:solidFill>
          <a:latin typeface="Courier New" pitchFamily="49" charset="0"/>
          <a:ea typeface="ＭＳ Ｐゴシック" charset="0"/>
          <a:cs typeface="Courier New" pitchFamily="49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B0F0"/>
          </a:solidFill>
          <a:latin typeface="+mn-lt"/>
          <a:ea typeface="Courier New" charset="0"/>
          <a:cs typeface="Courier New" pitchFamily="49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C6D9F1"/>
          </a:solidFill>
          <a:latin typeface="+mn-lt"/>
          <a:ea typeface="Courier New" charset="0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Macro-Enabled_Document.doc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Macro-Enabled_Document.doc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3613DA2-88B0-3F4D-835D-7BA9025F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/>
          <a:lstStyle/>
          <a:p>
            <a:r>
              <a:rPr lang="en-US" altLang="en-US" sz="3200" dirty="0">
                <a:solidFill>
                  <a:srgbClr val="FCFF9E"/>
                </a:solidFill>
                <a:latin typeface="Baskerville" panose="02020502070401020303" pitchFamily="18" charset="0"/>
                <a:ea typeface="ＭＳ Ｐゴシック" panose="020B0600070205080204" pitchFamily="34" charset="-128"/>
              </a:rPr>
              <a:t>Can Space Charge Stabilize a Bunch Greatly? </a:t>
            </a:r>
            <a:r>
              <a:rPr lang="en-US" altLang="en-US" sz="3200" dirty="0">
                <a:solidFill>
                  <a:srgbClr val="DBFF4D"/>
                </a:solidFill>
                <a:latin typeface="Baskerville" panose="02020502070401020303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2C9A4349-4621-CC48-8532-2E63B208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886722-8F7D-DD4F-8A7E-1A41F2FAF8A6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CE1540B8-0CE7-A04D-9DDE-EFDA37D6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EDD35184-E2B5-6844-83BE-0AC5FCA8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860C213C-3B95-4D45-A90C-0F3C51CB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A47E9C86-5290-7642-8C21-8869D888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5" name="Rectangle 24">
            <a:extLst>
              <a:ext uri="{FF2B5EF4-FFF2-40B4-BE49-F238E27FC236}">
                <a16:creationId xmlns:a16="http://schemas.microsoft.com/office/drawing/2014/main" id="{C03E82F4-183E-F145-8F81-BB8927AF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6" name="Rectangle 26">
            <a:extLst>
              <a:ext uri="{FF2B5EF4-FFF2-40B4-BE49-F238E27FC236}">
                <a16:creationId xmlns:a16="http://schemas.microsoft.com/office/drawing/2014/main" id="{2ECBA69D-1D5D-B14E-B749-29CC5323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7" name="Rectangle 8">
            <a:extLst>
              <a:ext uri="{FF2B5EF4-FFF2-40B4-BE49-F238E27FC236}">
                <a16:creationId xmlns:a16="http://schemas.microsoft.com/office/drawing/2014/main" id="{45B1BFDA-B7B4-A743-8A98-FD58924A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4ADD1D48-0767-E14E-9BB3-5D80EC49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9" name="Rectangle 12">
            <a:extLst>
              <a:ext uri="{FF2B5EF4-FFF2-40B4-BE49-F238E27FC236}">
                <a16:creationId xmlns:a16="http://schemas.microsoft.com/office/drawing/2014/main" id="{F05A4235-13F0-EF4D-8465-016FA3B9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60" name="Rectangle 21">
            <a:extLst>
              <a:ext uri="{FF2B5EF4-FFF2-40B4-BE49-F238E27FC236}">
                <a16:creationId xmlns:a16="http://schemas.microsoft.com/office/drawing/2014/main" id="{B16D9F36-CAFA-794E-89D2-41D5F635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27661" name="TextBox 1">
            <a:extLst>
              <a:ext uri="{FF2B5EF4-FFF2-40B4-BE49-F238E27FC236}">
                <a16:creationId xmlns:a16="http://schemas.microsoft.com/office/drawing/2014/main" id="{9D163E6F-72C8-454C-93C2-BBD08C62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648" y="6333261"/>
            <a:ext cx="2852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cs typeface="Arial" panose="020B0604020202020204" pitchFamily="34" charset="0"/>
              </a:rPr>
              <a:t>APC talk, Aug 1 &amp; 2, 2018</a:t>
            </a:r>
          </a:p>
        </p:txBody>
      </p:sp>
      <p:sp>
        <p:nvSpPr>
          <p:cNvPr id="27662" name="TextBox 1">
            <a:extLst>
              <a:ext uri="{FF2B5EF4-FFF2-40B4-BE49-F238E27FC236}">
                <a16:creationId xmlns:a16="http://schemas.microsoft.com/office/drawing/2014/main" id="{8B1054E7-9615-1E4A-BCF7-5DF4CFAEF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90800"/>
            <a:ext cx="18510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1800" dirty="0">
                <a:solidFill>
                  <a:srgbClr val="92D050"/>
                </a:solidFill>
                <a:latin typeface="Ayuthaya" pitchFamily="2" charset="77"/>
                <a:cs typeface="Arial" panose="020B0604020202020204" pitchFamily="34" charset="0"/>
              </a:rPr>
              <a:t>Alexey Burov</a:t>
            </a:r>
          </a:p>
          <a:p>
            <a:pPr algn="ctr">
              <a:lnSpc>
                <a:spcPct val="150000"/>
              </a:lnSpc>
            </a:pPr>
            <a:r>
              <a:rPr lang="en-US" altLang="en-US" sz="1800" dirty="0">
                <a:solidFill>
                  <a:srgbClr val="92D050"/>
                </a:solidFill>
                <a:latin typeface="Ayuthaya" pitchFamily="2" charset="77"/>
                <a:cs typeface="Arial" panose="020B0604020202020204" pitchFamily="34" charset="0"/>
              </a:rPr>
              <a:t>Fermilab</a:t>
            </a:r>
          </a:p>
        </p:txBody>
      </p:sp>
      <p:sp>
        <p:nvSpPr>
          <p:cNvPr id="27663" name="TextBox 1">
            <a:extLst>
              <a:ext uri="{FF2B5EF4-FFF2-40B4-BE49-F238E27FC236}">
                <a16:creationId xmlns:a16="http://schemas.microsoft.com/office/drawing/2014/main" id="{2A3D2038-1043-FE49-B073-B6BB067E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Many thanks to T. Zolkin and E. Metral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Air-Bag, Square well (ABS) 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4CE48-8291-8B49-8A50-030F2200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244600"/>
            <a:ext cx="5981700" cy="436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6B3B5-067B-4947-804D-C2BA11B5BCD5}"/>
              </a:ext>
            </a:extLst>
          </p:cNvPr>
          <p:cNvSpPr txBox="1"/>
          <p:nvPr/>
        </p:nvSpPr>
        <p:spPr>
          <a:xfrm>
            <a:off x="5280898" y="583381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Blaskiewicz</a:t>
            </a:r>
            <a:r>
              <a:rPr lang="en-US" dirty="0"/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297207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98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ABS model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F3F78-0345-534F-969F-DE1309B524F7}"/>
              </a:ext>
            </a:extLst>
          </p:cNvPr>
          <p:cNvSpPr txBox="1"/>
          <p:nvPr/>
        </p:nvSpPr>
        <p:spPr>
          <a:xfrm>
            <a:off x="6096000" y="8382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long-bunch asymptotic formula was found to be valid for the ABS.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dirty="0" err="1">
                <a:latin typeface="Symbol" pitchFamily="2" charset="2"/>
              </a:rPr>
              <a:t>t</a:t>
            </a:r>
            <a:r>
              <a:rPr lang="en-US" baseline="-25000" dirty="0" err="1"/>
              <a:t>b</a:t>
            </a:r>
            <a:r>
              <a:rPr lang="en-US" dirty="0"/>
              <a:t>=4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baseline="-25000" dirty="0">
                <a:latin typeface="+mn-lt"/>
              </a:rPr>
              <a:t>s</a:t>
            </a:r>
            <a:r>
              <a:rPr lang="en-US" dirty="0"/>
              <a:t> </a:t>
            </a:r>
          </a:p>
          <a:p>
            <a:r>
              <a:rPr lang="en-US" dirty="0"/>
              <a:t>it is almost identical to the parabolical Gaussian TMCI and Gaussian coasting beam.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BE2A65-A3C8-314A-8F36-A5C99B0E2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53710"/>
              </p:ext>
            </p:extLst>
          </p:nvPr>
        </p:nvGraphicFramePr>
        <p:xfrm>
          <a:off x="1143000" y="3333750"/>
          <a:ext cx="685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r:id="rId3" imgW="6858000" imgH="190500" progId="Word.DocumentMacroEnabled.12">
                  <p:embed/>
                </p:oleObj>
              </mc:Choice>
              <mc:Fallback>
                <p:oleObj name="Document" r:id="rId3" imgW="6858000" imgH="190500" progId="Word.Documen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333750"/>
                        <a:ext cx="6858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D0FE689-265B-F14C-BF62-CB2E2C55E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598900"/>
            <a:ext cx="5906685" cy="56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6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98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Conclusion for </a:t>
            </a:r>
            <a:r>
              <a:rPr lang="en-US" altLang="en-US" b="1" u="sng" dirty="0" err="1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no_SC</a:t>
            </a:r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: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BE2A65-A3C8-314A-8F36-A5C99B0E275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3000" y="3333750"/>
          <a:ext cx="685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6858000" imgH="190500" progId="Word.DocumentMacroEnabled.12">
                  <p:embed/>
                </p:oleObj>
              </mc:Choice>
              <mc:Fallback>
                <p:oleObj name="Document" r:id="rId3" imgW="6858000" imgH="190500" progId="Word.DocumentMacroEnabled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BE2A65-A3C8-314A-8F36-A5C99B0E2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333750"/>
                        <a:ext cx="6858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9A8B64-062F-7244-B745-1B76533BBEF4}"/>
              </a:ext>
            </a:extLst>
          </p:cNvPr>
          <p:cNvSpPr txBox="1"/>
          <p:nvPr/>
        </p:nvSpPr>
        <p:spPr>
          <a:xfrm>
            <a:off x="287338" y="1219200"/>
            <a:ext cx="8458200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TMCI threshold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is close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to the coasting beam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transverse microwave stability threshold</a:t>
            </a:r>
          </a:p>
          <a:p>
            <a:pPr algn="ctr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499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BD35F716-9648-F943-B1E2-3CFA7B7B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TMCI with SC: only 2 types are possible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04CB6D47-0451-114B-B606-8F0FAF5E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8D49A6-F05E-9447-B579-151B95884053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8CD47655-6BAF-3742-B477-867B8384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8AADAAC-E1BE-FC40-9FB0-E562D9E3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96451772-F985-ED4A-B597-F3AFEA63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4" name="Rectangle 9">
            <a:extLst>
              <a:ext uri="{FF2B5EF4-FFF2-40B4-BE49-F238E27FC236}">
                <a16:creationId xmlns:a16="http://schemas.microsoft.com/office/drawing/2014/main" id="{234B6C68-C206-7948-A372-8FC48269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5" name="Rectangle 24">
            <a:extLst>
              <a:ext uri="{FF2B5EF4-FFF2-40B4-BE49-F238E27FC236}">
                <a16:creationId xmlns:a16="http://schemas.microsoft.com/office/drawing/2014/main" id="{41BDD831-0302-E549-8ABC-1B84577F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6" name="Rectangle 26">
            <a:extLst>
              <a:ext uri="{FF2B5EF4-FFF2-40B4-BE49-F238E27FC236}">
                <a16:creationId xmlns:a16="http://schemas.microsoft.com/office/drawing/2014/main" id="{D95C7997-44F9-5F48-962D-138884F2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7" name="Rectangle 8">
            <a:extLst>
              <a:ext uri="{FF2B5EF4-FFF2-40B4-BE49-F238E27FC236}">
                <a16:creationId xmlns:a16="http://schemas.microsoft.com/office/drawing/2014/main" id="{6161F748-C257-4342-8153-BE2B01FF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29D78369-BBA6-AF4B-8CA3-153CAC6D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19" name="Rectangle 12">
            <a:extLst>
              <a:ext uri="{FF2B5EF4-FFF2-40B4-BE49-F238E27FC236}">
                <a16:creationId xmlns:a16="http://schemas.microsoft.com/office/drawing/2014/main" id="{782E7419-D651-BB43-8236-1595993C8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3020" name="Rectangle 21">
            <a:extLst>
              <a:ext uri="{FF2B5EF4-FFF2-40B4-BE49-F238E27FC236}">
                <a16:creationId xmlns:a16="http://schemas.microsoft.com/office/drawing/2014/main" id="{CE5D06CD-6900-4B44-BFE8-39439508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43021" name="TextBox 3">
            <a:extLst>
              <a:ext uri="{FF2B5EF4-FFF2-40B4-BE49-F238E27FC236}">
                <a16:creationId xmlns:a16="http://schemas.microsoft.com/office/drawing/2014/main" id="{57529230-8F95-F241-B8B1-6F69FD6A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67400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US" sz="1800"/>
              <a:t>https://arxiv.org/abs/1711.11110</a:t>
            </a:r>
            <a:endParaRPr lang="en-US" altLang="en-US" sz="1800"/>
          </a:p>
        </p:txBody>
      </p:sp>
      <p:pic>
        <p:nvPicPr>
          <p:cNvPr id="43022" name="Picture 5">
            <a:extLst>
              <a:ext uri="{FF2B5EF4-FFF2-40B4-BE49-F238E27FC236}">
                <a16:creationId xmlns:a16="http://schemas.microsoft.com/office/drawing/2014/main" id="{F8D23C5A-0CA3-0A44-92BE-A3609080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TMCI with SC: vanishing TMCI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44045" name="Picture 1">
            <a:extLst>
              <a:ext uri="{FF2B5EF4-FFF2-40B4-BE49-F238E27FC236}">
                <a16:creationId xmlns:a16="http://schemas.microsoft.com/office/drawing/2014/main" id="{0105F322-1295-E948-9BD3-ADA3F376C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289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2">
            <a:extLst>
              <a:ext uri="{FF2B5EF4-FFF2-40B4-BE49-F238E27FC236}">
                <a16:creationId xmlns:a16="http://schemas.microsoft.com/office/drawing/2014/main" id="{1AB51A6E-BB96-1248-9858-8055A6780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85800"/>
            <a:ext cx="4371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Box 3">
            <a:extLst>
              <a:ext uri="{FF2B5EF4-FFF2-40B4-BE49-F238E27FC236}">
                <a16:creationId xmlns:a16="http://schemas.microsoft.com/office/drawing/2014/main" id="{70B4435E-2AED-0C42-A416-DC330531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Coherent tune shift ~ SC tune shift</a:t>
            </a:r>
          </a:p>
        </p:txBody>
      </p:sp>
      <p:sp>
        <p:nvSpPr>
          <p:cNvPr id="44048" name="TextBox 1">
            <a:extLst>
              <a:ext uri="{FF2B5EF4-FFF2-40B4-BE49-F238E27FC236}">
                <a16:creationId xmlns:a16="http://schemas.microsoft.com/office/drawing/2014/main" id="{49B77376-FF5D-C446-A4DD-DD1756C8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7912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BB impedance model f=1.3GHz</a:t>
            </a:r>
          </a:p>
          <a:p>
            <a:r>
              <a:rPr lang="en-US" altLang="en-US" sz="1800"/>
              <a:t>sigma_s = 30cm </a:t>
            </a:r>
          </a:p>
          <a:p>
            <a:r>
              <a:rPr lang="en-US" altLang="en-US" sz="1800"/>
              <a:t>(Quatraro &amp; Rumolo, IPAC’10)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080EDE-4419-BF4B-9C4C-8F0DF068BF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0" y="838200"/>
            <a:ext cx="0" cy="3276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Intrinsic Landau Damping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DB6CB-7F98-0C41-89D7-AB02427D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8" y="1648687"/>
            <a:ext cx="4240742" cy="5151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0BE16-F715-EE41-B3D1-146A3CC3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8" y="69983"/>
            <a:ext cx="7265457" cy="1508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A45D1-4B95-1F4E-945E-E301304C3ECE}"/>
                  </a:ext>
                </a:extLst>
              </p:cNvPr>
              <p:cNvSpPr txBox="1"/>
              <p:nvPr/>
            </p:nvSpPr>
            <p:spPr>
              <a:xfrm>
                <a:off x="4138492" y="3413529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≈0.05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A45D1-4B95-1F4E-945E-E301304C3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92" y="3413529"/>
                <a:ext cx="28194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0B21AA-90AB-A348-9CAB-1C6F8072E310}"/>
                  </a:ext>
                </a:extLst>
              </p:cNvPr>
              <p:cNvSpPr txBox="1"/>
              <p:nvPr/>
            </p:nvSpPr>
            <p:spPr>
              <a:xfrm>
                <a:off x="4572000" y="3887104"/>
                <a:ext cx="1533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0B21AA-90AB-A348-9CAB-1C6F8072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7104"/>
                <a:ext cx="153304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6CC4E09-27B9-214A-8D32-BD03F161CB4E}"/>
              </a:ext>
            </a:extLst>
          </p:cNvPr>
          <p:cNvSpPr txBox="1"/>
          <p:nvPr/>
        </p:nvSpPr>
        <p:spPr>
          <a:xfrm>
            <a:off x="4544028" y="272101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introduces LD for bunched beams</a:t>
            </a:r>
          </a:p>
        </p:txBody>
      </p:sp>
    </p:spTree>
    <p:extLst>
      <p:ext uri="{BB962C8B-B14F-4D97-AF65-F5344CB8AC3E}">
        <p14:creationId xmlns:p14="http://schemas.microsoft.com/office/powerpoint/2010/main" val="145234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Stability vs SC for Coasting Beams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16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E06CB-EF35-2D4A-8665-55D0FF09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2326804"/>
            <a:ext cx="4540250" cy="4394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3F4D7-C48F-F443-916D-693F3541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" y="-6349"/>
            <a:ext cx="9144000" cy="2240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060C0-2C29-5541-A9FC-B696B46E20AE}"/>
              </a:ext>
            </a:extLst>
          </p:cNvPr>
          <p:cNvSpPr txBox="1"/>
          <p:nvPr/>
        </p:nvSpPr>
        <p:spPr>
          <a:xfrm>
            <a:off x="5029200" y="3685368"/>
            <a:ext cx="3810000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 coasting beams,</a:t>
            </a:r>
          </a:p>
          <a:p>
            <a:pPr>
              <a:lnSpc>
                <a:spcPct val="150000"/>
              </a:lnSpc>
            </a:pPr>
            <a:r>
              <a:rPr lang="en-US" dirty="0"/>
              <a:t>SC suppresses LD, so</a:t>
            </a:r>
          </a:p>
          <a:p>
            <a:pPr>
              <a:lnSpc>
                <a:spcPct val="150000"/>
              </a:lnSpc>
            </a:pPr>
            <a:r>
              <a:rPr lang="en-US" dirty="0"/>
              <a:t>wake threshold drops exponentially with SC</a:t>
            </a:r>
          </a:p>
        </p:txBody>
      </p:sp>
    </p:spTree>
    <p:extLst>
      <p:ext uri="{BB962C8B-B14F-4D97-AF65-F5344CB8AC3E}">
        <p14:creationId xmlns:p14="http://schemas.microsoft.com/office/powerpoint/2010/main" val="38464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5270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Contradiction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17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5E3E-B490-414D-A2BB-B6919000E1B5}"/>
              </a:ext>
            </a:extLst>
          </p:cNvPr>
          <p:cNvSpPr txBox="1"/>
          <p:nvPr/>
        </p:nvSpPr>
        <p:spPr>
          <a:xfrm>
            <a:off x="1219200" y="1295400"/>
            <a:ext cx="6705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Without SC, TMCI threshold is similar to the coasting beam one. </a:t>
            </a:r>
          </a:p>
          <a:p>
            <a:endParaRPr lang="en-US" sz="2400" dirty="0"/>
          </a:p>
          <a:p>
            <a:r>
              <a:rPr lang="en-US" sz="2400" dirty="0"/>
              <a:t>With SC, TMCI threshold goes up (linearly), </a:t>
            </a:r>
          </a:p>
          <a:p>
            <a:r>
              <a:rPr lang="en-US" sz="2400" dirty="0"/>
              <a:t>while coasting one goes down (exponentially). </a:t>
            </a:r>
          </a:p>
          <a:p>
            <a:endParaRPr lang="en-US" sz="2400" dirty="0"/>
          </a:p>
          <a:p>
            <a:r>
              <a:rPr lang="en-US" sz="2400" dirty="0"/>
              <a:t>Isn’t anything lost in the picture? </a:t>
            </a:r>
          </a:p>
          <a:p>
            <a:endParaRPr lang="en-US" sz="2400" dirty="0"/>
          </a:p>
          <a:p>
            <a:r>
              <a:rPr lang="en-US" sz="2400" dirty="0"/>
              <a:t>Also: </a:t>
            </a:r>
          </a:p>
          <a:p>
            <a:endParaRPr lang="en-US" sz="2400" dirty="0"/>
          </a:p>
          <a:p>
            <a:r>
              <a:rPr lang="en-US" sz="2400" dirty="0"/>
              <a:t>At CERN SPS Q26, with SC parameter ~23, the stability threshold did not show any dependence on SC !!!</a:t>
            </a:r>
          </a:p>
        </p:txBody>
      </p:sp>
    </p:spTree>
    <p:extLst>
      <p:ext uri="{BB962C8B-B14F-4D97-AF65-F5344CB8AC3E}">
        <p14:creationId xmlns:p14="http://schemas.microsoft.com/office/powerpoint/2010/main" val="275846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5270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Resolution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18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EB9AB-6D37-5B44-B676-4477C9CF4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28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Convective Instabilities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19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DF4B1-2C0A-0049-9469-07E911D74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" y="1141555"/>
            <a:ext cx="4527113" cy="5601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06436-8758-B64E-940C-1BCDF57F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00" y="957700"/>
            <a:ext cx="4506400" cy="2943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F6771-2F5B-8B4A-B071-065EFFB7F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789" y="3901590"/>
            <a:ext cx="4508211" cy="29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Problem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25023-85F8-BC4B-8E51-062C92788995}"/>
              </a:ext>
            </a:extLst>
          </p:cNvPr>
          <p:cNvSpPr txBox="1"/>
          <p:nvPr/>
        </p:nvSpPr>
        <p:spPr>
          <a:xfrm>
            <a:off x="228601" y="1066800"/>
            <a:ext cx="8652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Single bunch in a circular machine;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Linear optics;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Zero chromaticity;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Short wake;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Space charge (SC);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SC make bunch transverse coherent oscillations (much) more stable? </a:t>
            </a:r>
          </a:p>
        </p:txBody>
      </p:sp>
    </p:spTree>
    <p:extLst>
      <p:ext uri="{BB962C8B-B14F-4D97-AF65-F5344CB8AC3E}">
        <p14:creationId xmlns:p14="http://schemas.microsoft.com/office/powerpoint/2010/main" val="151763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ACI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20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7D046-516E-3C46-8C51-6FC11696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38200"/>
            <a:ext cx="6267450" cy="44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Air-Bag, Square well (ABS) 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4CE48-8291-8B49-8A50-030F2200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244600"/>
            <a:ext cx="59817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110664-CFA1-2D43-85BB-03EA8B84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65" y="2163994"/>
            <a:ext cx="4549015" cy="4672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D3C54-39AC-9B46-B4D4-DDE612EB0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5" y="2590800"/>
            <a:ext cx="4123517" cy="4190566"/>
          </a:xfrm>
          <a:prstGeom prst="rect">
            <a:avLst/>
          </a:prstGeom>
        </p:spPr>
      </p:pic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No-Wake Eigensystem 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29660-FEC1-7149-9C37-08E6AC810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" y="1478830"/>
            <a:ext cx="32258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919D1-6A45-2147-84D4-97DBB2E6D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00" y="1524000"/>
            <a:ext cx="4267200" cy="469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D3402-419C-CD43-9949-960260A11E29}"/>
              </a:ext>
            </a:extLst>
          </p:cNvPr>
          <p:cNvSpPr/>
          <p:nvPr/>
        </p:nvSpPr>
        <p:spPr>
          <a:xfrm>
            <a:off x="152400" y="3812603"/>
            <a:ext cx="4572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D31D5A-FC68-FF43-8E70-30D35C441DC1}"/>
              </a:ext>
            </a:extLst>
          </p:cNvPr>
          <p:cNvSpPr/>
          <p:nvPr/>
        </p:nvSpPr>
        <p:spPr>
          <a:xfrm rot="5400000">
            <a:off x="1951910" y="5803387"/>
            <a:ext cx="439579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7510B-BACF-D645-9A14-97C2F1B6B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27" y="4426606"/>
            <a:ext cx="468733" cy="518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363BB9-3725-6C47-84EB-254553BE6738}"/>
                  </a:ext>
                </a:extLst>
              </p:cNvPr>
              <p:cNvSpPr txBox="1"/>
              <p:nvPr/>
            </p:nvSpPr>
            <p:spPr>
              <a:xfrm>
                <a:off x="2171699" y="6242347"/>
                <a:ext cx="444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363BB9-3725-6C47-84EB-254553BE6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6242347"/>
                <a:ext cx="444032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36B0A2D-D394-3346-BE8F-5DD08F5FABCA}"/>
              </a:ext>
            </a:extLst>
          </p:cNvPr>
          <p:cNvSpPr/>
          <p:nvPr/>
        </p:nvSpPr>
        <p:spPr>
          <a:xfrm>
            <a:off x="8142946" y="450141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4774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90" y="126013"/>
            <a:ext cx="7136219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ABS Eigenfunctions: Broadband wake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23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85870-63B0-154C-B320-44C5CD33F085}"/>
              </a:ext>
            </a:extLst>
          </p:cNvPr>
          <p:cNvSpPr/>
          <p:nvPr/>
        </p:nvSpPr>
        <p:spPr>
          <a:xfrm>
            <a:off x="3781835" y="5451002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572A87-4C82-A541-841B-E499F1D9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800"/>
            <a:ext cx="9144000" cy="344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437AF9-986F-D54B-BA2D-E3BE710EDA7A}"/>
                  </a:ext>
                </a:extLst>
              </p:cNvPr>
              <p:cNvSpPr txBox="1"/>
              <p:nvPr/>
            </p:nvSpPr>
            <p:spPr>
              <a:xfrm>
                <a:off x="533400" y="1143000"/>
                <a:ext cx="283943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437AF9-986F-D54B-BA2D-E3BE710ED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2839431" cy="40498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7271CB-77E0-0E45-B616-5B56C62F9F48}"/>
                  </a:ext>
                </a:extLst>
              </p:cNvPr>
              <p:cNvSpPr txBox="1"/>
              <p:nvPr/>
            </p:nvSpPr>
            <p:spPr>
              <a:xfrm>
                <a:off x="3923585" y="1143000"/>
                <a:ext cx="1575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 (2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7271CB-77E0-0E45-B616-5B56C62F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85" y="1143000"/>
                <a:ext cx="1575047" cy="369332"/>
              </a:xfrm>
              <a:prstGeom prst="rect">
                <a:avLst/>
              </a:prstGeom>
              <a:blipFill>
                <a:blip r:embed="rId5"/>
                <a:stretch>
                  <a:fillRect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489DD2-DA22-5D48-9637-0020800ADDD7}"/>
                  </a:ext>
                </a:extLst>
              </p:cNvPr>
              <p:cNvSpPr txBox="1"/>
              <p:nvPr/>
            </p:nvSpPr>
            <p:spPr>
              <a:xfrm>
                <a:off x="5923382" y="971635"/>
                <a:ext cx="169661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489DD2-DA22-5D48-9637-0020800AD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382" y="971635"/>
                <a:ext cx="1696618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D7A540A-F22E-404E-970D-1049B3882243}"/>
              </a:ext>
            </a:extLst>
          </p:cNvPr>
          <p:cNvSpPr txBox="1"/>
          <p:nvPr/>
        </p:nvSpPr>
        <p:spPr>
          <a:xfrm>
            <a:off x="8313368" y="1705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 SC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E2999D-380A-4C45-82AC-D875EFF8345D}"/>
              </a:ext>
            </a:extLst>
          </p:cNvPr>
          <p:cNvSpPr/>
          <p:nvPr/>
        </p:nvSpPr>
        <p:spPr>
          <a:xfrm>
            <a:off x="8279219" y="4704819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FBBCD-2092-3C45-B6F7-B970C7CD6190}"/>
              </a:ext>
            </a:extLst>
          </p:cNvPr>
          <p:cNvSpPr txBox="1"/>
          <p:nvPr/>
        </p:nvSpPr>
        <p:spPr>
          <a:xfrm>
            <a:off x="7839731" y="3471567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Strong 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6F4F38-22A9-1B4A-AA87-B0847621A545}"/>
                  </a:ext>
                </a:extLst>
              </p:cNvPr>
              <p:cNvSpPr txBox="1"/>
              <p:nvPr/>
            </p:nvSpPr>
            <p:spPr>
              <a:xfrm>
                <a:off x="2514600" y="6149914"/>
                <a:ext cx="2353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 no-SC,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6F4F38-22A9-1B4A-AA87-B0847621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149914"/>
                <a:ext cx="2353273" cy="369332"/>
              </a:xfrm>
              <a:prstGeom prst="rect">
                <a:avLst/>
              </a:prstGeom>
              <a:blipFill>
                <a:blip r:embed="rId7"/>
                <a:stretch>
                  <a:fillRect l="-215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3ECB052-F288-0B48-B8A0-E69A6CBF3E96}"/>
                  </a:ext>
                </a:extLst>
              </p:cNvPr>
              <p:cNvSpPr/>
              <p:nvPr/>
            </p:nvSpPr>
            <p:spPr>
              <a:xfrm>
                <a:off x="304800" y="5451002"/>
                <a:ext cx="2333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  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3ECB052-F288-0B48-B8A0-E69A6CBF3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51002"/>
                <a:ext cx="2333331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039E3A-E272-DB45-9A31-C9455871FEEF}"/>
              </a:ext>
            </a:extLst>
          </p:cNvPr>
          <p:cNvSpPr txBox="1"/>
          <p:nvPr/>
        </p:nvSpPr>
        <p:spPr>
          <a:xfrm>
            <a:off x="7536965" y="5584439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by Tim Zolkin</a:t>
            </a:r>
          </a:p>
        </p:txBody>
      </p:sp>
    </p:spTree>
    <p:extLst>
      <p:ext uri="{BB962C8B-B14F-4D97-AF65-F5344CB8AC3E}">
        <p14:creationId xmlns:p14="http://schemas.microsoft.com/office/powerpoint/2010/main" val="3812440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4595"/>
            <a:ext cx="7136219" cy="388938"/>
          </a:xfrm>
        </p:spPr>
        <p:txBody>
          <a:bodyPr/>
          <a:lstStyle/>
          <a:p>
            <a:pPr algn="r"/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Broadband, no SC: TMCI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24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85870-63B0-154C-B320-44C5CD33F085}"/>
              </a:ext>
            </a:extLst>
          </p:cNvPr>
          <p:cNvSpPr/>
          <p:nvPr/>
        </p:nvSpPr>
        <p:spPr>
          <a:xfrm>
            <a:off x="4673895" y="1385892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78233-D032-5645-9608-667608DD641B}"/>
              </a:ext>
            </a:extLst>
          </p:cNvPr>
          <p:cNvSpPr/>
          <p:nvPr/>
        </p:nvSpPr>
        <p:spPr>
          <a:xfrm>
            <a:off x="4572000" y="510540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B5409-1FF4-B741-9C8E-F3B9E7AA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" y="0"/>
            <a:ext cx="4540436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13571-F314-E345-931F-1EBB582F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5994"/>
            <a:ext cx="4573199" cy="32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D671D-4C52-9242-AB79-7D20E81C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" y="3467317"/>
            <a:ext cx="5289176" cy="3386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EA1825-4437-FA48-909F-70E89600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" y="0"/>
            <a:ext cx="4170381" cy="3289508"/>
          </a:xfrm>
          <a:prstGeom prst="rect">
            <a:avLst/>
          </a:prstGeom>
        </p:spPr>
      </p:pic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6200"/>
            <a:ext cx="4495800" cy="1371600"/>
          </a:xfrm>
        </p:spPr>
        <p:txBody>
          <a:bodyPr/>
          <a:lstStyle/>
          <a:p>
            <a:r>
              <a:rPr lang="en-US" altLang="en-US" dirty="0">
                <a:solidFill>
                  <a:srgbClr val="D5FC79"/>
                </a:solidFill>
                <a:latin typeface="Mathematica7Mono" pitchFamily="2" charset="0"/>
                <a:ea typeface="ＭＳ Ｐゴシック" panose="020B0600070205080204" pitchFamily="34" charset="-128"/>
              </a:rPr>
              <a:t>SC Effect at the no SC threshold:</a:t>
            </a:r>
            <a:br>
              <a:rPr lang="en-US" altLang="en-US" dirty="0">
                <a:solidFill>
                  <a:srgbClr val="D5FC79"/>
                </a:solidFill>
                <a:latin typeface="Mathematica7Mono" pitchFamily="2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D5FC79"/>
                </a:solidFill>
                <a:latin typeface="Mathematica7Mono" pitchFamily="2" charset="0"/>
                <a:ea typeface="ＭＳ Ｐゴシック" panose="020B0600070205080204" pitchFamily="34" charset="-128"/>
              </a:rPr>
              <a:t>Convective Instability</a:t>
            </a:r>
            <a:br>
              <a:rPr lang="en-US" altLang="en-US" dirty="0">
                <a:solidFill>
                  <a:srgbClr val="D5FC79"/>
                </a:solidFill>
                <a:latin typeface="Mathematica7Mono" pitchFamily="2" charset="0"/>
                <a:ea typeface="ＭＳ Ｐゴシック" panose="020B0600070205080204" pitchFamily="34" charset="-128"/>
              </a:rPr>
            </a:b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25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F079E-3F72-0A49-8D7C-7CB1E4A0E91E}"/>
              </a:ext>
            </a:extLst>
          </p:cNvPr>
          <p:cNvSpPr txBox="1"/>
          <p:nvPr/>
        </p:nvSpPr>
        <p:spPr>
          <a:xfrm>
            <a:off x="3048000" y="17781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B3176-AE2C-654B-9B4A-3C39583E7B71}"/>
              </a:ext>
            </a:extLst>
          </p:cNvPr>
          <p:cNvSpPr/>
          <p:nvPr/>
        </p:nvSpPr>
        <p:spPr>
          <a:xfrm>
            <a:off x="4171088" y="3532743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9703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013"/>
            <a:ext cx="732406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SC can even reduce the threshold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26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C1106-60B3-1A49-8BCF-5D9FA557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514350"/>
            <a:ext cx="7759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5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F446E-0435-FF4B-9166-C1AED552C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784748"/>
            <a:ext cx="7600313" cy="5844652"/>
          </a:xfrm>
          <a:prstGeom prst="rect">
            <a:avLst/>
          </a:prstGeom>
        </p:spPr>
      </p:pic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5080"/>
            <a:ext cx="46482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SCI time evolution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27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7CD321-01ED-9F47-8140-8C3E9DA52416}"/>
                  </a:ext>
                </a:extLst>
              </p:cNvPr>
              <p:cNvSpPr/>
              <p:nvPr/>
            </p:nvSpPr>
            <p:spPr>
              <a:xfrm>
                <a:off x="224191" y="784748"/>
                <a:ext cx="191917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)/2</m:t>
                      </m:r>
                    </m:oMath>
                  </m:oMathPara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7CD321-01ED-9F47-8140-8C3E9DA52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1" y="784748"/>
                <a:ext cx="1919179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2BDB492-BE42-7D45-9342-8AFB148735A0}"/>
              </a:ext>
            </a:extLst>
          </p:cNvPr>
          <p:cNvSpPr/>
          <p:nvPr/>
        </p:nvSpPr>
        <p:spPr>
          <a:xfrm>
            <a:off x="6053519" y="784748"/>
            <a:ext cx="801823" cy="873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18404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309"/>
            <a:ext cx="6172578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Absolute-Convective Instability (ACI)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28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8EB1B-3F53-0C48-8EC4-7F6259C0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42950"/>
            <a:ext cx="6781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309"/>
            <a:ext cx="6172578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ACI excited by damping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29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23CE1-90AD-E641-B25E-0B9B297D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55811"/>
            <a:ext cx="6965950" cy="57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1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What we know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25023-85F8-BC4B-8E51-062C92788995}"/>
              </a:ext>
            </a:extLst>
          </p:cNvPr>
          <p:cNvSpPr txBox="1"/>
          <p:nvPr/>
        </p:nvSpPr>
        <p:spPr>
          <a:xfrm>
            <a:off x="228601" y="1066800"/>
            <a:ext cx="8652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Threshold wake of the transverse instability (TMCI) may be elevated significantly by SC (Theory)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It had to be elevated by the strong SC at CERN SPS Q26 (Theory)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This did not happen (CERN observations and macroparticle simulations) </a:t>
            </a:r>
          </a:p>
        </p:txBody>
      </p:sp>
    </p:spTree>
    <p:extLst>
      <p:ext uri="{BB962C8B-B14F-4D97-AF65-F5344CB8AC3E}">
        <p14:creationId xmlns:p14="http://schemas.microsoft.com/office/powerpoint/2010/main" val="234590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309"/>
            <a:ext cx="6172578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ACI excited by damping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30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DB45E-24F7-9641-A241-274CF5F8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31" y="483247"/>
            <a:ext cx="6149802" cy="63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2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309"/>
            <a:ext cx="6172578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PS Observations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31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B4B90-7112-0745-AC37-E408065E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1174750"/>
            <a:ext cx="6032500" cy="450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AE5F7-C128-434A-BED1-28882F28CED4}"/>
              </a:ext>
            </a:extLst>
          </p:cNvPr>
          <p:cNvSpPr txBox="1"/>
          <p:nvPr/>
        </p:nvSpPr>
        <p:spPr>
          <a:xfrm>
            <a:off x="3505041" y="583513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 Metral, HB 2005</a:t>
            </a:r>
          </a:p>
        </p:txBody>
      </p:sp>
    </p:spTree>
    <p:extLst>
      <p:ext uri="{BB962C8B-B14F-4D97-AF65-F5344CB8AC3E}">
        <p14:creationId xmlns:p14="http://schemas.microsoft.com/office/powerpoint/2010/main" val="347024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309"/>
            <a:ext cx="6172578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SPS Observations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32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F748D-1EEE-F24C-B20A-C0820A1F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3247"/>
            <a:ext cx="4267200" cy="3447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724EF-E6A4-0048-8A91-9DEDE8C64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94" y="491083"/>
            <a:ext cx="4463258" cy="3439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C933F-337D-A34F-B33A-B877D72BB1E6}"/>
              </a:ext>
            </a:extLst>
          </p:cNvPr>
          <p:cNvSpPr txBox="1"/>
          <p:nvPr/>
        </p:nvSpPr>
        <p:spPr>
          <a:xfrm>
            <a:off x="3688803" y="431985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H. </a:t>
            </a:r>
            <a:r>
              <a:rPr lang="en-US" dirty="0" err="1"/>
              <a:t>Bartosik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64259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TMCI with SC: vanishing TMCI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33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93940-15CA-EF43-AE61-19B677B3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4705350" cy="2375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7876B-1C4F-8A47-93C2-0DFBA47E1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49" y="2340529"/>
            <a:ext cx="4702102" cy="925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2547E-0834-4442-BAB2-E35B8152A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266424"/>
            <a:ext cx="4705350" cy="1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1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D6CAF2E2-3072-8F48-8BC2-C558CBD8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41A59B-DCBC-5C4C-9E4C-F579B38F0816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34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Rectangle 5">
            <a:extLst>
              <a:ext uri="{FF2B5EF4-FFF2-40B4-BE49-F238E27FC236}">
                <a16:creationId xmlns:a16="http://schemas.microsoft.com/office/drawing/2014/main" id="{730954DE-5F8D-EF45-A85E-C18559C5D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DC326009-26AE-E146-A4AE-7BA208197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DD530D52-439B-1D41-A23F-04221606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5" name="Rectangle 9">
            <a:extLst>
              <a:ext uri="{FF2B5EF4-FFF2-40B4-BE49-F238E27FC236}">
                <a16:creationId xmlns:a16="http://schemas.microsoft.com/office/drawing/2014/main" id="{198D33C2-AA26-EE43-B7E5-F176CAEA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6" name="Rectangle 24">
            <a:extLst>
              <a:ext uri="{FF2B5EF4-FFF2-40B4-BE49-F238E27FC236}">
                <a16:creationId xmlns:a16="http://schemas.microsoft.com/office/drawing/2014/main" id="{0D976DA5-15E8-FE42-A093-24F64CC8A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7" name="Rectangle 26">
            <a:extLst>
              <a:ext uri="{FF2B5EF4-FFF2-40B4-BE49-F238E27FC236}">
                <a16:creationId xmlns:a16="http://schemas.microsoft.com/office/drawing/2014/main" id="{9F55E4A7-09E0-4147-8B9C-688641289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D8E0E923-D0A2-3240-882C-1D1594A7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89" name="Rectangle 10">
            <a:extLst>
              <a:ext uri="{FF2B5EF4-FFF2-40B4-BE49-F238E27FC236}">
                <a16:creationId xmlns:a16="http://schemas.microsoft.com/office/drawing/2014/main" id="{E4E6CC1E-A4CB-E640-9785-41ED53097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90" name="Rectangle 12">
            <a:extLst>
              <a:ext uri="{FF2B5EF4-FFF2-40B4-BE49-F238E27FC236}">
                <a16:creationId xmlns:a16="http://schemas.microsoft.com/office/drawing/2014/main" id="{723110F3-2C64-4F46-8145-CBCCC5C2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6091" name="Rectangle 21">
            <a:extLst>
              <a:ext uri="{FF2B5EF4-FFF2-40B4-BE49-F238E27FC236}">
                <a16:creationId xmlns:a16="http://schemas.microsoft.com/office/drawing/2014/main" id="{92473F3E-2F99-974D-A1D5-2481CBB07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46092" name="TextBox 2">
            <a:extLst>
              <a:ext uri="{FF2B5EF4-FFF2-40B4-BE49-F238E27FC236}">
                <a16:creationId xmlns:a16="http://schemas.microsoft.com/office/drawing/2014/main" id="{2DECBEA7-8C74-A546-A131-E2F62633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676400"/>
            <a:ext cx="447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6000">
                <a:solidFill>
                  <a:srgbClr val="FFFF00"/>
                </a:solidFill>
                <a:latin typeface="Brush Script MT Italic" panose="03060802040406070304" pitchFamily="66" charset="-122"/>
                <a:cs typeface="Arial" panose="020B0604020202020204" pitchFamily="34" charset="0"/>
              </a:rPr>
              <a:t>Many thanks!  </a:t>
            </a:r>
            <a:r>
              <a:rPr lang="en-US" altLang="en-US" sz="4000">
                <a:solidFill>
                  <a:srgbClr val="FFFF00"/>
                </a:solidFill>
                <a:latin typeface="Brush Script MT Italic" panose="03060802040406070304" pitchFamily="66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457FF6-2EE4-844D-8715-E8FFA4D5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3889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W(s)~</a:t>
            </a:r>
            <a:r>
              <a:rPr lang="en-US" altLang="en-US" b="1" u="sng" dirty="0">
                <a:solidFill>
                  <a:srgbClr val="D5FC79"/>
                </a:solidFill>
                <a:latin typeface="Symbol" pitchFamily="2" charset="2"/>
                <a:ea typeface="ＭＳ Ｐゴシック" panose="020B0600070205080204" pitchFamily="34" charset="-128"/>
              </a:rPr>
              <a:t>Q</a:t>
            </a:r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(s)</a:t>
            </a:r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 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6871549B-7F31-3541-BF4D-5F9B7702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695CB6-4899-494E-80D4-5B155C588F3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35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58D6A-FCC9-9547-A4C2-F5F2835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B091C34-28A9-6B4A-9DA3-FF7FD10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E0096931-3947-FF49-8C42-8C25C91B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5A2DFD6-F0A5-F949-8517-53D90C4B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39" name="Rectangle 24">
            <a:extLst>
              <a:ext uri="{FF2B5EF4-FFF2-40B4-BE49-F238E27FC236}">
                <a16:creationId xmlns:a16="http://schemas.microsoft.com/office/drawing/2014/main" id="{22A72D3D-5598-8F46-BD98-85D5CA5E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0" name="Rectangle 26">
            <a:extLst>
              <a:ext uri="{FF2B5EF4-FFF2-40B4-BE49-F238E27FC236}">
                <a16:creationId xmlns:a16="http://schemas.microsoft.com/office/drawing/2014/main" id="{C1533DC9-8BB5-F741-BE87-FCBEBDC8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FF71C612-3C57-3544-A2CA-D8A0CC1B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B3299DB4-E2EA-C14D-83E3-2CA72E9E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3" name="Rectangle 12">
            <a:extLst>
              <a:ext uri="{FF2B5EF4-FFF2-40B4-BE49-F238E27FC236}">
                <a16:creationId xmlns:a16="http://schemas.microsoft.com/office/drawing/2014/main" id="{0B498F76-817B-0A42-A8AF-06DBCEBF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4044" name="Rectangle 21">
            <a:extLst>
              <a:ext uri="{FF2B5EF4-FFF2-40B4-BE49-F238E27FC236}">
                <a16:creationId xmlns:a16="http://schemas.microsoft.com/office/drawing/2014/main" id="{63CDC7C9-97A8-2845-AB08-ABB31CD5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281A1-A06F-9342-9688-0F3219AF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09" y="4472839"/>
            <a:ext cx="1790700" cy="44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972FB-33D7-9345-B126-50578A546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0"/>
            <a:ext cx="4436171" cy="3393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7E1DC-C6C6-CA46-9D78-DFA4AC872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459" y="777140"/>
            <a:ext cx="4378541" cy="337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D3AFA9-5B13-1245-8972-E43821695E07}"/>
                  </a:ext>
                </a:extLst>
              </p:cNvPr>
              <p:cNvSpPr txBox="1"/>
              <p:nvPr/>
            </p:nvSpPr>
            <p:spPr>
              <a:xfrm>
                <a:off x="3442588" y="768280"/>
                <a:ext cx="85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D3AFA9-5B13-1245-8972-E4382169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88" y="768280"/>
                <a:ext cx="85504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7B1CD6-44A5-004A-A681-E4B3CECA63E7}"/>
                  </a:ext>
                </a:extLst>
              </p:cNvPr>
              <p:cNvSpPr/>
              <p:nvPr/>
            </p:nvSpPr>
            <p:spPr>
              <a:xfrm>
                <a:off x="8160717" y="812808"/>
                <a:ext cx="983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7B1CD6-44A5-004A-A681-E4B3CECA6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17" y="812808"/>
                <a:ext cx="9832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33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What we do not know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25023-85F8-BC4B-8E51-062C92788995}"/>
              </a:ext>
            </a:extLst>
          </p:cNvPr>
          <p:cNvSpPr txBox="1"/>
          <p:nvPr/>
        </p:nvSpPr>
        <p:spPr>
          <a:xfrm>
            <a:off x="228601" y="1066800"/>
            <a:ext cx="8652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Threshold wake of the transverse instability (TMCI) may be elevated significantly by SC (Theory)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It had to be elevated by the strong SC at CERN SPS Q26 (Theory)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This did not happen (CERN observations and macroparticle simulations)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18A12-5DEE-C34D-86B5-309DCB33CF50}"/>
              </a:ext>
            </a:extLst>
          </p:cNvPr>
          <p:cNvSpPr txBox="1"/>
          <p:nvPr/>
        </p:nvSpPr>
        <p:spPr>
          <a:xfrm>
            <a:off x="914400" y="5021751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sual" pitchFamily="2" charset="77"/>
              </a:rPr>
              <a:t>What is wrong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379014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No SC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sz="12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A7406-4CFA-A442-93D9-23E076EF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4" y="409005"/>
            <a:ext cx="8229600" cy="3379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3BC05-C3C5-9C4E-AB3A-878A21BC56E1}"/>
              </a:ext>
            </a:extLst>
          </p:cNvPr>
          <p:cNvSpPr txBox="1"/>
          <p:nvPr/>
        </p:nvSpPr>
        <p:spPr>
          <a:xfrm>
            <a:off x="5897588" y="3480782"/>
            <a:ext cx="2726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</a:t>
            </a:r>
            <a:r>
              <a:rPr lang="en-US" sz="1400" dirty="0" err="1">
                <a:solidFill>
                  <a:srgbClr val="00B0F0"/>
                </a:solidFill>
              </a:rPr>
              <a:t>arxiv.org</a:t>
            </a:r>
            <a:r>
              <a:rPr lang="en-US" sz="1400" dirty="0">
                <a:solidFill>
                  <a:srgbClr val="00B0F0"/>
                </a:solidFill>
              </a:rPr>
              <a:t>/abs/1806.07521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28B472-06C9-D34C-994F-A63A033C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61582"/>
            <a:ext cx="5074031" cy="29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5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TMCI, no SC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0E95-0066-264D-B164-A5D07C9080F8}"/>
              </a:ext>
            </a:extLst>
          </p:cNvPr>
          <p:cNvSpPr txBox="1"/>
          <p:nvPr/>
        </p:nvSpPr>
        <p:spPr>
          <a:xfrm>
            <a:off x="381000" y="563614"/>
            <a:ext cx="824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TMCI is a single bunch instability at zero chromaticity, having a sharp threshold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C15C5-C8E3-C14E-BE68-C02A4C2A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60412"/>
            <a:ext cx="4941555" cy="544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F23A23-4A0F-ED49-8DF6-E9B367C0190E}"/>
                  </a:ext>
                </a:extLst>
              </p:cNvPr>
              <p:cNvSpPr txBox="1"/>
              <p:nvPr/>
            </p:nvSpPr>
            <p:spPr>
              <a:xfrm>
                <a:off x="5867400" y="1447800"/>
                <a:ext cx="1864613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CERN SPS Q20</a:t>
                </a:r>
              </a:p>
              <a:p>
                <a:endParaRPr lang="en-US" dirty="0"/>
              </a:p>
              <a:p>
                <a:r>
                  <a:rPr lang="en-US" dirty="0"/>
                  <a:t>Airbag model</a:t>
                </a:r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US" dirty="0"/>
                  <a:t> cm;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=1.3</m:t>
                    </m:r>
                  </m:oMath>
                </a14:m>
                <a:r>
                  <a:rPr lang="en-US" dirty="0"/>
                  <a:t> GHz;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MOhm/m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F23A23-4A0F-ED49-8DF6-E9B367C01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47800"/>
                <a:ext cx="1864613" cy="2585323"/>
              </a:xfrm>
              <a:prstGeom prst="rect">
                <a:avLst/>
              </a:prstGeom>
              <a:blipFill>
                <a:blip r:embed="rId3"/>
                <a:stretch>
                  <a:fillRect l="-2703" t="-976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2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98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TMCI, no SC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D0E95-0066-264D-B164-A5D07C9080F8}"/>
              </a:ext>
            </a:extLst>
          </p:cNvPr>
          <p:cNvSpPr txBox="1"/>
          <p:nvPr/>
        </p:nvSpPr>
        <p:spPr>
          <a:xfrm>
            <a:off x="6156128" y="2276633"/>
            <a:ext cx="2552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more rings, the threshold is not that sharp: </a:t>
            </a:r>
          </a:p>
          <a:p>
            <a:endParaRPr lang="en-US" dirty="0"/>
          </a:p>
          <a:p>
            <a:r>
              <a:rPr lang="en-US" dirty="0"/>
              <a:t>A low and high intensity thresholds can be introduced.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4F827-937B-6D44-B3EC-A66D504F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84878"/>
            <a:ext cx="5256293" cy="60356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0FED25-AD35-B74D-9972-D1C6E81B70E3}"/>
              </a:ext>
            </a:extLst>
          </p:cNvPr>
          <p:cNvCxnSpPr>
            <a:cxnSpLocks/>
          </p:cNvCxnSpPr>
          <p:nvPr/>
        </p:nvCxnSpPr>
        <p:spPr>
          <a:xfrm flipV="1">
            <a:off x="1676400" y="1143000"/>
            <a:ext cx="0" cy="4419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82DC9C-E1C8-284E-AAF2-94628DB8F67C}"/>
              </a:ext>
            </a:extLst>
          </p:cNvPr>
          <p:cNvCxnSpPr>
            <a:cxnSpLocks/>
          </p:cNvCxnSpPr>
          <p:nvPr/>
        </p:nvCxnSpPr>
        <p:spPr>
          <a:xfrm flipV="1">
            <a:off x="3124200" y="1143000"/>
            <a:ext cx="0" cy="44196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30D9D0-7970-EB46-B793-5A1FBFC5473F}"/>
              </a:ext>
            </a:extLst>
          </p:cNvPr>
          <p:cNvSpPr txBox="1"/>
          <p:nvPr/>
        </p:nvSpPr>
        <p:spPr>
          <a:xfrm>
            <a:off x="1145485" y="4343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A9D4FE-EEE3-FB44-99DC-5AD3E0CA67F7}"/>
              </a:ext>
            </a:extLst>
          </p:cNvPr>
          <p:cNvSpPr/>
          <p:nvPr/>
        </p:nvSpPr>
        <p:spPr>
          <a:xfrm>
            <a:off x="2529165" y="434871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79284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98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Parameters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1D552-7F0C-1D4A-AA54-9509A4A0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48003"/>
            <a:ext cx="635392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E41ACCC-2A52-C84F-92CE-1930B087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98"/>
            <a:ext cx="8229600" cy="45085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D5FC79"/>
                </a:solidFill>
                <a:latin typeface="Tiger Expert" panose="02070300020205020404" pitchFamily="18" charset="0"/>
                <a:ea typeface="ＭＳ Ｐゴシック" panose="020B0600070205080204" pitchFamily="34" charset="-128"/>
              </a:rPr>
              <a:t>Thresholds</a:t>
            </a:r>
            <a:endParaRPr lang="en-US" altLang="en-US" dirty="0">
              <a:solidFill>
                <a:srgbClr val="D5FC79"/>
              </a:solidFill>
              <a:latin typeface="Mathematica7Mon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A34FDF4-8F3B-0849-84A5-67404E2D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F3FA0-4264-4A4D-A820-5DC9807FCCE4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137418D-F3EE-6E41-9DD6-0EB805F0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60E361-AFA5-1D44-A387-B6200718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056B0BE2-9FB1-2B4B-9E76-FDC98F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6154990A-A3A5-8944-993C-8635682B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7" name="Rectangle 24">
            <a:extLst>
              <a:ext uri="{FF2B5EF4-FFF2-40B4-BE49-F238E27FC236}">
                <a16:creationId xmlns:a16="http://schemas.microsoft.com/office/drawing/2014/main" id="{5CD0D309-BF58-224C-8DC0-E0D2A369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8" name="Rectangle 26">
            <a:extLst>
              <a:ext uri="{FF2B5EF4-FFF2-40B4-BE49-F238E27FC236}">
                <a16:creationId xmlns:a16="http://schemas.microsoft.com/office/drawing/2014/main" id="{6438B378-DEFB-CD4D-BDD9-3E6E9F6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DB35DD6-D2FC-9246-8FAD-1CE37E8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AB854F9D-5806-4844-9A25-89C7658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1" name="Rectangle 12">
            <a:extLst>
              <a:ext uri="{FF2B5EF4-FFF2-40B4-BE49-F238E27FC236}">
                <a16:creationId xmlns:a16="http://schemas.microsoft.com/office/drawing/2014/main" id="{E2E99208-BB1B-0C40-AF96-EEAA6005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32" name="Rectangle 21">
            <a:extLst>
              <a:ext uri="{FF2B5EF4-FFF2-40B4-BE49-F238E27FC236}">
                <a16:creationId xmlns:a16="http://schemas.microsoft.com/office/drawing/2014/main" id="{E3EF5C59-7665-D64D-A234-FB0F45A2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-122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690F7-820A-A94C-88C8-CD1F2CAE8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5667373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9E2A1-3D3B-CF4C-9013-83CB4EC8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486" y="2438400"/>
            <a:ext cx="5994400" cy="2299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ADDEA-D07F-D74C-B977-66D25438F914}"/>
              </a:ext>
            </a:extLst>
          </p:cNvPr>
          <p:cNvSpPr txBox="1"/>
          <p:nvPr/>
        </p:nvSpPr>
        <p:spPr>
          <a:xfrm>
            <a:off x="914400" y="5187423"/>
            <a:ext cx="718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HI TMCI threshold, expressed in terms of </a:t>
            </a:r>
            <a:r>
              <a:rPr lang="en-US" dirty="0" err="1"/>
              <a:t>dp</a:t>
            </a:r>
            <a:r>
              <a:rPr lang="en-US" dirty="0"/>
              <a:t>/p and line density, </a:t>
            </a:r>
          </a:p>
          <a:p>
            <a:r>
              <a:rPr lang="en-US" dirty="0"/>
              <a:t>is very close to the stability threshold of a coasting Gaussian beam, </a:t>
            </a:r>
          </a:p>
          <a:p>
            <a:r>
              <a:rPr lang="en-US" dirty="0"/>
              <a:t>thus confirming Ruth-Wang (1981) microwave stability criterion.   </a:t>
            </a:r>
          </a:p>
        </p:txBody>
      </p:sp>
    </p:spTree>
    <p:extLst>
      <p:ext uri="{BB962C8B-B14F-4D97-AF65-F5344CB8AC3E}">
        <p14:creationId xmlns:p14="http://schemas.microsoft.com/office/powerpoint/2010/main" val="250830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377609</TotalTime>
  <Words>763</Words>
  <Application>Microsoft Macintosh PowerPoint</Application>
  <PresentationFormat>On-screen Show (4:3)</PresentationFormat>
  <Paragraphs>224</Paragraphs>
  <Slides>35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Brush Script MT</vt:lpstr>
      <vt:lpstr>Brush Script MT Italic</vt:lpstr>
      <vt:lpstr>ＭＳ Ｐゴシック</vt:lpstr>
      <vt:lpstr>Arial</vt:lpstr>
      <vt:lpstr>Ayuthaya</vt:lpstr>
      <vt:lpstr>Baskerville</vt:lpstr>
      <vt:lpstr>Calibri</vt:lpstr>
      <vt:lpstr>Cambria Math</vt:lpstr>
      <vt:lpstr>Casual</vt:lpstr>
      <vt:lpstr>Courier New</vt:lpstr>
      <vt:lpstr>Lucida Fax</vt:lpstr>
      <vt:lpstr>Mathematica7Mono</vt:lpstr>
      <vt:lpstr>Symbol</vt:lpstr>
      <vt:lpstr>Tiger Expert</vt:lpstr>
      <vt:lpstr>Times New Roman</vt:lpstr>
      <vt:lpstr>Office Theme</vt:lpstr>
      <vt:lpstr>Document</vt:lpstr>
      <vt:lpstr>Can Space Charge Stabilize a Bunch Greatly?  </vt:lpstr>
      <vt:lpstr>Problem</vt:lpstr>
      <vt:lpstr>What we know</vt:lpstr>
      <vt:lpstr>What we do not know</vt:lpstr>
      <vt:lpstr>No SC</vt:lpstr>
      <vt:lpstr>TMCI, no SC</vt:lpstr>
      <vt:lpstr>TMCI, no SC</vt:lpstr>
      <vt:lpstr>Parameters</vt:lpstr>
      <vt:lpstr>Thresholds</vt:lpstr>
      <vt:lpstr>Air-Bag, Square well (ABS)  </vt:lpstr>
      <vt:lpstr>ABS model</vt:lpstr>
      <vt:lpstr>Conclusion for no_SC:</vt:lpstr>
      <vt:lpstr>TMCI with SC: only 2 types are possible</vt:lpstr>
      <vt:lpstr>TMCI with SC: vanishing TMCI</vt:lpstr>
      <vt:lpstr>Intrinsic Landau Damping </vt:lpstr>
      <vt:lpstr>Stability vs SC for Coasting Beams</vt:lpstr>
      <vt:lpstr>Contradiction </vt:lpstr>
      <vt:lpstr>Resolution </vt:lpstr>
      <vt:lpstr>Convective Instabilities</vt:lpstr>
      <vt:lpstr>ACI</vt:lpstr>
      <vt:lpstr>Air-Bag, Square well (ABS)  </vt:lpstr>
      <vt:lpstr>No-Wake Eigensystem  </vt:lpstr>
      <vt:lpstr>ABS Eigenfunctions: Broadband wake</vt:lpstr>
      <vt:lpstr>Broadband, no SC: TMCI</vt:lpstr>
      <vt:lpstr>SC Effect at the no SC threshold: Convective Instability </vt:lpstr>
      <vt:lpstr>SC can even reduce the threshold</vt:lpstr>
      <vt:lpstr>SCI time evolution</vt:lpstr>
      <vt:lpstr>Absolute-Convective Instability (ACI)</vt:lpstr>
      <vt:lpstr>ACI excited by damping</vt:lpstr>
      <vt:lpstr>ACI excited by damping</vt:lpstr>
      <vt:lpstr>PS Observations</vt:lpstr>
      <vt:lpstr>SPS Observations</vt:lpstr>
      <vt:lpstr>TMCI with SC: vanishing TMCI</vt:lpstr>
      <vt:lpstr>PowerPoint Presentation</vt:lpstr>
      <vt:lpstr>W(s)~Q(s) </vt:lpstr>
    </vt:vector>
  </TitlesOfParts>
  <Company>Fermilab | Accelerator Division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Burov</dc:creator>
  <cp:lastModifiedBy>Microsoft Office User</cp:lastModifiedBy>
  <cp:revision>15624</cp:revision>
  <cp:lastPrinted>2018-07-31T15:53:53Z</cp:lastPrinted>
  <dcterms:created xsi:type="dcterms:W3CDTF">2010-06-28T20:06:36Z</dcterms:created>
  <dcterms:modified xsi:type="dcterms:W3CDTF">2018-08-01T19:26:53Z</dcterms:modified>
</cp:coreProperties>
</file>