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40"/>
  </p:notesMasterIdLst>
  <p:sldIdLst>
    <p:sldId id="256" r:id="rId4"/>
    <p:sldId id="257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4" r:id="rId26"/>
    <p:sldId id="285" r:id="rId27"/>
    <p:sldId id="286" r:id="rId28"/>
    <p:sldId id="290" r:id="rId29"/>
    <p:sldId id="297" r:id="rId30"/>
    <p:sldId id="291" r:id="rId31"/>
    <p:sldId id="299" r:id="rId32"/>
    <p:sldId id="292" r:id="rId33"/>
    <p:sldId id="300" r:id="rId34"/>
    <p:sldId id="293" r:id="rId35"/>
    <p:sldId id="298" r:id="rId36"/>
    <p:sldId id="294" r:id="rId37"/>
    <p:sldId id="295" r:id="rId38"/>
    <p:sldId id="29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2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11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20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21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6CFE307-33BE-4EDB-820A-8A0669E152DF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CustomShape 2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4B9893C5-88F9-4452-9FD0-13B15D2DE722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5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" name="Picture 39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" name="Picture 78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0" name="Picture 79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5" name="Picture 11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16" name="Picture 115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 hidden="1"/>
          <p:cNvSpPr/>
          <p:nvPr/>
        </p:nvSpPr>
        <p:spPr>
          <a:xfrm>
            <a:off x="6450120" y="4477320"/>
            <a:ext cx="107532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Line 2"/>
          <p:cNvSpPr/>
          <p:nvPr/>
        </p:nvSpPr>
        <p:spPr>
          <a:xfrm>
            <a:off x="215640" y="6362640"/>
            <a:ext cx="7539120" cy="360"/>
          </a:xfrm>
          <a:prstGeom prst="line">
            <a:avLst/>
          </a:prstGeom>
          <a:ln w="76320"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2" name="Picture 6"/>
          <p:cNvPicPr/>
          <p:nvPr/>
        </p:nvPicPr>
        <p:blipFill>
          <a:blip r:embed="rId14"/>
          <a:stretch/>
        </p:blipFill>
        <p:spPr>
          <a:xfrm>
            <a:off x="7820640" y="6258960"/>
            <a:ext cx="1093680" cy="196920"/>
          </a:xfrm>
          <a:prstGeom prst="rect">
            <a:avLst/>
          </a:prstGeom>
          <a:ln>
            <a:noFill/>
          </a:ln>
        </p:spPr>
      </p:pic>
      <p:sp>
        <p:nvSpPr>
          <p:cNvPr id="3" name="CustomShape 3"/>
          <p:cNvSpPr/>
          <p:nvPr/>
        </p:nvSpPr>
        <p:spPr>
          <a:xfrm>
            <a:off x="-17640" y="0"/>
            <a:ext cx="9188640" cy="895680"/>
          </a:xfrm>
          <a:prstGeom prst="rect">
            <a:avLst/>
          </a:prstGeom>
          <a:solidFill>
            <a:srgbClr val="004C97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" name="Picture 12"/>
          <p:cNvPicPr/>
          <p:nvPr/>
        </p:nvPicPr>
        <p:blipFill>
          <a:blip r:embed="rId15"/>
          <a:srcRect t="25807" b="25759"/>
          <a:stretch/>
        </p:blipFill>
        <p:spPr>
          <a:xfrm>
            <a:off x="-17640" y="816840"/>
            <a:ext cx="9188640" cy="2964960"/>
          </a:xfrm>
          <a:prstGeom prst="rect">
            <a:avLst/>
          </a:prstGeom>
          <a:ln>
            <a:noFill/>
          </a:ln>
        </p:spPr>
      </p:pic>
      <p:pic>
        <p:nvPicPr>
          <p:cNvPr id="5" name="Picture 13"/>
          <p:cNvPicPr/>
          <p:nvPr/>
        </p:nvPicPr>
        <p:blipFill>
          <a:blip r:embed="rId16"/>
          <a:stretch/>
        </p:blipFill>
        <p:spPr>
          <a:xfrm>
            <a:off x="-17640" y="249840"/>
            <a:ext cx="9009720" cy="300960"/>
          </a:xfrm>
          <a:prstGeom prst="rect">
            <a:avLst/>
          </a:prstGeom>
          <a:ln>
            <a:noFill/>
          </a:ln>
        </p:spPr>
      </p:pic>
      <p:sp>
        <p:nvSpPr>
          <p:cNvPr id="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6450120" y="4477320"/>
            <a:ext cx="107532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Line 2"/>
          <p:cNvSpPr/>
          <p:nvPr/>
        </p:nvSpPr>
        <p:spPr>
          <a:xfrm>
            <a:off x="215640" y="6362640"/>
            <a:ext cx="7539120" cy="360"/>
          </a:xfrm>
          <a:prstGeom prst="line">
            <a:avLst/>
          </a:prstGeom>
          <a:ln w="76320"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44" name="Picture 6"/>
          <p:cNvPicPr/>
          <p:nvPr/>
        </p:nvPicPr>
        <p:blipFill>
          <a:blip r:embed="rId14"/>
          <a:stretch/>
        </p:blipFill>
        <p:spPr>
          <a:xfrm>
            <a:off x="7820640" y="6258960"/>
            <a:ext cx="1093680" cy="196920"/>
          </a:xfrm>
          <a:prstGeom prst="rect">
            <a:avLst/>
          </a:prstGeom>
          <a:ln>
            <a:noFill/>
          </a:ln>
        </p:spPr>
      </p:pic>
      <p:sp>
        <p:nvSpPr>
          <p:cNvPr id="45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604.01444.pdf" TargetMode="Externa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266760" y="4741200"/>
            <a:ext cx="5547240" cy="124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Twymun K. Safford	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SIST/GEM Summer Program - 2018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Advisor: Dr. Alex Himmel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Michigan State University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08/09/2018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67680" y="3740400"/>
            <a:ext cx="9094680" cy="100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NOvA (NuMI Off-Axis ν</a:t>
            </a:r>
            <a:r>
              <a:rPr lang="en-US" sz="3200" b="1" strike="noStrike" spc="-1" baseline="-25000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e</a:t>
            </a:r>
            <a:r>
              <a:rPr lang="en-US" sz="32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 Appearance) Neutrino Experiment – Neural Network Analysis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4" name="Picture 3"/>
          <p:cNvPicPr/>
          <p:nvPr/>
        </p:nvPicPr>
        <p:blipFill>
          <a:blip r:embed="rId2"/>
          <a:stretch/>
        </p:blipFill>
        <p:spPr>
          <a:xfrm>
            <a:off x="0" y="787320"/>
            <a:ext cx="9162360" cy="2985120"/>
          </a:xfrm>
          <a:prstGeom prst="rect">
            <a:avLst/>
          </a:prstGeom>
          <a:ln>
            <a:noFill/>
          </a:ln>
        </p:spPr>
      </p:pic>
      <p:pic>
        <p:nvPicPr>
          <p:cNvPr id="125" name="Picture 4"/>
          <p:cNvPicPr/>
          <p:nvPr/>
        </p:nvPicPr>
        <p:blipFill>
          <a:blip r:embed="rId3"/>
          <a:stretch/>
        </p:blipFill>
        <p:spPr>
          <a:xfrm>
            <a:off x="4436640" y="5365440"/>
            <a:ext cx="1377360" cy="721440"/>
          </a:xfrm>
          <a:prstGeom prst="rect">
            <a:avLst/>
          </a:prstGeom>
          <a:ln>
            <a:noFill/>
          </a:ln>
        </p:spPr>
      </p:pic>
      <p:pic>
        <p:nvPicPr>
          <p:cNvPr id="126" name="Picture 5"/>
          <p:cNvPicPr/>
          <p:nvPr/>
        </p:nvPicPr>
        <p:blipFill>
          <a:blip r:embed="rId4"/>
          <a:stretch/>
        </p:blipFill>
        <p:spPr>
          <a:xfrm>
            <a:off x="7810560" y="5072400"/>
            <a:ext cx="926280" cy="1076760"/>
          </a:xfrm>
          <a:prstGeom prst="rect">
            <a:avLst/>
          </a:prstGeom>
          <a:ln>
            <a:noFill/>
          </a:ln>
        </p:spPr>
      </p:pic>
      <p:pic>
        <p:nvPicPr>
          <p:cNvPr id="127" name="Picture 6"/>
          <p:cNvPicPr/>
          <p:nvPr/>
        </p:nvPicPr>
        <p:blipFill>
          <a:blip r:embed="rId5"/>
          <a:stretch/>
        </p:blipFill>
        <p:spPr>
          <a:xfrm>
            <a:off x="6013800" y="5321880"/>
            <a:ext cx="1478880" cy="748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Content Placeholder 6"/>
          <p:cNvPicPr/>
          <p:nvPr/>
        </p:nvPicPr>
        <p:blipFill>
          <a:blip r:embed="rId2"/>
          <a:stretch/>
        </p:blipFill>
        <p:spPr>
          <a:xfrm>
            <a:off x="736920" y="499320"/>
            <a:ext cx="6032520" cy="292968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The NOvA Detectors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0580C812-63BF-407A-9BED-E49387A5FEA7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10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4"/>
          <p:cNvSpPr/>
          <p:nvPr/>
        </p:nvSpPr>
        <p:spPr>
          <a:xfrm>
            <a:off x="373680" y="3296432"/>
            <a:ext cx="8770320" cy="155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3087"/>
                </a:solidFill>
                <a:uFill>
                  <a:solidFill>
                    <a:srgbClr val="FFFFFF"/>
                  </a:solidFill>
                </a:uFill>
                <a:latin typeface="Calibri"/>
                <a:ea typeface="Geneva"/>
              </a:rPr>
              <a:t>Large, 14 </a:t>
            </a:r>
            <a:r>
              <a:rPr lang="en-US" sz="2400" b="0" strike="noStrike" spc="-1" dirty="0" err="1">
                <a:solidFill>
                  <a:srgbClr val="003087"/>
                </a:solidFill>
                <a:uFill>
                  <a:solidFill>
                    <a:srgbClr val="FFFFFF"/>
                  </a:solidFill>
                </a:uFill>
                <a:latin typeface="Calibri"/>
                <a:ea typeface="Geneva"/>
              </a:rPr>
              <a:t>kTon</a:t>
            </a:r>
            <a:r>
              <a:rPr lang="en-US" sz="2400" b="0" strike="noStrike" spc="-1" dirty="0">
                <a:solidFill>
                  <a:srgbClr val="003087"/>
                </a:solidFill>
                <a:uFill>
                  <a:solidFill>
                    <a:srgbClr val="FFFFFF"/>
                  </a:solidFill>
                </a:uFill>
                <a:latin typeface="Calibri"/>
                <a:ea typeface="Geneva"/>
              </a:rPr>
              <a:t> at the Far Detector – 385,000 scintillator cells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3087"/>
                </a:solidFill>
                <a:uFill>
                  <a:solidFill>
                    <a:srgbClr val="FFFFFF"/>
                  </a:solidFill>
                </a:uFill>
                <a:latin typeface="Calibri"/>
                <a:ea typeface="Geneva"/>
              </a:rPr>
              <a:t>Consist of plastic cells filled with liquid scintillator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3087"/>
                </a:solidFill>
                <a:uFill>
                  <a:solidFill>
                    <a:srgbClr val="FFFFFF"/>
                  </a:solidFill>
                </a:uFill>
                <a:latin typeface="Calibri"/>
                <a:ea typeface="Geneva"/>
              </a:rPr>
              <a:t>Arranged in alternating directions for 3D reconstruction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5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4">
            <a:extLst>
              <a:ext uri="{FF2B5EF4-FFF2-40B4-BE49-F238E27FC236}">
                <a16:creationId xmlns:a16="http://schemas.microsoft.com/office/drawing/2014/main" id="{730644E5-0281-44A1-8BA6-88ECCA3B0CBF}"/>
              </a:ext>
            </a:extLst>
          </p:cNvPr>
          <p:cNvSpPr/>
          <p:nvPr/>
        </p:nvSpPr>
        <p:spPr>
          <a:xfrm>
            <a:off x="373680" y="4415040"/>
            <a:ext cx="8359560" cy="220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0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rPr>
              <a:t>NOvA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rPr>
              <a:t> Measures: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3320">
              <a:lnSpc>
                <a:spcPct val="100000"/>
              </a:lnSpc>
              <a:buClr>
                <a:srgbClr val="77933C"/>
              </a:buClr>
              <a:buFont typeface="Arial"/>
              <a:buChar char="–"/>
            </a:pPr>
            <a:r>
              <a:rPr lang="en-US" sz="2300" b="0" i="1" strike="noStrike" spc="-1" dirty="0">
                <a:solidFill>
                  <a:srgbClr val="77933C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rPr>
              <a:t>CP</a:t>
            </a:r>
            <a:r>
              <a:rPr lang="en-US" sz="2300" b="0" strike="noStrike" spc="-1" dirty="0">
                <a:solidFill>
                  <a:srgbClr val="77933C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rPr>
              <a:t>-violating phase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3320">
              <a:lnSpc>
                <a:spcPct val="100000"/>
              </a:lnSpc>
              <a:buClr>
                <a:srgbClr val="77933C"/>
              </a:buClr>
              <a:buFont typeface="Arial"/>
              <a:buChar char="–"/>
            </a:pPr>
            <a:r>
              <a:rPr lang="en-US" sz="2300" b="0" i="1" strike="noStrike" spc="-1" dirty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rPr>
              <a:t>θ</a:t>
            </a:r>
            <a:r>
              <a:rPr lang="en-US" sz="2300" b="0" strike="noStrike" spc="-1" baseline="-25000" dirty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rPr>
              <a:t>23</a:t>
            </a:r>
            <a:r>
              <a:rPr lang="en-US" sz="2300" b="0" strike="noStrike" spc="-1" dirty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rPr>
              <a:t> octant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3320">
              <a:lnSpc>
                <a:spcPct val="100000"/>
              </a:lnSpc>
              <a:buClr>
                <a:srgbClr val="953735"/>
              </a:buClr>
              <a:buFont typeface="Arial"/>
              <a:buChar char="–"/>
            </a:pPr>
            <a:r>
              <a:rPr lang="en-US" sz="2300" b="0" strike="noStrike" spc="-1" dirty="0">
                <a:solidFill>
                  <a:srgbClr val="953735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rPr>
              <a:t>Sign of Δm</a:t>
            </a:r>
            <a:r>
              <a:rPr lang="en-US" sz="2300" b="0" strike="noStrike" spc="-1" baseline="30000" dirty="0">
                <a:solidFill>
                  <a:srgbClr val="953735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rPr>
              <a:t>2</a:t>
            </a:r>
            <a:r>
              <a:rPr lang="en-US" sz="2300" b="0" strike="noStrike" spc="-1" baseline="-25000" dirty="0">
                <a:solidFill>
                  <a:srgbClr val="953735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rPr>
              <a:t>32</a:t>
            </a:r>
            <a:r>
              <a:rPr lang="en-US" sz="2300" b="0" strike="noStrike" spc="-1" dirty="0">
                <a:solidFill>
                  <a:srgbClr val="953735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rPr>
              <a:t> – “Mass Hierarchy”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228600" y="971640"/>
            <a:ext cx="8671320" cy="505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The far detector is above ground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505050"/>
              </a:buClr>
              <a:buFont typeface="Arial"/>
              <a:buChar char="–"/>
            </a:pPr>
            <a:r>
              <a:rPr lang="en-US" sz="2200" b="0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Subject to approximately 11 billion cosmic rays per day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505050"/>
              </a:buClr>
              <a:buFont typeface="Arial"/>
              <a:buChar char="–"/>
            </a:pPr>
            <a:r>
              <a:rPr lang="en-US" sz="2200" b="0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Approximately 10</a:t>
            </a:r>
            <a:r>
              <a:rPr lang="en-US" sz="2200" b="0" strike="noStrike" spc="-1" baseline="3000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7 </a:t>
            </a:r>
            <a:r>
              <a:rPr lang="en-US" sz="2200" b="0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events need to be rejected to process and reconstruct pixel maps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Construct a cosmic rejection network via machine learning able to identify events based on event topology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u="sng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Project Goals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4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EC94620E-5E47-4D79-A013-FEA8C5432BB0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11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0" name="Picture 6"/>
          <p:cNvPicPr/>
          <p:nvPr/>
        </p:nvPicPr>
        <p:blipFill>
          <a:blip r:embed="rId2"/>
          <a:stretch/>
        </p:blipFill>
        <p:spPr>
          <a:xfrm>
            <a:off x="168120" y="3237480"/>
            <a:ext cx="4395600" cy="2871360"/>
          </a:xfrm>
          <a:prstGeom prst="rect">
            <a:avLst/>
          </a:prstGeom>
          <a:ln>
            <a:noFill/>
          </a:ln>
        </p:spPr>
      </p:pic>
      <p:pic>
        <p:nvPicPr>
          <p:cNvPr id="211" name="Picture 7"/>
          <p:cNvPicPr/>
          <p:nvPr/>
        </p:nvPicPr>
        <p:blipFill>
          <a:blip r:embed="rId3"/>
          <a:stretch/>
        </p:blipFill>
        <p:spPr>
          <a:xfrm>
            <a:off x="4781520" y="3237480"/>
            <a:ext cx="4301640" cy="2913480"/>
          </a:xfrm>
          <a:prstGeom prst="rect">
            <a:avLst/>
          </a:prstGeom>
          <a:ln>
            <a:noFill/>
          </a:ln>
        </p:spPr>
      </p:pic>
      <p:sp>
        <p:nvSpPr>
          <p:cNvPr id="212" name="CustomShape 5"/>
          <p:cNvSpPr/>
          <p:nvPr/>
        </p:nvSpPr>
        <p:spPr>
          <a:xfrm>
            <a:off x="4145760" y="4253760"/>
            <a:ext cx="1082520" cy="608400"/>
          </a:xfrm>
          <a:prstGeom prst="rightArrow">
            <a:avLst>
              <a:gd name="adj1" fmla="val 50000"/>
              <a:gd name="adj2" fmla="val 50000"/>
            </a:avLst>
          </a:prstGeom>
          <a:ln>
            <a:solidFill>
              <a:srgbClr val="93D2E6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13" name="CustomShape 6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228600" y="971640"/>
            <a:ext cx="6391080" cy="505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The multilayer perceptron (MLP), or traditional neutral network- a machine learning algorithm </a:t>
            </a: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AF272F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Scales poorly to a large number of raw inputs.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AF272F"/>
              </a:buClr>
              <a:buFont typeface="Wingdings" charset="2"/>
              <a:buChar char=""/>
            </a:pPr>
            <a:r>
              <a:rPr lang="en-US" sz="2400" b="0" strike="noStrike" spc="-1" dirty="0">
                <a:solidFill>
                  <a:srgbClr val="AF272F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The number of nodes necessary in that hidden layer may approach infinity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AF272F"/>
              </a:buClr>
              <a:buFont typeface="Wingdings" charset="2"/>
              <a:buChar char=""/>
            </a:pPr>
            <a:r>
              <a:rPr lang="en-US" sz="2400" b="0" strike="noStrike" spc="-1" dirty="0">
                <a:solidFill>
                  <a:srgbClr val="AF272F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 Large number of free parameters in a large network runs the risk of possibly over-training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u="sng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Deep Learning and Convolutional Neural Networks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CustomShape 3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CustomShape 4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86A02A93-B936-4B5A-AAC8-E36F98A89DE7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12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8" name="Picture 1"/>
          <p:cNvPicPr/>
          <p:nvPr/>
        </p:nvPicPr>
        <p:blipFill>
          <a:blip r:embed="rId2"/>
          <a:stretch/>
        </p:blipFill>
        <p:spPr>
          <a:xfrm>
            <a:off x="6376320" y="1985834"/>
            <a:ext cx="2538000" cy="1261440"/>
          </a:xfrm>
          <a:prstGeom prst="rect">
            <a:avLst/>
          </a:prstGeom>
          <a:ln>
            <a:noFill/>
          </a:ln>
        </p:spPr>
      </p:pic>
      <p:sp>
        <p:nvSpPr>
          <p:cNvPr id="219" name="CustomShape 5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Content Placeholder 6"/>
          <p:cNvPicPr/>
          <p:nvPr/>
        </p:nvPicPr>
        <p:blipFill>
          <a:blip r:embed="rId2"/>
          <a:stretch/>
        </p:blipFill>
        <p:spPr>
          <a:xfrm>
            <a:off x="135360" y="1019880"/>
            <a:ext cx="8671320" cy="2963160"/>
          </a:xfrm>
          <a:prstGeom prst="rect">
            <a:avLst/>
          </a:prstGeom>
          <a:ln>
            <a:noFill/>
          </a:ln>
        </p:spPr>
      </p:pic>
      <p:sp>
        <p:nvSpPr>
          <p:cNvPr id="221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Convolutional Neural Network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E3CBF9C6-8390-4392-A015-E394C5008546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13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4" name="Picture 7"/>
          <p:cNvPicPr/>
          <p:nvPr/>
        </p:nvPicPr>
        <p:blipFill>
          <a:blip r:embed="rId3"/>
          <a:stretch/>
        </p:blipFill>
        <p:spPr>
          <a:xfrm>
            <a:off x="218520" y="4024440"/>
            <a:ext cx="4937040" cy="1187640"/>
          </a:xfrm>
          <a:prstGeom prst="rect">
            <a:avLst/>
          </a:prstGeom>
          <a:ln>
            <a:noFill/>
          </a:ln>
        </p:spPr>
      </p:pic>
      <p:pic>
        <p:nvPicPr>
          <p:cNvPr id="225" name="Picture 8"/>
          <p:cNvPicPr/>
          <p:nvPr/>
        </p:nvPicPr>
        <p:blipFill>
          <a:blip r:embed="rId4"/>
          <a:stretch/>
        </p:blipFill>
        <p:spPr>
          <a:xfrm>
            <a:off x="5232240" y="4180680"/>
            <a:ext cx="3692520" cy="1746360"/>
          </a:xfrm>
          <a:prstGeom prst="rect">
            <a:avLst/>
          </a:prstGeom>
          <a:ln>
            <a:noFill/>
          </a:ln>
        </p:spPr>
      </p:pic>
      <p:pic>
        <p:nvPicPr>
          <p:cNvPr id="226" name="Picture 9"/>
          <p:cNvPicPr/>
          <p:nvPr/>
        </p:nvPicPr>
        <p:blipFill>
          <a:blip r:embed="rId5"/>
          <a:stretch/>
        </p:blipFill>
        <p:spPr>
          <a:xfrm>
            <a:off x="1074600" y="5275080"/>
            <a:ext cx="2834280" cy="977400"/>
          </a:xfrm>
          <a:prstGeom prst="rect">
            <a:avLst/>
          </a:prstGeom>
          <a:ln>
            <a:noFill/>
          </a:ln>
        </p:spPr>
      </p:pic>
      <p:sp>
        <p:nvSpPr>
          <p:cNvPr id="227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Content Placeholder 6"/>
          <p:cNvPicPr/>
          <p:nvPr/>
        </p:nvPicPr>
        <p:blipFill>
          <a:blip r:embed="rId2"/>
          <a:stretch/>
        </p:blipFill>
        <p:spPr>
          <a:xfrm>
            <a:off x="228600" y="1451520"/>
            <a:ext cx="8671320" cy="4098240"/>
          </a:xfrm>
          <a:prstGeom prst="rect">
            <a:avLst/>
          </a:prstGeom>
          <a:ln>
            <a:noFill/>
          </a:ln>
        </p:spPr>
      </p:pic>
      <p:sp>
        <p:nvSpPr>
          <p:cNvPr id="229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2D4586C3-B89D-4E2A-AB10-A44537EDF1B0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14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636480" y="703080"/>
            <a:ext cx="8277840" cy="505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43080" indent="-342000">
              <a:lnSpc>
                <a:spcPct val="100000"/>
              </a:lnSpc>
              <a:buClr>
                <a:srgbClr val="AF272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AF272F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ν</a:t>
            </a:r>
            <a:r>
              <a:rPr lang="en-US" sz="2400" b="0" strike="noStrike" spc="-1" baseline="-25000" dirty="0">
                <a:solidFill>
                  <a:srgbClr val="AF272F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µ</a:t>
            </a:r>
            <a:r>
              <a:rPr lang="en-US" sz="2400" b="0" strike="noStrike" spc="-1" dirty="0">
                <a:solidFill>
                  <a:srgbClr val="AF272F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 CC - </a:t>
            </a: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A muon plus a hadronic component; long, low </a:t>
            </a:r>
            <a:r>
              <a:rPr lang="en-US" sz="2400" b="0" strike="noStrike" spc="-1" dirty="0" err="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dE</a:t>
            </a: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/dx track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699E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699EFF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ν</a:t>
            </a:r>
            <a:r>
              <a:rPr lang="en-US" sz="2400" b="0" strike="noStrike" spc="-1" baseline="-25000" dirty="0" err="1">
                <a:solidFill>
                  <a:srgbClr val="699EFF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e</a:t>
            </a:r>
            <a:r>
              <a:rPr lang="en-US" sz="2400" b="0" strike="noStrike" spc="-1" dirty="0">
                <a:solidFill>
                  <a:srgbClr val="699EFF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 CC - </a:t>
            </a: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An electron plus a hadronic component; is typically a wide shower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CC9900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CC99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ν</a:t>
            </a:r>
            <a:r>
              <a:rPr lang="en-US" sz="2400" b="0" strike="noStrike" spc="-1" baseline="-25000" dirty="0" err="1">
                <a:solidFill>
                  <a:srgbClr val="CC99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τ</a:t>
            </a:r>
            <a:r>
              <a:rPr lang="en-US" sz="2400" b="0" strike="noStrike" spc="-1" dirty="0">
                <a:solidFill>
                  <a:srgbClr val="CC99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 CC </a:t>
            </a: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- A tau plus a hadronic component. The tau is extremely short lived and not visible in the detector; may produce </a:t>
            </a:r>
            <a:r>
              <a:rPr lang="en-US" sz="2400" b="0" strike="noStrike" spc="-1" dirty="0" err="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pions</a:t>
            </a: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, electrons, muons, and neutrinos.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ν NC- The outgoing lepton in these interactions is a neutrino; will travel onward undetected; hadronic component only is visible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 </a:t>
            </a:r>
            <a:r>
              <a:rPr lang="en-US" sz="2400" b="0" strike="noStrike" spc="-1" dirty="0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C</a:t>
            </a:r>
            <a:r>
              <a:rPr lang="en-US" sz="2400" b="0" strike="noStrike" spc="-1" dirty="0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os</a:t>
            </a:r>
            <a:r>
              <a:rPr lang="en-US" sz="2400" b="0" strike="noStrike" spc="-1" dirty="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mic</a:t>
            </a: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 events – (Usually) Long muon tracks entering tops or sides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Identifying Events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CustomShape 3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4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42519D4D-D9A3-49E3-A54A-28AC015B460F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15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5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Content Placeholder 6"/>
          <p:cNvPicPr/>
          <p:nvPr/>
        </p:nvPicPr>
        <p:blipFill>
          <a:blip r:embed="rId2"/>
          <a:stretch/>
        </p:blipFill>
        <p:spPr>
          <a:xfrm>
            <a:off x="1031040" y="610920"/>
            <a:ext cx="6832800" cy="505836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3E98E88F-C2C2-4711-95E6-31D2C5AC550D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16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228600" y="971640"/>
            <a:ext cx="5710320" cy="505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43080" indent="-342000">
              <a:lnSpc>
                <a:spcPct val="100000"/>
              </a:lnSpc>
              <a:buClr>
                <a:srgbClr val="3333CC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Create Pixel Maps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3333CC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Full FD events sliced in time to spill window width ~12 µS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3333CC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Select one random window and the spill window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3333CC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Cuts on empty windows and less than 10 interaction hits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3333CC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Create LevelDBs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3333CC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Large LevelDBs needed to be “chunked”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3333CC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250 files per LevelDB = ~470k pixelmaps (over 12k files available)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3333CC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376k training / 94k testing (80/20)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3333CC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Reduced Labeling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u="sng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Training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CustomShape 3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CustomShape 4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02C40FA6-146A-4F7B-A7D6-FCD9B6C06513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17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7" name="Picture 7"/>
          <p:cNvPicPr/>
          <p:nvPr/>
        </p:nvPicPr>
        <p:blipFill>
          <a:blip r:embed="rId2"/>
          <a:stretch/>
        </p:blipFill>
        <p:spPr>
          <a:xfrm>
            <a:off x="5669280" y="816840"/>
            <a:ext cx="3291120" cy="3480120"/>
          </a:xfrm>
          <a:prstGeom prst="rect">
            <a:avLst/>
          </a:prstGeom>
          <a:ln>
            <a:noFill/>
          </a:ln>
        </p:spPr>
      </p:pic>
      <p:sp>
        <p:nvSpPr>
          <p:cNvPr id="248" name="CustomShape 5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Content Placeholder 6"/>
          <p:cNvPicPr/>
          <p:nvPr/>
        </p:nvPicPr>
        <p:blipFill>
          <a:blip r:embed="rId2"/>
          <a:stretch/>
        </p:blipFill>
        <p:spPr>
          <a:xfrm>
            <a:off x="335454" y="678600"/>
            <a:ext cx="8578866" cy="5078388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Before Training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000F06CF-C9B3-4188-93BC-6DAB2B927702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18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TextShape 5"/>
          <p:cNvSpPr txBox="1"/>
          <p:nvPr/>
        </p:nvSpPr>
        <p:spPr>
          <a:xfrm>
            <a:off x="1005840" y="5822640"/>
            <a:ext cx="6949440" cy="486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Composition ration of 34:1 cosmics</a:t>
            </a:r>
            <a:endParaRPr lang="en-US" sz="1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5" name="Table 1"/>
          <p:cNvGraphicFramePr/>
          <p:nvPr/>
        </p:nvGraphicFramePr>
        <p:xfrm>
          <a:off x="84960" y="2282760"/>
          <a:ext cx="8842320" cy="1841760"/>
        </p:xfrm>
        <a:graphic>
          <a:graphicData uri="http://schemas.openxmlformats.org/drawingml/2006/table">
            <a:tbl>
              <a:tblPr/>
              <a:tblGrid>
                <a:gridCol w="125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6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39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48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3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ν</a:t>
                      </a:r>
                      <a:r>
                        <a:rPr lang="en-US" sz="1800" b="1" strike="noStrike" spc="-1" baseline="-250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µ</a:t>
                      </a: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 CC 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3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ν</a:t>
                      </a:r>
                      <a:r>
                        <a:rPr lang="en-US" sz="1800" b="1" strike="noStrike" spc="-1" baseline="-250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e</a:t>
                      </a: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 CC 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3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ν</a:t>
                      </a:r>
                      <a:r>
                        <a:rPr lang="en-US" sz="1800" b="1" strike="noStrike" spc="-1" baseline="-250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τ</a:t>
                      </a: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 CC 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3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ν NC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3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cosmic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3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total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3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308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Chunk-05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D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308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13.0%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D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308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10.6%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D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308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3.4%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D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308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14.2%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D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308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58.8%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D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308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463708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308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Chunk-06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308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13.1%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308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11.4%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308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3.8%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308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15.9%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308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55.8%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308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DejaVu Sans"/>
                        </a:rPr>
                        <a:t>460792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6" name="CustomShape 2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3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CustomShape 4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521DB927-9623-402D-B255-126D67A5F7EB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19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5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228600" y="971640"/>
            <a:ext cx="8671320" cy="505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1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Introduction and Theory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1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The NOvA Experiment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1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Project Goals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1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Deep Learning and Convolutional Neural Networks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1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Training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1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Results and Analysis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1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Conclusions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228600" y="3992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Outline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5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52BC5E2B-9F6D-4125-A79C-4407937FFCBA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2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228600" y="971640"/>
            <a:ext cx="8671320" cy="505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2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First Training (</a:t>
            </a:r>
            <a:r>
              <a:rPr lang="en-US" sz="2800" b="1" spc="-1" dirty="0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1st</a:t>
            </a:r>
            <a:r>
              <a:rPr lang="en-US" sz="2800" b="1" strike="noStrike" spc="-1" dirty="0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 chunk)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CustomShape 3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CustomShape 4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8160391E-70DB-4EC2-A1A3-2E42FD4F1678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20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4" name="Picture 6"/>
          <p:cNvPicPr/>
          <p:nvPr/>
        </p:nvPicPr>
        <p:blipFill>
          <a:blip r:embed="rId2"/>
          <a:stretch/>
        </p:blipFill>
        <p:spPr>
          <a:xfrm>
            <a:off x="246600" y="971640"/>
            <a:ext cx="8653320" cy="5103360"/>
          </a:xfrm>
          <a:prstGeom prst="rect">
            <a:avLst/>
          </a:prstGeom>
          <a:ln>
            <a:noFill/>
          </a:ln>
        </p:spPr>
      </p:pic>
      <p:sp>
        <p:nvSpPr>
          <p:cNvPr id="265" name="CustomShape 5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Content Placeholder 6"/>
          <p:cNvPicPr/>
          <p:nvPr/>
        </p:nvPicPr>
        <p:blipFill>
          <a:blip r:embed="rId2"/>
          <a:stretch/>
        </p:blipFill>
        <p:spPr>
          <a:xfrm>
            <a:off x="428760" y="477195"/>
            <a:ext cx="8457120" cy="5758854"/>
          </a:xfrm>
          <a:prstGeom prst="rect">
            <a:avLst/>
          </a:prstGeom>
          <a:ln>
            <a:noFill/>
          </a:ln>
        </p:spPr>
      </p:pic>
      <p:sp>
        <p:nvSpPr>
          <p:cNvPr id="267" name="CustomShape 1"/>
          <p:cNvSpPr/>
          <p:nvPr/>
        </p:nvSpPr>
        <p:spPr>
          <a:xfrm>
            <a:off x="222120" y="50235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First Training – Confusion Matrix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B5CAB179-0FD5-4039-B1E7-4E7708FCC155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21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Content Placeholder 6"/>
          <p:cNvPicPr/>
          <p:nvPr/>
        </p:nvPicPr>
        <p:blipFill>
          <a:blip r:embed="rId2"/>
          <a:stretch/>
        </p:blipFill>
        <p:spPr>
          <a:xfrm>
            <a:off x="91440" y="934560"/>
            <a:ext cx="9000000" cy="5009040"/>
          </a:xfrm>
          <a:prstGeom prst="rect">
            <a:avLst/>
          </a:prstGeom>
          <a:ln>
            <a:noFill/>
          </a:ln>
        </p:spPr>
      </p:pic>
      <p:sp>
        <p:nvSpPr>
          <p:cNvPr id="272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First Training – PID Plot (Cosmic)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011484A5-CDAC-4B1F-8E79-2570F9BFB681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22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09AA7-5CCA-4E97-96B9-0A536213DCFC}"/>
              </a:ext>
            </a:extLst>
          </p:cNvPr>
          <p:cNvSpPr/>
          <p:nvPr/>
        </p:nvSpPr>
        <p:spPr>
          <a:xfrm>
            <a:off x="6979298" y="4376057"/>
            <a:ext cx="1287624" cy="10543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Content Placeholder 6"/>
          <p:cNvPicPr/>
          <p:nvPr/>
        </p:nvPicPr>
        <p:blipFill>
          <a:blip r:embed="rId2"/>
          <a:stretch/>
        </p:blipFill>
        <p:spPr>
          <a:xfrm>
            <a:off x="182880" y="678600"/>
            <a:ext cx="8686800" cy="5291640"/>
          </a:xfrm>
          <a:prstGeom prst="rect">
            <a:avLst/>
          </a:prstGeom>
          <a:ln>
            <a:noFill/>
          </a:ln>
        </p:spPr>
      </p:pic>
      <p:sp>
        <p:nvSpPr>
          <p:cNvPr id="292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Second Training(2nd chunk)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48C382C6-C738-4933-92DF-065305B1F897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23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Content Placeholder 6"/>
          <p:cNvPicPr/>
          <p:nvPr/>
        </p:nvPicPr>
        <p:blipFill>
          <a:blip r:embed="rId2"/>
          <a:stretch/>
        </p:blipFill>
        <p:spPr>
          <a:xfrm>
            <a:off x="222120" y="940136"/>
            <a:ext cx="8091456" cy="4844844"/>
          </a:xfrm>
          <a:prstGeom prst="rect">
            <a:avLst/>
          </a:prstGeom>
          <a:ln>
            <a:noFill/>
          </a:ln>
        </p:spPr>
      </p:pic>
      <p:sp>
        <p:nvSpPr>
          <p:cNvPr id="297" name="CustomShape 1"/>
          <p:cNvSpPr/>
          <p:nvPr/>
        </p:nvSpPr>
        <p:spPr>
          <a:xfrm>
            <a:off x="222120" y="65305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Second Training – Confusion Matrix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1FE6C50F-4FA2-42F3-A26F-42EE516B06AB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24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Content Placeholder 6"/>
          <p:cNvPicPr/>
          <p:nvPr/>
        </p:nvPicPr>
        <p:blipFill>
          <a:blip r:embed="rId2"/>
          <a:stretch/>
        </p:blipFill>
        <p:spPr>
          <a:xfrm>
            <a:off x="182880" y="853200"/>
            <a:ext cx="8412480" cy="5181840"/>
          </a:xfrm>
          <a:prstGeom prst="rect">
            <a:avLst/>
          </a:prstGeom>
          <a:ln>
            <a:noFill/>
          </a:ln>
        </p:spPr>
      </p:pic>
      <p:sp>
        <p:nvSpPr>
          <p:cNvPr id="302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Second Training – PID Plots (Cosmic)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4AB03B65-4ECC-46E9-8FD4-6D4E3FCFE2D2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25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94C58B-3EF1-47E9-BE4B-27AAF1A39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018" y="3582955"/>
            <a:ext cx="1341236" cy="1875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Efficiency vs. Cut(Cosmic)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80E3DE2D-2A0C-4D95-817E-CE70810BD4C5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26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5" name="Picture 324"/>
          <p:cNvPicPr/>
          <p:nvPr/>
        </p:nvPicPr>
        <p:blipFill>
          <a:blip r:embed="rId2"/>
          <a:stretch/>
        </p:blipFill>
        <p:spPr>
          <a:xfrm>
            <a:off x="91800" y="1149840"/>
            <a:ext cx="9143640" cy="4519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Efficiency vs. Cut(Cosmic)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80E3DE2D-2A0C-4D95-817E-CE70810BD4C5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27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5" name="Picture 324"/>
          <p:cNvPicPr/>
          <p:nvPr/>
        </p:nvPicPr>
        <p:blipFill>
          <a:blip r:embed="rId2"/>
          <a:stretch/>
        </p:blipFill>
        <p:spPr>
          <a:xfrm>
            <a:off x="91800" y="1149840"/>
            <a:ext cx="9143640" cy="4519440"/>
          </a:xfrm>
          <a:prstGeom prst="rect">
            <a:avLst/>
          </a:prstGeom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DD4FA6-84F9-4768-A9DC-3DF8DBBB50AD}"/>
              </a:ext>
            </a:extLst>
          </p:cNvPr>
          <p:cNvCxnSpPr>
            <a:cxnSpLocks/>
          </p:cNvCxnSpPr>
          <p:nvPr/>
        </p:nvCxnSpPr>
        <p:spPr>
          <a:xfrm flipV="1">
            <a:off x="7661188" y="2084173"/>
            <a:ext cx="0" cy="310566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F50BDF-6A14-4FCB-845C-458796FCBF0C}"/>
              </a:ext>
            </a:extLst>
          </p:cNvPr>
          <p:cNvCxnSpPr/>
          <p:nvPr/>
        </p:nvCxnSpPr>
        <p:spPr>
          <a:xfrm>
            <a:off x="849086" y="3778898"/>
            <a:ext cx="75857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4B158F83-69E4-4D57-A85C-16EA3E813DF3}"/>
              </a:ext>
            </a:extLst>
          </p:cNvPr>
          <p:cNvSpPr/>
          <p:nvPr/>
        </p:nvSpPr>
        <p:spPr>
          <a:xfrm>
            <a:off x="7417838" y="3592286"/>
            <a:ext cx="503852" cy="391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02D3F4-2E91-4815-BFF0-344A733ACE32}"/>
              </a:ext>
            </a:extLst>
          </p:cNvPr>
          <p:cNvCxnSpPr>
            <a:endCxn id="8" idx="1"/>
          </p:cNvCxnSpPr>
          <p:nvPr/>
        </p:nvCxnSpPr>
        <p:spPr>
          <a:xfrm>
            <a:off x="4572000" y="1907139"/>
            <a:ext cx="2919625" cy="17425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4876D68-F741-41D5-92DE-6F3CCE038FEA}"/>
              </a:ext>
            </a:extLst>
          </p:cNvPr>
          <p:cNvSpPr/>
          <p:nvPr/>
        </p:nvSpPr>
        <p:spPr>
          <a:xfrm>
            <a:off x="2565918" y="1435899"/>
            <a:ext cx="2006082" cy="4712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~60% efficiency</a:t>
            </a:r>
          </a:p>
        </p:txBody>
      </p:sp>
    </p:spTree>
    <p:extLst>
      <p:ext uri="{BB962C8B-B14F-4D97-AF65-F5344CB8AC3E}">
        <p14:creationId xmlns:p14="http://schemas.microsoft.com/office/powerpoint/2010/main" val="37103389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Efficiency vs. Cut(NC)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FB12EABB-FE4F-406F-8EBE-91EC936D5F07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28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0" name="Picture 329"/>
          <p:cNvPicPr/>
          <p:nvPr/>
        </p:nvPicPr>
        <p:blipFill>
          <a:blip r:embed="rId2"/>
          <a:stretch/>
        </p:blipFill>
        <p:spPr>
          <a:xfrm>
            <a:off x="360" y="1472040"/>
            <a:ext cx="9143640" cy="447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Efficiency vs. Cut(NC)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FB12EABB-FE4F-406F-8EBE-91EC936D5F07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29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0" name="Picture 329"/>
          <p:cNvPicPr/>
          <p:nvPr/>
        </p:nvPicPr>
        <p:blipFill>
          <a:blip r:embed="rId2"/>
          <a:stretch/>
        </p:blipFill>
        <p:spPr>
          <a:xfrm>
            <a:off x="360" y="1472040"/>
            <a:ext cx="9143640" cy="4471560"/>
          </a:xfrm>
          <a:prstGeom prst="rect">
            <a:avLst/>
          </a:prstGeom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1A1093-1674-49EF-843B-B47BA04ADAB7}"/>
              </a:ext>
            </a:extLst>
          </p:cNvPr>
          <p:cNvCxnSpPr/>
          <p:nvPr/>
        </p:nvCxnSpPr>
        <p:spPr>
          <a:xfrm flipV="1">
            <a:off x="7604449" y="2435290"/>
            <a:ext cx="0" cy="31257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9232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228600" y="971640"/>
            <a:ext cx="5476680" cy="505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Come in three flavors – electron, muon, and tau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Oscillate into one of three different flavors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 Once thought to be massless – extremely light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 Interact via the weak force mechanism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Properties of Neutrinos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CustomShape 3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CustomShape 5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3B34CBFD-6A8A-44C0-B374-86A8214428AF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3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6" name="Picture 6"/>
          <p:cNvPicPr/>
          <p:nvPr/>
        </p:nvPicPr>
        <p:blipFill>
          <a:blip r:embed="rId2"/>
          <a:stretch/>
        </p:blipFill>
        <p:spPr>
          <a:xfrm>
            <a:off x="5826600" y="357120"/>
            <a:ext cx="2579760" cy="2579760"/>
          </a:xfrm>
          <a:prstGeom prst="rect">
            <a:avLst/>
          </a:prstGeom>
          <a:ln>
            <a:noFill/>
          </a:ln>
        </p:spPr>
      </p:pic>
      <p:pic>
        <p:nvPicPr>
          <p:cNvPr id="147" name="Picture 7"/>
          <p:cNvPicPr/>
          <p:nvPr/>
        </p:nvPicPr>
        <p:blipFill>
          <a:blip r:embed="rId3"/>
          <a:stretch/>
        </p:blipFill>
        <p:spPr>
          <a:xfrm>
            <a:off x="5780520" y="3301920"/>
            <a:ext cx="2671560" cy="2579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Efficiency vs. Cut(v</a:t>
            </a:r>
            <a:r>
              <a:rPr lang="en-US" sz="2800" b="1" strike="noStrike" spc="-1" baseline="-33000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e</a:t>
            </a: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B5B99D61-29E4-49C0-8A65-6D58232182EE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30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5" name="Picture 334"/>
          <p:cNvPicPr/>
          <p:nvPr/>
        </p:nvPicPr>
        <p:blipFill>
          <a:blip r:embed="rId2"/>
          <a:stretch/>
        </p:blipFill>
        <p:spPr>
          <a:xfrm>
            <a:off x="2160" y="1097280"/>
            <a:ext cx="9143640" cy="4471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Efficiency vs. Cut(v</a:t>
            </a:r>
            <a:r>
              <a:rPr lang="en-US" sz="2800" b="1" strike="noStrike" spc="-1" baseline="-33000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e</a:t>
            </a: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B5B99D61-29E4-49C0-8A65-6D58232182EE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31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5" name="Picture 334"/>
          <p:cNvPicPr/>
          <p:nvPr/>
        </p:nvPicPr>
        <p:blipFill>
          <a:blip r:embed="rId2"/>
          <a:stretch/>
        </p:blipFill>
        <p:spPr>
          <a:xfrm>
            <a:off x="2160" y="1097280"/>
            <a:ext cx="9143640" cy="4471920"/>
          </a:xfrm>
          <a:prstGeom prst="rect">
            <a:avLst/>
          </a:prstGeom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5292CD-6D8D-4BD6-B76C-52528E7B0C9F}"/>
              </a:ext>
            </a:extLst>
          </p:cNvPr>
          <p:cNvCxnSpPr/>
          <p:nvPr/>
        </p:nvCxnSpPr>
        <p:spPr>
          <a:xfrm flipV="1">
            <a:off x="7595118" y="2006082"/>
            <a:ext cx="0" cy="31257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4379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Efficiency vs. Cut (v</a:t>
            </a:r>
            <a:r>
              <a:rPr lang="en-US" sz="2800" b="1" strike="noStrike" spc="-1" baseline="-33000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μ</a:t>
            </a: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8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06F6B9C0-F0A6-406A-AEEB-4CE93904FB85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32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0" name="Picture 339"/>
          <p:cNvPicPr/>
          <p:nvPr/>
        </p:nvPicPr>
        <p:blipFill>
          <a:blip r:embed="rId2"/>
          <a:stretch/>
        </p:blipFill>
        <p:spPr>
          <a:xfrm>
            <a:off x="0" y="1233000"/>
            <a:ext cx="9143640" cy="443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Efficiency vs. Cut (v</a:t>
            </a:r>
            <a:r>
              <a:rPr lang="en-US" sz="2800" b="1" strike="noStrike" spc="-1" baseline="-33000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μ</a:t>
            </a: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8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06F6B9C0-F0A6-406A-AEEB-4CE93904FB85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33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0" name="Picture 339"/>
          <p:cNvPicPr/>
          <p:nvPr/>
        </p:nvPicPr>
        <p:blipFill>
          <a:blip r:embed="rId2"/>
          <a:stretch/>
        </p:blipFill>
        <p:spPr>
          <a:xfrm>
            <a:off x="0" y="1233000"/>
            <a:ext cx="9143640" cy="4436280"/>
          </a:xfrm>
          <a:prstGeom prst="rect">
            <a:avLst/>
          </a:prstGeom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57064D-AE22-41FD-AF14-3566A068D311}"/>
              </a:ext>
            </a:extLst>
          </p:cNvPr>
          <p:cNvCxnSpPr/>
          <p:nvPr/>
        </p:nvCxnSpPr>
        <p:spPr>
          <a:xfrm flipV="1">
            <a:off x="7613780" y="2006082"/>
            <a:ext cx="0" cy="31537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802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228600" y="971640"/>
            <a:ext cx="8671320" cy="505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3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Cosmic rejection network has potential for implementation</a:t>
            </a:r>
          </a:p>
          <a:p>
            <a:pPr marL="432000" indent="-323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Continue to tune/train the networks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Utilize multi-access DBs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Move to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Keras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/TensorFlow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2" name="CustomShape 2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Conclusions and Future Work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CustomShape 3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CustomShape 4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F28EA8B7-CDF0-4099-ADA2-5C4D5923717C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34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CustomShape 5"/>
          <p:cNvSpPr/>
          <p:nvPr/>
        </p:nvSpPr>
        <p:spPr>
          <a:xfrm>
            <a:off x="16585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EAFB32-042A-47AB-A329-938E7B3E9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89" y="2619540"/>
            <a:ext cx="7689591" cy="3266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228600" y="914400"/>
            <a:ext cx="8671320" cy="505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3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R., H., M., P., S., V. (2016, August 12). A Convolutional Neural Network Neutrino Event Classifier. Retrieved from https://arxiv.org/abs/1604.01444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 Convolutional Neural Network Neutrino Event Classifier. (2016, August 12). Retrieved from </a:t>
            </a:r>
            <a:r>
              <a:rPr lang="en-US" sz="1400" b="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hlinkClick r:id="rId2"/>
              </a:rPr>
              <a:t>https://arxiv.org/pdf/1604.01444.pdf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R., H., M., P., S.,  V. (2016, August 12).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 Convolutional Neural Network Neutrino Event Classifier. Retrieved from $https://arxiv.org/abs/1604.01444v3?utm_campaign=Revue newsletterutm_medium=Newsletterutm_source=revue$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A., A., R., W., N., Y., . . . Dell'Acqua. (2002, August 22). GEANT4: A Simulation toolkit. Retrieved from http://inspirehep.net/record/593382?ln=en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Hammer, B. (2001). Neural Smithing – Supervised Learning in Feedforward Artificial Neural Networks. Pattern Analysis and amp; Applications, 4(1), 73-74. doi:10.1007/s100440170029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Hubel, D. H., and Wiesel, T. N. (1968). Receptive fields and functional architecture of monkey striate cortex. The Journal of Physiology, 195(1), 215-243. doi:10.1113/jphysiol.1968.sp008455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R., O., D., J., H., K., . . . L. (2015, January 30). ImageNet Large Scale Visual Recognition Challenge. Retrieved from https://arxiv.org/abs/1409.0575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Lecun, Y., Boser, B., Denker, J. S., Henderson, D., Howard, R. E., Hubbard, W., and Jackel, L. D. (1989). Backpropagation Applied to Handwritten Zip Code Recognition. Neural Computation, 1(4), 541-551. doi:10.1162/neco.1989.1.4.541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Neutrino 2014: The 24th Interactional Conference on Neutrino Physics and Astrophysics. (2014, June). Retrieved from http://neutrino2014.bu.edu/program/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M., G., W., R., R., B., . . . Valencia. (2016, July 05). Neutrino Flux Predictions for the NuMI Beam. Retrieved from http://inspirehep.net/record/1473668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CustomShape 2"/>
          <p:cNvSpPr/>
          <p:nvPr/>
        </p:nvSpPr>
        <p:spPr>
          <a:xfrm>
            <a:off x="228600" y="12096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References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CustomShape 3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CustomShape 4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6691D829-A1AB-45AB-BD4F-6ABBE3D4CB3D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35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0" name="CustomShape 5"/>
          <p:cNvSpPr/>
          <p:nvPr/>
        </p:nvSpPr>
        <p:spPr>
          <a:xfrm>
            <a:off x="1512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228600" y="971640"/>
            <a:ext cx="8671320" cy="505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Fermi National Accelerator Laboratory for offering this research opportunity through funding and opportunities made possible by the National GEM Consortium.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   Dr. Alex Himmel, Dr. Evan Niner, Adam </a:t>
            </a:r>
            <a:r>
              <a:rPr lang="en-US" sz="2400" b="0" strike="noStrike" spc="-1" dirty="0" err="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Moren</a:t>
            </a: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, and Ryan Murphy for their continued support, guidance, and tutelage that made this project possible,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    I would also like to thank the U.S. Department of Energy for its continued support and funding of STEM-based pursuits.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SIST Committee for their guidance, support, and direction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CustomShape 2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Acknowledgements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CustomShape 3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4" name="CustomShape 4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E116B7F0-47CD-41BF-8C11-3D61CE41BBDB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36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5" name="Picture 6"/>
          <p:cNvPicPr/>
          <p:nvPr/>
        </p:nvPicPr>
        <p:blipFill>
          <a:blip r:embed="rId2"/>
          <a:stretch/>
        </p:blipFill>
        <p:spPr>
          <a:xfrm>
            <a:off x="7040880" y="5394960"/>
            <a:ext cx="1478880" cy="748080"/>
          </a:xfrm>
          <a:prstGeom prst="rect">
            <a:avLst/>
          </a:prstGeom>
          <a:ln>
            <a:noFill/>
          </a:ln>
        </p:spPr>
      </p:pic>
      <p:sp>
        <p:nvSpPr>
          <p:cNvPr id="356" name="CustomShape 5"/>
          <p:cNvSpPr/>
          <p:nvPr/>
        </p:nvSpPr>
        <p:spPr>
          <a:xfrm>
            <a:off x="1512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Neutrino Oscillations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035508D7-D131-4BE5-ABB1-33E825260C0A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4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4"/>
          <p:cNvSpPr/>
          <p:nvPr/>
        </p:nvSpPr>
        <p:spPr>
          <a:xfrm>
            <a:off x="228600" y="971640"/>
            <a:ext cx="8671320" cy="505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43080" indent="-34164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Create in one flavor (</a:t>
            </a:r>
            <a:r>
              <a:rPr lang="en-US" sz="2600" b="0" i="1" strike="noStrike" spc="-1">
                <a:solidFill>
                  <a:srgbClr val="C0504D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ν</a:t>
            </a:r>
            <a:r>
              <a:rPr lang="en-US" sz="2600" b="0" i="1" strike="noStrike" spc="-1" baseline="-25000">
                <a:solidFill>
                  <a:srgbClr val="C0504D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μ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), but detect in another (</a:t>
            </a:r>
            <a:r>
              <a:rPr lang="en-US" sz="2600" b="0" i="1" strike="noStrike" spc="-1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ν</a:t>
            </a:r>
            <a:r>
              <a:rPr lang="en-US" sz="2600" b="0" i="1" strike="noStrike" spc="-1" baseline="-2500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e</a:t>
            </a: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2" name="Picture 8"/>
          <p:cNvPicPr/>
          <p:nvPr/>
        </p:nvPicPr>
        <p:blipFill>
          <a:blip r:embed="rId2"/>
          <a:stretch/>
        </p:blipFill>
        <p:spPr>
          <a:xfrm>
            <a:off x="564480" y="1611360"/>
            <a:ext cx="7454880" cy="1754640"/>
          </a:xfrm>
          <a:prstGeom prst="rect">
            <a:avLst/>
          </a:prstGeom>
          <a:ln>
            <a:noFill/>
          </a:ln>
        </p:spPr>
      </p:pic>
      <p:pic>
        <p:nvPicPr>
          <p:cNvPr id="153" name="Picture 9"/>
          <p:cNvPicPr/>
          <p:nvPr/>
        </p:nvPicPr>
        <p:blipFill>
          <a:blip r:embed="rId3"/>
          <a:stretch/>
        </p:blipFill>
        <p:spPr>
          <a:xfrm>
            <a:off x="1123200" y="2425320"/>
            <a:ext cx="6125760" cy="127080"/>
          </a:xfrm>
          <a:prstGeom prst="rect">
            <a:avLst/>
          </a:prstGeom>
          <a:ln>
            <a:noFill/>
          </a:ln>
        </p:spPr>
      </p:pic>
      <p:sp>
        <p:nvSpPr>
          <p:cNvPr id="154" name="CustomShape 5"/>
          <p:cNvSpPr/>
          <p:nvPr/>
        </p:nvSpPr>
        <p:spPr>
          <a:xfrm flipH="1" flipV="1">
            <a:off x="980640" y="2124360"/>
            <a:ext cx="140040" cy="362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5" name="CustomShape 6"/>
          <p:cNvSpPr/>
          <p:nvPr/>
        </p:nvSpPr>
        <p:spPr>
          <a:xfrm flipV="1">
            <a:off x="982080" y="2488320"/>
            <a:ext cx="140040" cy="43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9" name="CustomShape 7"/>
          <p:cNvSpPr/>
          <p:nvPr/>
        </p:nvSpPr>
        <p:spPr>
          <a:xfrm>
            <a:off x="1554480" y="6505200"/>
            <a:ext cx="3225240" cy="26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9842B9-6D55-4AD4-878B-EC25F1502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65" y="3364200"/>
            <a:ext cx="7596995" cy="2452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0" y="776880"/>
            <a:ext cx="5111280" cy="421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Neutrinos are unique: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040">
              <a:lnSpc>
                <a:spcPct val="100000"/>
              </a:lnSpc>
              <a:buClr>
                <a:srgbClr val="953735"/>
              </a:buClr>
              <a:buFont typeface="Arial"/>
              <a:buChar char="–"/>
            </a:pPr>
            <a:r>
              <a:rPr lang="en-US" sz="2000" b="0" strike="noStrike" spc="-1">
                <a:solidFill>
                  <a:srgbClr val="953735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Neutrino mixing looks very different from CKM.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040">
              <a:lnSpc>
                <a:spcPct val="100000"/>
              </a:lnSpc>
              <a:buClr>
                <a:srgbClr val="953735"/>
              </a:buClr>
              <a:buFont typeface="Arial"/>
              <a:buChar char="–"/>
            </a:pPr>
            <a:r>
              <a:rPr lang="en-US" sz="2000" b="0" strike="noStrike" spc="-1">
                <a:solidFill>
                  <a:srgbClr val="953735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Neutrino masses are </a:t>
            </a:r>
            <a:r>
              <a:rPr lang="en-US" sz="2000" b="0" i="1" strike="noStrike" spc="-1">
                <a:solidFill>
                  <a:srgbClr val="953735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really</a:t>
            </a:r>
            <a:r>
              <a:rPr lang="en-US" sz="2000" b="0" strike="noStrike" spc="-1">
                <a:solidFill>
                  <a:srgbClr val="953735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small compared to the rest of the SM.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Potentially </a:t>
            </a:r>
            <a:r>
              <a:rPr lang="en-US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CP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-violating: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040">
              <a:lnSpc>
                <a:spcPct val="100000"/>
              </a:lnSpc>
              <a:buClr>
                <a:srgbClr val="953735"/>
              </a:buClr>
              <a:buFont typeface="Arial"/>
              <a:buChar char="–"/>
            </a:pPr>
            <a:r>
              <a:rPr lang="en-US" sz="2000" b="0" strike="noStrike" spc="-1">
                <a:solidFill>
                  <a:srgbClr val="953735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Might be a window into matter-antimatter asymmetry.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Physics beyond the standard model!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4040">
              <a:lnSpc>
                <a:spcPct val="100000"/>
              </a:lnSpc>
              <a:buClr>
                <a:srgbClr val="953735"/>
              </a:buClr>
              <a:buFont typeface="Arial"/>
              <a:buChar char="–"/>
            </a:pPr>
            <a:r>
              <a:rPr lang="en-US" sz="2000" b="0" strike="noStrike" spc="-1">
                <a:solidFill>
                  <a:srgbClr val="953735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Oscillations are an interferometric effect – gives access to high-scale or unknown physics.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Why study neutrinos?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CustomShape 4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B994A97F-E9F6-4002-8F8C-4772DF5E8EC0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5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1" name="Picture 8"/>
          <p:cNvPicPr/>
          <p:nvPr/>
        </p:nvPicPr>
        <p:blipFill>
          <a:blip r:embed="rId3"/>
          <a:stretch/>
        </p:blipFill>
        <p:spPr>
          <a:xfrm>
            <a:off x="5112360" y="385200"/>
            <a:ext cx="3943440" cy="2242440"/>
          </a:xfrm>
          <a:prstGeom prst="rect">
            <a:avLst/>
          </a:prstGeom>
          <a:ln>
            <a:noFill/>
          </a:ln>
        </p:spPr>
      </p:pic>
      <p:pic>
        <p:nvPicPr>
          <p:cNvPr id="172" name="Picture 9"/>
          <p:cNvPicPr/>
          <p:nvPr/>
        </p:nvPicPr>
        <p:blipFill>
          <a:blip r:embed="rId4"/>
          <a:stretch/>
        </p:blipFill>
        <p:spPr>
          <a:xfrm>
            <a:off x="5067360" y="3217320"/>
            <a:ext cx="4033440" cy="1505880"/>
          </a:xfrm>
          <a:prstGeom prst="rect">
            <a:avLst/>
          </a:prstGeom>
          <a:ln>
            <a:noFill/>
          </a:ln>
        </p:spPr>
      </p:pic>
      <p:sp>
        <p:nvSpPr>
          <p:cNvPr id="173" name="CustomShape 5"/>
          <p:cNvSpPr/>
          <p:nvPr/>
        </p:nvSpPr>
        <p:spPr>
          <a:xfrm>
            <a:off x="1512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0" y="0"/>
            <a:ext cx="9142560" cy="6856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5" name="CustomShape 2"/>
          <p:cNvSpPr/>
          <p:nvPr/>
        </p:nvSpPr>
        <p:spPr>
          <a:xfrm>
            <a:off x="0" y="0"/>
            <a:ext cx="1508760" cy="6856560"/>
          </a:xfrm>
          <a:prstGeom prst="rect">
            <a:avLst/>
          </a:prstGeom>
          <a:solidFill>
            <a:srgbClr val="3A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CustomShape 3"/>
          <p:cNvSpPr/>
          <p:nvPr/>
        </p:nvSpPr>
        <p:spPr>
          <a:xfrm>
            <a:off x="480240" y="2074320"/>
            <a:ext cx="2062800" cy="2707920"/>
          </a:xfrm>
          <a:prstGeom prst="ellipse">
            <a:avLst/>
          </a:prstGeom>
          <a:solidFill>
            <a:srgbClr val="262626"/>
          </a:solidFill>
          <a:ln w="174600">
            <a:solidFill>
              <a:srgbClr val="26262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en-US" sz="23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Ordering of neutrino masses?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7" name="Picture 1"/>
          <p:cNvPicPr/>
          <p:nvPr/>
        </p:nvPicPr>
        <p:blipFill>
          <a:blip r:embed="rId2"/>
          <a:stretch/>
        </p:blipFill>
        <p:spPr>
          <a:xfrm>
            <a:off x="2828520" y="1884240"/>
            <a:ext cx="5590080" cy="3199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491400" y="365040"/>
            <a:ext cx="3838680" cy="169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3700" b="1" strike="noStrike" spc="-1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Matter-antimatter asymmetry?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491400" y="2316600"/>
            <a:ext cx="34275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CustomShape 3"/>
          <p:cNvSpPr/>
          <p:nvPr/>
        </p:nvSpPr>
        <p:spPr>
          <a:xfrm>
            <a:off x="0" y="2575080"/>
            <a:ext cx="4330080" cy="34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560" indent="-227160">
              <a:lnSpc>
                <a:spcPct val="90000"/>
              </a:lnSpc>
              <a:buClr>
                <a:srgbClr val="FFFF00"/>
              </a:buClr>
              <a:buFont typeface="Arial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Do </a:t>
            </a:r>
            <a:r>
              <a:rPr lang="en-US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muon antineutrinos 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oscillate at a different rate than muon neutrinos?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83080" lvl="1" indent="-227160">
              <a:lnSpc>
                <a:spcPct val="90000"/>
              </a:lnSpc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Would imply broken symmetry between neutrinos and anti-flavors are broken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25880" indent="-227160">
              <a:lnSpc>
                <a:spcPct val="90000"/>
              </a:lnSpc>
              <a:buClr>
                <a:srgbClr val="FFFF00"/>
              </a:buClr>
              <a:buSzPct val="75000"/>
              <a:buFont typeface="Arial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If antineutrinos do not follow the same pattern as neutrinos when they change from one flavor to another - a signal of CP violation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480">
              <a:lnSpc>
                <a:spcPct val="9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1" name="Picture 2"/>
          <p:cNvPicPr/>
          <p:nvPr/>
        </p:nvPicPr>
        <p:blipFill>
          <a:blip r:embed="rId2"/>
          <a:srcRect l="30580" r="26274"/>
          <a:stretch/>
        </p:blipFill>
        <p:spPr>
          <a:xfrm>
            <a:off x="4409280" y="0"/>
            <a:ext cx="4733280" cy="685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228600" y="971640"/>
            <a:ext cx="4820400" cy="505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Long-baseline neutrino oscillation experiment.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NuMI neutrino beam at Fermilab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1" u="sng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Near Detector </a:t>
            </a:r>
            <a:r>
              <a:rPr lang="en-US" sz="24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to measure the beam before oscillations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1" u="sng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Far Detector </a:t>
            </a:r>
            <a:r>
              <a:rPr lang="en-US" sz="24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measures the oscillated spectrum.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505050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Detectors located 14 mrad off-axis of the beam.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2-body π decay gives narrow range of ν energies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Tune peak energy for oscillations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More events at max oscillations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000">
              <a:lnSpc>
                <a:spcPct val="100000"/>
              </a:lnSpc>
              <a:buClr>
                <a:srgbClr val="50505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Fewer backgrounds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228600" y="2516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u="sng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The NOvA Experiment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4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854A1B41-8CB8-47B1-BF13-85689E957A40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6" name="Picture 10"/>
          <p:cNvPicPr/>
          <p:nvPr/>
        </p:nvPicPr>
        <p:blipFill>
          <a:blip r:embed="rId2"/>
          <a:stretch/>
        </p:blipFill>
        <p:spPr>
          <a:xfrm>
            <a:off x="5018040" y="1231920"/>
            <a:ext cx="4125240" cy="3356280"/>
          </a:xfrm>
          <a:prstGeom prst="rect">
            <a:avLst/>
          </a:prstGeom>
          <a:ln>
            <a:noFill/>
          </a:ln>
        </p:spPr>
      </p:pic>
      <p:sp>
        <p:nvSpPr>
          <p:cNvPr id="187" name="CustomShape 5"/>
          <p:cNvSpPr/>
          <p:nvPr/>
        </p:nvSpPr>
        <p:spPr>
          <a:xfrm>
            <a:off x="1512720" y="650916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Content Placeholder 6"/>
          <p:cNvPicPr/>
          <p:nvPr/>
        </p:nvPicPr>
        <p:blipFill>
          <a:blip r:embed="rId2"/>
          <a:stretch/>
        </p:blipFill>
        <p:spPr>
          <a:xfrm>
            <a:off x="21240" y="2303640"/>
            <a:ext cx="8878680" cy="2451240"/>
          </a:xfrm>
          <a:prstGeom prst="rect">
            <a:avLst/>
          </a:prstGeom>
          <a:ln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228600" y="759240"/>
            <a:ext cx="8685720" cy="4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NuMI (Neutrinos at the Main Injector) Beam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736920" y="6504120"/>
            <a:ext cx="674280" cy="2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8/9/18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222120" y="6504120"/>
            <a:ext cx="413280" cy="23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fld id="{1C4E1723-3ECC-4A6E-9E08-3E011AF994E5}" type="slidenum"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Geneva"/>
              </a:rPr>
              <a:t>9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1530720" y="6504120"/>
            <a:ext cx="62611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4C97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Twymun K. Safford | SIST\GEM Presentation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1344</TotalTime>
  <Words>1634</Words>
  <Application>Microsoft Office PowerPoint</Application>
  <PresentationFormat>On-screen Show (4:3)</PresentationFormat>
  <Paragraphs>245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ＭＳ Ｐゴシック</vt:lpstr>
      <vt:lpstr>Arial</vt:lpstr>
      <vt:lpstr>Calibri</vt:lpstr>
      <vt:lpstr>Cambria</vt:lpstr>
      <vt:lpstr>DejaVu Sans</vt:lpstr>
      <vt:lpstr>Geneva</vt:lpstr>
      <vt:lpstr>Symbol</vt:lpstr>
      <vt:lpstr>Times New Roman</vt:lpstr>
      <vt:lpstr>Wingdings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Twymun K. Safford</dc:creator>
  <dc:description/>
  <cp:lastModifiedBy>Twymun K. Safford</cp:lastModifiedBy>
  <cp:revision>55</cp:revision>
  <cp:lastPrinted>2014-01-20T19:40:21Z</cp:lastPrinted>
  <dcterms:created xsi:type="dcterms:W3CDTF">2018-08-04T00:31:12Z</dcterms:created>
  <dcterms:modified xsi:type="dcterms:W3CDTF">2018-08-09T03:45:38Z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Sandbox Studio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38</vt:i4>
  </property>
</Properties>
</file>