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8"/>
  </p:notesMasterIdLst>
  <p:handoutMasterIdLst>
    <p:handoutMasterId r:id="rId19"/>
  </p:handoutMasterIdLst>
  <p:sldIdLst>
    <p:sldId id="294" r:id="rId2"/>
    <p:sldId id="275" r:id="rId3"/>
    <p:sldId id="302" r:id="rId4"/>
    <p:sldId id="298" r:id="rId5"/>
    <p:sldId id="303" r:id="rId6"/>
    <p:sldId id="304" r:id="rId7"/>
    <p:sldId id="317" r:id="rId8"/>
    <p:sldId id="318" r:id="rId9"/>
    <p:sldId id="308" r:id="rId10"/>
    <p:sldId id="309" r:id="rId11"/>
    <p:sldId id="316" r:id="rId12"/>
    <p:sldId id="310" r:id="rId13"/>
    <p:sldId id="311" r:id="rId14"/>
    <p:sldId id="312" r:id="rId15"/>
    <p:sldId id="313" r:id="rId16"/>
    <p:sldId id="314" r:id="rId1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50"/>
    <a:srgbClr val="080808"/>
    <a:srgbClr val="50504E"/>
    <a:srgbClr val="4E4E4E"/>
    <a:srgbClr val="404040"/>
    <a:srgbClr val="004C97"/>
    <a:srgbClr val="63666A"/>
    <a:srgbClr val="99D6EA"/>
    <a:srgbClr val="A7A8A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36" autoAdjust="0"/>
    <p:restoredTop sz="94719"/>
  </p:normalViewPr>
  <p:slideViewPr>
    <p:cSldViewPr snapToGrid="0" snapToObjects="1" showGuides="1">
      <p:cViewPr>
        <p:scale>
          <a:sx n="100" d="100"/>
          <a:sy n="100" d="100"/>
        </p:scale>
        <p:origin x="144" y="14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27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571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18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31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56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75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63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01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08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99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72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8/3/18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8/3/18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8/3/18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8/3/18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8/3/18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8/3/18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8/3/18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Jessica Thompson, University of Alabama</a:t>
            </a:r>
          </a:p>
          <a:p>
            <a:r>
              <a:rPr lang="en-US" dirty="0"/>
              <a:t>SIST Final Presentation</a:t>
            </a:r>
          </a:p>
          <a:p>
            <a:r>
              <a:rPr lang="en-US" dirty="0"/>
              <a:t>6 August 2018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Simulation of Conduction Cooled SRF Cavity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668921"/>
            <a:ext cx="3492500" cy="50593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50504E"/>
                </a:solidFill>
              </a:rPr>
              <a:t>Apply heat flux at weld faces</a:t>
            </a:r>
          </a:p>
          <a:p>
            <a:r>
              <a:rPr lang="en-US" dirty="0">
                <a:solidFill>
                  <a:srgbClr val="50504E"/>
                </a:solidFill>
              </a:rPr>
              <a:t>Apply time-varying </a:t>
            </a:r>
            <a:r>
              <a:rPr lang="en-US" dirty="0" err="1">
                <a:solidFill>
                  <a:srgbClr val="50504E"/>
                </a:solidFill>
              </a:rPr>
              <a:t>cryocooler</a:t>
            </a:r>
            <a:r>
              <a:rPr lang="en-US" dirty="0">
                <a:solidFill>
                  <a:srgbClr val="50504E"/>
                </a:solidFill>
              </a:rPr>
              <a:t> temperature</a:t>
            </a:r>
          </a:p>
          <a:p>
            <a:r>
              <a:rPr lang="en-US" dirty="0">
                <a:solidFill>
                  <a:srgbClr val="50504E"/>
                </a:solidFill>
              </a:rPr>
              <a:t>Measure time-varying temperature at weld faces</a:t>
            </a:r>
          </a:p>
          <a:p>
            <a:r>
              <a:rPr lang="en-US" dirty="0">
                <a:solidFill>
                  <a:srgbClr val="50504E"/>
                </a:solidFill>
              </a:rPr>
              <a:t>Oscillations dampen before reaching cavity</a:t>
            </a:r>
          </a:p>
          <a:p>
            <a:endParaRPr lang="en-US" dirty="0">
              <a:solidFill>
                <a:srgbClr val="50504E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50504E"/>
              </a:solidFill>
            </a:endParaRPr>
          </a:p>
          <a:p>
            <a:endParaRPr lang="en-US" dirty="0">
              <a:solidFill>
                <a:srgbClr val="50504E"/>
              </a:solidFill>
            </a:endParaRPr>
          </a:p>
          <a:p>
            <a:pPr lvl="1"/>
            <a:endParaRPr lang="en-US" dirty="0">
              <a:solidFill>
                <a:srgbClr val="50504E"/>
              </a:solidFill>
            </a:endParaRPr>
          </a:p>
          <a:p>
            <a:pPr lvl="1"/>
            <a:endParaRPr lang="en-US" dirty="0">
              <a:solidFill>
                <a:srgbClr val="50504E"/>
              </a:solidFill>
            </a:endParaRPr>
          </a:p>
          <a:p>
            <a:endParaRPr lang="en-US" dirty="0">
              <a:solidFill>
                <a:srgbClr val="50504E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rgbClr val="50504E"/>
              </a:solidFill>
            </a:endParaRPr>
          </a:p>
          <a:p>
            <a:endParaRPr lang="en-US" dirty="0">
              <a:solidFill>
                <a:srgbClr val="50504E"/>
              </a:solidFill>
            </a:endParaRP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Cryocooler Oscillations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8/6/2018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Jessica Thompson | SIST Final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561" y="1083450"/>
            <a:ext cx="5132637" cy="432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38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Fields Inside Cavity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8/6/2018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Jessica Thompson | SIST Final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B48B29F-3478-444D-9BCF-92B875CD9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6249" y="927841"/>
            <a:ext cx="4463771" cy="45952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36B958-EB69-8548-92C6-BD94A6504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141" y="927840"/>
            <a:ext cx="4463773" cy="45952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C87DC92-17AC-FC4E-A3E9-7B2BC7275614}"/>
              </a:ext>
            </a:extLst>
          </p:cNvPr>
          <p:cNvSpPr txBox="1"/>
          <p:nvPr/>
        </p:nvSpPr>
        <p:spPr>
          <a:xfrm>
            <a:off x="1295012" y="5375981"/>
            <a:ext cx="1869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Electric field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82E031-5612-B047-8F29-90C0EEEF7DCC}"/>
              </a:ext>
            </a:extLst>
          </p:cNvPr>
          <p:cNvSpPr txBox="1"/>
          <p:nvPr/>
        </p:nvSpPr>
        <p:spPr>
          <a:xfrm>
            <a:off x="5955587" y="5342402"/>
            <a:ext cx="2103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Magnetic field</a:t>
            </a:r>
          </a:p>
        </p:txBody>
      </p:sp>
    </p:spTree>
    <p:extLst>
      <p:ext uri="{BB962C8B-B14F-4D97-AF65-F5344CB8AC3E}">
        <p14:creationId xmlns:p14="http://schemas.microsoft.com/office/powerpoint/2010/main" val="1476594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ED726EA-7373-4756-84AB-B2AF485DFB99}"/>
              </a:ext>
            </a:extLst>
          </p:cNvPr>
          <p:cNvGrpSpPr/>
          <p:nvPr/>
        </p:nvGrpSpPr>
        <p:grpSpPr>
          <a:xfrm>
            <a:off x="1062585" y="3259334"/>
            <a:ext cx="3288766" cy="2971468"/>
            <a:chOff x="1160288" y="3370575"/>
            <a:chExt cx="3035694" cy="283999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64B0D49-69E7-E74B-971E-90656DDFF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0288" y="3370575"/>
              <a:ext cx="3035694" cy="268636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13B9D5-EAE2-44D5-A3E4-A781DDC30D05}"/>
                </a:ext>
              </a:extLst>
            </p:cNvPr>
            <p:cNvSpPr txBox="1"/>
            <p:nvPr/>
          </p:nvSpPr>
          <p:spPr>
            <a:xfrm>
              <a:off x="1473824" y="5945829"/>
              <a:ext cx="2660343" cy="264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505050"/>
                  </a:solidFill>
                </a:rPr>
                <a:t>Data courtesy of Sam Posen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213298" y="514442"/>
                <a:ext cx="5165493" cy="2921205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>
                    <a:solidFill>
                      <a:srgbClr val="50504E"/>
                    </a:solidFill>
                  </a:rPr>
                  <a:t>Use magnetic field </a:t>
                </a:r>
                <a:r>
                  <a:rPr lang="en-US" i="1" dirty="0">
                    <a:solidFill>
                      <a:srgbClr val="50504E"/>
                    </a:solidFill>
                  </a:rPr>
                  <a:t>H</a:t>
                </a:r>
                <a:r>
                  <a:rPr lang="en-US" dirty="0">
                    <a:solidFill>
                      <a:srgbClr val="50504E"/>
                    </a:solidFill>
                  </a:rPr>
                  <a:t> to find dissipated power on cavity walls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</a:rPr>
                            <m:t>𝑑𝑃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50504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box>
                                <m:boxPr>
                                  <m:ctrlPr>
                                    <a:rPr lang="en-US" b="0" i="1" smtClean="0">
                                      <a:solidFill>
                                        <a:srgbClr val="50504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b="0" i="1" smtClean="0">
                                          <a:solidFill>
                                            <a:srgbClr val="50504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solidFill>
                                            <a:srgbClr val="50504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solidFill>
                                            <a:srgbClr val="50504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box>
                              <m:r>
                                <a:rPr lang="en-US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50504E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rgbClr val="50504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50504E"/>
                          </a:solidFill>
                          <a:latin typeface="Cambria Math" panose="02040503050406030204" pitchFamily="18" charset="0"/>
                        </a:rPr>
                        <m:t>𝑑𝐴</m:t>
                      </m:r>
                    </m:oMath>
                  </m:oMathPara>
                </a14:m>
                <a:endParaRPr lang="en-US" dirty="0">
                  <a:solidFill>
                    <a:srgbClr val="50504E"/>
                  </a:solidFill>
                </a:endParaRPr>
              </a:p>
              <a:p>
                <a:r>
                  <a:rPr lang="en-US" dirty="0">
                    <a:solidFill>
                      <a:srgbClr val="50504E"/>
                    </a:solidFill>
                  </a:rPr>
                  <a:t>Model heat flow from cavity walls to notches at constant temperature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dirty="0">
                  <a:solidFill>
                    <a:srgbClr val="50504E"/>
                  </a:solidFill>
                </a:endParaRPr>
              </a:p>
              <a:p>
                <a:pPr marL="1828800" lvl="4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3298" y="514442"/>
                <a:ext cx="5165493" cy="2921205"/>
              </a:xfrm>
              <a:blipFill>
                <a:blip r:embed="rId4"/>
                <a:stretch>
                  <a:fillRect l="-3424" r="-4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Transfer Across Cavity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8/6/2018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Jessica Thompson | SIST Final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AA2E186-EA0C-3D4C-B8D4-2AFDFB4D27CB}"/>
              </a:ext>
            </a:extLst>
          </p:cNvPr>
          <p:cNvGrpSpPr/>
          <p:nvPr/>
        </p:nvGrpSpPr>
        <p:grpSpPr>
          <a:xfrm>
            <a:off x="4131769" y="512107"/>
            <a:ext cx="5494454" cy="5494454"/>
            <a:chOff x="3924300" y="451375"/>
            <a:chExt cx="5494454" cy="54944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F5A5FB0-BB46-4597-B69E-0F9AA7F3A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24300" y="451375"/>
              <a:ext cx="5494454" cy="5494454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H="1" flipV="1">
              <a:off x="7607300" y="3530600"/>
              <a:ext cx="495300" cy="5080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7188200" y="2667000"/>
              <a:ext cx="939800" cy="28295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cxnSpLocks/>
            </p:cNvCxnSpPr>
            <p:nvPr/>
          </p:nvCxnSpPr>
          <p:spPr>
            <a:xfrm>
              <a:off x="5897446" y="2321402"/>
              <a:ext cx="457250" cy="69475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8F1A523-FBC0-C643-A738-1E4E63AF16F6}"/>
                </a:ext>
              </a:extLst>
            </p:cNvPr>
            <p:cNvSpPr txBox="1"/>
            <p:nvPr/>
          </p:nvSpPr>
          <p:spPr>
            <a:xfrm>
              <a:off x="7792721" y="4038600"/>
              <a:ext cx="11226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5"/>
                  </a:solidFill>
                </a:rPr>
                <a:t>vacuum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4F52D40-0122-9344-A6DB-CFFFF38B2EBE}"/>
                </a:ext>
              </a:extLst>
            </p:cNvPr>
            <p:cNvSpPr txBox="1"/>
            <p:nvPr/>
          </p:nvSpPr>
          <p:spPr>
            <a:xfrm>
              <a:off x="8056880" y="2367134"/>
              <a:ext cx="11226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505050"/>
                  </a:solidFill>
                </a:rPr>
                <a:t>cavity walls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140EBF2-A83A-D841-9376-EE182C90B3EE}"/>
                </a:ext>
              </a:extLst>
            </p:cNvPr>
            <p:cNvSpPr txBox="1"/>
            <p:nvPr/>
          </p:nvSpPr>
          <p:spPr>
            <a:xfrm>
              <a:off x="5429251" y="1966338"/>
              <a:ext cx="11226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tx2"/>
                  </a:solidFill>
                </a:rPr>
                <a:t>notches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1721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Transfer Across Cavity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8/6/2018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Jessica Thompson | SIST Final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3F976D0-3AC8-3A4B-AA3A-AAFC9C5E6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1247437"/>
            <a:ext cx="3619767" cy="5239564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50504E"/>
                </a:solidFill>
              </a:rPr>
              <a:t>Spatial temperature variations across cavity are small compared to across cooling link</a:t>
            </a:r>
          </a:p>
          <a:p>
            <a:r>
              <a:rPr lang="en-US" dirty="0">
                <a:solidFill>
                  <a:srgbClr val="50504E"/>
                </a:solidFill>
              </a:rPr>
              <a:t>Average temperature of cavity and maximum temperature of cavity are close to equal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D89DAFC-0364-F44A-A532-222D6B1A0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375" y="888893"/>
            <a:ext cx="4620025" cy="475612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6672DF3-147E-4D43-BBA3-E23E8AD9D0C4}"/>
              </a:ext>
            </a:extLst>
          </p:cNvPr>
          <p:cNvSpPr txBox="1"/>
          <p:nvPr/>
        </p:nvSpPr>
        <p:spPr>
          <a:xfrm>
            <a:off x="5522293" y="5525657"/>
            <a:ext cx="2103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Temperature</a:t>
            </a:r>
          </a:p>
        </p:txBody>
      </p:sp>
    </p:spTree>
    <p:extLst>
      <p:ext uri="{BB962C8B-B14F-4D97-AF65-F5344CB8AC3E}">
        <p14:creationId xmlns:p14="http://schemas.microsoft.com/office/powerpoint/2010/main" val="1356501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454978"/>
            <a:ext cx="4076700" cy="471947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50504E"/>
                </a:solidFill>
              </a:rPr>
              <a:t>Model heat flow from cavity walls to cryocooler plate</a:t>
            </a:r>
          </a:p>
          <a:p>
            <a:r>
              <a:rPr lang="en-US" dirty="0">
                <a:solidFill>
                  <a:srgbClr val="50504E"/>
                </a:solidFill>
              </a:rPr>
              <a:t>Temperature difference is sum of difference from previous simulations</a:t>
            </a:r>
          </a:p>
          <a:p>
            <a:pPr marL="0" indent="0">
              <a:buNone/>
            </a:pPr>
            <a:endParaRPr lang="en-US" dirty="0">
              <a:solidFill>
                <a:srgbClr val="50504E"/>
              </a:solidFill>
            </a:endParaRPr>
          </a:p>
          <a:p>
            <a:pPr lvl="1"/>
            <a:endParaRPr lang="en-US" dirty="0">
              <a:solidFill>
                <a:srgbClr val="50504E"/>
              </a:solidFill>
            </a:endParaRPr>
          </a:p>
          <a:p>
            <a:pPr lvl="1"/>
            <a:endParaRPr lang="en-US" dirty="0">
              <a:solidFill>
                <a:srgbClr val="50504E"/>
              </a:solidFill>
            </a:endParaRPr>
          </a:p>
          <a:p>
            <a:endParaRPr lang="en-US" dirty="0">
              <a:solidFill>
                <a:srgbClr val="50504E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rgbClr val="50504E"/>
              </a:solidFill>
            </a:endParaRPr>
          </a:p>
          <a:p>
            <a:endParaRPr lang="en-US" dirty="0">
              <a:solidFill>
                <a:srgbClr val="50504E"/>
              </a:solidFill>
            </a:endParaRP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Transfer Across Full Geometry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8/6/2018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Jessica Thompson | SIST Final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CDEA46-56AB-454F-B82C-DBB0CEFB6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714" y="1319570"/>
            <a:ext cx="4731286" cy="454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07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2250" y="645943"/>
            <a:ext cx="8584987" cy="5858270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50504E"/>
              </a:solidFill>
            </a:endParaRPr>
          </a:p>
          <a:p>
            <a:r>
              <a:rPr lang="en-US" dirty="0">
                <a:solidFill>
                  <a:srgbClr val="50504E"/>
                </a:solidFill>
              </a:rPr>
              <a:t>At an accelerating gradient of 12 MV/m or less, the cavity temperature is less than 7 K</a:t>
            </a:r>
          </a:p>
          <a:p>
            <a:pPr marL="0" indent="0">
              <a:buNone/>
            </a:pPr>
            <a:endParaRPr lang="en-US" dirty="0">
              <a:solidFill>
                <a:srgbClr val="50504E"/>
              </a:solidFill>
            </a:endParaRPr>
          </a:p>
          <a:p>
            <a:r>
              <a:rPr lang="en-US" dirty="0">
                <a:solidFill>
                  <a:srgbClr val="50504E"/>
                </a:solidFill>
              </a:rPr>
              <a:t>The temperature across the cavity is nearly spatially uniform</a:t>
            </a:r>
          </a:p>
          <a:p>
            <a:pPr marL="0" indent="0">
              <a:buNone/>
            </a:pPr>
            <a:endParaRPr lang="en-US" dirty="0">
              <a:solidFill>
                <a:srgbClr val="50504E"/>
              </a:solidFill>
            </a:endParaRPr>
          </a:p>
          <a:p>
            <a:r>
              <a:rPr lang="en-US" dirty="0">
                <a:solidFill>
                  <a:srgbClr val="50504E"/>
                </a:solidFill>
              </a:rPr>
              <a:t>Temperature oscillations in cryocooler dampen before reaching the cavity</a:t>
            </a:r>
          </a:p>
          <a:p>
            <a:pPr marL="0" indent="0">
              <a:buNone/>
            </a:pPr>
            <a:endParaRPr lang="en-US" dirty="0">
              <a:solidFill>
                <a:srgbClr val="50504E"/>
              </a:solidFill>
            </a:endParaRPr>
          </a:p>
          <a:p>
            <a:r>
              <a:rPr lang="en-US" dirty="0">
                <a:solidFill>
                  <a:srgbClr val="50504E"/>
                </a:solidFill>
              </a:rPr>
              <a:t>Conduction cooling this geometry with a cryocooler is viable</a:t>
            </a:r>
          </a:p>
          <a:p>
            <a:endParaRPr lang="en-US" dirty="0">
              <a:solidFill>
                <a:srgbClr val="50504E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50504E"/>
              </a:solidFill>
            </a:endParaRPr>
          </a:p>
          <a:p>
            <a:endParaRPr lang="en-US" dirty="0">
              <a:solidFill>
                <a:srgbClr val="50504E"/>
              </a:solidFill>
            </a:endParaRPr>
          </a:p>
          <a:p>
            <a:pPr lvl="1"/>
            <a:endParaRPr lang="en-US" dirty="0">
              <a:solidFill>
                <a:srgbClr val="50504E"/>
              </a:solidFill>
            </a:endParaRPr>
          </a:p>
          <a:p>
            <a:pPr lvl="1"/>
            <a:endParaRPr lang="en-US" dirty="0">
              <a:solidFill>
                <a:srgbClr val="50504E"/>
              </a:solidFill>
            </a:endParaRPr>
          </a:p>
          <a:p>
            <a:endParaRPr lang="en-US" dirty="0">
              <a:solidFill>
                <a:srgbClr val="50504E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rgbClr val="50504E"/>
              </a:solidFill>
            </a:endParaRPr>
          </a:p>
          <a:p>
            <a:endParaRPr lang="en-US" dirty="0">
              <a:solidFill>
                <a:srgbClr val="50504E"/>
              </a:solidFill>
            </a:endParaRP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8/6/2018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Jessica Thompson | SIST Final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72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131569"/>
            <a:ext cx="8458200" cy="4625731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50504E"/>
                </a:solidFill>
              </a:rPr>
              <a:t>Thanks to Ram </a:t>
            </a:r>
            <a:r>
              <a:rPr lang="en-US" dirty="0" err="1">
                <a:solidFill>
                  <a:srgbClr val="50504E"/>
                </a:solidFill>
              </a:rPr>
              <a:t>Dhuley</a:t>
            </a:r>
            <a:r>
              <a:rPr lang="en-US" dirty="0">
                <a:solidFill>
                  <a:srgbClr val="50504E"/>
                </a:solidFill>
              </a:rPr>
              <a:t>, Mike </a:t>
            </a:r>
            <a:r>
              <a:rPr lang="en-US" dirty="0" err="1">
                <a:solidFill>
                  <a:srgbClr val="50504E"/>
                </a:solidFill>
              </a:rPr>
              <a:t>Geelhoed</a:t>
            </a:r>
            <a:r>
              <a:rPr lang="en-US" dirty="0">
                <a:solidFill>
                  <a:srgbClr val="50504E"/>
                </a:solidFill>
              </a:rPr>
              <a:t>, Charles </a:t>
            </a:r>
            <a:r>
              <a:rPr lang="en-US" dirty="0" err="1">
                <a:solidFill>
                  <a:srgbClr val="50504E"/>
                </a:solidFill>
              </a:rPr>
              <a:t>Thangaraj</a:t>
            </a:r>
            <a:r>
              <a:rPr lang="en-US" dirty="0">
                <a:solidFill>
                  <a:srgbClr val="50504E"/>
                </a:solidFill>
              </a:rPr>
              <a:t>, Oleg Prokofiev, Ivan </a:t>
            </a:r>
            <a:r>
              <a:rPr lang="en-US" dirty="0" err="1">
                <a:solidFill>
                  <a:srgbClr val="50504E"/>
                </a:solidFill>
              </a:rPr>
              <a:t>Gonin</a:t>
            </a:r>
            <a:r>
              <a:rPr lang="en-US" dirty="0">
                <a:solidFill>
                  <a:srgbClr val="50504E"/>
                </a:solidFill>
              </a:rPr>
              <a:t>, Andrei </a:t>
            </a:r>
            <a:r>
              <a:rPr lang="en-US" dirty="0" err="1">
                <a:solidFill>
                  <a:srgbClr val="50504E"/>
                </a:solidFill>
              </a:rPr>
              <a:t>Lunin</a:t>
            </a:r>
            <a:r>
              <a:rPr lang="en-US" dirty="0">
                <a:solidFill>
                  <a:srgbClr val="50504E"/>
                </a:solidFill>
              </a:rPr>
              <a:t>, Aaron </a:t>
            </a:r>
            <a:r>
              <a:rPr lang="en-US" dirty="0" err="1">
                <a:solidFill>
                  <a:srgbClr val="50504E"/>
                </a:solidFill>
              </a:rPr>
              <a:t>Sauers</a:t>
            </a:r>
            <a:r>
              <a:rPr lang="en-US" dirty="0">
                <a:solidFill>
                  <a:srgbClr val="50504E"/>
                </a:solidFill>
              </a:rPr>
              <a:t>, Sandra Charles, Judy Nunez, Laura Fields, and the SIST Committee </a:t>
            </a:r>
          </a:p>
          <a:p>
            <a:pPr lvl="1"/>
            <a:endParaRPr lang="en-US" dirty="0">
              <a:solidFill>
                <a:srgbClr val="50504E"/>
              </a:solidFill>
            </a:endParaRPr>
          </a:p>
          <a:p>
            <a:pPr lvl="1"/>
            <a:endParaRPr lang="en-US" dirty="0">
              <a:solidFill>
                <a:srgbClr val="50504E"/>
              </a:solidFill>
            </a:endParaRPr>
          </a:p>
          <a:p>
            <a:endParaRPr lang="en-US" dirty="0">
              <a:solidFill>
                <a:srgbClr val="50504E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rgbClr val="50504E"/>
              </a:solidFill>
            </a:endParaRPr>
          </a:p>
          <a:p>
            <a:endParaRPr lang="en-US" dirty="0">
              <a:solidFill>
                <a:srgbClr val="50504E"/>
              </a:solidFill>
            </a:endParaRP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8/6/2018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Jessica Thompson | SIST Final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841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764081"/>
                <a:ext cx="8526410" cy="2188339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>
                    <a:solidFill>
                      <a:srgbClr val="50504E"/>
                    </a:solidFill>
                  </a:rPr>
                  <a:t>Heavily used in research and industry</a:t>
                </a:r>
              </a:p>
              <a:p>
                <a:r>
                  <a:rPr lang="en-US" dirty="0">
                    <a:solidFill>
                      <a:srgbClr val="50504E"/>
                    </a:solidFill>
                  </a:rPr>
                  <a:t>Elliptical geometry resonates at a particular frequency</a:t>
                </a:r>
              </a:p>
              <a:p>
                <a:r>
                  <a:rPr lang="en-US" dirty="0">
                    <a:solidFill>
                      <a:srgbClr val="50504E"/>
                    </a:solidFill>
                  </a:rPr>
                  <a:t>Particles are accelerated as they move through each cell</a:t>
                </a:r>
              </a:p>
              <a:p>
                <a:r>
                  <a:rPr lang="en-US" dirty="0">
                    <a:solidFill>
                      <a:srgbClr val="50504E"/>
                    </a:solidFill>
                  </a:rPr>
                  <a:t>Accelerating gradient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</a:rPr>
                          <m:t>𝑎𝑐𝑐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50504E"/>
                    </a:solidFill>
                  </a:rPr>
                  <a:t> quantifies energy particles gain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50504E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50504E"/>
                  </a:solidFill>
                </a:endParaRPr>
              </a:p>
              <a:p>
                <a:pPr marL="1828800" lvl="4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764081"/>
                <a:ext cx="8526410" cy="2188339"/>
              </a:xfrm>
              <a:blipFill>
                <a:blip r:embed="rId2"/>
                <a:stretch>
                  <a:fillRect l="-2074" b="-58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 Frequency (RF) Cavities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8/6/2018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Jessica Thompson | SIST Final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96A299-41A5-4728-88FF-D4D2F74F4C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44" b="13943"/>
          <a:stretch/>
        </p:blipFill>
        <p:spPr>
          <a:xfrm>
            <a:off x="317089" y="3465871"/>
            <a:ext cx="8437921" cy="224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679629"/>
            <a:ext cx="7564121" cy="2188339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50504E"/>
                </a:solidFill>
              </a:rPr>
              <a:t>Superconductors have very low energy losses</a:t>
            </a:r>
          </a:p>
          <a:p>
            <a:r>
              <a:rPr lang="en-US" dirty="0">
                <a:solidFill>
                  <a:srgbClr val="50504E"/>
                </a:solidFill>
              </a:rPr>
              <a:t>Cavity must be kept below critical temperature (9.25 K for niobium)</a:t>
            </a:r>
          </a:p>
          <a:p>
            <a:r>
              <a:rPr lang="en-US" dirty="0">
                <a:solidFill>
                  <a:srgbClr val="50504E"/>
                </a:solidFill>
              </a:rPr>
              <a:t>Liquid helium coolant is a major complexity</a:t>
            </a:r>
          </a:p>
          <a:p>
            <a:pPr marL="0" indent="0">
              <a:buNone/>
            </a:pPr>
            <a:endParaRPr lang="en-US" dirty="0">
              <a:solidFill>
                <a:srgbClr val="50504E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50504E"/>
              </a:solidFill>
            </a:endParaRP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Superconducting RF (SRF) Cavities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8/6/2018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Jessica Thompson | SIST Final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D210E0-CAE9-4A39-AC7C-6D3153957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589" y="2906270"/>
            <a:ext cx="4815411" cy="3221193"/>
          </a:xfrm>
          <a:prstGeom prst="rect">
            <a:avLst/>
          </a:prstGeom>
        </p:spPr>
      </p:pic>
      <p:pic>
        <p:nvPicPr>
          <p:cNvPr id="1026" name="Picture 2" descr="mage result for superconductor resistivity vs. tempera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12" y="2867968"/>
            <a:ext cx="4046700" cy="329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740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71550"/>
            <a:ext cx="5620871" cy="50593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50504E"/>
                </a:solidFill>
              </a:rPr>
              <a:t>Replace liquid helium with a </a:t>
            </a:r>
            <a:r>
              <a:rPr lang="en-US" dirty="0" err="1">
                <a:solidFill>
                  <a:srgbClr val="50504E"/>
                </a:solidFill>
              </a:rPr>
              <a:t>cryocooler</a:t>
            </a:r>
            <a:endParaRPr lang="en-US" dirty="0">
              <a:solidFill>
                <a:srgbClr val="50504E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50504E"/>
              </a:solidFill>
            </a:endParaRPr>
          </a:p>
          <a:p>
            <a:r>
              <a:rPr lang="en-US" dirty="0">
                <a:solidFill>
                  <a:srgbClr val="50504E"/>
                </a:solidFill>
              </a:rPr>
              <a:t>Conduction cooling is a possibility due to technological advancements</a:t>
            </a:r>
          </a:p>
          <a:p>
            <a:pPr lvl="1"/>
            <a:r>
              <a:rPr lang="en-US" dirty="0">
                <a:solidFill>
                  <a:srgbClr val="50504E"/>
                </a:solidFill>
              </a:rPr>
              <a:t>Cryocoolers are commercially available and can cool to 4 K or below</a:t>
            </a:r>
          </a:p>
          <a:p>
            <a:pPr lvl="1"/>
            <a:r>
              <a:rPr lang="en-US" dirty="0">
                <a:solidFill>
                  <a:srgbClr val="50504E"/>
                </a:solidFill>
              </a:rPr>
              <a:t>Nb</a:t>
            </a:r>
            <a:r>
              <a:rPr lang="en-US" baseline="-25000" dirty="0">
                <a:solidFill>
                  <a:srgbClr val="50504E"/>
                </a:solidFill>
              </a:rPr>
              <a:t>3</a:t>
            </a:r>
            <a:r>
              <a:rPr lang="en-US" dirty="0">
                <a:solidFill>
                  <a:srgbClr val="50504E"/>
                </a:solidFill>
              </a:rPr>
              <a:t>Sn coating reduces cavity heat dissipation</a:t>
            </a: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Conduction Cooling with a Cryocooler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8/6/2018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Jessica Thompson | SIST Final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026" name="Picture 2" descr="t420-hea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881" y="971550"/>
            <a:ext cx="2528047" cy="402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25133" y="5044164"/>
            <a:ext cx="2783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Cryomech</a:t>
            </a:r>
            <a:r>
              <a:rPr lang="en-US" sz="2000" dirty="0"/>
              <a:t> PT420 Pulse Tube Refrigerator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913744" y="3926541"/>
            <a:ext cx="4772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913744" y="4791635"/>
            <a:ext cx="4772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951344" y="3550228"/>
            <a:ext cx="923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stage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1344" y="4418559"/>
            <a:ext cx="923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stage 2</a:t>
            </a:r>
          </a:p>
        </p:txBody>
      </p:sp>
    </p:spTree>
    <p:extLst>
      <p:ext uri="{BB962C8B-B14F-4D97-AF65-F5344CB8AC3E}">
        <p14:creationId xmlns:p14="http://schemas.microsoft.com/office/powerpoint/2010/main" val="3568910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863231"/>
            <a:ext cx="8686800" cy="1776869"/>
          </a:xfrm>
        </p:spPr>
        <p:txBody>
          <a:bodyPr/>
          <a:lstStyle/>
          <a:p>
            <a:r>
              <a:rPr lang="en-US" dirty="0"/>
              <a:t>Measured the temperature of stage 2 as a function of heat input to stage 1 (H1) and to stage 2 (H2)</a:t>
            </a:r>
          </a:p>
          <a:p>
            <a:r>
              <a:rPr lang="en-US" dirty="0"/>
              <a:t>Measured amplitude of cryocooler temperature oscillations</a:t>
            </a:r>
          </a:p>
          <a:p>
            <a:r>
              <a:rPr lang="en-US" dirty="0"/>
              <a:t>Frequency of oscillation is about 1 Hz</a:t>
            </a:r>
          </a:p>
          <a:p>
            <a:pPr marL="457200" lvl="1" indent="0">
              <a:buNone/>
            </a:pPr>
            <a:endParaRPr lang="en-US" dirty="0">
              <a:solidFill>
                <a:srgbClr val="50504E"/>
              </a:solidFill>
            </a:endParaRPr>
          </a:p>
          <a:p>
            <a:endParaRPr lang="en-US" dirty="0">
              <a:solidFill>
                <a:srgbClr val="50504E"/>
              </a:solidFill>
            </a:endParaRP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Cryocooler</a:t>
            </a:r>
            <a:r>
              <a:rPr lang="en-US" dirty="0"/>
              <a:t> Measurements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8/6/2018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Jessica Thompson | SIST Final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32" y="2775558"/>
            <a:ext cx="3948493" cy="33971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691" y="2790548"/>
            <a:ext cx="4052584" cy="340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4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Simulated Geometry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8/6/2018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Jessica Thompson | SIST Final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FB0B9A8-991A-45C2-A282-38DD03F5C76A}"/>
              </a:ext>
            </a:extLst>
          </p:cNvPr>
          <p:cNvGrpSpPr/>
          <p:nvPr/>
        </p:nvGrpSpPr>
        <p:grpSpPr>
          <a:xfrm>
            <a:off x="228600" y="997930"/>
            <a:ext cx="4753754" cy="4927858"/>
            <a:chOff x="429419" y="1092932"/>
            <a:chExt cx="4349169" cy="456092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035476F-6610-4BEF-A681-2CC94E15F3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7094" t="8018" r="9532" b="15280"/>
            <a:stretch/>
          </p:blipFill>
          <p:spPr>
            <a:xfrm>
              <a:off x="429419" y="1413419"/>
              <a:ext cx="4056436" cy="4240438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>
              <a:cxnSpLocks/>
              <a:stCxn id="23" idx="0"/>
            </p:cNvCxnSpPr>
            <p:nvPr/>
          </p:nvCxnSpPr>
          <p:spPr>
            <a:xfrm flipV="1">
              <a:off x="1168660" y="3484867"/>
              <a:ext cx="583191" cy="73055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 flipH="1" flipV="1">
              <a:off x="3157135" y="3876459"/>
              <a:ext cx="463302" cy="60047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973862" y="1721224"/>
              <a:ext cx="70495" cy="52443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3435357" y="1721224"/>
              <a:ext cx="370161" cy="47499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97045" y="4215419"/>
              <a:ext cx="13432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single cell cavity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435357" y="4443474"/>
              <a:ext cx="13432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welded rings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71951" y="1371493"/>
              <a:ext cx="13432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thermal link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89157" y="1092932"/>
              <a:ext cx="13432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/>
                <a:t>cryocooler</a:t>
              </a:r>
              <a:r>
                <a:rPr lang="en-US" sz="2000" dirty="0"/>
                <a:t> plate</a:t>
              </a:r>
            </a:p>
          </p:txBody>
        </p:sp>
      </p:grpSp>
      <p:sp>
        <p:nvSpPr>
          <p:cNvPr id="97" name="Content Placeholder 5">
            <a:extLst>
              <a:ext uri="{FF2B5EF4-FFF2-40B4-BE49-F238E27FC236}">
                <a16:creationId xmlns:a16="http://schemas.microsoft.com/office/drawing/2014/main" id="{6F042BD7-3CA4-4695-9C02-02465A362325}"/>
              </a:ext>
            </a:extLst>
          </p:cNvPr>
          <p:cNvSpPr txBox="1">
            <a:spLocks/>
          </p:cNvSpPr>
          <p:nvPr/>
        </p:nvSpPr>
        <p:spPr>
          <a:xfrm>
            <a:off x="4982488" y="1588117"/>
            <a:ext cx="4057153" cy="409375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Thermal link connects cavity to cryocooler</a:t>
            </a:r>
          </a:p>
          <a:p>
            <a:r>
              <a:rPr lang="en-US" dirty="0"/>
              <a:t>Must have good thermal contact with cavity</a:t>
            </a:r>
          </a:p>
          <a:p>
            <a:r>
              <a:rPr lang="en-US" dirty="0"/>
              <a:t>Must conduct heat well at low temperatures in vacuum</a:t>
            </a:r>
          </a:p>
          <a:p>
            <a:r>
              <a:rPr lang="en-US" dirty="0"/>
              <a:t>Must be flexible to isolate mechanical vibrations of cryocooler</a:t>
            </a:r>
          </a:p>
          <a:p>
            <a:pPr marL="0" indent="0">
              <a:buNone/>
            </a:pPr>
            <a:endParaRPr lang="en-US" dirty="0">
              <a:solidFill>
                <a:srgbClr val="50504E"/>
              </a:solidFill>
            </a:endParaRPr>
          </a:p>
          <a:p>
            <a:endParaRPr lang="en-US" dirty="0">
              <a:solidFill>
                <a:srgbClr val="50504E"/>
              </a:solidFill>
            </a:endParaRPr>
          </a:p>
          <a:p>
            <a:pPr marL="1828800" lvl="4" indent="0">
              <a:buFont typeface="Arial"/>
              <a:buNone/>
            </a:pPr>
            <a:endParaRPr lang="en-US" dirty="0"/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10BEC4C-C0F5-4734-93D9-E84FDDAF7A9E}"/>
              </a:ext>
            </a:extLst>
          </p:cNvPr>
          <p:cNvCxnSpPr>
            <a:cxnSpLocks/>
          </p:cNvCxnSpPr>
          <p:nvPr/>
        </p:nvCxnSpPr>
        <p:spPr>
          <a:xfrm flipH="1" flipV="1">
            <a:off x="3872938" y="4075105"/>
            <a:ext cx="44047" cy="5429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6" name="Picture 105">
            <a:extLst>
              <a:ext uri="{FF2B5EF4-FFF2-40B4-BE49-F238E27FC236}">
                <a16:creationId xmlns:a16="http://schemas.microsoft.com/office/drawing/2014/main" id="{67CEB5C7-A615-4545-8584-C8FECB9234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2360" y="1187579"/>
            <a:ext cx="4979345" cy="4979345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A975F168-0F98-422C-8557-81D13B27CA65}"/>
              </a:ext>
            </a:extLst>
          </p:cNvPr>
          <p:cNvSpPr txBox="1"/>
          <p:nvPr/>
        </p:nvSpPr>
        <p:spPr>
          <a:xfrm>
            <a:off x="5329932" y="5614591"/>
            <a:ext cx="3068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Expected Heat Flow</a:t>
            </a:r>
          </a:p>
        </p:txBody>
      </p:sp>
    </p:spTree>
    <p:extLst>
      <p:ext uri="{BB962C8B-B14F-4D97-AF65-F5344CB8AC3E}">
        <p14:creationId xmlns:p14="http://schemas.microsoft.com/office/powerpoint/2010/main" val="212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10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CDF528AC-BDF1-4653-9176-4AE4B5CE55A8}"/>
              </a:ext>
            </a:extLst>
          </p:cNvPr>
          <p:cNvSpPr/>
          <p:nvPr/>
        </p:nvSpPr>
        <p:spPr>
          <a:xfrm>
            <a:off x="3528560" y="5170811"/>
            <a:ext cx="2541828" cy="95340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F27F595-CD54-4491-A2AD-A88BE4AD984E}"/>
              </a:ext>
            </a:extLst>
          </p:cNvPr>
          <p:cNvSpPr/>
          <p:nvPr/>
        </p:nvSpPr>
        <p:spPr>
          <a:xfrm>
            <a:off x="5288647" y="3682619"/>
            <a:ext cx="2504074" cy="9887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F2FE651-C97F-47FD-BE2A-3F60866F4786}"/>
              </a:ext>
            </a:extLst>
          </p:cNvPr>
          <p:cNvSpPr/>
          <p:nvPr/>
        </p:nvSpPr>
        <p:spPr>
          <a:xfrm>
            <a:off x="5134216" y="2512938"/>
            <a:ext cx="2803391" cy="900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B698C0C-0A3C-4FD3-A348-AFA09FB40B4C}"/>
              </a:ext>
            </a:extLst>
          </p:cNvPr>
          <p:cNvSpPr/>
          <p:nvPr/>
        </p:nvSpPr>
        <p:spPr>
          <a:xfrm>
            <a:off x="333726" y="3824779"/>
            <a:ext cx="2186637" cy="9887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EDAA4B2-7D93-4AC7-842A-2813B967F298}"/>
              </a:ext>
            </a:extLst>
          </p:cNvPr>
          <p:cNvSpPr/>
          <p:nvPr/>
        </p:nvSpPr>
        <p:spPr>
          <a:xfrm>
            <a:off x="1621331" y="2481943"/>
            <a:ext cx="2674044" cy="102966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Procedure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8/6/2018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Jessica Thompson | SIST Final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A8334D-117F-427A-8EC8-9A8AACF69A3C}"/>
              </a:ext>
            </a:extLst>
          </p:cNvPr>
          <p:cNvGrpSpPr/>
          <p:nvPr/>
        </p:nvGrpSpPr>
        <p:grpSpPr>
          <a:xfrm>
            <a:off x="3007770" y="1014020"/>
            <a:ext cx="3319502" cy="1046398"/>
            <a:chOff x="3004458" y="691565"/>
            <a:chExt cx="3319502" cy="104639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ED6239E-5B67-4A8E-A9C0-4F7B29FE00A7}"/>
                </a:ext>
              </a:extLst>
            </p:cNvPr>
            <p:cNvSpPr/>
            <p:nvPr/>
          </p:nvSpPr>
          <p:spPr>
            <a:xfrm>
              <a:off x="3004458" y="722300"/>
              <a:ext cx="3319502" cy="101566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B0D0DDB-8BAE-4DE2-95E9-4AC29F18CF5A}"/>
                </a:ext>
              </a:extLst>
            </p:cNvPr>
            <p:cNvSpPr txBox="1"/>
            <p:nvPr/>
          </p:nvSpPr>
          <p:spPr>
            <a:xfrm>
              <a:off x="3004458" y="691565"/>
              <a:ext cx="33195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505050"/>
                  </a:solidFill>
                </a:rPr>
                <a:t>Geometry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505050"/>
                  </a:solidFill>
                </a:rPr>
                <a:t>Material Properties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505050"/>
                  </a:solidFill>
                </a:rPr>
                <a:t>Cryocooler Measurements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2C372D2-A2A5-42C5-BC1A-14E584A752E7}"/>
              </a:ext>
            </a:extLst>
          </p:cNvPr>
          <p:cNvGrpSpPr/>
          <p:nvPr/>
        </p:nvGrpSpPr>
        <p:grpSpPr>
          <a:xfrm>
            <a:off x="1743832" y="2599042"/>
            <a:ext cx="2398305" cy="769450"/>
            <a:chOff x="3004458" y="722300"/>
            <a:chExt cx="3319502" cy="101566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938278E-8537-4CDA-8813-273135F95E53}"/>
                </a:ext>
              </a:extLst>
            </p:cNvPr>
            <p:cNvSpPr/>
            <p:nvPr/>
          </p:nvSpPr>
          <p:spPr>
            <a:xfrm>
              <a:off x="3004458" y="722300"/>
              <a:ext cx="3319502" cy="101566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6563EF8-2588-485E-82CE-58A167974528}"/>
                </a:ext>
              </a:extLst>
            </p:cNvPr>
            <p:cNvSpPr txBox="1"/>
            <p:nvPr/>
          </p:nvSpPr>
          <p:spPr>
            <a:xfrm>
              <a:off x="3004458" y="743162"/>
              <a:ext cx="3319502" cy="934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505050"/>
                  </a:solidFill>
                </a:rPr>
                <a:t>Heat Transfer Across Thermal Link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26538C0-1BC2-43DF-A3A0-0004A8B3B84B}"/>
              </a:ext>
            </a:extLst>
          </p:cNvPr>
          <p:cNvGrpSpPr/>
          <p:nvPr/>
        </p:nvGrpSpPr>
        <p:grpSpPr>
          <a:xfrm>
            <a:off x="5229120" y="2630541"/>
            <a:ext cx="2574595" cy="728522"/>
            <a:chOff x="3004458" y="722300"/>
            <a:chExt cx="3319502" cy="113964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6DCAFC0-FD9C-4E0E-B0A0-8DA0A8D3C1BC}"/>
                </a:ext>
              </a:extLst>
            </p:cNvPr>
            <p:cNvSpPr/>
            <p:nvPr/>
          </p:nvSpPr>
          <p:spPr>
            <a:xfrm>
              <a:off x="3004458" y="722300"/>
              <a:ext cx="3319502" cy="101566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E9C46BA-1F16-4599-AFBF-9856F07F1F4A}"/>
                </a:ext>
              </a:extLst>
            </p:cNvPr>
            <p:cNvSpPr txBox="1"/>
            <p:nvPr/>
          </p:nvSpPr>
          <p:spPr>
            <a:xfrm>
              <a:off x="3004458" y="927543"/>
              <a:ext cx="3319502" cy="934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505050"/>
                  </a:solidFill>
                </a:rPr>
                <a:t>RF Fields Inside Cavity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A99298F-EC55-4E75-B617-2297D291D408}"/>
              </a:ext>
            </a:extLst>
          </p:cNvPr>
          <p:cNvGrpSpPr/>
          <p:nvPr/>
        </p:nvGrpSpPr>
        <p:grpSpPr>
          <a:xfrm>
            <a:off x="431396" y="3921390"/>
            <a:ext cx="1961597" cy="792735"/>
            <a:chOff x="3004458" y="691564"/>
            <a:chExt cx="3319502" cy="104639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C2AB474-4645-4DC5-BF8F-AB6D34DAEE48}"/>
                </a:ext>
              </a:extLst>
            </p:cNvPr>
            <p:cNvSpPr/>
            <p:nvPr/>
          </p:nvSpPr>
          <p:spPr>
            <a:xfrm>
              <a:off x="3004458" y="722300"/>
              <a:ext cx="3319502" cy="101566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3FD35A-5F7C-4422-ACF2-26DF90BBCF91}"/>
                </a:ext>
              </a:extLst>
            </p:cNvPr>
            <p:cNvSpPr txBox="1"/>
            <p:nvPr/>
          </p:nvSpPr>
          <p:spPr>
            <a:xfrm>
              <a:off x="3004458" y="691564"/>
              <a:ext cx="3319502" cy="934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505050"/>
                  </a:solidFill>
                </a:rPr>
                <a:t>Cryocooler Oscillations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72B50F6-8E40-4507-AA1D-31B17D38022E}"/>
              </a:ext>
            </a:extLst>
          </p:cNvPr>
          <p:cNvGrpSpPr/>
          <p:nvPr/>
        </p:nvGrpSpPr>
        <p:grpSpPr>
          <a:xfrm>
            <a:off x="5373641" y="3760567"/>
            <a:ext cx="2285555" cy="792734"/>
            <a:chOff x="3004458" y="691565"/>
            <a:chExt cx="3319502" cy="104639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4985006-F562-41DA-8820-3CCC0B839F32}"/>
                </a:ext>
              </a:extLst>
            </p:cNvPr>
            <p:cNvSpPr/>
            <p:nvPr/>
          </p:nvSpPr>
          <p:spPr>
            <a:xfrm>
              <a:off x="3004458" y="722300"/>
              <a:ext cx="3319502" cy="101566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FD6760B-D7C1-459E-BEB6-DA3C295751CC}"/>
                </a:ext>
              </a:extLst>
            </p:cNvPr>
            <p:cNvSpPr txBox="1"/>
            <p:nvPr/>
          </p:nvSpPr>
          <p:spPr>
            <a:xfrm>
              <a:off x="3004458" y="691565"/>
              <a:ext cx="3319502" cy="934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505050"/>
                  </a:solidFill>
                </a:rPr>
                <a:t>Heat Transfer Across Cavity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66F13BC-A4DD-4F49-8BC4-574B71710684}"/>
              </a:ext>
            </a:extLst>
          </p:cNvPr>
          <p:cNvGrpSpPr/>
          <p:nvPr/>
        </p:nvGrpSpPr>
        <p:grpSpPr>
          <a:xfrm>
            <a:off x="3596762" y="5247565"/>
            <a:ext cx="2391680" cy="766618"/>
            <a:chOff x="3004458" y="691565"/>
            <a:chExt cx="3319502" cy="707886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5D20834-58BA-4FDF-A7DA-222F54DA5662}"/>
                </a:ext>
              </a:extLst>
            </p:cNvPr>
            <p:cNvSpPr/>
            <p:nvPr/>
          </p:nvSpPr>
          <p:spPr>
            <a:xfrm>
              <a:off x="3004458" y="722300"/>
              <a:ext cx="3319502" cy="67715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AE4EE60-9E86-403D-BCBE-2A7A3DD3A107}"/>
                </a:ext>
              </a:extLst>
            </p:cNvPr>
            <p:cNvSpPr txBox="1"/>
            <p:nvPr/>
          </p:nvSpPr>
          <p:spPr>
            <a:xfrm>
              <a:off x="3004458" y="691565"/>
              <a:ext cx="33195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505050"/>
                  </a:solidFill>
                </a:rPr>
                <a:t>Heat Transfer Across Full Geometry</a:t>
              </a:r>
            </a:p>
          </p:txBody>
        </p: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C2EFF5C-23F3-40FF-89EB-55636D21E34B}"/>
              </a:ext>
            </a:extLst>
          </p:cNvPr>
          <p:cNvCxnSpPr>
            <a:cxnSpLocks/>
          </p:cNvCxnSpPr>
          <p:nvPr/>
        </p:nvCxnSpPr>
        <p:spPr>
          <a:xfrm flipH="1">
            <a:off x="3311819" y="2109550"/>
            <a:ext cx="276625" cy="47285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9A10E68-BD41-42AE-921A-7FC04488814B}"/>
              </a:ext>
            </a:extLst>
          </p:cNvPr>
          <p:cNvCxnSpPr>
            <a:cxnSpLocks/>
          </p:cNvCxnSpPr>
          <p:nvPr/>
        </p:nvCxnSpPr>
        <p:spPr>
          <a:xfrm>
            <a:off x="5738694" y="2105974"/>
            <a:ext cx="267662" cy="49089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BE6EB46-B54F-4821-9822-D766A7EC8F87}"/>
              </a:ext>
            </a:extLst>
          </p:cNvPr>
          <p:cNvCxnSpPr>
            <a:cxnSpLocks/>
          </p:cNvCxnSpPr>
          <p:nvPr/>
        </p:nvCxnSpPr>
        <p:spPr>
          <a:xfrm flipH="1">
            <a:off x="1958148" y="3408516"/>
            <a:ext cx="276625" cy="47285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B5E3A6F-EDCB-4DB5-95EA-16B9F94B2D22}"/>
              </a:ext>
            </a:extLst>
          </p:cNvPr>
          <p:cNvCxnSpPr>
            <a:cxnSpLocks/>
          </p:cNvCxnSpPr>
          <p:nvPr/>
        </p:nvCxnSpPr>
        <p:spPr>
          <a:xfrm>
            <a:off x="6568791" y="3325126"/>
            <a:ext cx="0" cy="420624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9BF1D9B-B5A9-4D39-B9F5-6F10846B3F9C}"/>
              </a:ext>
            </a:extLst>
          </p:cNvPr>
          <p:cNvCxnSpPr>
            <a:cxnSpLocks/>
          </p:cNvCxnSpPr>
          <p:nvPr/>
        </p:nvCxnSpPr>
        <p:spPr>
          <a:xfrm>
            <a:off x="3719072" y="3408516"/>
            <a:ext cx="0" cy="1436237"/>
          </a:xfrm>
          <a:prstGeom prst="line">
            <a:avLst/>
          </a:prstGeom>
          <a:ln w="5715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D652EA2-EFF4-465F-8B39-EE1201EE2670}"/>
              </a:ext>
            </a:extLst>
          </p:cNvPr>
          <p:cNvCxnSpPr>
            <a:cxnSpLocks/>
          </p:cNvCxnSpPr>
          <p:nvPr/>
        </p:nvCxnSpPr>
        <p:spPr>
          <a:xfrm>
            <a:off x="3719072" y="4844753"/>
            <a:ext cx="2019622" cy="0"/>
          </a:xfrm>
          <a:prstGeom prst="line">
            <a:avLst/>
          </a:prstGeom>
          <a:ln w="5715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6B6CCC2-D3E7-4683-B72D-7ADAAA8085E0}"/>
              </a:ext>
            </a:extLst>
          </p:cNvPr>
          <p:cNvCxnSpPr>
            <a:cxnSpLocks/>
          </p:cNvCxnSpPr>
          <p:nvPr/>
        </p:nvCxnSpPr>
        <p:spPr>
          <a:xfrm>
            <a:off x="5738694" y="4629276"/>
            <a:ext cx="0" cy="215477"/>
          </a:xfrm>
          <a:prstGeom prst="line">
            <a:avLst/>
          </a:prstGeom>
          <a:ln w="5715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6CFBC2F-5B89-435D-8776-89BB9BA765E9}"/>
              </a:ext>
            </a:extLst>
          </p:cNvPr>
          <p:cNvCxnSpPr>
            <a:cxnSpLocks/>
          </p:cNvCxnSpPr>
          <p:nvPr/>
        </p:nvCxnSpPr>
        <p:spPr>
          <a:xfrm>
            <a:off x="4728883" y="4826941"/>
            <a:ext cx="0" cy="420624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6C131145-DAF3-4E24-8B02-F1DD5934F2B5}"/>
              </a:ext>
            </a:extLst>
          </p:cNvPr>
          <p:cNvSpPr txBox="1"/>
          <p:nvPr/>
        </p:nvSpPr>
        <p:spPr>
          <a:xfrm>
            <a:off x="324209" y="1101154"/>
            <a:ext cx="2412787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505050"/>
                </a:solidFill>
              </a:rPr>
              <a:t>Find the temperature difference between the cryocooler and the welded rings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181BF24-646E-4290-AC1C-442E5B967CE0}"/>
              </a:ext>
            </a:extLst>
          </p:cNvPr>
          <p:cNvSpPr txBox="1"/>
          <p:nvPr/>
        </p:nvSpPr>
        <p:spPr>
          <a:xfrm>
            <a:off x="646147" y="5051708"/>
            <a:ext cx="2412787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505050"/>
                </a:solidFill>
              </a:rPr>
              <a:t>Find the amplitude of cavity temperature oscillation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A74BAA3-AC4A-4887-91A3-D1699EC0A55D}"/>
              </a:ext>
            </a:extLst>
          </p:cNvPr>
          <p:cNvSpPr txBox="1"/>
          <p:nvPr/>
        </p:nvSpPr>
        <p:spPr>
          <a:xfrm>
            <a:off x="6738947" y="1386126"/>
            <a:ext cx="1840498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505050"/>
                </a:solidFill>
              </a:rPr>
              <a:t>Find the dissipated power of the cavity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836AA97-28B4-43B7-A7D7-75A307DCD7B6}"/>
              </a:ext>
            </a:extLst>
          </p:cNvPr>
          <p:cNvSpPr txBox="1"/>
          <p:nvPr/>
        </p:nvSpPr>
        <p:spPr>
          <a:xfrm>
            <a:off x="6266773" y="4857115"/>
            <a:ext cx="2494945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505050"/>
                </a:solidFill>
              </a:rPr>
              <a:t>Find the spatial temperature distribution of the cavity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4E812F1-A711-49AF-93A9-CA64C8E9C52C}"/>
              </a:ext>
            </a:extLst>
          </p:cNvPr>
          <p:cNvSpPr txBox="1"/>
          <p:nvPr/>
        </p:nvSpPr>
        <p:spPr>
          <a:xfrm>
            <a:off x="3818554" y="3527408"/>
            <a:ext cx="1370433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505050"/>
                </a:solidFill>
              </a:rPr>
              <a:t>Find the temperature of the full system</a:t>
            </a:r>
          </a:p>
        </p:txBody>
      </p:sp>
    </p:spTree>
    <p:extLst>
      <p:ext uri="{BB962C8B-B14F-4D97-AF65-F5344CB8AC3E}">
        <p14:creationId xmlns:p14="http://schemas.microsoft.com/office/powerpoint/2010/main" val="65503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1" grpId="0" animBg="1"/>
      <p:bldP spid="81" grpId="1" animBg="1"/>
      <p:bldP spid="80" grpId="0" animBg="1"/>
      <p:bldP spid="80" grpId="1" animBg="1"/>
      <p:bldP spid="76" grpId="0" animBg="1"/>
      <p:bldP spid="76" grpId="1" animBg="1"/>
      <p:bldP spid="72" grpId="0" animBg="1"/>
      <p:bldP spid="72" grpId="1" animBg="1"/>
      <p:bldP spid="74" grpId="0" animBg="1"/>
      <p:bldP spid="74" grpId="1" animBg="1"/>
      <p:bldP spid="78" grpId="0" animBg="1"/>
      <p:bldP spid="78" grpId="1" animBg="1"/>
      <p:bldP spid="79" grpId="0" animBg="1"/>
      <p:bldP spid="79" grpId="1" animBg="1"/>
      <p:bldP spid="82" grpId="0" animBg="1"/>
      <p:bldP spid="82" grpId="1" animBg="1"/>
      <p:bldP spid="8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4404" y="814918"/>
            <a:ext cx="3916736" cy="447938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50504E"/>
                </a:solidFill>
              </a:rPr>
              <a:t>Heat flux is applied at weld faces of rings</a:t>
            </a:r>
          </a:p>
          <a:p>
            <a:r>
              <a:rPr lang="en-US" dirty="0">
                <a:solidFill>
                  <a:srgbClr val="50504E"/>
                </a:solidFill>
              </a:rPr>
              <a:t>Constant temperature is applied at cryocooler plate</a:t>
            </a:r>
          </a:p>
          <a:p>
            <a:pPr lvl="1"/>
            <a:r>
              <a:rPr lang="en-US" dirty="0">
                <a:solidFill>
                  <a:srgbClr val="50504E"/>
                </a:solidFill>
              </a:rPr>
              <a:t>Used cryocooler measurements to determine this temperature</a:t>
            </a:r>
          </a:p>
          <a:p>
            <a:r>
              <a:rPr lang="en-US" dirty="0">
                <a:solidFill>
                  <a:srgbClr val="50504E"/>
                </a:solidFill>
              </a:rPr>
              <a:t>Temperature at weld faces is measured</a:t>
            </a:r>
          </a:p>
          <a:p>
            <a:endParaRPr lang="en-US" dirty="0">
              <a:solidFill>
                <a:srgbClr val="50504E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rgbClr val="50504E"/>
              </a:solidFill>
            </a:endParaRPr>
          </a:p>
          <a:p>
            <a:endParaRPr lang="en-US" dirty="0">
              <a:solidFill>
                <a:srgbClr val="50504E"/>
              </a:solidFill>
            </a:endParaRP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Transfer Across Thermal Link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8/6/2018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Jessica Thompson | SIST Final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B1AA171-6391-4B45-914D-AE6A95DB4C52}"/>
              </a:ext>
            </a:extLst>
          </p:cNvPr>
          <p:cNvGrpSpPr/>
          <p:nvPr/>
        </p:nvGrpSpPr>
        <p:grpSpPr>
          <a:xfrm>
            <a:off x="4171611" y="892813"/>
            <a:ext cx="4983917" cy="4933771"/>
            <a:chOff x="4171611" y="815972"/>
            <a:chExt cx="4983917" cy="4933771"/>
          </a:xfrm>
        </p:grpSpPr>
        <p:grpSp>
          <p:nvGrpSpPr>
            <p:cNvPr id="17" name="Group 16"/>
            <p:cNvGrpSpPr/>
            <p:nvPr/>
          </p:nvGrpSpPr>
          <p:grpSpPr>
            <a:xfrm>
              <a:off x="4171611" y="815972"/>
              <a:ext cx="4983917" cy="4933771"/>
              <a:chOff x="3655037" y="679629"/>
              <a:chExt cx="5331120" cy="5265057"/>
            </a:xfrm>
          </p:grpSpPr>
          <p:pic>
            <p:nvPicPr>
              <p:cNvPr id="1026" name="Picture 2" descr="ooling_link_weldfaces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1099" y="679629"/>
                <a:ext cx="5265058" cy="52650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8" name="Straight Arrow Connector 7"/>
              <p:cNvCxnSpPr>
                <a:cxnSpLocks/>
              </p:cNvCxnSpPr>
              <p:nvPr/>
            </p:nvCxnSpPr>
            <p:spPr>
              <a:xfrm flipH="1" flipV="1">
                <a:off x="4997450" y="4170781"/>
                <a:ext cx="1104106" cy="294314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6045134" y="4142994"/>
                <a:ext cx="1516122" cy="689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>
                    <a:solidFill>
                      <a:srgbClr val="C00000"/>
                    </a:solidFill>
                  </a:rPr>
                  <a:t>Dissipated heat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655037" y="1060438"/>
                <a:ext cx="2086228" cy="394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Cryocooler</a:t>
                </a:r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0396E2F-4721-47F2-B139-5E35EEB896D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21968" y="3602521"/>
              <a:ext cx="429640" cy="55736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35EAE9C-5811-4B24-8368-903CFCA121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0469" y="3491370"/>
              <a:ext cx="0" cy="53555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549A6B5-9E90-4BDA-ACE8-52222F708A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40055" y="3770456"/>
              <a:ext cx="614489" cy="46185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D9E4FBA-6095-4231-B1C4-0FB90E12DE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00657" y="3981694"/>
              <a:ext cx="668720" cy="25061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AFB18B5E-0FDC-4818-8DDE-666369F84D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57276" y="3771935"/>
              <a:ext cx="86162" cy="25499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570E516-F0DD-4019-A981-3092FE11D6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50324" y="3806108"/>
              <a:ext cx="131986" cy="28134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BAA91792-4AC9-4B32-A94E-D48B28BAA3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2721" y="4237154"/>
              <a:ext cx="840918" cy="12609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306E01D1-916F-4447-821C-A22D2C5DC6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2000" y="1612933"/>
              <a:ext cx="0" cy="77056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C2AD545-09CE-4689-93B6-6CD3F9E1A1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92505" y="1612933"/>
              <a:ext cx="0" cy="71495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7AAF7FEC-E306-4E7B-9761-EC8956279C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99738" y="1612933"/>
              <a:ext cx="0" cy="65823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938307AB-7B14-45A6-AE6F-CCFED344B4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21110" y="1612933"/>
              <a:ext cx="0" cy="61726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AF9E8D54-57D8-4105-B013-DCCD844E40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2138" y="1612933"/>
              <a:ext cx="0" cy="77056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3817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668921"/>
                <a:ext cx="3670300" cy="5477046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>
                    <a:solidFill>
                      <a:srgbClr val="50504E"/>
                    </a:solidFill>
                  </a:rPr>
                  <a:t>Cavity temperature rises with dissipated power</a:t>
                </a:r>
              </a:p>
              <a:p>
                <a:r>
                  <a:rPr lang="en-US" dirty="0">
                    <a:solidFill>
                      <a:srgbClr val="50504E"/>
                    </a:solidFill>
                  </a:rPr>
                  <a:t>Dissipated power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50504E"/>
                            </a:solidFill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50504E"/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50504E"/>
                    </a:solidFill>
                  </a:rPr>
                  <a:t> i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b="0" i="0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</a:rPr>
                      <m:t>related</m:t>
                    </m:r>
                    <m:r>
                      <a:rPr lang="en-US" b="0" i="0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</a:rPr>
                      <m:t>to</m:t>
                    </m:r>
                    <m:r>
                      <a:rPr lang="en-US" b="0" i="0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50504E"/>
                            </a:solidFill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50504E"/>
                            </a:solidFill>
                            <a:latin typeface="Cambria Math" charset="0"/>
                          </a:rPr>
                          <m:t>𝑎𝑐𝑐</m:t>
                        </m:r>
                      </m:sub>
                    </m:sSub>
                  </m:oMath>
                </a14:m>
                <a:endParaRPr lang="en-US" dirty="0">
                  <a:solidFill>
                    <a:srgbClr val="50504E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50504E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ⅆ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𝑎𝑐𝑐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solidFill>
                    <a:srgbClr val="50504E"/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200" dirty="0">
                    <a:solidFill>
                      <a:srgbClr val="50504E"/>
                    </a:solidFill>
                  </a:rPr>
                  <a:t> = length of cell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rgbClr val="50504E"/>
                    </a:solidFill>
                  </a:rPr>
                  <a:t> = surface resistance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200" b="0" i="1" smtClean="0">
                        <a:solidFill>
                          <a:srgbClr val="50504E"/>
                        </a:solidFill>
                        <a:latin typeface="Cambria Math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22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en-US" sz="2200" b="0" i="1" smtClean="0">
                            <a:solidFill>
                              <a:srgbClr val="50504E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den>
                    </m:f>
                  </m:oMath>
                </a14:m>
                <a:r>
                  <a:rPr lang="en-US" sz="2200" dirty="0">
                    <a:solidFill>
                      <a:srgbClr val="50504E"/>
                    </a:solidFill>
                  </a:rPr>
                  <a:t> = known factors</a:t>
                </a:r>
              </a:p>
              <a:p>
                <a:pPr lvl="1"/>
                <a:endParaRPr lang="en-US" dirty="0">
                  <a:solidFill>
                    <a:srgbClr val="50504E"/>
                  </a:solidFill>
                </a:endParaRPr>
              </a:p>
              <a:p>
                <a:pPr lvl="1"/>
                <a:endParaRPr lang="en-US" dirty="0">
                  <a:solidFill>
                    <a:srgbClr val="50504E"/>
                  </a:solidFill>
                </a:endParaRPr>
              </a:p>
              <a:p>
                <a:endParaRPr lang="en-US" dirty="0">
                  <a:solidFill>
                    <a:srgbClr val="50504E"/>
                  </a:solidFill>
                </a:endParaRPr>
              </a:p>
              <a:p>
                <a:pPr marL="457200" lvl="1" indent="0">
                  <a:buNone/>
                </a:pPr>
                <a:endParaRPr lang="en-US" dirty="0">
                  <a:solidFill>
                    <a:srgbClr val="50504E"/>
                  </a:solidFill>
                </a:endParaRPr>
              </a:p>
              <a:p>
                <a:endParaRPr lang="en-US" dirty="0">
                  <a:solidFill>
                    <a:srgbClr val="50504E"/>
                  </a:solidFill>
                </a:endParaRPr>
              </a:p>
              <a:p>
                <a:pPr marL="1828800" lvl="4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668921"/>
                <a:ext cx="3670300" cy="5477046"/>
              </a:xfrm>
              <a:blipFill>
                <a:blip r:embed="rId3"/>
                <a:stretch>
                  <a:fillRect l="-4483" r="-6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Transfer Across Thermal Link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8/6/2018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Jessica Thompson | SIST Final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164" y="1373619"/>
            <a:ext cx="4607236" cy="406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18336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 (1)</Template>
  <TotalTime>6442</TotalTime>
  <Words>698</Words>
  <Application>Microsoft Macintosh PowerPoint</Application>
  <PresentationFormat>On-screen Show (4:3)</PresentationFormat>
  <Paragraphs>199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ＭＳ Ｐゴシック</vt:lpstr>
      <vt:lpstr>Arial</vt:lpstr>
      <vt:lpstr>Calibri</vt:lpstr>
      <vt:lpstr>Cambria Math</vt:lpstr>
      <vt:lpstr>Geneva</vt:lpstr>
      <vt:lpstr>Helvetica</vt:lpstr>
      <vt:lpstr>Fermilab_PPT_090815</vt:lpstr>
      <vt:lpstr>PowerPoint Presentation</vt:lpstr>
      <vt:lpstr>Radio Frequency (RF) Cavities</vt:lpstr>
      <vt:lpstr>Superconducting RF (SRF) Cavities</vt:lpstr>
      <vt:lpstr>Conduction Cooling with a Cryocooler</vt:lpstr>
      <vt:lpstr>Cryocooler Measurements</vt:lpstr>
      <vt:lpstr>Simulated Geometry</vt:lpstr>
      <vt:lpstr>Simulation Procedure</vt:lpstr>
      <vt:lpstr>Heat Transfer Across Thermal Link</vt:lpstr>
      <vt:lpstr>Heat Transfer Across Thermal Link</vt:lpstr>
      <vt:lpstr>Cryocooler Oscillations</vt:lpstr>
      <vt:lpstr>RF Fields Inside Cavity</vt:lpstr>
      <vt:lpstr>Heat Transfer Across Cavity</vt:lpstr>
      <vt:lpstr>Heat Transfer Across Cavity</vt:lpstr>
      <vt:lpstr>Heat Transfer Across Full Geometry</vt:lpstr>
      <vt:lpstr>Conclusions</vt:lpstr>
      <vt:lpstr>Acknowledgements</vt:lpstr>
    </vt:vector>
  </TitlesOfParts>
  <Company>Sandbox Studio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S. Thompson x 36222N</dc:creator>
  <cp:lastModifiedBy>Microsoft Office User</cp:lastModifiedBy>
  <cp:revision>79</cp:revision>
  <cp:lastPrinted>2014-01-20T19:40:21Z</cp:lastPrinted>
  <dcterms:created xsi:type="dcterms:W3CDTF">2018-07-31T15:37:35Z</dcterms:created>
  <dcterms:modified xsi:type="dcterms:W3CDTF">2018-08-06T12:33:49Z</dcterms:modified>
</cp:coreProperties>
</file>