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294" r:id="rId2"/>
    <p:sldId id="275" r:id="rId3"/>
    <p:sldId id="332" r:id="rId4"/>
    <p:sldId id="284" r:id="rId5"/>
    <p:sldId id="306" r:id="rId6"/>
    <p:sldId id="348" r:id="rId7"/>
    <p:sldId id="349" r:id="rId8"/>
    <p:sldId id="305" r:id="rId9"/>
    <p:sldId id="350" r:id="rId10"/>
    <p:sldId id="298" r:id="rId11"/>
    <p:sldId id="307" r:id="rId12"/>
    <p:sldId id="325" r:id="rId13"/>
    <p:sldId id="308" r:id="rId14"/>
    <p:sldId id="328" r:id="rId15"/>
    <p:sldId id="342" r:id="rId16"/>
    <p:sldId id="320" r:id="rId17"/>
    <p:sldId id="352" r:id="rId18"/>
    <p:sldId id="351" r:id="rId19"/>
    <p:sldId id="300" r:id="rId20"/>
    <p:sldId id="301" r:id="rId21"/>
    <p:sldId id="303" r:id="rId22"/>
    <p:sldId id="343" r:id="rId23"/>
    <p:sldId id="302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F2D62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14" autoAdjust="0"/>
    <p:restoredTop sz="94648"/>
  </p:normalViewPr>
  <p:slideViewPr>
    <p:cSldViewPr snapToGrid="0" snapToObjects="1" showGuides="1">
      <p:cViewPr>
        <p:scale>
          <a:sx n="98" d="100"/>
          <a:sy n="98" d="100"/>
        </p:scale>
        <p:origin x="1200" y="3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openaccess.thecvf.com/content_cvpr_2017/papers/Wang_ChestX-ray8_Hospital-Scale_Chest_CVPR_2017_paper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552896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Daralyn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K. Fulton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Dillard University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Advisors Dr.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Pushpalatha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Bhat and Daniel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Faia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SIST 2018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 Machine Learning for Medical Diagnostics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  | Machine 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40861" y="-270824"/>
            <a:ext cx="8686800" cy="753719"/>
          </a:xfrm>
        </p:spPr>
        <p:txBody>
          <a:bodyPr/>
          <a:lstStyle/>
          <a:p>
            <a:pPr algn="ctr"/>
            <a:r>
              <a:rPr lang="en-US" dirty="0" smtClean="0"/>
              <a:t>Chest X-ray  Images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80" y="643266"/>
            <a:ext cx="2978403" cy="29784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67" y="643266"/>
            <a:ext cx="2978403" cy="29784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2250" y="1112108"/>
            <a:ext cx="2965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Trained an algorithm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with 1,000 images to differentiate between images that have abnormalities and images that do not.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500 abnormal chest X-rays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500 normal  chest X-rays.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Images from NIH Database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onut 2"/>
          <p:cNvSpPr/>
          <p:nvPr/>
        </p:nvSpPr>
        <p:spPr>
          <a:xfrm>
            <a:off x="3958046" y="1841863"/>
            <a:ext cx="914400" cy="914400"/>
          </a:xfrm>
          <a:prstGeom prst="donut">
            <a:avLst>
              <a:gd name="adj" fmla="val 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3273694" y="1717727"/>
            <a:ext cx="1270508" cy="92534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6194881" y="1717727"/>
            <a:ext cx="1270508" cy="92534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581" y="3994837"/>
            <a:ext cx="3800786" cy="21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" y="661485"/>
            <a:ext cx="2626414" cy="31850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 err="1" smtClean="0"/>
              <a:t>Daralyn</a:t>
            </a:r>
            <a:r>
              <a:rPr lang="en-US" dirty="0" smtClean="0"/>
              <a:t> K. Fulton| Machine 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Extraction  Bins from 5x6 Grid (Abnormal)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053975" y="1880415"/>
            <a:ext cx="1281397" cy="6612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9056" y="759362"/>
            <a:ext cx="37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560" y="78489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5768" y="8101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2522" y="8042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417" y="12973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061" y="132050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5768" y="13060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0520" y="13056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9457" y="135911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844" y="186650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185" y="188041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7275" y="190940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86243" y="187395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843" y="239142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212" y="241602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1276" y="23951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5154" y="240495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3972" y="239513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43" y="289974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860" y="29218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1970" y="291287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0968" y="293191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73972" y="292474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4027" y="343707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0766" y="343858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98921" y="344174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79077" y="344116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2122798" y="3444349"/>
            <a:ext cx="58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2250" y="3793525"/>
            <a:ext cx="196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5x6  Grid </a:t>
            </a:r>
            <a:endParaRPr lang="en-US" sz="18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. </a:t>
            </a:r>
            <a:endParaRPr lang="en-US" dirty="0"/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243793"/>
              </p:ext>
            </p:extLst>
          </p:nvPr>
        </p:nvGraphicFramePr>
        <p:xfrm>
          <a:off x="4567472" y="902044"/>
          <a:ext cx="2624160" cy="27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160"/>
              </a:tblGrid>
              <a:tr h="667151">
                <a:tc>
                  <a:txBody>
                    <a:bodyPr/>
                    <a:lstStyle/>
                    <a:p>
                      <a:r>
                        <a:rPr lang="en-US" dirty="0" smtClean="0"/>
                        <a:t>Values</a:t>
                      </a:r>
                      <a:r>
                        <a:rPr lang="en-US" baseline="0" dirty="0" smtClean="0"/>
                        <a:t> of Pixel 1</a:t>
                      </a:r>
                      <a:endParaRPr lang="en-US" dirty="0"/>
                    </a:p>
                  </a:txBody>
                  <a:tcPr/>
                </a:tc>
              </a:tr>
              <a:tr h="667151">
                <a:tc>
                  <a:txBody>
                    <a:bodyPr/>
                    <a:lstStyle/>
                    <a:p>
                      <a:r>
                        <a:rPr lang="en-US" dirty="0" smtClean="0"/>
                        <a:t>149,145,139,96,61,</a:t>
                      </a:r>
                      <a:endParaRPr lang="en-US" dirty="0"/>
                    </a:p>
                  </a:txBody>
                  <a:tcPr/>
                </a:tc>
              </a:tr>
              <a:tr h="667151">
                <a:tc>
                  <a:txBody>
                    <a:bodyPr/>
                    <a:lstStyle/>
                    <a:p>
                      <a:r>
                        <a:rPr lang="en-US" dirty="0" smtClean="0"/>
                        <a:t>46,153,152,119,88,</a:t>
                      </a:r>
                      <a:endParaRPr lang="en-US" dirty="0"/>
                    </a:p>
                  </a:txBody>
                  <a:tcPr/>
                </a:tc>
              </a:tr>
              <a:tr h="782859">
                <a:tc>
                  <a:txBody>
                    <a:bodyPr/>
                    <a:lstStyle/>
                    <a:p>
                      <a:r>
                        <a:rPr lang="en-US" dirty="0" smtClean="0"/>
                        <a:t>54,38,162,143,52,62,43,37</a:t>
                      </a:r>
                      <a:r>
                        <a:rPr lang="mr-IN" dirty="0" smtClean="0"/>
                        <a:t>………………………</a:t>
                      </a:r>
                      <a:r>
                        <a:rPr lang="en-US" dirty="0" smtClean="0"/>
                        <a:t>.etc.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74592" y="7815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1276" y="191386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-13708" y="599912"/>
            <a:ext cx="852082" cy="823922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87" y="4530935"/>
            <a:ext cx="4961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 value table represents the extraction of values  from  the first region of the 5x6  grid.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64809" y="3852513"/>
            <a:ext cx="353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Values are extracted using the grayscale ranging from 0 to 255, with 0 being black and 255 being white.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8" y="659564"/>
            <a:ext cx="2775492" cy="33232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7540" y="6504213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</a:t>
            </a:r>
            <a:r>
              <a:rPr lang="en-US" dirty="0" err="1" smtClean="0"/>
              <a:t>K.Fulton|Machine</a:t>
            </a:r>
            <a:r>
              <a:rPr lang="en-US" dirty="0" smtClean="0"/>
              <a:t> </a:t>
            </a:r>
            <a:r>
              <a:rPr lang="en-US" dirty="0"/>
              <a:t>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of  Bins from 5x6 Grid (Normal)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162256" y="1958675"/>
            <a:ext cx="1297520" cy="6493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9739" y="754356"/>
            <a:ext cx="28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1548" y="79457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7480" y="79083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5080" y="78667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897" y="12982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3263" y="13592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1858" y="136143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8890" y="13468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5258" y="13343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9958" y="18595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557" y="187924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3600" y="191695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0805" y="192716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9283" y="192716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2284" y="245815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7997" y="246996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72839" y="248381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65866" y="249452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55551" y="246996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9957" y="301020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134" y="29992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62270" y="301301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5866" y="304351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95258" y="301301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6221" y="354206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0244" y="353161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87979" y="353118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4716" y="356311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69282" y="355012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36270"/>
              </p:ext>
            </p:extLst>
          </p:nvPr>
        </p:nvGraphicFramePr>
        <p:xfrm>
          <a:off x="4656582" y="1044893"/>
          <a:ext cx="2751437" cy="3021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437"/>
              </a:tblGrid>
              <a:tr h="734492">
                <a:tc>
                  <a:txBody>
                    <a:bodyPr/>
                    <a:lstStyle/>
                    <a:p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Variables</a:t>
                      </a:r>
                      <a:endParaRPr lang="en-US" dirty="0"/>
                    </a:p>
                  </a:txBody>
                  <a:tcPr/>
                </a:tc>
              </a:tr>
              <a:tr h="734492">
                <a:tc>
                  <a:txBody>
                    <a:bodyPr/>
                    <a:lstStyle/>
                    <a:p>
                      <a:r>
                        <a:rPr lang="en-US" dirty="0" smtClean="0"/>
                        <a:t>140,98,65,50,42,42,</a:t>
                      </a:r>
                      <a:endParaRPr lang="en-US" dirty="0"/>
                    </a:p>
                  </a:txBody>
                  <a:tcPr/>
                </a:tc>
              </a:tr>
              <a:tr h="734492">
                <a:tc>
                  <a:txBody>
                    <a:bodyPr/>
                    <a:lstStyle/>
                    <a:p>
                      <a:r>
                        <a:rPr lang="en-US" dirty="0" smtClean="0"/>
                        <a:t>121,79,56,44,41,43,95</a:t>
                      </a:r>
                      <a:endParaRPr lang="en-US" dirty="0"/>
                    </a:p>
                  </a:txBody>
                  <a:tcPr/>
                </a:tc>
              </a:tr>
              <a:tr h="817908">
                <a:tc>
                  <a:txBody>
                    <a:bodyPr/>
                    <a:lstStyle/>
                    <a:p>
                      <a:r>
                        <a:rPr lang="en-US" dirty="0" smtClean="0"/>
                        <a:t>69,53,44,41,49,77,58,</a:t>
                      </a:r>
                    </a:p>
                    <a:p>
                      <a:r>
                        <a:rPr lang="en-US" dirty="0" smtClean="0"/>
                        <a:t>47,43,48,58</a:t>
                      </a:r>
                      <a:r>
                        <a:rPr lang="mr-IN" dirty="0" smtClean="0"/>
                        <a:t>………………</a:t>
                      </a:r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859617" y="7592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593321"/>
              </p:ext>
            </p:extLst>
          </p:nvPr>
        </p:nvGraphicFramePr>
        <p:xfrm>
          <a:off x="4656582" y="936504"/>
          <a:ext cx="2751437" cy="3046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437"/>
              </a:tblGrid>
              <a:tr h="740554">
                <a:tc>
                  <a:txBody>
                    <a:bodyPr/>
                    <a:lstStyle/>
                    <a:p>
                      <a:r>
                        <a:rPr lang="en-US" dirty="0" smtClean="0"/>
                        <a:t>Values</a:t>
                      </a:r>
                      <a:r>
                        <a:rPr lang="en-US" baseline="0" dirty="0" smtClean="0"/>
                        <a:t> of Pixel 1</a:t>
                      </a:r>
                      <a:endParaRPr lang="en-US" dirty="0"/>
                    </a:p>
                  </a:txBody>
                  <a:tcPr/>
                </a:tc>
              </a:tr>
              <a:tr h="740554">
                <a:tc>
                  <a:txBody>
                    <a:bodyPr/>
                    <a:lstStyle/>
                    <a:p>
                      <a:r>
                        <a:rPr lang="en-US" dirty="0" smtClean="0"/>
                        <a:t>140,98,65,50,42,42,</a:t>
                      </a:r>
                      <a:endParaRPr lang="en-US" dirty="0"/>
                    </a:p>
                  </a:txBody>
                  <a:tcPr/>
                </a:tc>
              </a:tr>
              <a:tr h="740554">
                <a:tc>
                  <a:txBody>
                    <a:bodyPr/>
                    <a:lstStyle/>
                    <a:p>
                      <a:r>
                        <a:rPr lang="en-US" dirty="0" smtClean="0"/>
                        <a:t>121,79,56,44,41,43,95</a:t>
                      </a:r>
                      <a:endParaRPr lang="en-US" dirty="0"/>
                    </a:p>
                  </a:txBody>
                  <a:tcPr/>
                </a:tc>
              </a:tr>
              <a:tr h="824659">
                <a:tc>
                  <a:txBody>
                    <a:bodyPr/>
                    <a:lstStyle/>
                    <a:p>
                      <a:r>
                        <a:rPr lang="en-US" dirty="0" smtClean="0"/>
                        <a:t>69,53,44,41,49,77,58,</a:t>
                      </a:r>
                    </a:p>
                    <a:p>
                      <a:r>
                        <a:rPr lang="en-US" dirty="0" smtClean="0"/>
                        <a:t>47,43,48,58</a:t>
                      </a:r>
                      <a:r>
                        <a:rPr lang="mr-IN" dirty="0" smtClean="0"/>
                        <a:t>………………</a:t>
                      </a:r>
                      <a:r>
                        <a:rPr lang="en-US" dirty="0" smtClean="0"/>
                        <a:t>..etc.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Donut 11"/>
          <p:cNvSpPr/>
          <p:nvPr/>
        </p:nvSpPr>
        <p:spPr>
          <a:xfrm>
            <a:off x="76243" y="591320"/>
            <a:ext cx="848105" cy="83780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625" y="4840613"/>
            <a:ext cx="4862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value table represents the extraction of values  from  the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first region of the 5x6 Normal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Grid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79113" y="4112437"/>
            <a:ext cx="3631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Values are extracted using the grayscale ranging from 0 to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255,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with 0 being black and 255 being white.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Fulton| Machine 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 of Abnormal and Normal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1" y="772646"/>
            <a:ext cx="5638549" cy="56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65735" y="6569514"/>
            <a:ext cx="6251958" cy="242873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K.. Fulton </a:t>
            </a:r>
            <a:r>
              <a:rPr lang="en-US" dirty="0" smtClean="0"/>
              <a:t>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3182" y="5491"/>
            <a:ext cx="8686800" cy="427877"/>
          </a:xfrm>
        </p:spPr>
        <p:txBody>
          <a:bodyPr/>
          <a:lstStyle/>
          <a:p>
            <a:r>
              <a:rPr lang="en-US" dirty="0" smtClean="0"/>
              <a:t>Feed Forward Neural Network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35" y="1411791"/>
            <a:ext cx="3782808" cy="49231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85029" y="1073237"/>
            <a:ext cx="1743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Input Layer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5439" y="1242514"/>
            <a:ext cx="1323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idden Layer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06843" y="3619943"/>
            <a:ext cx="1361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Output layer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871" y="441015"/>
            <a:ext cx="298267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Input Layer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The 30 pixels are represented in the target input variable.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Biological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: The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dendritic tree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receives the input into the nucleus from other neurons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Hidden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Layer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Synaptic Weight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Biological</a:t>
            </a:r>
            <a:r>
              <a:rPr lang="en-US" sz="180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1800" smtClean="0">
                <a:solidFill>
                  <a:schemeClr val="accent6">
                    <a:lumMod val="50000"/>
                  </a:schemeClr>
                </a:solidFill>
              </a:rPr>
              <a:t>Synapses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Output Layer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Estimation of prediction of the target input variable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Biological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: synapse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propagates down the axon to dendrites of other neurons.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34" y="71326"/>
            <a:ext cx="3369158" cy="12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679629"/>
            <a:ext cx="8686800" cy="5354635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0" u="sng" dirty="0" smtClean="0">
                <a:solidFill>
                  <a:schemeClr val="accent6">
                    <a:lumMod val="50000"/>
                  </a:schemeClr>
                </a:solidFill>
              </a:rPr>
              <a:t> ROOT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  software tool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  deals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with big data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statistical analysis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visualization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storage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used in particle physics </a:t>
            </a:r>
          </a:p>
          <a:p>
            <a:pPr marL="342900" indent="-342900">
              <a:buFont typeface="Arial" charset="0"/>
              <a:buChar char="•"/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u="sng" dirty="0" smtClean="0">
                <a:solidFill>
                  <a:schemeClr val="accent6">
                    <a:lumMod val="50000"/>
                  </a:schemeClr>
                </a:solidFill>
              </a:rPr>
              <a:t>TMVA </a:t>
            </a:r>
            <a:r>
              <a:rPr lang="mr-IN" sz="2000" b="0" dirty="0" smtClean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Toolkit for Multivariate Data Analysis with ROOT </a:t>
            </a:r>
            <a:endParaRPr lang="en-US" sz="20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Used for machine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learning </a:t>
            </a:r>
            <a:endParaRPr lang="en-US" sz="20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multivariate classification techniques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u="sng" dirty="0" smtClean="0">
                <a:solidFill>
                  <a:schemeClr val="accent6">
                    <a:lumMod val="50000"/>
                  </a:schemeClr>
                </a:solidFill>
              </a:rPr>
              <a:t>ROC Curves(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Receiver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Operations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Characteristic)</a:t>
            </a:r>
            <a:endParaRPr lang="en-US" b="0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 A method of evaluating the performance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the true positive rate (Sensitivity) is plotted in function of the false positive rate (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1-Specificity).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</a:t>
            </a:r>
            <a:r>
              <a:rPr lang="en-US" dirty="0" smtClean="0"/>
              <a:t>| Machine 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343192"/>
            <a:ext cx="8686800" cy="427877"/>
          </a:xfrm>
        </p:spPr>
        <p:txBody>
          <a:bodyPr/>
          <a:lstStyle/>
          <a:p>
            <a:r>
              <a:rPr lang="en-US" dirty="0" smtClean="0"/>
              <a:t>Machine Learning Results: software packages used to analyze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</a:t>
            </a:r>
            <a:r>
              <a:rPr lang="en-US" dirty="0" smtClean="0"/>
              <a:t>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Results: Sigmoid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62149"/>
            <a:ext cx="3894770" cy="2854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1" y="866744"/>
            <a:ext cx="3797136" cy="28096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4259949"/>
            <a:ext cx="3894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BDT: (</a:t>
            </a:r>
            <a:r>
              <a:rPr lang="en-US" dirty="0" smtClean="0"/>
              <a:t>Boosted Decision Tree)</a:t>
            </a:r>
          </a:p>
          <a:p>
            <a:r>
              <a:rPr lang="en-US" dirty="0" smtClean="0"/>
              <a:t>Another Machine Learning Algorithm which uses trees of sequential cuts.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97" y="3676370"/>
            <a:ext cx="3586304" cy="2426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3863830" y="4705147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specificity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03965" y="5872321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50" y="3587999"/>
            <a:ext cx="5054534" cy="2154595"/>
          </a:xfrm>
        </p:spPr>
        <p:txBody>
          <a:bodyPr/>
          <a:lstStyle/>
          <a:p>
            <a:r>
              <a:rPr lang="en-US" dirty="0" smtClean="0"/>
              <a:t>Problems encountered </a:t>
            </a:r>
          </a:p>
          <a:p>
            <a:pPr marL="342900" indent="-342900">
              <a:buAutoNum type="arabicPeriod"/>
            </a:pPr>
            <a:r>
              <a:rPr lang="en-US" dirty="0" smtClean="0"/>
              <a:t>Images came from two different databases(large dataset). </a:t>
            </a:r>
          </a:p>
          <a:p>
            <a:pPr marL="342900" indent="-342900">
              <a:buAutoNum type="arabicPeriod"/>
            </a:pPr>
            <a:r>
              <a:rPr lang="en-US" dirty="0" smtClean="0"/>
              <a:t>Some healthy images were mixed in with disease images. </a:t>
            </a:r>
          </a:p>
          <a:p>
            <a:pPr marL="342900" indent="-342900">
              <a:buAutoNum type="arabicPeriod"/>
            </a:pPr>
            <a:r>
              <a:rPr lang="en-US" dirty="0" smtClean="0"/>
              <a:t>Photo qualities, dimensions were inconsistent. </a:t>
            </a:r>
          </a:p>
          <a:p>
            <a:pPr marL="342900" indent="-342900">
              <a:buAutoNum type="arabicPeriod"/>
            </a:pPr>
            <a:r>
              <a:rPr lang="en-US" dirty="0" smtClean="0"/>
              <a:t>4. Therefore crop data not reliable.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855849"/>
            <a:ext cx="1994530" cy="1970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30" y="740062"/>
            <a:ext cx="2819744" cy="2056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48" y="2912726"/>
            <a:ext cx="2911225" cy="1969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28" y="720471"/>
            <a:ext cx="3053053" cy="224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29" y="679629"/>
            <a:ext cx="2819744" cy="20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29419" y="1214822"/>
            <a:ext cx="4411004" cy="3466031"/>
          </a:xfrm>
        </p:spPr>
        <p:txBody>
          <a:bodyPr/>
          <a:lstStyle/>
          <a:p>
            <a:r>
              <a:rPr lang="en-US" b="0" dirty="0"/>
              <a:t>Wang X, Peng Y, Lu L, Lu Z, </a:t>
            </a:r>
            <a:r>
              <a:rPr lang="en-US" b="0" dirty="0" err="1"/>
              <a:t>Bagheri</a:t>
            </a:r>
            <a:r>
              <a:rPr lang="en-US" b="0" dirty="0"/>
              <a:t> M, Summers RM. ChestX-ray8: Hospital-scale Chest X-ray Database and Benchmarks on Weakly-Supervised Classification and Localization of Common Thorax Diseases. IEEE CVPR 2017, </a:t>
            </a:r>
            <a:r>
              <a:rPr lang="en-US" b="0" dirty="0">
                <a:hlinkClick r:id="rId2"/>
              </a:rPr>
              <a:t>http://openaccess.thecvf.com/content_cvpr_2017/papers/Wang_ChestX-ray8_Hospital-Scale_Chest_CVPR_2017_paper.pdf(link is external)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Research using Convolutional Neural Networks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4" y="2520266"/>
            <a:ext cx="3494269" cy="371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91" y="181168"/>
            <a:ext cx="3323982" cy="23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679629"/>
            <a:ext cx="8686800" cy="535463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Collect more images from </a:t>
            </a: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</a:rPr>
              <a:t>a medical facility 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to train the MLP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Train and test more images to improve accuracy rate.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Tune MLP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Use a CNN ( Convolutional Neural Network) </a:t>
            </a:r>
          </a:p>
          <a:p>
            <a:pPr marL="285750" indent="-285750">
              <a:buFont typeface="Arial" charset="0"/>
              <a:buChar char="•"/>
            </a:pPr>
            <a:endParaRPr lang="en-US" sz="24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326932"/>
            <a:ext cx="8672513" cy="5059363"/>
          </a:xfrm>
        </p:spPr>
        <p:txBody>
          <a:bodyPr/>
          <a:lstStyle/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About Me</a:t>
            </a:r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Motivation</a:t>
            </a:r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Introduction</a:t>
            </a:r>
          </a:p>
          <a:p>
            <a:pPr lvl="5"/>
            <a:r>
              <a:rPr lang="en-US" sz="2400" i="1" dirty="0" smtClean="0"/>
              <a:t>Machine Learning</a:t>
            </a:r>
          </a:p>
          <a:p>
            <a:pPr lvl="5"/>
            <a:r>
              <a:rPr lang="en-US" sz="2400" i="1" dirty="0" smtClean="0"/>
              <a:t>Artificial Neural Network</a:t>
            </a:r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Prior Research </a:t>
            </a:r>
          </a:p>
          <a:p>
            <a:pPr lvl="6"/>
            <a:r>
              <a:rPr lang="en-US" sz="2400" i="1" dirty="0" smtClean="0">
                <a:solidFill>
                  <a:srgbClr val="003087"/>
                </a:solidFill>
              </a:rPr>
              <a:t> Particle Physics</a:t>
            </a:r>
          </a:p>
          <a:p>
            <a:pPr lvl="6"/>
            <a:r>
              <a:rPr lang="en-US" sz="2400" i="1" dirty="0" smtClean="0">
                <a:solidFill>
                  <a:srgbClr val="003087"/>
                </a:solidFill>
              </a:rPr>
              <a:t> Medical Diagnostics</a:t>
            </a:r>
            <a:endParaRPr lang="en-US" sz="2400" i="1" dirty="0">
              <a:solidFill>
                <a:srgbClr val="003087"/>
              </a:solidFill>
            </a:endParaRPr>
          </a:p>
          <a:p>
            <a:pPr lvl="6"/>
            <a:r>
              <a:rPr lang="en-US" sz="2400" i="1" dirty="0" smtClean="0">
                <a:solidFill>
                  <a:srgbClr val="003087"/>
                </a:solidFill>
              </a:rPr>
              <a:t>Technology </a:t>
            </a:r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  <a:p>
            <a:pPr lvl="4"/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Future Work </a:t>
            </a:r>
            <a:endParaRPr lang="en-US" sz="2400" i="1" dirty="0" smtClean="0"/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What I’ve Learned</a:t>
            </a:r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Acknowledgements</a:t>
            </a:r>
          </a:p>
          <a:p>
            <a:pPr lvl="4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References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313" y="0"/>
            <a:ext cx="8686800" cy="427877"/>
          </a:xfrm>
        </p:spPr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Fulton | Machine Learning for Medical Diagnostics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790833"/>
            <a:ext cx="8686800" cy="5243432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Machine Learning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Neural Networks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Convolutional Neural Networks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Programming language Python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ROOT and ROOT Classifiers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Particle Physics Concepts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I’ve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251752"/>
            <a:ext cx="8688623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Sanjeevi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Madhu</a:t>
            </a:r>
            <a:r>
              <a:rPr lang="en-US" sz="1600" dirty="0">
                <a:solidFill>
                  <a:srgbClr val="002060"/>
                </a:solidFill>
              </a:rPr>
              <a:t>, and </a:t>
            </a:r>
            <a:r>
              <a:rPr lang="en-US" sz="1600" dirty="0" err="1">
                <a:solidFill>
                  <a:srgbClr val="002060"/>
                </a:solidFill>
              </a:rPr>
              <a:t>Mady</a:t>
            </a:r>
            <a:r>
              <a:rPr lang="en-US" sz="1600" dirty="0">
                <a:solidFill>
                  <a:srgbClr val="002060"/>
                </a:solidFill>
              </a:rPr>
              <a:t>. “Chapter 7 : Artificial Neural Networks with Math. – Deep Math Machine </a:t>
            </a:r>
            <a:r>
              <a:rPr lang="en-US" sz="1600" dirty="0" err="1">
                <a:solidFill>
                  <a:srgbClr val="002060"/>
                </a:solidFill>
              </a:rPr>
              <a:t>Learning.ai</a:t>
            </a:r>
            <a:r>
              <a:rPr lang="en-US" sz="1600" dirty="0">
                <a:solidFill>
                  <a:srgbClr val="002060"/>
                </a:solidFill>
              </a:rPr>
              <a:t> – Medium.” </a:t>
            </a:r>
            <a:r>
              <a:rPr lang="en-US" sz="1600" i="1" dirty="0">
                <a:solidFill>
                  <a:srgbClr val="002060"/>
                </a:solidFill>
              </a:rPr>
              <a:t>Medium</a:t>
            </a:r>
            <a:r>
              <a:rPr lang="en-US" sz="1600" dirty="0">
                <a:solidFill>
                  <a:srgbClr val="002060"/>
                </a:solidFill>
              </a:rPr>
              <a:t>, Augmenting Humanity, 11 Oct. </a:t>
            </a:r>
            <a:r>
              <a:rPr lang="en-US" sz="1600" dirty="0" smtClean="0">
                <a:solidFill>
                  <a:srgbClr val="002060"/>
                </a:solidFill>
              </a:rPr>
              <a:t>2017</a:t>
            </a:r>
          </a:p>
          <a:p>
            <a:pPr marL="342900" indent="-342900">
              <a:buFont typeface="Arial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“Activation Functions: Neural Networks – Towards Data Science.” </a:t>
            </a:r>
            <a:r>
              <a:rPr lang="en-US" sz="1600" i="1" dirty="0">
                <a:solidFill>
                  <a:srgbClr val="002060"/>
                </a:solidFill>
              </a:rPr>
              <a:t>Towards Data Science</a:t>
            </a:r>
            <a:r>
              <a:rPr lang="en-US" sz="1600" dirty="0">
                <a:solidFill>
                  <a:srgbClr val="002060"/>
                </a:solidFill>
              </a:rPr>
              <a:t>, Towards Data Science, 6 Sept. 2017, </a:t>
            </a:r>
            <a:r>
              <a:rPr lang="en-US" sz="1600" dirty="0" err="1">
                <a:solidFill>
                  <a:srgbClr val="002060"/>
                </a:solidFill>
              </a:rPr>
              <a:t>towardsdatascience.com</a:t>
            </a:r>
            <a:r>
              <a:rPr lang="en-US" sz="1600" dirty="0">
                <a:solidFill>
                  <a:srgbClr val="002060"/>
                </a:solidFill>
              </a:rPr>
              <a:t>/activation-functions-neural-networks-1cbd9f8d91d6. 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“RARE Diseases: Facts and Statistics.” </a:t>
            </a:r>
            <a:r>
              <a:rPr lang="en-US" sz="1600" i="1" dirty="0">
                <a:solidFill>
                  <a:srgbClr val="002060"/>
                </a:solidFill>
              </a:rPr>
              <a:t>Global Genes</a:t>
            </a:r>
            <a:r>
              <a:rPr lang="en-US" sz="1600" dirty="0">
                <a:solidFill>
                  <a:srgbClr val="002060"/>
                </a:solidFill>
              </a:rPr>
              <a:t>, 29 Mar. 2017, </a:t>
            </a:r>
            <a:r>
              <a:rPr lang="en-US" sz="1600" dirty="0" err="1">
                <a:solidFill>
                  <a:srgbClr val="002060"/>
                </a:solidFill>
              </a:rPr>
              <a:t>globalgenes.org</a:t>
            </a:r>
            <a:r>
              <a:rPr lang="en-US" sz="1600" dirty="0">
                <a:solidFill>
                  <a:srgbClr val="002060"/>
                </a:solidFill>
              </a:rPr>
              <a:t>/rare-diseases-facts-statistics/. 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Sennaar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Kumba</a:t>
            </a:r>
            <a:r>
              <a:rPr lang="en-US" sz="1600" dirty="0">
                <a:solidFill>
                  <a:srgbClr val="002060"/>
                </a:solidFill>
              </a:rPr>
              <a:t>. “Machine Learning for Medical Diagnostics - 4 Current Applications -.” </a:t>
            </a:r>
            <a:r>
              <a:rPr lang="en-US" sz="1600" i="1" dirty="0" err="1">
                <a:solidFill>
                  <a:srgbClr val="002060"/>
                </a:solidFill>
              </a:rPr>
              <a:t>TechEmergence</a:t>
            </a:r>
            <a:r>
              <a:rPr lang="en-US" sz="1600" dirty="0">
                <a:solidFill>
                  <a:srgbClr val="002060"/>
                </a:solidFill>
              </a:rPr>
              <a:t>, 12 Jan. 2018, </a:t>
            </a:r>
            <a:r>
              <a:rPr lang="en-US" sz="1600" dirty="0" err="1">
                <a:solidFill>
                  <a:srgbClr val="002060"/>
                </a:solidFill>
              </a:rPr>
              <a:t>www.techemergence.com</a:t>
            </a:r>
            <a:r>
              <a:rPr lang="en-US" sz="1600" dirty="0">
                <a:solidFill>
                  <a:srgbClr val="002060"/>
                </a:solidFill>
              </a:rPr>
              <a:t>/machine-learning-medical-diagnostics-4-current-applications/. 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Quanta Magazine. “In Brain's 'Rich Club,' Meetings of the Mind.” </a:t>
            </a:r>
            <a:r>
              <a:rPr lang="en-US" sz="1600" i="1" dirty="0">
                <a:solidFill>
                  <a:srgbClr val="002060"/>
                </a:solidFill>
              </a:rPr>
              <a:t>Quanta Magazine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www.quantamagazine.org</a:t>
            </a:r>
            <a:r>
              <a:rPr lang="en-US" sz="1600" dirty="0">
                <a:solidFill>
                  <a:srgbClr val="002060"/>
                </a:solidFill>
              </a:rPr>
              <a:t>/in-brains-rich-club-meetings-of-the-mind-20131024/.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“Diagnostic Errors More Common, Costly And Harmful Than Treatment Mistakes - 04/23/2013.” </a:t>
            </a:r>
            <a:r>
              <a:rPr lang="en-US" sz="1600" i="1" dirty="0">
                <a:solidFill>
                  <a:srgbClr val="002060"/>
                </a:solidFill>
              </a:rPr>
              <a:t>Johns Hopkins Medicine Health Library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www.hopkinsmedicine.org</a:t>
            </a:r>
            <a:r>
              <a:rPr lang="en-US" sz="1600" dirty="0">
                <a:solidFill>
                  <a:srgbClr val="002060"/>
                </a:solidFill>
              </a:rPr>
              <a:t>/news/media/releases/diagnostic_errors_more_common_costly_and_harmful_than_treatment_mistakes.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“TMVA | ROOT a Data Analysis Framework.” </a:t>
            </a:r>
            <a:r>
              <a:rPr lang="en-US" sz="1600" i="1" dirty="0">
                <a:solidFill>
                  <a:srgbClr val="002060"/>
                </a:solidFill>
              </a:rPr>
              <a:t>User's Guide | ROOT a Data Analysis Framework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root.cern.ch</a:t>
            </a:r>
            <a:r>
              <a:rPr lang="en-US" sz="1600" dirty="0">
                <a:solidFill>
                  <a:srgbClr val="002060"/>
                </a:solidFill>
              </a:rPr>
              <a:t>/</a:t>
            </a:r>
            <a:r>
              <a:rPr lang="en-US" sz="1600" dirty="0" err="1">
                <a:solidFill>
                  <a:srgbClr val="002060"/>
                </a:solidFill>
              </a:rPr>
              <a:t>tmva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/>
          </a:p>
          <a:p>
            <a:pPr marL="342900" indent="-342900">
              <a:buFont typeface="Arial" charset="0"/>
              <a:buChar char="•"/>
            </a:pPr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endParaRPr lang="en-US" sz="1800" dirty="0"/>
          </a:p>
          <a:p>
            <a:pPr marL="342900" indent="-342900">
              <a:buFont typeface="Arial" charset="0"/>
              <a:buChar char="•"/>
            </a:pPr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endParaRPr lang="en-US" sz="1600" dirty="0"/>
          </a:p>
          <a:p>
            <a:pPr marL="342900" indent="-342900">
              <a:buFont typeface="Arial" charset="0"/>
              <a:buChar char="•"/>
            </a:pPr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endParaRPr lang="en-US" sz="1600" dirty="0"/>
          </a:p>
          <a:p>
            <a:pPr marL="342900" indent="-342900">
              <a:buFont typeface="Arial" charset="0"/>
              <a:buChar char="•"/>
            </a:pPr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endParaRPr lang="en-US" sz="1600" dirty="0"/>
          </a:p>
          <a:p>
            <a:pPr marL="342900" indent="-342900">
              <a:buFont typeface="Arial" charset="0"/>
              <a:buChar char="•"/>
            </a:pPr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28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50" y="803190"/>
            <a:ext cx="8686800" cy="5313406"/>
          </a:xfrm>
        </p:spPr>
        <p:txBody>
          <a:bodyPr/>
          <a:lstStyle/>
          <a:p>
            <a:r>
              <a:rPr lang="en-US" sz="3600" dirty="0" smtClean="0"/>
              <a:t>Dr. </a:t>
            </a:r>
            <a:r>
              <a:rPr lang="en-US" sz="3600" dirty="0" err="1" smtClean="0"/>
              <a:t>Pushpa</a:t>
            </a:r>
            <a:r>
              <a:rPr lang="en-US" sz="3600" dirty="0" smtClean="0"/>
              <a:t> Bhat and Daniel </a:t>
            </a:r>
            <a:r>
              <a:rPr lang="en-US" sz="3600" dirty="0" err="1" smtClean="0"/>
              <a:t>Faia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Daralyn</a:t>
            </a:r>
            <a:r>
              <a:rPr lang="en-US" dirty="0"/>
              <a:t> K. Fulton | Machine Learning for Medical Diagnostics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11211" y="691993"/>
            <a:ext cx="8686800" cy="5523463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Ms. Sandra Charles and Ms. Judy  </a:t>
            </a:r>
            <a:endParaRPr lang="en-US" sz="28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The SIST Committee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Mentors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Dillard Fam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</a:rPr>
              <a:t>SIST Interns </a:t>
            </a:r>
          </a:p>
        </p:txBody>
      </p:sp>
    </p:spTree>
    <p:extLst>
      <p:ext uri="{BB962C8B-B14F-4D97-AF65-F5344CB8AC3E}">
        <p14:creationId xmlns:p14="http://schemas.microsoft.com/office/powerpoint/2010/main" val="8800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   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Motivation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8/7/18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Fulton | Machine 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7" y="971550"/>
            <a:ext cx="7258974" cy="4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4788243" cy="3633788"/>
          </a:xfrm>
        </p:spPr>
        <p:txBody>
          <a:bodyPr/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Daralyn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K. Fulton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Rising Senior Physics Major	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Medical Physics Concentration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Hometown: Baton Rouge, La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College: Dillard University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New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Orleans,La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LS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AMP Scholar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Tom Joyner Foundation Scholar 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APS Member/ Woman in Physics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Cook Honors Scholar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/>
              <a:t> </a:t>
            </a:r>
            <a:r>
              <a:rPr lang="en-US" dirty="0" smtClean="0"/>
              <a:t>K. Fulton| Machine Learning for Medical Diagnostics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3414" y="215178"/>
            <a:ext cx="2925190" cy="2494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918" y="3144870"/>
            <a:ext cx="3521951" cy="2641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86" y="2925190"/>
            <a:ext cx="2544514" cy="33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96476" y="679629"/>
            <a:ext cx="8551047" cy="2261278"/>
          </a:xfrm>
        </p:spPr>
        <p:txBody>
          <a:bodyPr/>
          <a:lstStyle/>
          <a:p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400" b="0" u="sng" dirty="0">
                <a:solidFill>
                  <a:schemeClr val="accent6">
                    <a:lumMod val="50000"/>
                  </a:schemeClr>
                </a:solidFill>
              </a:rPr>
              <a:t>Machine learning </a:t>
            </a:r>
            <a:endParaRPr lang="en-US" sz="2400" b="0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</a:rPr>
              <a:t>an area of study  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in computer science; automated learning from data. </a:t>
            </a:r>
          </a:p>
          <a:p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applies </a:t>
            </a: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</a:rPr>
              <a:t>algorithms on a set of data samples to discover patterns of interest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sz="2400" b="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b="0" u="sng" dirty="0" smtClean="0">
                <a:solidFill>
                  <a:schemeClr val="accent6">
                    <a:lumMod val="50000"/>
                  </a:schemeClr>
                </a:solidFill>
              </a:rPr>
              <a:t>Supervised Learning </a:t>
            </a:r>
          </a:p>
          <a:p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Learning using known patterns and associated outputs(labeled data); discovers known patterns in new data</a:t>
            </a:r>
          </a:p>
          <a:p>
            <a:r>
              <a:rPr lang="en-US" sz="2400" b="0" u="sng" dirty="0" smtClean="0">
                <a:solidFill>
                  <a:schemeClr val="accent6">
                    <a:lumMod val="50000"/>
                  </a:schemeClr>
                </a:solidFill>
              </a:rPr>
              <a:t>Unsupervised Learning</a:t>
            </a:r>
          </a:p>
          <a:p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 used if someone wants to discover </a:t>
            </a:r>
            <a:r>
              <a:rPr lang="en-US" sz="2400" b="0" i="1" dirty="0" smtClean="0">
                <a:solidFill>
                  <a:schemeClr val="accent6">
                    <a:lumMod val="50000"/>
                  </a:schemeClr>
                </a:solidFill>
              </a:rPr>
              <a:t>unknown 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patterns in</a:t>
            </a:r>
            <a:r>
              <a:rPr lang="en-US" sz="2400" b="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data.) </a:t>
            </a:r>
          </a:p>
          <a:p>
            <a:endParaRPr lang="en-US" sz="24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Fulton | Medical Diagnostics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Machine Learning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49" y="783773"/>
            <a:ext cx="8569053" cy="4885508"/>
          </a:xfrm>
        </p:spPr>
        <p:txBody>
          <a:bodyPr/>
          <a:lstStyle/>
          <a:p>
            <a:r>
              <a:rPr lang="en-US" sz="2000" b="0" u="sng" dirty="0" smtClean="0">
                <a:solidFill>
                  <a:schemeClr val="accent6">
                    <a:lumMod val="50000"/>
                  </a:schemeClr>
                </a:solidFill>
              </a:rPr>
              <a:t>Supervised </a:t>
            </a:r>
            <a:r>
              <a:rPr lang="en-US" sz="2000" b="0" u="sng" dirty="0">
                <a:solidFill>
                  <a:schemeClr val="accent6">
                    <a:lumMod val="50000"/>
                  </a:schemeClr>
                </a:solidFill>
              </a:rPr>
              <a:t>and Unsupervised </a:t>
            </a:r>
            <a:r>
              <a:rPr lang="en-US" sz="2000" b="0" u="sng" dirty="0" smtClean="0">
                <a:solidFill>
                  <a:schemeClr val="accent6">
                    <a:lumMod val="50000"/>
                  </a:schemeClr>
                </a:solidFill>
              </a:rPr>
              <a:t>Algorithms</a:t>
            </a: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commonly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known type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is the</a:t>
            </a:r>
            <a:r>
              <a:rPr lang="en-US" sz="20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feed-forward neural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network</a:t>
            </a:r>
          </a:p>
          <a:p>
            <a:pPr marL="342900" indent="-342900">
              <a:buFont typeface="Arial" charset="0"/>
              <a:buChar char="•"/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a network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of  neurons, that is trained using the backpropagation algorithm( gradient descent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); weights tuned using the chain rule</a:t>
            </a:r>
          </a:p>
          <a:p>
            <a:pPr marL="342900" indent="-342900">
              <a:buFont typeface="Arial" charset="0"/>
              <a:buChar char="•"/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artificial neurons generally are implemented as a non-linear function over a linear combination of the input features. Mathematically speaking: </a:t>
            </a:r>
            <a:r>
              <a:rPr lang="en-US" sz="2000" b="0" i="1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000" b="0" i="1" dirty="0" err="1" smtClean="0">
                <a:solidFill>
                  <a:schemeClr val="accent6">
                    <a:lumMod val="50000"/>
                  </a:schemeClr>
                </a:solidFill>
              </a:rPr>
              <a:t>Wx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)=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y,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where W is a matrix, x is the vector of input features and f is a non linear function, like </a:t>
            </a:r>
            <a:r>
              <a:rPr lang="en-US" sz="2000" b="0" i="1" dirty="0" err="1" smtClean="0">
                <a:solidFill>
                  <a:schemeClr val="accent6">
                    <a:lumMod val="50000"/>
                  </a:schemeClr>
                </a:solidFill>
              </a:rPr>
              <a:t>tanh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or </a:t>
            </a:r>
            <a:r>
              <a:rPr lang="en-US" sz="2000" b="0" i="1" dirty="0" smtClean="0">
                <a:solidFill>
                  <a:schemeClr val="accent6">
                    <a:lumMod val="50000"/>
                  </a:schemeClr>
                </a:solidFill>
              </a:rPr>
              <a:t>sigmoid</a:t>
            </a:r>
            <a:endParaRPr lang="en-US" sz="2000" b="0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b="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b="0" dirty="0" smtClean="0"/>
          </a:p>
          <a:p>
            <a:endParaRPr lang="en-US" sz="20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Fulton| Machine Learning for Medical Diagnostics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Neural Networks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7" y="2688864"/>
            <a:ext cx="2609669" cy="69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836023"/>
            <a:ext cx="8686800" cy="5198241"/>
          </a:xfrm>
        </p:spPr>
        <p:txBody>
          <a:bodyPr/>
          <a:lstStyle/>
          <a:p>
            <a:r>
              <a:rPr lang="en-US" dirty="0" smtClean="0"/>
              <a:t>Backpropagation(Gradient Descent)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 | </a:t>
            </a:r>
            <a:r>
              <a:rPr lang="en-US" dirty="0" err="1" smtClean="0"/>
              <a:t>Daralyn</a:t>
            </a:r>
            <a:r>
              <a:rPr lang="en-US" dirty="0" smtClean="0"/>
              <a:t> K. Fulton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 Neural Network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438173"/>
            <a:ext cx="3034573" cy="3122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4793" y="4317488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(Sigmoid)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98" y="1410929"/>
            <a:ext cx="3822700" cy="685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94" y="2596590"/>
            <a:ext cx="4292600" cy="1701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49040" y="2115827"/>
            <a:ext cx="117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Where,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50" y="858435"/>
            <a:ext cx="4820013" cy="4950881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Particle Physics : use  Machine Learning to analyze data through: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Classification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Separating signal events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e.g.,</a:t>
            </a:r>
            <a:r>
              <a:rPr lang="en-US" sz="1800" b="0" dirty="0" err="1" smtClean="0">
                <a:solidFill>
                  <a:schemeClr val="accent6">
                    <a:lumMod val="50000"/>
                  </a:schemeClr>
                </a:solidFill>
              </a:rPr>
              <a:t>Top</a:t>
            </a: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 Quark and Higgs Boson Events) from background</a:t>
            </a:r>
          </a:p>
          <a:p>
            <a:pPr marL="285750" indent="-285750">
              <a:buFont typeface="Arial" charset="0"/>
              <a:buChar char="•"/>
            </a:pPr>
            <a:r>
              <a:rPr lang="en-US" b="0" dirty="0" smtClean="0">
                <a:solidFill>
                  <a:schemeClr val="accent6">
                    <a:lumMod val="50000"/>
                  </a:schemeClr>
                </a:solidFill>
              </a:rPr>
              <a:t>Functional Fitting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measurement of parameters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b="0" dirty="0" smtClean="0">
                <a:solidFill>
                  <a:schemeClr val="accent6">
                    <a:lumMod val="50000"/>
                  </a:schemeClr>
                </a:solidFill>
              </a:rPr>
              <a:t> Pattern Recognition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50000"/>
                  </a:schemeClr>
                </a:solidFill>
              </a:rPr>
              <a:t>recognizing images, and reconstructing tracks and events. </a:t>
            </a: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0" dirty="0" smtClean="0">
                <a:solidFill>
                  <a:schemeClr val="accent6">
                    <a:lumMod val="50000"/>
                  </a:schemeClr>
                </a:solidFill>
              </a:rPr>
              <a:t>Netflix, Google Search Engine, Siri use ML/AI</a:t>
            </a: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 | Machine Learning for Medical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430558"/>
            <a:ext cx="8686800" cy="427877"/>
          </a:xfrm>
        </p:spPr>
        <p:txBody>
          <a:bodyPr/>
          <a:lstStyle/>
          <a:p>
            <a:r>
              <a:rPr lang="en-US" dirty="0" smtClean="0"/>
              <a:t>Prior Research of MLP in Particle Physics, Technology, and Medical Diagnostics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3647857"/>
            <a:ext cx="3336693" cy="2488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43" y="858435"/>
            <a:ext cx="3460423" cy="15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822961"/>
            <a:ext cx="3753305" cy="5434148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Oncology :Researchers are using deep learning to train algorithms to recognize cancerous tissue at a level comparable to trained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physicians</a:t>
            </a: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Summer 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research at </a:t>
            </a:r>
            <a:r>
              <a:rPr lang="en-US" sz="2000" b="0" dirty="0" err="1">
                <a:solidFill>
                  <a:schemeClr val="accent6">
                    <a:lumMod val="50000"/>
                  </a:schemeClr>
                </a:solidFill>
              </a:rPr>
              <a:t>Fermilab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: consisted of Machine Learning and Medical Diagnostics</a:t>
            </a:r>
          </a:p>
          <a:p>
            <a:pPr marL="285750" indent="-285750">
              <a:buFont typeface="Arial" charset="0"/>
              <a:buChar char="•"/>
            </a:pPr>
            <a:endParaRPr lang="en-US" sz="2000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8/9/18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Daralyn</a:t>
            </a:r>
            <a:r>
              <a:rPr lang="en-US" dirty="0" smtClean="0"/>
              <a:t> K. Fulton | Machine Learning for Medical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Diagnosis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0546" y="1267928"/>
            <a:ext cx="3114769" cy="2224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94345F-BF15-4DA9-8B26-5D96D2E5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78" y="3082024"/>
            <a:ext cx="2758135" cy="29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14918</TotalTime>
  <Words>1315</Words>
  <Application>Microsoft Macintosh PowerPoint</Application>
  <PresentationFormat>On-screen Show (4:3)</PresentationFormat>
  <Paragraphs>331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Geneva</vt:lpstr>
      <vt:lpstr>Helvetica</vt:lpstr>
      <vt:lpstr>Mangal</vt:lpstr>
      <vt:lpstr>ＭＳ Ｐゴシック</vt:lpstr>
      <vt:lpstr>Fermilab_PPT_090815</vt:lpstr>
      <vt:lpstr>PowerPoint Presentation</vt:lpstr>
      <vt:lpstr>Outline </vt:lpstr>
      <vt:lpstr>Motivation</vt:lpstr>
      <vt:lpstr>About Me</vt:lpstr>
      <vt:lpstr> Machine Learning </vt:lpstr>
      <vt:lpstr>Artificial Neural Networks</vt:lpstr>
      <vt:lpstr>Artificial  Neural Network </vt:lpstr>
      <vt:lpstr>Prior Research of MLP in Particle Physics, Technology, and Medical Diagnostics</vt:lpstr>
      <vt:lpstr>Medical Diagnosis</vt:lpstr>
      <vt:lpstr>Chest X-ray  Images </vt:lpstr>
      <vt:lpstr> Extraction  Bins from 5x6 Grid (Abnormal)</vt:lpstr>
      <vt:lpstr>Extraction of  Bins from 5x6 Grid (Normal) </vt:lpstr>
      <vt:lpstr>Histograms of Abnormal and Normal </vt:lpstr>
      <vt:lpstr>Feed Forward Neural Network</vt:lpstr>
      <vt:lpstr>Machine Learning Results: software packages used to analyze data </vt:lpstr>
      <vt:lpstr>Machine Learning Results: Sigmoid</vt:lpstr>
      <vt:lpstr>PowerPoint Presentation</vt:lpstr>
      <vt:lpstr>Previous Research using Convolutional Neural Networks</vt:lpstr>
      <vt:lpstr>Future Work </vt:lpstr>
      <vt:lpstr>What I’ve Learned</vt:lpstr>
      <vt:lpstr>References </vt:lpstr>
      <vt:lpstr>Special Thanks </vt:lpstr>
      <vt:lpstr>Acknowledgments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241</cp:revision>
  <cp:lastPrinted>2014-01-20T19:40:21Z</cp:lastPrinted>
  <dcterms:created xsi:type="dcterms:W3CDTF">2018-07-22T22:38:02Z</dcterms:created>
  <dcterms:modified xsi:type="dcterms:W3CDTF">2018-08-09T13:59:52Z</dcterms:modified>
</cp:coreProperties>
</file>