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17"/>
  </p:notesMasterIdLst>
  <p:handoutMasterIdLst>
    <p:handoutMasterId r:id="rId18"/>
  </p:handoutMasterIdLst>
  <p:sldIdLst>
    <p:sldId id="294" r:id="rId2"/>
    <p:sldId id="306" r:id="rId3"/>
    <p:sldId id="275" r:id="rId4"/>
    <p:sldId id="284" r:id="rId5"/>
    <p:sldId id="296" r:id="rId6"/>
    <p:sldId id="308" r:id="rId7"/>
    <p:sldId id="303" r:id="rId8"/>
    <p:sldId id="304" r:id="rId9"/>
    <p:sldId id="307" r:id="rId10"/>
    <p:sldId id="301" r:id="rId11"/>
    <p:sldId id="302" r:id="rId12"/>
    <p:sldId id="309" r:id="rId13"/>
    <p:sldId id="300" r:id="rId14"/>
    <p:sldId id="310" r:id="rId15"/>
    <p:sldId id="305" r:id="rId1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99EA3"/>
    <a:srgbClr val="699EFF"/>
    <a:srgbClr val="B6E897"/>
    <a:srgbClr val="50504E"/>
    <a:srgbClr val="4E4E4E"/>
    <a:srgbClr val="404040"/>
    <a:srgbClr val="004C97"/>
    <a:srgbClr val="63666A"/>
    <a:srgbClr val="99D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31" autoAdjust="0"/>
    <p:restoredTop sz="94170"/>
  </p:normalViewPr>
  <p:slideViewPr>
    <p:cSldViewPr snapToGrid="0" snapToObjects="1" showGuides="1">
      <p:cViewPr varScale="1">
        <p:scale>
          <a:sx n="81" d="100"/>
          <a:sy n="81" d="100"/>
        </p:scale>
        <p:origin x="1781" y="67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8/5/2018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8/5/2018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-Where is the hydrogen coming from for it become radioactive in the first place?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911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-Can this be moved after the sampling slide? Mentioning the percentages does not go with the flow of the presentation.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640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-Talk about the 3 main water systems</a:t>
            </a:r>
          </a:p>
          <a:p>
            <a:r>
              <a:rPr lang="en-US" dirty="0"/>
              <a:t>-complexity of this system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33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73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Comprehensive plan on how they are managing tritium with the immediate and future risks as well as mitigation efforts.</a:t>
            </a:r>
          </a:p>
          <a:p>
            <a:r>
              <a:rPr lang="en-US" dirty="0"/>
              <a:t>-sources, migration routes, discharges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367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8627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-Can this be moved after the sampling slide? Mentioning the percentages does not go with the flow of the presentation.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7715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-Sampling Frequency</a:t>
            </a:r>
          </a:p>
          <a:p>
            <a:pPr marL="0" marR="0" lvl="1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-ICW Flow data for NuMI/MINOS Holding Tank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3868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366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t>8/5/2018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t>8/5/2018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t>8/5/2018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t>8/5/2018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3C7E1B65-1920-CF40-87B8-818D6517E0EA}" type="datetime1">
              <a:rPr lang="en-US" smtClean="0"/>
              <a:t>8/5/2018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8/5/2018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t>8/5/2018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dirty="0"/>
              <a:t>JoRee LaFrance</a:t>
            </a:r>
          </a:p>
          <a:p>
            <a:r>
              <a:rPr lang="en-US" dirty="0"/>
              <a:t>GEM Fellow</a:t>
            </a:r>
          </a:p>
          <a:p>
            <a:r>
              <a:rPr lang="en-US" dirty="0"/>
              <a:t>6 August 2018</a:t>
            </a:r>
          </a:p>
          <a:p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</p:spPr>
        <p:txBody>
          <a:bodyPr>
            <a:noAutofit/>
          </a:bodyPr>
          <a:lstStyle/>
          <a:p>
            <a:r>
              <a:rPr lang="en-US" dirty="0"/>
              <a:t>Tritium Transport in Fermilab Water Systems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8/6/18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JoRee LaFrance | Tritium Transport in Fermilab Water Systems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0" y="63703"/>
            <a:ext cx="8686800" cy="427877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800" dirty="0"/>
              <a:t>Cross-Connections</a:t>
            </a: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222250" y="531990"/>
            <a:ext cx="8672513" cy="50593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Central Utility Building (CUB)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NuMI/MINOS Holding Tank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NuMI Target Hall Condensate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MI-65 and MI-8 Air Handling Units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Migration into sanitary sewer and soil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907" y="2525834"/>
            <a:ext cx="6463787" cy="364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143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166192" y="6455584"/>
            <a:ext cx="414338" cy="237285"/>
          </a:xfrm>
        </p:spPr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64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509455" y="6476998"/>
            <a:ext cx="675368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/>
              <a:t>8/6</a:t>
            </a:r>
            <a:r>
              <a:rPr lang="en-US" sz="1200" dirty="0"/>
              <a:t>/18</a:t>
            </a:r>
          </a:p>
        </p:txBody>
      </p:sp>
      <p:sp>
        <p:nvSpPr>
          <p:cNvPr id="65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199111" y="6476998"/>
            <a:ext cx="6262118" cy="24287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200" dirty="0"/>
              <a:t>JoRee LaFrance | Tritium Transport in Fermilab </a:t>
            </a:r>
            <a:r>
              <a:rPr lang="en-US" dirty="0"/>
              <a:t>Water </a:t>
            </a:r>
            <a:r>
              <a:rPr lang="en-US" sz="1200" dirty="0"/>
              <a:t>Systems</a:t>
            </a:r>
            <a:endParaRPr lang="en-US" sz="1200" b="1" dirty="0"/>
          </a:p>
        </p:txBody>
      </p:sp>
      <p:sp>
        <p:nvSpPr>
          <p:cNvPr id="66" name="Title 6"/>
          <p:cNvSpPr>
            <a:spLocks noGrp="1"/>
          </p:cNvSpPr>
          <p:nvPr>
            <p:ph type="title"/>
          </p:nvPr>
        </p:nvSpPr>
        <p:spPr>
          <a:xfrm>
            <a:off x="214313" y="194153"/>
            <a:ext cx="8686800" cy="427877"/>
          </a:xfrm>
        </p:spPr>
        <p:txBody>
          <a:bodyPr/>
          <a:lstStyle/>
          <a:p>
            <a:r>
              <a:rPr lang="en-US" dirty="0"/>
              <a:t>Tritium Load Tracking Matrix</a:t>
            </a:r>
          </a:p>
        </p:txBody>
      </p:sp>
      <p:sp>
        <p:nvSpPr>
          <p:cNvPr id="70" name="Content Placeholder 5"/>
          <p:cNvSpPr>
            <a:spLocks noGrp="1"/>
          </p:cNvSpPr>
          <p:nvPr>
            <p:ph idx="4294967295"/>
          </p:nvPr>
        </p:nvSpPr>
        <p:spPr>
          <a:xfrm>
            <a:off x="214313" y="783933"/>
            <a:ext cx="8672513" cy="1116976"/>
          </a:xfrm>
          <a:prstGeom prst="rect">
            <a:avLst/>
          </a:prstGeom>
        </p:spPr>
        <p:txBody>
          <a:bodyPr/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2017 Annual Tritium Load</a:t>
            </a:r>
          </a:p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2018-to-date Tritium Load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B205BD5-DEED-442F-B630-A8990A5D0F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0421576"/>
              </p:ext>
            </p:extLst>
          </p:nvPr>
        </p:nvGraphicFramePr>
        <p:xfrm>
          <a:off x="274320" y="3633201"/>
          <a:ext cx="7808976" cy="1431358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847343">
                  <a:extLst>
                    <a:ext uri="{9D8B030D-6E8A-4147-A177-3AD203B41FA5}">
                      <a16:colId xmlns:a16="http://schemas.microsoft.com/office/drawing/2014/main" val="1211420982"/>
                    </a:ext>
                  </a:extLst>
                </a:gridCol>
                <a:gridCol w="1560577">
                  <a:extLst>
                    <a:ext uri="{9D8B030D-6E8A-4147-A177-3AD203B41FA5}">
                      <a16:colId xmlns:a16="http://schemas.microsoft.com/office/drawing/2014/main" val="3430871499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4086371767"/>
                    </a:ext>
                  </a:extLst>
                </a:gridCol>
                <a:gridCol w="1176528">
                  <a:extLst>
                    <a:ext uri="{9D8B030D-6E8A-4147-A177-3AD203B41FA5}">
                      <a16:colId xmlns:a16="http://schemas.microsoft.com/office/drawing/2014/main" val="2620444275"/>
                    </a:ext>
                  </a:extLst>
                </a:gridCol>
                <a:gridCol w="1261872">
                  <a:extLst>
                    <a:ext uri="{9D8B030D-6E8A-4147-A177-3AD203B41FA5}">
                      <a16:colId xmlns:a16="http://schemas.microsoft.com/office/drawing/2014/main" val="263712427"/>
                    </a:ext>
                  </a:extLst>
                </a:gridCol>
                <a:gridCol w="1225296">
                  <a:extLst>
                    <a:ext uri="{9D8B030D-6E8A-4147-A177-3AD203B41FA5}">
                      <a16:colId xmlns:a16="http://schemas.microsoft.com/office/drawing/2014/main" val="3167092861"/>
                    </a:ext>
                  </a:extLst>
                </a:gridCol>
              </a:tblGrid>
              <a:tr h="6832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Discharge Points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41" marR="5541" marT="55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Sanitary Sewer Autosamplers</a:t>
                      </a:r>
                      <a:endParaRPr lang="en-US" sz="11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41" marR="5541" marT="55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Air (NESHAPS, which includes surface soil)</a:t>
                      </a:r>
                      <a:endParaRPr lang="en-US" sz="11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41" marR="5541" marT="55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Surface Water (NPDES and Lab Boundaries)</a:t>
                      </a:r>
                      <a:endParaRPr lang="en-US" sz="11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41" marR="5541" marT="55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Groundwater (Class II &amp; I)</a:t>
                      </a:r>
                      <a:endParaRPr lang="en-US" sz="11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41" marR="5541" marT="55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Disposal</a:t>
                      </a:r>
                      <a:endParaRPr lang="en-US" sz="11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41" marR="5541" marT="55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8146707"/>
                  </a:ext>
                </a:extLst>
              </a:tr>
              <a:tr h="2058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2016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41" marR="5541" marT="55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0.52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41" marR="5541" marT="55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85.75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41" marR="5541" marT="55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-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41" marR="5541" marT="55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&lt;1 pCi/year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41" marR="5541" marT="55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0.30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41" marR="5541" marT="55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2824451"/>
                  </a:ext>
                </a:extLst>
              </a:tr>
              <a:tr h="2058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2017</a:t>
                      </a:r>
                      <a:endParaRPr lang="en-US" sz="16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41" marR="5541" marT="55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0.55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41" marR="5541" marT="55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116.62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41" marR="5541" marT="55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-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41" marR="5541" marT="55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&lt;1 pCi/year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41" marR="5541" marT="55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0.24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41" marR="5541" marT="55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4784150"/>
                  </a:ext>
                </a:extLst>
              </a:tr>
              <a:tr h="2117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2018</a:t>
                      </a:r>
                      <a:endParaRPr lang="en-US" sz="16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41" marR="5541" marT="55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0.20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41" marR="5541" marT="55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-</a:t>
                      </a:r>
                      <a:endParaRPr lang="en-US" sz="16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41" marR="5541" marT="55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-</a:t>
                      </a:r>
                      <a:endParaRPr lang="en-US" sz="16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41" marR="5541" marT="55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-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41" marR="5541" marT="55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-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41" marR="5541" marT="55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1229042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158C9EE-1645-4EC8-993E-C36718963E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077791"/>
              </p:ext>
            </p:extLst>
          </p:nvPr>
        </p:nvGraphicFramePr>
        <p:xfrm>
          <a:off x="274320" y="1714200"/>
          <a:ext cx="7839455" cy="1604829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821279">
                  <a:extLst>
                    <a:ext uri="{9D8B030D-6E8A-4147-A177-3AD203B41FA5}">
                      <a16:colId xmlns:a16="http://schemas.microsoft.com/office/drawing/2014/main" val="2199254501"/>
                    </a:ext>
                  </a:extLst>
                </a:gridCol>
                <a:gridCol w="1583895">
                  <a:extLst>
                    <a:ext uri="{9D8B030D-6E8A-4147-A177-3AD203B41FA5}">
                      <a16:colId xmlns:a16="http://schemas.microsoft.com/office/drawing/2014/main" val="779883092"/>
                    </a:ext>
                  </a:extLst>
                </a:gridCol>
                <a:gridCol w="1734866">
                  <a:extLst>
                    <a:ext uri="{9D8B030D-6E8A-4147-A177-3AD203B41FA5}">
                      <a16:colId xmlns:a16="http://schemas.microsoft.com/office/drawing/2014/main" val="1609852892"/>
                    </a:ext>
                  </a:extLst>
                </a:gridCol>
                <a:gridCol w="1138281">
                  <a:extLst>
                    <a:ext uri="{9D8B030D-6E8A-4147-A177-3AD203B41FA5}">
                      <a16:colId xmlns:a16="http://schemas.microsoft.com/office/drawing/2014/main" val="3374629896"/>
                    </a:ext>
                  </a:extLst>
                </a:gridCol>
                <a:gridCol w="1266798">
                  <a:extLst>
                    <a:ext uri="{9D8B030D-6E8A-4147-A177-3AD203B41FA5}">
                      <a16:colId xmlns:a16="http://schemas.microsoft.com/office/drawing/2014/main" val="4063667674"/>
                    </a:ext>
                  </a:extLst>
                </a:gridCol>
                <a:gridCol w="1294336">
                  <a:extLst>
                    <a:ext uri="{9D8B030D-6E8A-4147-A177-3AD203B41FA5}">
                      <a16:colId xmlns:a16="http://schemas.microsoft.com/office/drawing/2014/main" val="317762072"/>
                    </a:ext>
                  </a:extLst>
                </a:gridCol>
              </a:tblGrid>
              <a:tr h="8508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Sources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41" marR="5541" marT="55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NuMI Holding Tank (and cross</a:t>
                      </a:r>
                    </a:p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drains for more detailed </a:t>
                      </a:r>
                    </a:p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source ID?)</a:t>
                      </a:r>
                      <a:endParaRPr lang="en-US" sz="11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41" marR="5541" marT="55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NuMI Target Condensate</a:t>
                      </a:r>
                      <a:endParaRPr lang="en-US" sz="11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41" marR="5541" marT="55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MI-12/BNB Target Condensate</a:t>
                      </a:r>
                      <a:endParaRPr lang="en-US" sz="11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41" marR="5541" marT="55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MI-12/BNB Decay Pipe Sump Wells</a:t>
                      </a:r>
                      <a:endParaRPr lang="en-US" sz="11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41" marR="5541" marT="55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Other… (AP0, Meson/Neutrino, beam loss points from rad soil surveys, etc.)</a:t>
                      </a:r>
                      <a:endParaRPr lang="en-US" sz="11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41" marR="5541" marT="55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8368323"/>
                  </a:ext>
                </a:extLst>
              </a:tr>
              <a:tr h="2481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2016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41" marR="5541" marT="55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13.70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41" marR="5541" marT="55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71.9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41" marR="5541" marT="55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-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41" marR="5541" marT="55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-</a:t>
                      </a:r>
                      <a:endParaRPr lang="en-US" sz="16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41" marR="5541" marT="55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-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41" marR="5541" marT="55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8246056"/>
                  </a:ext>
                </a:extLst>
              </a:tr>
              <a:tr h="24815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2017</a:t>
                      </a:r>
                      <a:endParaRPr lang="en-US" sz="16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41" marR="5541" marT="55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9.17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41" marR="5541" marT="55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104.04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41" marR="5541" marT="55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0.60</a:t>
                      </a:r>
                    </a:p>
                  </a:txBody>
                  <a:tcPr marL="5541" marR="5541" marT="55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1.03</a:t>
                      </a:r>
                    </a:p>
                  </a:txBody>
                  <a:tcPr marL="5541" marR="5541" marT="55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-</a:t>
                      </a:r>
                      <a:endParaRPr lang="en-US" sz="16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41" marR="5541" marT="55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2303352"/>
                  </a:ext>
                </a:extLst>
              </a:tr>
              <a:tr h="2552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2018</a:t>
                      </a:r>
                      <a:endParaRPr lang="en-US" sz="1600" b="1" i="0" u="none" strike="noStrike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41" marR="5541" marT="55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-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41" marR="5541" marT="55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-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41" marR="5541" marT="55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0.33</a:t>
                      </a:r>
                    </a:p>
                  </a:txBody>
                  <a:tcPr marL="5541" marR="5541" marT="55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-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41" marR="5541" marT="55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-</a:t>
                      </a:r>
                      <a:endParaRPr lang="en-US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41" marR="5541" marT="55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9739812"/>
                  </a:ext>
                </a:extLst>
              </a:tr>
            </a:tbl>
          </a:graphicData>
        </a:graphic>
      </p:graphicFrame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E5BF7B7D-6071-4CC2-B47E-F94FC4D1A6E4}"/>
              </a:ext>
            </a:extLst>
          </p:cNvPr>
          <p:cNvSpPr txBox="1">
            <a:spLocks/>
          </p:cNvSpPr>
          <p:nvPr/>
        </p:nvSpPr>
        <p:spPr>
          <a:xfrm>
            <a:off x="373361" y="5342020"/>
            <a:ext cx="8672513" cy="100413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*Units = Ci in a year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*2016 and 2017: January – December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*2018: January – May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E568199-C3A7-4509-8640-87FE97C1F95B}"/>
              </a:ext>
            </a:extLst>
          </p:cNvPr>
          <p:cNvSpPr/>
          <p:nvPr/>
        </p:nvSpPr>
        <p:spPr>
          <a:xfrm>
            <a:off x="3090482" y="4556496"/>
            <a:ext cx="902208" cy="3108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993590-A94E-47C2-9388-0298A92110B8}"/>
              </a:ext>
            </a:extLst>
          </p:cNvPr>
          <p:cNvSpPr txBox="1"/>
          <p:nvPr/>
        </p:nvSpPr>
        <p:spPr>
          <a:xfrm>
            <a:off x="8089490" y="2563287"/>
            <a:ext cx="1063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solidFill>
                  <a:srgbClr val="FF0000"/>
                </a:solidFill>
              </a:rPr>
              <a:t>2017 Total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114.84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30FC6E-C6F0-4570-B108-549D6B9D837D}"/>
              </a:ext>
            </a:extLst>
          </p:cNvPr>
          <p:cNvSpPr txBox="1"/>
          <p:nvPr/>
        </p:nvSpPr>
        <p:spPr>
          <a:xfrm>
            <a:off x="8080774" y="4277796"/>
            <a:ext cx="1063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solidFill>
                  <a:srgbClr val="FF0000"/>
                </a:solidFill>
              </a:rPr>
              <a:t>2017 Total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117.41</a:t>
            </a:r>
          </a:p>
        </p:txBody>
      </p:sp>
    </p:spTree>
    <p:extLst>
      <p:ext uri="{BB962C8B-B14F-4D97-AF65-F5344CB8AC3E}">
        <p14:creationId xmlns:p14="http://schemas.microsoft.com/office/powerpoint/2010/main" val="209781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2"/>
          </p:nvPr>
        </p:nvSpPr>
        <p:spPr>
          <a:xfrm>
            <a:off x="736827" y="6547090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8/6/18</a:t>
            </a:r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6547090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JoRee LaFrance | Tritium Transport in Fermilab Water Systems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62" y="704208"/>
            <a:ext cx="8686800" cy="53932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25A9CD-93B2-48E5-9E5C-DB87EA6A3315}"/>
              </a:ext>
            </a:extLst>
          </p:cNvPr>
          <p:cNvSpPr txBox="1"/>
          <p:nvPr/>
        </p:nvSpPr>
        <p:spPr>
          <a:xfrm>
            <a:off x="1252968" y="1225725"/>
            <a:ext cx="1497318" cy="400110"/>
          </a:xfrm>
          <a:prstGeom prst="rect">
            <a:avLst/>
          </a:prstGeom>
          <a:solidFill>
            <a:srgbClr val="B6E897"/>
          </a:solidFill>
          <a:ln w="1905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0.1%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4EBF1F-DC83-4795-955A-1CA79F01E36D}"/>
              </a:ext>
            </a:extLst>
          </p:cNvPr>
          <p:cNvSpPr txBox="1"/>
          <p:nvPr/>
        </p:nvSpPr>
        <p:spPr>
          <a:xfrm>
            <a:off x="1252968" y="1605874"/>
            <a:ext cx="1497318" cy="400110"/>
          </a:xfrm>
          <a:prstGeom prst="rect">
            <a:avLst/>
          </a:prstGeom>
          <a:solidFill>
            <a:srgbClr val="B6E897"/>
          </a:solidFill>
          <a:ln w="1905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10%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D0573A-C133-4E38-937B-2CF11D48738B}"/>
              </a:ext>
            </a:extLst>
          </p:cNvPr>
          <p:cNvSpPr txBox="1"/>
          <p:nvPr/>
        </p:nvSpPr>
        <p:spPr>
          <a:xfrm>
            <a:off x="1273390" y="2358294"/>
            <a:ext cx="1476896" cy="400110"/>
          </a:xfrm>
          <a:prstGeom prst="rect">
            <a:avLst/>
          </a:prstGeom>
          <a:solidFill>
            <a:srgbClr val="699EFF"/>
          </a:solidFill>
          <a:ln w="1905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0.25%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042F45-304A-4B0F-9D5C-F258A1B654AD}"/>
              </a:ext>
            </a:extLst>
          </p:cNvPr>
          <p:cNvSpPr txBox="1"/>
          <p:nvPr/>
        </p:nvSpPr>
        <p:spPr>
          <a:xfrm>
            <a:off x="1252968" y="3207393"/>
            <a:ext cx="2377860" cy="1015663"/>
          </a:xfrm>
          <a:prstGeom prst="rect">
            <a:avLst/>
          </a:prstGeom>
          <a:solidFill>
            <a:srgbClr val="E99EA3"/>
          </a:solidFill>
          <a:ln w="1905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Non-detect</a:t>
            </a:r>
          </a:p>
          <a:p>
            <a:pPr algn="ctr"/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EE3AF7-583E-4417-8FDE-4D6782BD8145}"/>
              </a:ext>
            </a:extLst>
          </p:cNvPr>
          <p:cNvSpPr txBox="1"/>
          <p:nvPr/>
        </p:nvSpPr>
        <p:spPr>
          <a:xfrm>
            <a:off x="1273390" y="4589070"/>
            <a:ext cx="2398282" cy="969496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9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US" sz="1900" b="1" dirty="0">
                <a:solidFill>
                  <a:schemeClr val="accent6">
                    <a:lumMod val="50000"/>
                  </a:schemeClr>
                </a:solidFill>
              </a:rPr>
              <a:t>3% (Tritium)</a:t>
            </a:r>
          </a:p>
          <a:p>
            <a:pPr algn="ctr"/>
            <a:endParaRPr lang="en-US" sz="19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1BD8D5C-5885-452B-8D41-F01BFF3DC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2017 Tritium Results and Regulatory Limits</a:t>
            </a:r>
          </a:p>
        </p:txBody>
      </p:sp>
    </p:spTree>
    <p:extLst>
      <p:ext uri="{BB962C8B-B14F-4D97-AF65-F5344CB8AC3E}">
        <p14:creationId xmlns:p14="http://schemas.microsoft.com/office/powerpoint/2010/main" val="22861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214313" y="70373"/>
            <a:ext cx="8686800" cy="427877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800" dirty="0"/>
              <a:t>TTF Management Recommendations</a:t>
            </a: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214313" y="628650"/>
            <a:ext cx="8672513" cy="568642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Sanitary Sewer: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Target sampling locations: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MC-1 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Main Sanitary Lift Station (MSLS)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Understanding cross-connections: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Air Handling Units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CUB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Industrial Cooling Water: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Target sampling locations: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Casey’s Pond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MINOS Holding Tank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TeV Pond @ A0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Understanding cross-connections: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CUB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NuMI/MINOS Holding Tank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Future work: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Adjust sampling frequency to better represent time periods for flow volume measurements</a:t>
            </a: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8/6/18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JoRee LaFrance | Tritium Transport in Fermilab Water Systems</a:t>
            </a:r>
          </a:p>
        </p:txBody>
      </p:sp>
    </p:spTree>
    <p:extLst>
      <p:ext uri="{BB962C8B-B14F-4D97-AF65-F5344CB8AC3E}">
        <p14:creationId xmlns:p14="http://schemas.microsoft.com/office/powerpoint/2010/main" val="411790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10" name="Title 6"/>
          <p:cNvSpPr>
            <a:spLocks noGrp="1"/>
          </p:cNvSpPr>
          <p:nvPr>
            <p:ph type="title"/>
          </p:nvPr>
        </p:nvSpPr>
        <p:spPr>
          <a:xfrm>
            <a:off x="242888" y="278338"/>
            <a:ext cx="8686800" cy="427877"/>
          </a:xfrm>
        </p:spPr>
        <p:txBody>
          <a:bodyPr/>
          <a:lstStyle/>
          <a:p>
            <a:r>
              <a:rPr lang="en-US" dirty="0"/>
              <a:t>Objectives (achieved)</a:t>
            </a:r>
          </a:p>
        </p:txBody>
      </p:sp>
      <p:sp>
        <p:nvSpPr>
          <p:cNvPr id="11" name="Date Placeholder 2"/>
          <p:cNvSpPr txBox="1">
            <a:spLocks/>
          </p:cNvSpPr>
          <p:nvPr/>
        </p:nvSpPr>
        <p:spPr>
          <a:xfrm>
            <a:off x="745911" y="6502205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/>
              <a:t>8/6/18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idx="1"/>
          </p:nvPr>
        </p:nvSpPr>
        <p:spPr>
          <a:xfrm>
            <a:off x="242888" y="826376"/>
            <a:ext cx="8686800" cy="4695366"/>
          </a:xfrm>
        </p:spPr>
        <p:txBody>
          <a:bodyPr/>
          <a:lstStyle/>
          <a:p>
            <a:pPr marL="514350" marR="0" lvl="0" indent="-5143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UcPeriod"/>
              <a:tabLst/>
              <a:defRPr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Developed graphics for Fermilab water systems</a:t>
            </a:r>
          </a:p>
          <a:p>
            <a:pPr marL="514350" marR="0" lvl="0" indent="-5143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UcPeriod"/>
              <a:tabLst/>
              <a:defRPr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Understanding sampling locations and frequency</a:t>
            </a:r>
          </a:p>
          <a:p>
            <a:pPr marL="914400" lvl="1" indent="-514350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  <a:defRPr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Sanitary Sewer </a:t>
            </a:r>
          </a:p>
          <a:p>
            <a:pPr marL="914400" lvl="1" indent="-514350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  <a:defRPr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Industrial Cooling Water System</a:t>
            </a:r>
          </a:p>
          <a:p>
            <a:pPr marL="914400" lvl="1" indent="-514350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  <a:defRPr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Surface Water</a:t>
            </a:r>
          </a:p>
          <a:p>
            <a:pPr marL="514350" indent="-514350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  <a:defRPr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Updated Tritium Load Tracking Matrix</a:t>
            </a:r>
          </a:p>
          <a:p>
            <a:pPr marL="514350" marR="0" lvl="0" indent="-5143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UcPeriod"/>
              <a:tabLst/>
              <a:defRPr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Recommendations</a:t>
            </a:r>
          </a:p>
          <a:p>
            <a:pPr marL="914400" lvl="1" indent="-514350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  <a:defRPr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Tritium Task Force (TTF)</a:t>
            </a:r>
          </a:p>
          <a:p>
            <a:pPr marL="914400" lvl="1" indent="-514350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  <a:defRPr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Environmental Monitoring</a:t>
            </a:r>
          </a:p>
        </p:txBody>
      </p:sp>
      <p:sp>
        <p:nvSpPr>
          <p:cNvPr id="12" name="Footer Placeholder 3"/>
          <p:cNvSpPr txBox="1">
            <a:spLocks/>
          </p:cNvSpPr>
          <p:nvPr/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/>
              <a:t>JoRee LaFrance | Tritium Transport in Fermilab Water Systems</a:t>
            </a:r>
            <a:endParaRPr lang="en-US" b="1" dirty="0"/>
          </a:p>
        </p:txBody>
      </p:sp>
      <p:pic>
        <p:nvPicPr>
          <p:cNvPr id="3" name="Graphic 2" descr="Checkmark">
            <a:extLst>
              <a:ext uri="{FF2B5EF4-FFF2-40B4-BE49-F238E27FC236}">
                <a16:creationId xmlns:a16="http://schemas.microsoft.com/office/drawing/2014/main" id="{9D454AB1-6DF6-4AA5-BE42-0BCF7455F9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12422" y="750164"/>
            <a:ext cx="580299" cy="580299"/>
          </a:xfrm>
          <a:prstGeom prst="rect">
            <a:avLst/>
          </a:prstGeom>
        </p:spPr>
      </p:pic>
      <p:pic>
        <p:nvPicPr>
          <p:cNvPr id="13" name="Graphic 12" descr="Checkmark">
            <a:extLst>
              <a:ext uri="{FF2B5EF4-FFF2-40B4-BE49-F238E27FC236}">
                <a16:creationId xmlns:a16="http://schemas.microsoft.com/office/drawing/2014/main" id="{AE18E3E3-9C6C-4DF5-9F2B-09B918096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38902" y="3330571"/>
            <a:ext cx="580299" cy="580299"/>
          </a:xfrm>
          <a:prstGeom prst="rect">
            <a:avLst/>
          </a:prstGeom>
        </p:spPr>
      </p:pic>
      <p:pic>
        <p:nvPicPr>
          <p:cNvPr id="16" name="Graphic 15" descr="Checkmark">
            <a:extLst>
              <a:ext uri="{FF2B5EF4-FFF2-40B4-BE49-F238E27FC236}">
                <a16:creationId xmlns:a16="http://schemas.microsoft.com/office/drawing/2014/main" id="{A6036B3B-3CF8-41F1-AB29-6631B2420F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28416" y="3910870"/>
            <a:ext cx="580299" cy="58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6636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Acknowledgements/Collaborations/Partnerships</a:t>
            </a:r>
          </a:p>
        </p:txBody>
      </p:sp>
      <p:pic>
        <p:nvPicPr>
          <p:cNvPr id="53" name="Picture Placeholder 31" descr="Color-Seal_Green-Mark_SC_Horizontal.png"/>
          <p:cNvPicPr>
            <a:picLocks noGrp="1" noChangeAspect="1"/>
          </p:cNvPicPr>
          <p:nvPr>
            <p:ph type="pic" sz="quarter" idx="2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572" b="-39701"/>
          <a:stretch/>
        </p:blipFill>
        <p:spPr>
          <a:xfrm>
            <a:off x="781277" y="5007881"/>
            <a:ext cx="4374798" cy="125231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3087" y="4814749"/>
            <a:ext cx="2808281" cy="1202419"/>
          </a:xfrm>
          <a:prstGeom prst="rect">
            <a:avLst/>
          </a:prstGeom>
        </p:spPr>
      </p:pic>
      <p:sp>
        <p:nvSpPr>
          <p:cNvPr id="36" name="Content Placeholder 5"/>
          <p:cNvSpPr txBox="1">
            <a:spLocks/>
          </p:cNvSpPr>
          <p:nvPr/>
        </p:nvSpPr>
        <p:spPr>
          <a:xfrm>
            <a:off x="222250" y="698679"/>
            <a:ext cx="8672513" cy="362902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Environmental Protection Group (EPG)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Chris Greer, Eric Korzeniowski, Katie Swanson, Bridget Iverson, Dave Hockin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Tritium Task Force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Kamran Vaziri, Joel Fulgham, James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Hylen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FESS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Paul Ranieri, Andy Martens, Al Wywialowski, Chip Kee, Thomas Kraus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Fermilab Diversity &amp; Inclusion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Sandra Charles, Judy Nunez, Mario Lucero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Program Mentors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Raul Campos, Carrie McGivern, Kate Sienkiewicz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The National GEM Fellowship</a:t>
            </a:r>
          </a:p>
          <a:p>
            <a:pPr marL="1828800" lvl="4" indent="0">
              <a:buFont typeface="Arial" charset="0"/>
              <a:buNone/>
            </a:pP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7" name="Date Placeholder 1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8/6/18</a:t>
            </a:r>
          </a:p>
        </p:txBody>
      </p:sp>
      <p:sp>
        <p:nvSpPr>
          <p:cNvPr id="3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JoRee LaFrance | Tritium Transport in Fermilab Water Systems</a:t>
            </a:r>
          </a:p>
        </p:txBody>
      </p:sp>
    </p:spTree>
    <p:extLst>
      <p:ext uri="{BB962C8B-B14F-4D97-AF65-F5344CB8AC3E}">
        <p14:creationId xmlns:p14="http://schemas.microsoft.com/office/powerpoint/2010/main" val="1426463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10" name="Title 6"/>
          <p:cNvSpPr>
            <a:spLocks noGrp="1"/>
          </p:cNvSpPr>
          <p:nvPr>
            <p:ph type="title"/>
          </p:nvPr>
        </p:nvSpPr>
        <p:spPr>
          <a:xfrm>
            <a:off x="242888" y="278338"/>
            <a:ext cx="8686800" cy="427877"/>
          </a:xfrm>
        </p:spPr>
        <p:txBody>
          <a:bodyPr/>
          <a:lstStyle/>
          <a:p>
            <a:r>
              <a:rPr lang="en-US" dirty="0"/>
              <a:t>Overview with objectives</a:t>
            </a:r>
          </a:p>
        </p:txBody>
      </p:sp>
      <p:sp>
        <p:nvSpPr>
          <p:cNvPr id="11" name="Date Placeholder 2"/>
          <p:cNvSpPr txBox="1">
            <a:spLocks/>
          </p:cNvSpPr>
          <p:nvPr/>
        </p:nvSpPr>
        <p:spPr>
          <a:xfrm>
            <a:off x="745911" y="6502205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/>
              <a:t>8/6/18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idx="1"/>
          </p:nvPr>
        </p:nvSpPr>
        <p:spPr>
          <a:xfrm>
            <a:off x="242888" y="826376"/>
            <a:ext cx="8686800" cy="5390274"/>
          </a:xfrm>
        </p:spPr>
        <p:txBody>
          <a:bodyPr/>
          <a:lstStyle/>
          <a:p>
            <a:pPr marL="514350" marR="0" lvl="0" indent="-5143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UcPeriod"/>
              <a:tabLst/>
              <a:defRPr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Introduction</a:t>
            </a:r>
          </a:p>
          <a:p>
            <a:pPr marL="914400" lvl="1" indent="-514350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  <a:defRPr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Develop graphics for Fermilab water systems</a:t>
            </a:r>
          </a:p>
          <a:p>
            <a:pPr marL="514350" marR="0" lvl="0" indent="-5143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UcPeriod"/>
              <a:tabLst/>
              <a:defRPr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Methods</a:t>
            </a:r>
          </a:p>
          <a:p>
            <a:pPr marL="914400" lvl="1" indent="-514350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  <a:defRPr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Understand sampling locations and frequency</a:t>
            </a:r>
          </a:p>
          <a:p>
            <a:pPr marL="914400" lvl="1" indent="-514350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  <a:defRPr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Update Tritium Load Tracking Matrix</a:t>
            </a:r>
          </a:p>
          <a:p>
            <a:pPr marL="514350" marR="0" lvl="0" indent="-5143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UcPeriod"/>
              <a:tabLst/>
              <a:defRPr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Results</a:t>
            </a:r>
          </a:p>
          <a:p>
            <a:pPr marL="914400" lvl="1" indent="-514350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  <a:defRPr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Provide recommendations</a:t>
            </a:r>
          </a:p>
          <a:p>
            <a:pPr marL="914400" lvl="1" indent="-514350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  <a:defRPr/>
            </a:pP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Footer Placeholder 3"/>
          <p:cNvSpPr txBox="1">
            <a:spLocks/>
          </p:cNvSpPr>
          <p:nvPr/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/>
              <a:t>JoRee LaFrance | Tritium Transport in Fermilab Water Systems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45521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10" name="Title 6"/>
          <p:cNvSpPr>
            <a:spLocks noGrp="1"/>
          </p:cNvSpPr>
          <p:nvPr>
            <p:ph type="title"/>
          </p:nvPr>
        </p:nvSpPr>
        <p:spPr>
          <a:xfrm>
            <a:off x="215106" y="108407"/>
            <a:ext cx="8686800" cy="427877"/>
          </a:xfrm>
        </p:spPr>
        <p:txBody>
          <a:bodyPr/>
          <a:lstStyle/>
          <a:p>
            <a:r>
              <a:rPr lang="en-US" dirty="0"/>
              <a:t>Tritium</a:t>
            </a:r>
          </a:p>
        </p:txBody>
      </p:sp>
      <p:sp>
        <p:nvSpPr>
          <p:cNvPr id="11" name="Date Placeholder 2"/>
          <p:cNvSpPr txBox="1">
            <a:spLocks/>
          </p:cNvSpPr>
          <p:nvPr/>
        </p:nvSpPr>
        <p:spPr>
          <a:xfrm>
            <a:off x="745911" y="6502205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/>
              <a:t>8/6/18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idx="1"/>
          </p:nvPr>
        </p:nvSpPr>
        <p:spPr>
          <a:xfrm>
            <a:off x="215106" y="519572"/>
            <a:ext cx="8672513" cy="5059363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Activated form of hydrogen (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H)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Occurs naturally when cosmic rays hit the earth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Byproduct of particle accelerator targets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When combined with oxygen it produces Tritiated Water (HTO)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Half life of HTO is about </a:t>
            </a:r>
            <a:r>
              <a:rPr lang="en-US" u="sng" dirty="0">
                <a:solidFill>
                  <a:schemeClr val="accent6">
                    <a:lumMod val="75000"/>
                  </a:schemeClr>
                </a:solidFill>
              </a:rPr>
              <a:t>12.3 years</a:t>
            </a:r>
          </a:p>
        </p:txBody>
      </p:sp>
      <p:sp>
        <p:nvSpPr>
          <p:cNvPr id="12" name="Footer Placeholder 3"/>
          <p:cNvSpPr txBox="1">
            <a:spLocks/>
          </p:cNvSpPr>
          <p:nvPr/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/>
              <a:t>JoRee LaFrance | Tritium Transport in Fermilab Water Systems</a:t>
            </a:r>
            <a:endParaRPr lang="en-US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17052" r="18964" b="25113"/>
          <a:stretch/>
        </p:blipFill>
        <p:spPr>
          <a:xfrm>
            <a:off x="7353300" y="287708"/>
            <a:ext cx="1653985" cy="1472728"/>
          </a:xfrm>
          <a:prstGeom prst="rect">
            <a:avLst/>
          </a:prstGeom>
        </p:spPr>
      </p:pic>
      <p:pic>
        <p:nvPicPr>
          <p:cNvPr id="16" name="Picture 2" descr="http://www.fnal.gov/pub/science/particle-accelerators/images/accel-complex-animation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19" y="2984588"/>
            <a:ext cx="4071144" cy="333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Date Placeholder 2"/>
          <p:cNvSpPr txBox="1">
            <a:spLocks/>
          </p:cNvSpPr>
          <p:nvPr/>
        </p:nvSpPr>
        <p:spPr>
          <a:xfrm>
            <a:off x="242888" y="6061782"/>
            <a:ext cx="3539494" cy="108332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Source: ESH&amp;Q Tritium Management Lecture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0CD6FC-428A-483E-8ADF-1F7DB41888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955" t="32721" r="25850" b="40169"/>
          <a:stretch/>
        </p:blipFill>
        <p:spPr>
          <a:xfrm>
            <a:off x="5161885" y="3227861"/>
            <a:ext cx="3564540" cy="235107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5" name="Title 6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Why do we track tritium? </a:t>
            </a: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2"/>
          </p:nvPr>
        </p:nvSpPr>
        <p:spPr>
          <a:xfrm>
            <a:off x="736827" y="6547090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8/6/18</a:t>
            </a:r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6547090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JoRee LaFrance | Tritium Transport in Fermilab Water Systems</a:t>
            </a:r>
            <a:endParaRPr lang="en-US" b="1" dirty="0"/>
          </a:p>
        </p:txBody>
      </p:sp>
      <p:sp>
        <p:nvSpPr>
          <p:cNvPr id="18" name="Content Placeholder 5"/>
          <p:cNvSpPr>
            <a:spLocks noGrp="1"/>
          </p:cNvSpPr>
          <p:nvPr>
            <p:ph idx="4294967295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/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Released into water and air from sources</a:t>
            </a:r>
          </a:p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Eventually leaves Fermilab campus into public systems at discharge points</a:t>
            </a:r>
          </a:p>
          <a:p>
            <a:pPr lvl="1"/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Remaining well below federal and state regulatory limits</a:t>
            </a:r>
          </a:p>
          <a:p>
            <a:pPr lvl="1"/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Public Perception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04617"/>
            <a:ext cx="8686800" cy="539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70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10" name="Title 6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Fermilab Water and Air Systems</a:t>
            </a:r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sz="1200" b="0" dirty="0"/>
              <a:t>8/6/18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JoRee LaFrance | Tritium Transport in Fermilab Water Systems</a:t>
            </a:r>
            <a:endParaRPr lang="en-US" b="1" dirty="0"/>
          </a:p>
        </p:txBody>
      </p:sp>
      <p:sp>
        <p:nvSpPr>
          <p:cNvPr id="13" name="Content Placeholder 5"/>
          <p:cNvSpPr txBox="1">
            <a:spLocks/>
          </p:cNvSpPr>
          <p:nvPr/>
        </p:nvSpPr>
        <p:spPr>
          <a:xfrm>
            <a:off x="228600" y="914400"/>
            <a:ext cx="8164286" cy="50593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Surface Water</a:t>
            </a:r>
          </a:p>
          <a:p>
            <a:pPr lvl="1"/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Kress Creek</a:t>
            </a:r>
          </a:p>
          <a:p>
            <a:pPr lvl="1"/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Indian Creek</a:t>
            </a:r>
          </a:p>
          <a:p>
            <a:pPr lvl="1"/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Ferry Creek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Sanitary Sewer Systems</a:t>
            </a:r>
          </a:p>
          <a:p>
            <a:pPr lvl="1"/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Batavia Autosampler (Warrenville Autosampler &lt;1 pCi/mL)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Industrial Cooling Water (ICW) System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Air Discharges</a:t>
            </a:r>
          </a:p>
          <a:p>
            <a:pPr lvl="1"/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MI-65 Building from NuMI</a:t>
            </a:r>
          </a:p>
          <a:p>
            <a:pPr lvl="1"/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Central Utility Building (CUB) from ICW</a:t>
            </a:r>
          </a:p>
          <a:p>
            <a:pPr lvl="1">
              <a:buFont typeface="Arial" charset="0"/>
              <a:buChar char="•"/>
            </a:pP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  <a:p>
            <a:pPr lvl="2"/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defTabSz="914400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90" y="679629"/>
            <a:ext cx="8648700" cy="55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44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8/6/18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JoRee LaFrance | Tritium Transport in Fermilab Water Systems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222250" y="99228"/>
            <a:ext cx="8686800" cy="427877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800" dirty="0"/>
              <a:t>Sampling</a:t>
            </a: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222250" y="622300"/>
            <a:ext cx="8672513" cy="50593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Tritium sampling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Locations: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Sanitary Sewer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ICW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Surface Water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Groundwater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5" r="-1566" b="19029"/>
          <a:stretch/>
        </p:blipFill>
        <p:spPr>
          <a:xfrm>
            <a:off x="4852196" y="527104"/>
            <a:ext cx="4129087" cy="5194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1" t="24326" r="13202" b="26091"/>
          <a:stretch/>
        </p:blipFill>
        <p:spPr>
          <a:xfrm>
            <a:off x="295140" y="3175000"/>
            <a:ext cx="4365661" cy="25066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97072" y="5721132"/>
            <a:ext cx="26393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accent6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Well inspections in cattails.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2079" y="5697174"/>
            <a:ext cx="43517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accent6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Well inspections in the main ring. </a:t>
            </a:r>
            <a:r>
              <a:rPr lang="en-US" sz="1600" i="1" dirty="0" err="1">
                <a:solidFill>
                  <a:schemeClr val="accent6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JoRee</a:t>
            </a:r>
            <a:r>
              <a:rPr lang="en-US" sz="1600" i="1" dirty="0">
                <a:solidFill>
                  <a:schemeClr val="accent6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(left) and </a:t>
            </a:r>
            <a:r>
              <a:rPr lang="en-US" sz="1600" i="1" dirty="0" err="1">
                <a:solidFill>
                  <a:schemeClr val="accent6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Quaran</a:t>
            </a:r>
            <a:r>
              <a:rPr lang="en-US" sz="1600" i="1" dirty="0">
                <a:solidFill>
                  <a:schemeClr val="accent6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 (right, TARGET intern).</a:t>
            </a:r>
          </a:p>
        </p:txBody>
      </p:sp>
    </p:spTree>
    <p:extLst>
      <p:ext uri="{BB962C8B-B14F-4D97-AF65-F5344CB8AC3E}">
        <p14:creationId xmlns:p14="http://schemas.microsoft.com/office/powerpoint/2010/main" val="805946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800" dirty="0"/>
              <a:t>Sanitary Sewer Data Sources</a:t>
            </a: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228600" y="971551"/>
            <a:ext cx="8672513" cy="50368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Locus: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Tritium analytical results</a:t>
            </a:r>
          </a:p>
          <a:p>
            <a:pPr marL="457200" lvl="1" indent="0">
              <a:buNone/>
            </a:pP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8/6/18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JoRee LaFrance | Tritium Transport in Fermilab Water Systems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A84001C6-511B-4BEC-A155-DD21B8EE8B8C}"/>
              </a:ext>
            </a:extLst>
          </p:cNvPr>
          <p:cNvSpPr txBox="1">
            <a:spLocks/>
          </p:cNvSpPr>
          <p:nvPr/>
        </p:nvSpPr>
        <p:spPr>
          <a:xfrm>
            <a:off x="242887" y="1669619"/>
            <a:ext cx="8672513" cy="120091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Lift Station Readings: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FESS: Al Wywialowski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Metasys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Lift Station Pump Ratings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GIS Identify Tool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8F1C4D9-EAA5-47E4-BA13-D31A262BB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" y="1763324"/>
            <a:ext cx="8779644" cy="35590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B50659-5133-4A6D-896A-45CC49A44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688" y="835139"/>
            <a:ext cx="7448910" cy="52213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CA331D-424A-48D2-8DF9-B2E2ACE96F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455" y="738274"/>
            <a:ext cx="8367521" cy="541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64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8/6/18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JoRee LaFrance | Tritium Transport in Fermilab Water Systems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214313" y="284311"/>
            <a:ext cx="8686800" cy="427877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800" dirty="0"/>
              <a:t>Industrial Cooling Water Data Sources</a:t>
            </a:r>
          </a:p>
          <a:p>
            <a:endParaRPr lang="en-US" sz="2800" dirty="0"/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BD8B91C9-AC0B-4418-93A6-7E9BAAB93AA9}"/>
              </a:ext>
            </a:extLst>
          </p:cNvPr>
          <p:cNvSpPr txBox="1">
            <a:spLocks/>
          </p:cNvSpPr>
          <p:nvPr/>
        </p:nvSpPr>
        <p:spPr>
          <a:xfrm>
            <a:off x="324544" y="849148"/>
            <a:ext cx="8672513" cy="80238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Locus: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Tritium analytical results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1FB48857-C154-4F38-952F-88285F08BCA7}"/>
              </a:ext>
            </a:extLst>
          </p:cNvPr>
          <p:cNvSpPr txBox="1">
            <a:spLocks/>
          </p:cNvSpPr>
          <p:nvPr/>
        </p:nvSpPr>
        <p:spPr>
          <a:xfrm>
            <a:off x="324544" y="1773935"/>
            <a:ext cx="8672513" cy="236296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Metasys: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Industrial Cooling Water System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Graphics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Supply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Meter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DC15C0C-A278-4645-9AD8-0F7A7B5FF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114" y="971550"/>
            <a:ext cx="6819122" cy="51299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F5D228-6C58-4E55-B30E-A8C8349284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6" r="990"/>
          <a:stretch/>
        </p:blipFill>
        <p:spPr>
          <a:xfrm>
            <a:off x="214313" y="727151"/>
            <a:ext cx="8353757" cy="537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97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166192" y="6455584"/>
            <a:ext cx="414338" cy="237285"/>
          </a:xfrm>
        </p:spPr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64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509455" y="6476998"/>
            <a:ext cx="675368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/>
              <a:t>8/6</a:t>
            </a:r>
            <a:r>
              <a:rPr lang="en-US" sz="1200" dirty="0"/>
              <a:t>/18</a:t>
            </a:r>
          </a:p>
        </p:txBody>
      </p:sp>
      <p:sp>
        <p:nvSpPr>
          <p:cNvPr id="65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199111" y="6476998"/>
            <a:ext cx="6262118" cy="24287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200" dirty="0"/>
              <a:t>JoRee LaFrance | Tritium Transport in Fermilab </a:t>
            </a:r>
            <a:r>
              <a:rPr lang="en-US" dirty="0"/>
              <a:t>Water </a:t>
            </a:r>
            <a:r>
              <a:rPr lang="en-US" sz="1200" dirty="0"/>
              <a:t>Systems</a:t>
            </a:r>
            <a:endParaRPr lang="en-US" sz="1200" b="1" dirty="0"/>
          </a:p>
        </p:txBody>
      </p:sp>
      <p:sp>
        <p:nvSpPr>
          <p:cNvPr id="66" name="Title 6"/>
          <p:cNvSpPr>
            <a:spLocks noGrp="1"/>
          </p:cNvSpPr>
          <p:nvPr>
            <p:ph type="title"/>
          </p:nvPr>
        </p:nvSpPr>
        <p:spPr>
          <a:xfrm>
            <a:off x="214313" y="194153"/>
            <a:ext cx="8686800" cy="427877"/>
          </a:xfrm>
        </p:spPr>
        <p:txBody>
          <a:bodyPr/>
          <a:lstStyle/>
          <a:p>
            <a:r>
              <a:rPr lang="en-US" dirty="0"/>
              <a:t>Tritium Load Tracking Matrix</a:t>
            </a:r>
          </a:p>
        </p:txBody>
      </p:sp>
      <p:sp>
        <p:nvSpPr>
          <p:cNvPr id="70" name="Content Placeholder 5"/>
          <p:cNvSpPr>
            <a:spLocks noGrp="1"/>
          </p:cNvSpPr>
          <p:nvPr>
            <p:ph idx="4294967295"/>
          </p:nvPr>
        </p:nvSpPr>
        <p:spPr>
          <a:xfrm>
            <a:off x="214313" y="783933"/>
            <a:ext cx="8672513" cy="1116976"/>
          </a:xfrm>
          <a:prstGeom prst="rect">
            <a:avLst/>
          </a:prstGeom>
        </p:spPr>
        <p:txBody>
          <a:bodyPr/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Tritium Task Force Comprehensive Management Plan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5DB879-1CD4-4384-8F31-9F081736D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13" y="1229535"/>
            <a:ext cx="8686800" cy="495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131712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FNAL_PowerPoint_4x3_100716</Template>
  <TotalTime>5035</TotalTime>
  <Words>919</Words>
  <Application>Microsoft Office PowerPoint</Application>
  <PresentationFormat>On-screen Show (4:3)</PresentationFormat>
  <Paragraphs>237</Paragraphs>
  <Slides>15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ＭＳ Ｐゴシック</vt:lpstr>
      <vt:lpstr>Arial</vt:lpstr>
      <vt:lpstr>Calibri</vt:lpstr>
      <vt:lpstr>Geneva</vt:lpstr>
      <vt:lpstr>Helvetica</vt:lpstr>
      <vt:lpstr>Fermilab_PPT_090815</vt:lpstr>
      <vt:lpstr>PowerPoint Presentation</vt:lpstr>
      <vt:lpstr>Overview with objectives</vt:lpstr>
      <vt:lpstr>Tritium</vt:lpstr>
      <vt:lpstr>Why do we track tritium? </vt:lpstr>
      <vt:lpstr>Fermilab Water and Air Systems</vt:lpstr>
      <vt:lpstr>PowerPoint Presentation</vt:lpstr>
      <vt:lpstr>PowerPoint Presentation</vt:lpstr>
      <vt:lpstr>PowerPoint Presentation</vt:lpstr>
      <vt:lpstr>Tritium Load Tracking Matrix</vt:lpstr>
      <vt:lpstr>PowerPoint Presentation</vt:lpstr>
      <vt:lpstr>Tritium Load Tracking Matrix</vt:lpstr>
      <vt:lpstr>2017 Tritium Results and Regulatory Limits</vt:lpstr>
      <vt:lpstr>PowerPoint Presentation</vt:lpstr>
      <vt:lpstr>Objectives (achieved)</vt:lpstr>
      <vt:lpstr>Acknowledgements/Collaborations/Partnerships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joreevlafrance@gmail.com</dc:creator>
  <cp:lastModifiedBy>Joree Lafrance</cp:lastModifiedBy>
  <cp:revision>74</cp:revision>
  <cp:lastPrinted>2014-01-20T19:40:21Z</cp:lastPrinted>
  <dcterms:created xsi:type="dcterms:W3CDTF">2018-06-25T16:57:14Z</dcterms:created>
  <dcterms:modified xsi:type="dcterms:W3CDTF">2018-08-06T03:38:27Z</dcterms:modified>
</cp:coreProperties>
</file>