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4" r:id="rId2"/>
    <p:sldId id="305" r:id="rId3"/>
    <p:sldId id="296" r:id="rId4"/>
    <p:sldId id="295" r:id="rId5"/>
    <p:sldId id="306" r:id="rId6"/>
    <p:sldId id="307" r:id="rId7"/>
    <p:sldId id="308" r:id="rId8"/>
    <p:sldId id="297" r:id="rId9"/>
    <p:sldId id="298" r:id="rId10"/>
    <p:sldId id="299" r:id="rId11"/>
    <p:sldId id="309" r:id="rId12"/>
    <p:sldId id="300" r:id="rId13"/>
    <p:sldId id="301" r:id="rId14"/>
    <p:sldId id="302" r:id="rId15"/>
    <p:sldId id="303" r:id="rId16"/>
    <p:sldId id="30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5050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1350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673240"/>
          </a:xfrm>
        </p:spPr>
        <p:txBody>
          <a:bodyPr/>
          <a:lstStyle/>
          <a:p>
            <a:r>
              <a:rPr lang="en-US" dirty="0"/>
              <a:t>Mentor: Alexander </a:t>
            </a:r>
            <a:r>
              <a:rPr lang="en-US" dirty="0" err="1"/>
              <a:t>Romanenko</a:t>
            </a:r>
            <a:endParaRPr lang="en-US" dirty="0"/>
          </a:p>
          <a:p>
            <a:r>
              <a:rPr lang="en-US" dirty="0"/>
              <a:t>Group: Technical Division-Quantum Computing</a:t>
            </a:r>
          </a:p>
          <a:p>
            <a:r>
              <a:rPr lang="en-US" dirty="0"/>
              <a:t>Presenter: Andrew Lambert	</a:t>
            </a:r>
          </a:p>
          <a:p>
            <a:r>
              <a:rPr lang="en-US" dirty="0"/>
              <a:t>06 August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Qubit Defect Analysis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4E65B-8DCF-4D70-831F-3E313847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 Analysis 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911D9-4B75-40C4-BC6B-E9CF1D933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/>
              <a:t>08/06/2018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E0EB-90B2-448F-B357-C6C2E7800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Lambert | Qubit Defect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10736-BD2C-41B4-BF19-F9E45409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09C34-60CD-4F74-9CBD-34A14B1E7F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40" y="861666"/>
            <a:ext cx="6639782" cy="34452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16FE60-DE0F-47CF-8E0D-7360BC88E316}"/>
              </a:ext>
            </a:extLst>
          </p:cNvPr>
          <p:cNvSpPr txBox="1"/>
          <p:nvPr/>
        </p:nvSpPr>
        <p:spPr>
          <a:xfrm>
            <a:off x="1895061" y="4488994"/>
            <a:ext cx="519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8. SEM Analysis done at 27 kV</a:t>
            </a:r>
          </a:p>
        </p:txBody>
      </p:sp>
    </p:spTree>
    <p:extLst>
      <p:ext uri="{BB962C8B-B14F-4D97-AF65-F5344CB8AC3E}">
        <p14:creationId xmlns:p14="http://schemas.microsoft.com/office/powerpoint/2010/main" val="186094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2930A-EDB6-4C2B-BBA1-CB5A1272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EBSD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36317-B628-47C4-A753-2CB322C91B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8B06F-1B60-4AD7-A8DF-422965F15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A1C70-FDE5-4669-8B93-E72664D77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A75B7-6281-4F56-A524-4862CC253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1709" r="46667" b="19777"/>
          <a:stretch/>
        </p:blipFill>
        <p:spPr>
          <a:xfrm>
            <a:off x="5022574" y="1232453"/>
            <a:ext cx="3484837" cy="3008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AF6057-18CE-4647-A42D-3055E8BA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1273911"/>
            <a:ext cx="3946677" cy="300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93AA6B-49EA-419C-A33D-B2F0EA45F4ED}"/>
              </a:ext>
            </a:extLst>
          </p:cNvPr>
          <p:cNvSpPr txBox="1"/>
          <p:nvPr/>
        </p:nvSpPr>
        <p:spPr>
          <a:xfrm>
            <a:off x="1412195" y="4664765"/>
            <a:ext cx="6698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Figure. (left) arrangement of crystal planes clearly seen. (right) noisy image</a:t>
            </a:r>
          </a:p>
        </p:txBody>
      </p:sp>
    </p:spTree>
    <p:extLst>
      <p:ext uri="{BB962C8B-B14F-4D97-AF65-F5344CB8AC3E}">
        <p14:creationId xmlns:p14="http://schemas.microsoft.com/office/powerpoint/2010/main" val="50463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05D1A-EAF1-4F22-B5A4-1B95C5F2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EBSD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33E7-5AC7-4431-8CD2-77738D2F7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5EE63-6C36-4CE2-A91F-E0514BD26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Lambert | Qubit Defect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9AFFB-9F7B-4E54-A8BE-6C10023D0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76E40-07E7-4D8E-A21C-BB019996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23" y="1177213"/>
            <a:ext cx="6262118" cy="348755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C2107E0-693D-408F-8CC8-F1458382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283" y="4832149"/>
            <a:ext cx="6114997" cy="848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Monte Carlo Simulation of electron penetration depth at 15 kV</a:t>
            </a:r>
          </a:p>
        </p:txBody>
      </p:sp>
    </p:spTree>
    <p:extLst>
      <p:ext uri="{BB962C8B-B14F-4D97-AF65-F5344CB8AC3E}">
        <p14:creationId xmlns:p14="http://schemas.microsoft.com/office/powerpoint/2010/main" val="402322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4ED14-B615-492C-92B7-F764C0C7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38C0-C948-48E2-BD6C-6204CEAE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23A30-2F5C-4829-BDB7-3C932C0FA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Lambert | Qubit Defect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CDE6-B49E-4102-9E1D-BB4E4F382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CB60B-79F2-44B4-BB3C-64DFC042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27" y="1022347"/>
            <a:ext cx="2809875" cy="1549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FD4A8-FE90-435D-8844-ED87E7F3026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4"/>
          <a:stretch/>
        </p:blipFill>
        <p:spPr bwMode="auto">
          <a:xfrm>
            <a:off x="4253741" y="953787"/>
            <a:ext cx="2809875" cy="1617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5BDF90-5078-481A-A407-248E1AC236F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3064" b="10346"/>
          <a:stretch/>
        </p:blipFill>
        <p:spPr bwMode="auto">
          <a:xfrm>
            <a:off x="2183765" y="2698608"/>
            <a:ext cx="4776470" cy="2297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DA437-40FC-4689-83B0-5977EB0C8157}"/>
              </a:ext>
            </a:extLst>
          </p:cNvPr>
          <p:cNvSpPr txBox="1"/>
          <p:nvPr/>
        </p:nvSpPr>
        <p:spPr>
          <a:xfrm>
            <a:off x="1669774" y="5247861"/>
            <a:ext cx="567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10. (top left and right) AFM image of niobium step height.  </a:t>
            </a:r>
          </a:p>
        </p:txBody>
      </p:sp>
    </p:spTree>
    <p:extLst>
      <p:ext uri="{BB962C8B-B14F-4D97-AF65-F5344CB8AC3E}">
        <p14:creationId xmlns:p14="http://schemas.microsoft.com/office/powerpoint/2010/main" val="329937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DE7899-BC5E-479A-AB9C-88F83238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AFM 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69E83-6187-4210-BBB6-AD3FA97D9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79F99-2E07-40C2-A965-CA9A6E431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Lambert | Qubit Defect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8976-E121-4EF0-8B13-4AFAC5C3B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E64369-EDD9-430A-9BAE-782B6A2C7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16486"/>
              </p:ext>
            </p:extLst>
          </p:nvPr>
        </p:nvGraphicFramePr>
        <p:xfrm>
          <a:off x="2564846" y="1155461"/>
          <a:ext cx="4154005" cy="2449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8937">
                  <a:extLst>
                    <a:ext uri="{9D8B030D-6E8A-4147-A177-3AD203B41FA5}">
                      <a16:colId xmlns:a16="http://schemas.microsoft.com/office/drawing/2014/main" val="1733475727"/>
                    </a:ext>
                  </a:extLst>
                </a:gridCol>
                <a:gridCol w="935782">
                  <a:extLst>
                    <a:ext uri="{9D8B030D-6E8A-4147-A177-3AD203B41FA5}">
                      <a16:colId xmlns:a16="http://schemas.microsoft.com/office/drawing/2014/main" val="3617876297"/>
                    </a:ext>
                  </a:extLst>
                </a:gridCol>
                <a:gridCol w="914643">
                  <a:extLst>
                    <a:ext uri="{9D8B030D-6E8A-4147-A177-3AD203B41FA5}">
                      <a16:colId xmlns:a16="http://schemas.microsoft.com/office/drawing/2014/main" val="2330598174"/>
                    </a:ext>
                  </a:extLst>
                </a:gridCol>
                <a:gridCol w="914643">
                  <a:extLst>
                    <a:ext uri="{9D8B030D-6E8A-4147-A177-3AD203B41FA5}">
                      <a16:colId xmlns:a16="http://schemas.microsoft.com/office/drawing/2014/main" val="1850000999"/>
                    </a:ext>
                  </a:extLst>
                </a:gridCol>
              </a:tblGrid>
              <a:tr h="4093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4E4E4E"/>
                          </a:solidFill>
                          <a:effectLst/>
                        </a:rPr>
                        <a:t>Niobium Step Height (nm)</a:t>
                      </a:r>
                      <a:endParaRPr lang="en-US" sz="1100" b="0" i="0" u="none" strike="noStrike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188909"/>
                  </a:ext>
                </a:extLst>
              </a:tr>
              <a:tr h="4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Measurement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Area 1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Area 2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Area 3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638057"/>
                  </a:ext>
                </a:extLst>
              </a:tr>
              <a:tr h="412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E4E4E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2003228"/>
                  </a:ext>
                </a:extLst>
              </a:tr>
              <a:tr h="412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E4E4E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4309837"/>
                  </a:ext>
                </a:extLst>
              </a:tr>
              <a:tr h="412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E4E4E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2813154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4E4E4E"/>
                          </a:solidFill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E4E4E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0348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C409566-F825-424F-A2D0-17C8555157D6}"/>
              </a:ext>
            </a:extLst>
          </p:cNvPr>
          <p:cNvSpPr txBox="1"/>
          <p:nvPr/>
        </p:nvSpPr>
        <p:spPr>
          <a:xfrm>
            <a:off x="2093843" y="3935896"/>
            <a:ext cx="598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11. AFM measurements</a:t>
            </a:r>
          </a:p>
        </p:txBody>
      </p:sp>
    </p:spTree>
    <p:extLst>
      <p:ext uri="{BB962C8B-B14F-4D97-AF65-F5344CB8AC3E}">
        <p14:creationId xmlns:p14="http://schemas.microsoft.com/office/powerpoint/2010/main" val="16710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A93E6-9D36-4C4D-B38B-06865514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AFM 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F463E-489B-4A50-9029-21F88AA24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EB6E-6F58-48F2-929B-47FE5283C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B440-AD32-451E-8878-30E91EA9B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5B5FD-5A36-471A-A3DE-CE0C554F7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3" t="5305" r="26528" b="8298"/>
          <a:stretch/>
        </p:blipFill>
        <p:spPr>
          <a:xfrm>
            <a:off x="736827" y="702032"/>
            <a:ext cx="2548316" cy="2269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34953-6B4E-496C-98E9-22632CF2E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6242" r="27681" b="7661"/>
          <a:stretch/>
        </p:blipFill>
        <p:spPr>
          <a:xfrm>
            <a:off x="3757889" y="714648"/>
            <a:ext cx="2402448" cy="2269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C11E-9329-4C2E-B19D-580291141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3" t="5728" r="27681" b="7661"/>
          <a:stretch/>
        </p:blipFill>
        <p:spPr>
          <a:xfrm>
            <a:off x="770383" y="3429000"/>
            <a:ext cx="2481204" cy="2402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745B2-F68C-4470-B427-AA6386EB1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68" t="6518" r="27681" b="6518"/>
          <a:stretch/>
        </p:blipFill>
        <p:spPr>
          <a:xfrm>
            <a:off x="3767496" y="3429000"/>
            <a:ext cx="2402448" cy="2402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8C24F-ACFD-46D8-AB0E-D67DA21FADEC}"/>
              </a:ext>
            </a:extLst>
          </p:cNvPr>
          <p:cNvSpPr txBox="1"/>
          <p:nvPr/>
        </p:nvSpPr>
        <p:spPr>
          <a:xfrm>
            <a:off x="1650258" y="3012622"/>
            <a:ext cx="76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300 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99D3B-0823-49F2-88D5-0FB691CA8E0F}"/>
              </a:ext>
            </a:extLst>
          </p:cNvPr>
          <p:cNvSpPr txBox="1"/>
          <p:nvPr/>
        </p:nvSpPr>
        <p:spPr>
          <a:xfrm>
            <a:off x="4661662" y="3012112"/>
            <a:ext cx="76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200 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96874-0227-442A-96C9-05EF0BCF0C6B}"/>
              </a:ext>
            </a:extLst>
          </p:cNvPr>
          <p:cNvSpPr txBox="1"/>
          <p:nvPr/>
        </p:nvSpPr>
        <p:spPr>
          <a:xfrm>
            <a:off x="1650258" y="5884202"/>
            <a:ext cx="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 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22C06-6336-48F7-834F-ECD7BFB62989}"/>
              </a:ext>
            </a:extLst>
          </p:cNvPr>
          <p:cNvSpPr txBox="1"/>
          <p:nvPr/>
        </p:nvSpPr>
        <p:spPr>
          <a:xfrm>
            <a:off x="4708293" y="5884202"/>
            <a:ext cx="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 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197CE-CD9E-432B-9470-C2A19553DD74}"/>
              </a:ext>
            </a:extLst>
          </p:cNvPr>
          <p:cNvSpPr txBox="1"/>
          <p:nvPr/>
        </p:nvSpPr>
        <p:spPr>
          <a:xfrm>
            <a:off x="6467061" y="1603513"/>
            <a:ext cx="2448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12. AFM images.</a:t>
            </a:r>
          </a:p>
        </p:txBody>
      </p:sp>
    </p:spTree>
    <p:extLst>
      <p:ext uri="{BB962C8B-B14F-4D97-AF65-F5344CB8AC3E}">
        <p14:creationId xmlns:p14="http://schemas.microsoft.com/office/powerpoint/2010/main" val="13603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B07A46-84F2-4CDF-AC83-5641B36D7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Nb</a:t>
            </a:r>
            <a:r>
              <a:rPr lang="en-US" dirty="0"/>
              <a:t> film deposition process is uneven</a:t>
            </a:r>
          </a:p>
          <a:p>
            <a:r>
              <a:rPr lang="en-US" dirty="0"/>
              <a:t>Possible foreign material that may affect superconductivity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Next Steps</a:t>
            </a:r>
          </a:p>
          <a:p>
            <a:r>
              <a:rPr lang="en-US" dirty="0"/>
              <a:t>Better sample prep</a:t>
            </a:r>
          </a:p>
          <a:p>
            <a:r>
              <a:rPr lang="en-US" dirty="0"/>
              <a:t>Cross sectional analysis</a:t>
            </a:r>
          </a:p>
          <a:p>
            <a:r>
              <a:rPr lang="en-US" dirty="0"/>
              <a:t>Qubit device modeling</a:t>
            </a:r>
          </a:p>
          <a:p>
            <a:r>
              <a:rPr lang="en-US" dirty="0"/>
              <a:t>Analise multiple working and non-work qubits </a:t>
            </a:r>
            <a:r>
              <a:rPr lang="en-US"/>
              <a:t>for comparison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DEB4E-7DA4-46B5-AA9E-C2655055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3D795-2270-4CBA-84B8-2E1085AFE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B2C0-BFD5-40E2-BEE9-0E40FBB1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DFBEA-3E80-4BA7-9C56-6B1CE3EAF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9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1DB376-D564-4C63-8F7B-17EDEFC31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Computing is meant to solve problems that are intractable to classical computers- e.g. molecular modeling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Utilizes quantum mechanical phenomena such as quantum superposition-classical computer scales 2n, Quantum Computer scales 2^n</a:t>
            </a:r>
          </a:p>
          <a:p>
            <a:r>
              <a:rPr lang="en-US" dirty="0"/>
              <a:t>One of the biggest challenges facing quantum computing is coherence.</a:t>
            </a:r>
          </a:p>
          <a:p>
            <a:r>
              <a:rPr lang="en-US" dirty="0"/>
              <a:t>My work aims to investigate sources of decoherence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554C1-322B-4E5E-B653-D1F848D5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C4D3-19D5-4CF2-B2BF-D7213DE577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0380-CEC0-4876-8061-0ED8C50A0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DBE09-C72C-450D-8BF3-E2E0B7483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3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137773-6698-46C5-B919-E0647F2B4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21" y="913253"/>
            <a:ext cx="2128265" cy="21282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7F0986-8A43-478E-90F7-4039D20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4311"/>
            <a:ext cx="8686800" cy="427877"/>
          </a:xfrm>
        </p:spPr>
        <p:txBody>
          <a:bodyPr/>
          <a:lstStyle/>
          <a:p>
            <a:pPr algn="ctr"/>
            <a:r>
              <a:rPr lang="en-US" dirty="0"/>
              <a:t>Our Qubit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87C04-EDCA-4AEB-935A-D15866DA9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9F9A-A465-4D84-A333-B36ADD98F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Lambert | Qubit Defect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8CE80-21EA-4B28-809E-6627E9ACF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334FB-F058-42C7-99F2-37CA8927C36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1899" r="63675" b="24407"/>
          <a:stretch/>
        </p:blipFill>
        <p:spPr bwMode="auto">
          <a:xfrm>
            <a:off x="3852516" y="918196"/>
            <a:ext cx="1143553" cy="2123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B8956-3757-4099-A646-67C18C31D42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1" t="27541" r="39104" b="38270"/>
          <a:stretch/>
        </p:blipFill>
        <p:spPr bwMode="auto">
          <a:xfrm>
            <a:off x="5853593" y="918196"/>
            <a:ext cx="2269989" cy="2010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D4565-32B6-445B-B523-DF1D3F906E95}"/>
              </a:ext>
            </a:extLst>
          </p:cNvPr>
          <p:cNvSpPr txBox="1"/>
          <p:nvPr/>
        </p:nvSpPr>
        <p:spPr>
          <a:xfrm>
            <a:off x="736826" y="3429000"/>
            <a:ext cx="779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a) (left) SEM image of qubit, b) (middle) superconducting resonator, c) (right) superconducting qubit.</a:t>
            </a:r>
          </a:p>
        </p:txBody>
      </p:sp>
    </p:spTree>
    <p:extLst>
      <p:ext uri="{BB962C8B-B14F-4D97-AF65-F5344CB8AC3E}">
        <p14:creationId xmlns:p14="http://schemas.microsoft.com/office/powerpoint/2010/main" val="424420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5951E2-8288-4F42-8618-DAA1D1853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Qubit did not work</a:t>
            </a:r>
          </a:p>
          <a:p>
            <a:r>
              <a:rPr lang="en-US" dirty="0"/>
              <a:t>LSCM</a:t>
            </a:r>
          </a:p>
          <a:p>
            <a:r>
              <a:rPr lang="en-US" dirty="0"/>
              <a:t>SEM</a:t>
            </a:r>
          </a:p>
          <a:p>
            <a:r>
              <a:rPr lang="en-US" dirty="0"/>
              <a:t>AFM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1605D-DA21-41C3-A101-91CF4AD4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Experiment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680ED-C225-41BD-9157-EB4653EDD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846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DA22-2711-4BD4-9F44-CF0C24C1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Lambert | Qubit Defect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2C612-608B-48C8-8A84-540ECDBAF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7F805-24CC-4B08-A13E-16CFE96C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69" y="1583633"/>
            <a:ext cx="3585677" cy="2749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A2DD0-FAC7-4ACE-B585-EA441FF2AC7B}"/>
              </a:ext>
            </a:extLst>
          </p:cNvPr>
          <p:cNvSpPr txBox="1"/>
          <p:nvPr/>
        </p:nvSpPr>
        <p:spPr>
          <a:xfrm>
            <a:off x="3273287" y="4837043"/>
            <a:ext cx="451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Dispersive Shift</a:t>
            </a:r>
          </a:p>
        </p:txBody>
      </p:sp>
    </p:spTree>
    <p:extLst>
      <p:ext uri="{BB962C8B-B14F-4D97-AF65-F5344CB8AC3E}">
        <p14:creationId xmlns:p14="http://schemas.microsoft.com/office/powerpoint/2010/main" val="275538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2EA16A-B24C-4AE9-80D3-B212954F0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511" y="1139086"/>
            <a:ext cx="2357802" cy="34469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4F82CB-5BAA-4A9F-B603-9343D8B7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75335"/>
          </a:xfrm>
        </p:spPr>
        <p:txBody>
          <a:bodyPr/>
          <a:lstStyle/>
          <a:p>
            <a:pPr algn="ctr"/>
            <a:r>
              <a:rPr lang="en-US" dirty="0"/>
              <a:t>Laser Scanning Confocal Microscope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F5B6-36A8-4A5E-9246-5AD7EF47AD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128C0-214F-4A80-B4B9-8BDBE8607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13485-38F2-480C-8033-C0AB75B47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85F8C-5CB0-47DF-A74E-4E1593839FC5}"/>
              </a:ext>
            </a:extLst>
          </p:cNvPr>
          <p:cNvSpPr txBox="1"/>
          <p:nvPr/>
        </p:nvSpPr>
        <p:spPr>
          <a:xfrm>
            <a:off x="1530603" y="5221253"/>
            <a:ext cx="5499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for profilometry, surface roughness, and imaging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Image constructed pixel by pixel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75DE27-92E4-40A0-ADFD-C16F4084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68" y="1139086"/>
            <a:ext cx="2495550" cy="3454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2575A6-AF2C-4329-BDC7-F2521C42F5F1}"/>
              </a:ext>
            </a:extLst>
          </p:cNvPr>
          <p:cNvSpPr txBox="1"/>
          <p:nvPr/>
        </p:nvSpPr>
        <p:spPr>
          <a:xfrm>
            <a:off x="1722783" y="4810539"/>
            <a:ext cx="466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LCM</a:t>
            </a:r>
          </a:p>
        </p:txBody>
      </p:sp>
    </p:spTree>
    <p:extLst>
      <p:ext uri="{BB962C8B-B14F-4D97-AF65-F5344CB8AC3E}">
        <p14:creationId xmlns:p14="http://schemas.microsoft.com/office/powerpoint/2010/main" val="320156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BE6731-1188-45BA-A261-502BB4B7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Scanning Electron Microscopy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B3AA3-5394-4B57-A23F-FDA354C5BC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EB41-A30F-4A94-8BF8-00C8D79C2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C323D-3E09-4249-A654-A44FDF70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0633D-0D34-46FA-8524-D2559D33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119348"/>
            <a:ext cx="2788251" cy="3241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BAEB02-AC42-49C2-BCF2-68895AC36100}"/>
              </a:ext>
            </a:extLst>
          </p:cNvPr>
          <p:cNvSpPr txBox="1"/>
          <p:nvPr/>
        </p:nvSpPr>
        <p:spPr>
          <a:xfrm>
            <a:off x="3485322" y="1351722"/>
            <a:ext cx="5075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for elemental analysis, imaging, and crystallographic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Dispersive Spectroscopy utilizes secondary electrons and back scattered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Electron Backscattered Diffraction is for analyzing </a:t>
            </a:r>
            <a:r>
              <a:rPr lang="en-US" dirty="0" err="1"/>
              <a:t>chrystollography</a:t>
            </a:r>
            <a:r>
              <a:rPr lang="en-US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5EE92-4197-4EC1-9800-ABC84567138E}"/>
              </a:ext>
            </a:extLst>
          </p:cNvPr>
          <p:cNvSpPr txBox="1"/>
          <p:nvPr/>
        </p:nvSpPr>
        <p:spPr>
          <a:xfrm>
            <a:off x="1412195" y="4598504"/>
            <a:ext cx="428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4. SEM</a:t>
            </a:r>
          </a:p>
        </p:txBody>
      </p:sp>
    </p:spTree>
    <p:extLst>
      <p:ext uri="{BB962C8B-B14F-4D97-AF65-F5344CB8AC3E}">
        <p14:creationId xmlns:p14="http://schemas.microsoft.com/office/powerpoint/2010/main" val="332502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3EA447-8CCC-4801-ACDD-376D239D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Atomic Force Microscopy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BC40-8A59-45D5-9757-0806306355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F515-F2D0-43CE-B68B-27B4D669B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D8D25-0E9C-4FDA-A249-0B909487D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670BC-DE8E-4B00-A43D-F0BDD4F2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5" y="1108085"/>
            <a:ext cx="2897562" cy="2104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2D530-D264-4A2A-A737-3E32A7393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54" y="3297835"/>
            <a:ext cx="2897563" cy="2452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06B8BF-36D4-4B8A-AE26-DEC1F0505996}"/>
              </a:ext>
            </a:extLst>
          </p:cNvPr>
          <p:cNvSpPr txBox="1"/>
          <p:nvPr/>
        </p:nvSpPr>
        <p:spPr>
          <a:xfrm>
            <a:off x="4147930" y="1245704"/>
            <a:ext cx="4293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for imaging and surface topology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Uses force difference between sample and tip to generate surface topology.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DA0CB-CEC7-4885-A9B9-84A909C63C48}"/>
              </a:ext>
            </a:extLst>
          </p:cNvPr>
          <p:cNvSpPr txBox="1"/>
          <p:nvPr/>
        </p:nvSpPr>
        <p:spPr>
          <a:xfrm>
            <a:off x="736827" y="5838408"/>
            <a:ext cx="37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5. AFM</a:t>
            </a:r>
          </a:p>
        </p:txBody>
      </p:sp>
    </p:spTree>
    <p:extLst>
      <p:ext uri="{BB962C8B-B14F-4D97-AF65-F5344CB8AC3E}">
        <p14:creationId xmlns:p14="http://schemas.microsoft.com/office/powerpoint/2010/main" val="46390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5B0418-F6A3-466A-B332-870C1AAF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LSCM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52DC2-8B8B-40F8-9089-C2DDFD53C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80AAA-3D52-45DD-AE40-FD01BA422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Lambert | Qubit Defect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1629B-55C0-42D2-9348-BF50E394C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2185C2-2F20-4DE9-9F4D-A9B25EA337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0" y="831215"/>
            <a:ext cx="2850511" cy="2137271"/>
          </a:xfrm>
          <a:prstGeom prst="rect">
            <a:avLst/>
          </a:prstGeom>
          <a:noFill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F19944-BF61-46CA-A1A2-3EDF8EC1FD50}"/>
              </a:ext>
            </a:extLst>
          </p:cNvPr>
          <p:cNvCxnSpPr/>
          <p:nvPr/>
        </p:nvCxnSpPr>
        <p:spPr>
          <a:xfrm flipH="1" flipV="1">
            <a:off x="1564585" y="1669457"/>
            <a:ext cx="171450" cy="3810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>
            <a:extLst>
              <a:ext uri="{FF2B5EF4-FFF2-40B4-BE49-F238E27FC236}">
                <a16:creationId xmlns:a16="http://schemas.microsoft.com/office/drawing/2014/main" id="{4A89433C-1365-4D50-9971-7EC80064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195" y="2202044"/>
            <a:ext cx="965200" cy="22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Defect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4A9E2-BE15-4C2B-9DDD-B9C9C9DA1F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17" y="831215"/>
            <a:ext cx="2560805" cy="213727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DA06C6-7DB2-4A27-A743-CC447BFD4C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08" y="803773"/>
            <a:ext cx="1861434" cy="21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F0E1F525-CDC6-4CA1-A991-1BA8A5A5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48" y="3472651"/>
            <a:ext cx="7182677" cy="7363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a) (left) 150x magnification, b) (middle) 50x magnification, c) (right) measurement comparison between 50x and 150x.</a:t>
            </a:r>
          </a:p>
        </p:txBody>
      </p:sp>
    </p:spTree>
    <p:extLst>
      <p:ext uri="{BB962C8B-B14F-4D97-AF65-F5344CB8AC3E}">
        <p14:creationId xmlns:p14="http://schemas.microsoft.com/office/powerpoint/2010/main" val="342237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FA4EC-7B40-49D8-A43A-C294C53C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48D1-AEC0-459B-959C-D9D5990E8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08/06/2018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87AB1-E19A-43A3-8E13-6E95FB9F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D9FD-234D-4B76-8809-94DCC9CF7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9A77CE-B0F9-4875-A169-DA75C734BA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10645"/>
            <a:ext cx="2459672" cy="201077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A2395-2FAE-4BC4-AE6B-F959A10E48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60" y="858519"/>
            <a:ext cx="2459672" cy="216289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F2027-361B-4098-93CD-03148F5700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19" y="847725"/>
            <a:ext cx="2310461" cy="2162895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C3D8BE03-6D9C-411B-9C55-01C672E66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27" y="3556124"/>
            <a:ext cx="7532530" cy="8651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EDS analysis done at 15 kV a) (left) Layered image, b) (middle) silicon, c) (right) oxygen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330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June 8 2018</Template>
  <TotalTime>658</TotalTime>
  <Words>543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Geneva</vt:lpstr>
      <vt:lpstr>Helvetica</vt:lpstr>
      <vt:lpstr>Times New Roman</vt:lpstr>
      <vt:lpstr>Fermilab_PPT_090815</vt:lpstr>
      <vt:lpstr>PowerPoint Presentation</vt:lpstr>
      <vt:lpstr>Introduction</vt:lpstr>
      <vt:lpstr>Our Qubit</vt:lpstr>
      <vt:lpstr>Experiment Overview</vt:lpstr>
      <vt:lpstr>Laser Scanning Confocal Microscope</vt:lpstr>
      <vt:lpstr>Scanning Electron Microscopy</vt:lpstr>
      <vt:lpstr>Atomic Force Microscopy</vt:lpstr>
      <vt:lpstr>LSCM</vt:lpstr>
      <vt:lpstr>SEM Analysis</vt:lpstr>
      <vt:lpstr>SEM Analysis Continued</vt:lpstr>
      <vt:lpstr>EBSD Analysis</vt:lpstr>
      <vt:lpstr>EBSD Analysis</vt:lpstr>
      <vt:lpstr>AFM</vt:lpstr>
      <vt:lpstr>AFM Continued</vt:lpstr>
      <vt:lpstr>AFM Continued</vt:lpstr>
      <vt:lpstr>Conclusion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ThrockMorton</dc:creator>
  <cp:lastModifiedBy>ThrockMorton</cp:lastModifiedBy>
  <cp:revision>39</cp:revision>
  <cp:lastPrinted>2014-01-20T19:40:21Z</cp:lastPrinted>
  <dcterms:created xsi:type="dcterms:W3CDTF">2018-06-06T14:24:34Z</dcterms:created>
  <dcterms:modified xsi:type="dcterms:W3CDTF">2018-08-06T14:02:02Z</dcterms:modified>
</cp:coreProperties>
</file>