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6" r:id="rId2"/>
    <p:sldId id="306" r:id="rId3"/>
    <p:sldId id="308" r:id="rId4"/>
    <p:sldId id="307" r:id="rId5"/>
    <p:sldId id="302" r:id="rId6"/>
    <p:sldId id="287" r:id="rId7"/>
    <p:sldId id="293" r:id="rId8"/>
    <p:sldId id="309" r:id="rId9"/>
    <p:sldId id="292" r:id="rId10"/>
    <p:sldId id="295" r:id="rId11"/>
    <p:sldId id="290" r:id="rId12"/>
    <p:sldId id="296" r:id="rId13"/>
    <p:sldId id="303" r:id="rId14"/>
    <p:sldId id="294" r:id="rId15"/>
    <p:sldId id="301" r:id="rId16"/>
    <p:sldId id="300" r:id="rId17"/>
    <p:sldId id="297" r:id="rId18"/>
    <p:sldId id="298" r:id="rId19"/>
    <p:sldId id="299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33" autoAdjust="0"/>
    <p:restoredTop sz="94650"/>
  </p:normalViewPr>
  <p:slideViewPr>
    <p:cSldViewPr snapToGrid="0" snapToObjects="1" showGuides="1">
      <p:cViewPr varScale="1">
        <p:scale>
          <a:sx n="105" d="100"/>
          <a:sy n="105" d="100"/>
        </p:scale>
        <p:origin x="606" y="57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2" name="Picture 31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8/7/2018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8/7/2018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1DE6E155-F6AE-1243-A778-8623F417E384}" type="datetime1">
              <a:rPr lang="en-US"/>
              <a:pPr>
                <a:defRPr/>
              </a:pPr>
              <a:t>8/7/2018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CB6E4C5F-CDD5-6D42-B6CD-0B1FA532E6DD}" type="datetime1">
              <a:rPr lang="en-US"/>
              <a:pPr>
                <a:defRPr/>
              </a:pPr>
              <a:t>8/7/2018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8/7/2018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8/7/2018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Marilyn Wells</a:t>
            </a:r>
          </a:p>
          <a:p>
            <a:r>
              <a:rPr lang="en-US" dirty="0"/>
              <a:t>9 August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C0BF2D-EEF7-4E56-9E57-BBAD9DD5C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739" y="6110748"/>
            <a:ext cx="941668" cy="587630"/>
          </a:xfrm>
          <a:prstGeom prst="rect">
            <a:avLst/>
          </a:prstGeom>
        </p:spPr>
      </p:pic>
      <p:pic>
        <p:nvPicPr>
          <p:cNvPr id="1028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D24DBB5A-61FC-43AC-9605-FD271AA7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25" y="6110748"/>
            <a:ext cx="2350520" cy="5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B03A6-CDAB-45A2-9112-36DD342A5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730" y="4918347"/>
            <a:ext cx="2780968" cy="18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F1053C-F796-4760-B9FD-6660CAA7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Plan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A3EDDF-2EED-4874-B394-78C1B2D04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 Distribution Boxes serve as reference ground</a:t>
            </a:r>
          </a:p>
          <a:p>
            <a:r>
              <a:rPr lang="en-US" dirty="0"/>
              <a:t>2 grounding buses installed in MC7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13DE5-DFBE-4519-A745-CA8B04858A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A3DE2-0019-4987-813E-CBB3E4AC4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1F2FF-1143-4EBB-903D-3F482D494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6A10C34A-32E4-4452-8F43-FFBA4381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12C51-03F9-4511-978A-B753491E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1C44B9-57C3-A74A-88D7-650EF18D2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7" y="2450047"/>
            <a:ext cx="7972845" cy="33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4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</a:t>
            </a:r>
            <a:r>
              <a:rPr lang="en-US" dirty="0"/>
              <a:t> Timing System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EA950A8-BFFC-4827-A57C-A1010D2C8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Precise timing measurements allow for accurate reconstruction of neutrino events</a:t>
            </a:r>
          </a:p>
          <a:p>
            <a:r>
              <a:rPr lang="en-US" dirty="0" err="1"/>
              <a:t>NOvA</a:t>
            </a:r>
            <a:r>
              <a:rPr lang="en-US" dirty="0"/>
              <a:t> uses a timing chain to synchronize its components to one another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2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B873CEA7-BB95-4863-ABD1-A1342422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3B9DE7-0992-43B9-9BE0-5CDC50355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FC3709-FA01-4C32-970E-495C31DB8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" y="2610244"/>
            <a:ext cx="7647264" cy="2662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DDBADD-5F66-44DE-8B4F-6BE1555070BA}"/>
              </a:ext>
            </a:extLst>
          </p:cNvPr>
          <p:cNvSpPr txBox="1"/>
          <p:nvPr/>
        </p:nvSpPr>
        <p:spPr>
          <a:xfrm>
            <a:off x="480921" y="5422002"/>
            <a:ext cx="826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NOvA timing chain allows us to recreate neutrino events. A master TDU sends a timing signal along the chain and all components begin their clocks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372311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BC30-E696-4C4D-B237-6D095C4F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CB9B-3E12-49F6-BD9E-105B633C4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commercial GPS installed outside of MC7 is crucial to maintaining timing precision.</a:t>
            </a:r>
          </a:p>
          <a:p>
            <a:r>
              <a:rPr lang="en-US" dirty="0"/>
              <a:t>Lightning arresters are installed within 3 feet of where the GPS cables enter the building to prevent lightning surges from damaging electronics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A0EB7-6B85-4D75-A2F4-3209BB479A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C1666-8550-4AC2-9249-DA8C11C3B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42BB9-079E-41AA-8FEA-1D33532A8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42B1A0B5-D650-4372-A42B-25493FB7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0F143-7E64-4476-8F00-4ED51437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E7E623-0867-40DB-8730-C0D71F50A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37686" y="3424744"/>
            <a:ext cx="3158510" cy="2368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EBE36-B88C-40CF-B895-2671753CD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82991" y="3089545"/>
            <a:ext cx="3541594" cy="26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0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BC30-E696-4C4D-B237-6D095C4F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of Flight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CB9B-3E12-49F6-BD9E-105B633C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5168369" cy="4987867"/>
          </a:xfrm>
        </p:spPr>
        <p:txBody>
          <a:bodyPr/>
          <a:lstStyle/>
          <a:p>
            <a:r>
              <a:rPr lang="en-US" dirty="0"/>
              <a:t>Time of flight system is integral to particle identification</a:t>
            </a:r>
          </a:p>
          <a:p>
            <a:r>
              <a:rPr lang="en-US" dirty="0"/>
              <a:t>Measures travel time and momentum</a:t>
            </a:r>
          </a:p>
          <a:p>
            <a:r>
              <a:rPr lang="en-US" dirty="0"/>
              <a:t>University of Dallas constructed 3 prototypes:</a:t>
            </a:r>
          </a:p>
          <a:p>
            <a:pPr lvl="1"/>
            <a:r>
              <a:rPr lang="en-US" dirty="0"/>
              <a:t>2 using Silicon photomultipliers</a:t>
            </a:r>
          </a:p>
          <a:p>
            <a:pPr lvl="1"/>
            <a:r>
              <a:rPr lang="en-US" dirty="0"/>
              <a:t>1 using photomultiplier tubes</a:t>
            </a:r>
          </a:p>
          <a:p>
            <a:r>
              <a:rPr lang="en-US" dirty="0"/>
              <a:t>Best 2 of 3 will be used for test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A0EB7-6B85-4D75-A2F4-3209BB479A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C1666-8550-4AC2-9249-DA8C11C3B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42BB9-079E-41AA-8FEA-1D33532A8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42B1A0B5-D650-4372-A42B-25493FB7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0F143-7E64-4476-8F00-4ED51437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3E0F4-7A06-48C9-9D47-82EF0C488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20883" y="1700741"/>
            <a:ext cx="4608691" cy="34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3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D1E1392-C62E-41E9-A8EF-497AE722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of Flight Time Resolution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0AD64A-04E9-40FE-9C16-0949908E1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of flight system identifies particles by their momentum</a:t>
            </a:r>
          </a:p>
          <a:p>
            <a:r>
              <a:rPr lang="en-US" dirty="0"/>
              <a:t>Signal cables of different lengths cause delays in data</a:t>
            </a:r>
          </a:p>
          <a:p>
            <a:r>
              <a:rPr lang="en-US" dirty="0"/>
              <a:t>A CAEN 1742 digitizer is used to read out data and plot pulses from cosmic muons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893831-2CE2-4BC3-9126-97E629B8B3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E382C-49A9-4312-9C81-8B5D1C1DD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CF239-36FE-463E-8D6E-9125D7F09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76E0DCB8-3EBF-40F2-855C-84F399BB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A6AC6-360C-4E0F-859B-33941346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87967-FFD7-48EB-9CAB-D01DE54D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23" y="2852320"/>
            <a:ext cx="6515717" cy="33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38CE678-C417-4741-871C-E2802DAD8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5D1467-6193-4FD3-9B1C-70866AE43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4971840" cy="4987867"/>
          </a:xfrm>
        </p:spPr>
        <p:txBody>
          <a:bodyPr/>
          <a:lstStyle/>
          <a:p>
            <a:r>
              <a:rPr lang="en-US" dirty="0"/>
              <a:t>Power distribution system and timing system are installed, time of flight system being tested for resolution.</a:t>
            </a:r>
          </a:p>
          <a:p>
            <a:r>
              <a:rPr lang="en-US" dirty="0"/>
              <a:t>Next steps: fill detector with liquid scintillator, install front-end boards and avalanche photodiodes, monitor environment for temperature and humidity.</a:t>
            </a:r>
          </a:p>
          <a:p>
            <a:r>
              <a:rPr lang="en-US" dirty="0"/>
              <a:t>Data taking is expected to begin in early 2019.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0A1FBB-5920-4BCD-9644-038BC1EC53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903C5-6BBB-4126-9F4C-95685EFB4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70F91-A15B-4745-A3D0-2A4A4A719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7BE101BF-7B3D-4AF5-94F5-84484A99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693F1C-1683-422A-952A-A3008667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C082AD-8796-4E96-8CDE-1F52E7179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69732" y="3739789"/>
            <a:ext cx="2838450" cy="2128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5D142-7515-48BD-B16E-F5DD3EF96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26655" y="778805"/>
            <a:ext cx="2838451" cy="21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0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1B36F9E-6518-465E-96D3-7C9FF140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6F812E-A42B-4986-9F21-96B5C3442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summer has seen substantial progress for the Test Beam Project.</a:t>
            </a:r>
          </a:p>
          <a:p>
            <a:r>
              <a:rPr lang="en-US" dirty="0"/>
              <a:t>Results will serve as a template for interactions seen at the near and far detectors, and will help to calibrate detectors and refine data for the </a:t>
            </a:r>
            <a:r>
              <a:rPr lang="en-US" dirty="0" err="1"/>
              <a:t>NOvA</a:t>
            </a:r>
            <a:r>
              <a:rPr lang="en-US" dirty="0"/>
              <a:t> experiment.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C6BDA2-DC74-40A2-BD6D-877873F5CB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92B01-6A19-4220-A03D-31F12789C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7CC6C-1225-47DE-A4A2-23DDEDB2C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AA48CAAB-12F2-4EDC-8804-005DC288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80FD3-5E6F-48A1-926F-3B75C185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44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1AC205-9B8A-4EE6-B381-5CA94E16D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571629"/>
            <a:ext cx="8686800" cy="42787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9FAE5C-D65E-46DC-BE38-3F98AE09C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thank you to Andrew Norman for his supervision!</a:t>
            </a:r>
          </a:p>
          <a:p>
            <a:r>
              <a:rPr lang="en-US" dirty="0"/>
              <a:t>Thank you to Alex Sousa, Will Flanagan, Mike </a:t>
            </a:r>
            <a:r>
              <a:rPr lang="en-US" dirty="0" err="1"/>
              <a:t>Wallbank</a:t>
            </a:r>
            <a:r>
              <a:rPr lang="en-US" dirty="0"/>
              <a:t>, Anna </a:t>
            </a:r>
            <a:r>
              <a:rPr lang="en-US" dirty="0" err="1"/>
              <a:t>Heggestuen</a:t>
            </a:r>
            <a:r>
              <a:rPr lang="en-US" dirty="0"/>
              <a:t>, and the rest of the Test Beam Team</a:t>
            </a:r>
          </a:p>
          <a:p>
            <a:r>
              <a:rPr lang="en-US" dirty="0"/>
              <a:t>Thanks to Sandra Charles, Laura Fields, Judy Nunez, and the SIST Committee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03F03-2A35-4464-93BE-FE4639E690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B686B-521C-4BCC-AF56-01278C992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A30F8-06A5-45DF-B71C-3C0D3E867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080719B1-249D-4FBF-BB0B-8871F9B1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BF7D2-2FB0-4C58-A6BB-CB43D3F1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E6920-24CA-4248-BB93-8626F130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E094A-586A-4890-BA01-1BC96E9C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EE74C-0279-430C-A04B-CCFC2B47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004AC4-3D49-4379-9C67-0C549F1737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7C804A40-47DF-4893-B8B4-943A5E30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F5695-6025-493A-BDD9-D2D027694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63280-67E9-473D-B249-8CDDDF5A9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73"/>
            <a:ext cx="9144000" cy="68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09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D39CC-6303-4C93-8D51-D98507E16B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C21239-372D-41B1-830C-D85A4BFD0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6AAC0-729A-4A74-A047-84997F21A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FB1B42F1-0B3D-4215-A9EB-994C1707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E2CF9-EBA1-476E-AF27-62BA40F71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4098" name="Picture 2" descr="Image may contain: 14 people, including Noemi Glaeser and Marilyn Wells, people smiling, people standing and indoor">
            <a:extLst>
              <a:ext uri="{FF2B5EF4-FFF2-40B4-BE49-F238E27FC236}">
                <a16:creationId xmlns:a16="http://schemas.microsoft.com/office/drawing/2014/main" id="{BA92BE11-83A1-4FF4-B0E5-6ED8F47E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02" y="919764"/>
            <a:ext cx="3110458" cy="233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EC7924B-1B00-4303-92C4-5AD33D39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102" name="Picture 6" descr="Image may contain: 3 people, including Noemi Glaeser, people smiling, people standing and outdoor">
            <a:extLst>
              <a:ext uri="{FF2B5EF4-FFF2-40B4-BE49-F238E27FC236}">
                <a16:creationId xmlns:a16="http://schemas.microsoft.com/office/drawing/2014/main" id="{5C69834F-5C03-4F8B-A7A2-F1496BBCEE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0"/>
          <a:stretch/>
        </p:blipFill>
        <p:spPr bwMode="auto">
          <a:xfrm>
            <a:off x="3019902" y="3252608"/>
            <a:ext cx="3110458" cy="27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may contain: 2 people, including Anna Heggestuen, people smiling, people standing">
            <a:extLst>
              <a:ext uri="{FF2B5EF4-FFF2-40B4-BE49-F238E27FC236}">
                <a16:creationId xmlns:a16="http://schemas.microsoft.com/office/drawing/2014/main" id="{54B1BCB5-CA83-4BE1-9EB7-B9AAA4D5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0" y="2189074"/>
            <a:ext cx="2249452" cy="39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may contain: sky, mountain, outdoor and nature">
            <a:extLst>
              <a:ext uri="{FF2B5EF4-FFF2-40B4-BE49-F238E27FC236}">
                <a16:creationId xmlns:a16="http://schemas.microsoft.com/office/drawing/2014/main" id="{ACD429E0-1EDD-4C2E-BE5F-C0B3BC20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00" y="1280178"/>
            <a:ext cx="2348388" cy="417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633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043046"/>
            <a:ext cx="8334375" cy="4410017"/>
          </a:xfrm>
        </p:spPr>
        <p:txBody>
          <a:bodyPr/>
          <a:lstStyle/>
          <a:p>
            <a:pPr marL="2171700" lvl="4" indent="-342900">
              <a:buFont typeface="+mj-lt"/>
              <a:buAutoNum type="arabicPeriod"/>
            </a:pPr>
            <a:r>
              <a:rPr lang="en-US" sz="2400" dirty="0"/>
              <a:t>Overview of </a:t>
            </a:r>
            <a:r>
              <a:rPr lang="en-US" sz="2400" dirty="0" err="1"/>
              <a:t>NOvA</a:t>
            </a:r>
            <a:r>
              <a:rPr lang="en-US" sz="2400" dirty="0"/>
              <a:t> and Neutrino Physics</a:t>
            </a:r>
          </a:p>
          <a:p>
            <a:pPr marL="2171700" lvl="4" indent="-342900">
              <a:buFont typeface="+mj-lt"/>
              <a:buAutoNum type="arabicPeriod"/>
            </a:pPr>
            <a:r>
              <a:rPr lang="en-US" sz="2400" dirty="0"/>
              <a:t>Test Beam Project Overview</a:t>
            </a:r>
          </a:p>
          <a:p>
            <a:pPr marL="2171700" lvl="4" indent="-342900">
              <a:buFont typeface="+mj-lt"/>
              <a:buAutoNum type="arabicPeriod"/>
            </a:pPr>
            <a:r>
              <a:rPr lang="en-US" sz="2400" dirty="0"/>
              <a:t>Power Distribution System</a:t>
            </a:r>
          </a:p>
          <a:p>
            <a:pPr marL="2171700" lvl="4" indent="-342900">
              <a:buFont typeface="+mj-lt"/>
              <a:buAutoNum type="arabicPeriod"/>
            </a:pPr>
            <a:r>
              <a:rPr lang="en-US" sz="2400" dirty="0"/>
              <a:t>Timing System</a:t>
            </a:r>
          </a:p>
          <a:p>
            <a:pPr marL="2171700" lvl="4" indent="-342900">
              <a:buFont typeface="+mj-lt"/>
              <a:buAutoNum type="arabicPeriod"/>
            </a:pPr>
            <a:r>
              <a:rPr lang="en-US" sz="2400" dirty="0"/>
              <a:t>Time of Flight Calibration</a:t>
            </a:r>
          </a:p>
          <a:p>
            <a:pPr marL="2171700" lvl="4" indent="-342900">
              <a:buFont typeface="+mj-lt"/>
              <a:buAutoNum type="arabicPeriod"/>
            </a:pPr>
            <a:r>
              <a:rPr lang="en-US" sz="2400" dirty="0"/>
              <a:t>Summary and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1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3C151FA6-6AE5-437D-B20B-CCB488F6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59A02-5C64-4897-A85E-CB3F7E39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7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46083-9587-B34E-9145-4C1AE4B5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4493525" cy="4987867"/>
          </a:xfrm>
        </p:spPr>
        <p:txBody>
          <a:bodyPr/>
          <a:lstStyle/>
          <a:p>
            <a:r>
              <a:rPr lang="en-US" dirty="0"/>
              <a:t>Tiny fermions with neutral charge: “little neutral one”</a:t>
            </a:r>
          </a:p>
          <a:p>
            <a:r>
              <a:rPr lang="en-US" dirty="0"/>
              <a:t>Three flavors named after their associated lepton: electron, muon, tau</a:t>
            </a:r>
          </a:p>
          <a:p>
            <a:r>
              <a:rPr lang="en-US" dirty="0"/>
              <a:t>Mass so small it was long thought to be zero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6A839-0E13-F148-A672-04B65E4641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E22F-A7AB-694D-B102-A50C7C7A8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D7DCF-FEDF-3747-9988-CFC3F1DFF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77801A-D06E-4C50-B448-AB6C713B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Neutrino?</a:t>
            </a:r>
          </a:p>
        </p:txBody>
      </p:sp>
      <p:pic>
        <p:nvPicPr>
          <p:cNvPr id="1030" name="Picture 6" descr="Image result for standard model of particle physics">
            <a:extLst>
              <a:ext uri="{FF2B5EF4-FFF2-40B4-BE49-F238E27FC236}">
                <a16:creationId xmlns:a16="http://schemas.microsoft.com/office/drawing/2014/main" id="{380616BB-4A8B-4E25-A7E6-5C6F9231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99" y="679629"/>
            <a:ext cx="4047515" cy="43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26E5AE-415F-41FD-9AA7-98B1B70C8787}"/>
              </a:ext>
            </a:extLst>
          </p:cNvPr>
          <p:cNvSpPr/>
          <p:nvPr/>
        </p:nvSpPr>
        <p:spPr>
          <a:xfrm>
            <a:off x="5072417" y="3138985"/>
            <a:ext cx="2565779" cy="9189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92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Physics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043046"/>
            <a:ext cx="8562599" cy="2914591"/>
          </a:xfrm>
        </p:spPr>
        <p:txBody>
          <a:bodyPr/>
          <a:lstStyle/>
          <a:p>
            <a:r>
              <a:rPr lang="en-US" dirty="0"/>
              <a:t>We know that neutrinos </a:t>
            </a:r>
            <a:br>
              <a:rPr lang="en-US" dirty="0"/>
            </a:br>
            <a:r>
              <a:rPr lang="en-US" dirty="0"/>
              <a:t>have “flavor” </a:t>
            </a:r>
            <a:r>
              <a:rPr lang="el-GR" dirty="0"/>
              <a:t>(</a:t>
            </a:r>
            <a:r>
              <a:rPr lang="en-US" dirty="0"/>
              <a:t>𝜈</a:t>
            </a:r>
            <a:r>
              <a:rPr lang="en-US" baseline="-25000" dirty="0"/>
              <a:t>e</a:t>
            </a:r>
            <a:r>
              <a:rPr lang="en-US" dirty="0"/>
              <a:t> 𝜈</a:t>
            </a:r>
            <a:r>
              <a:rPr lang="en-US" baseline="-25000" dirty="0"/>
              <a:t>𝜇</a:t>
            </a:r>
            <a:r>
              <a:rPr lang="en-US" dirty="0"/>
              <a:t> 𝜈</a:t>
            </a:r>
            <a:r>
              <a:rPr lang="en-US" baseline="-25000" dirty="0"/>
              <a:t>𝜏</a:t>
            </a:r>
            <a:r>
              <a:rPr lang="el-GR" dirty="0"/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which are </a:t>
            </a:r>
            <a:r>
              <a:rPr lang="en-US" dirty="0" err="1"/>
              <a:t>superpositions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mass eigenstates (𝜈</a:t>
            </a:r>
            <a:r>
              <a:rPr lang="en-US" baseline="-25000" dirty="0"/>
              <a:t>1</a:t>
            </a:r>
            <a:r>
              <a:rPr lang="en-US" dirty="0"/>
              <a:t> 𝜈</a:t>
            </a:r>
            <a:r>
              <a:rPr lang="en-US" baseline="-25000" dirty="0"/>
              <a:t>2 </a:t>
            </a:r>
            <a:r>
              <a:rPr lang="en-US" dirty="0"/>
              <a:t>𝜈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A 3x3 rotation matrix describes relationship between flavor and mass states</a:t>
            </a:r>
          </a:p>
          <a:p>
            <a:r>
              <a:rPr lang="en-US" dirty="0"/>
              <a:t>Can be written in terms of 3 angles and a phase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3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0EC84C0C-0CD5-4013-B7CE-6C8A9013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21538-D1EE-49E6-80BB-6C513792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3687254-5A6D-43A1-B019-630530AF6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7102" y="850432"/>
            <a:ext cx="4353261" cy="11382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CDDF44-B597-47FF-8B3B-32B9A6628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960" y="4032395"/>
            <a:ext cx="7544284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4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Physics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2" y="1043046"/>
            <a:ext cx="3262312" cy="3767079"/>
          </a:xfrm>
        </p:spPr>
        <p:txBody>
          <a:bodyPr/>
          <a:lstStyle/>
          <a:p>
            <a:r>
              <a:rPr lang="en-US" dirty="0"/>
              <a:t>Which mass state is heaviest and which is lightest?</a:t>
            </a:r>
          </a:p>
          <a:p>
            <a:r>
              <a:rPr lang="en-US" dirty="0"/>
              <a:t>Data favors normal hierarchy</a:t>
            </a:r>
          </a:p>
          <a:p>
            <a:r>
              <a:rPr lang="en-US" dirty="0"/>
              <a:t>This is a BIG question for physics and early universe cosmology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3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0EC84C0C-0CD5-4013-B7CE-6C8A9013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21538-D1EE-49E6-80BB-6C513792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026" name="Picture 2" descr="Image result for neutrino mass splitting">
            <a:extLst>
              <a:ext uri="{FF2B5EF4-FFF2-40B4-BE49-F238E27FC236}">
                <a16:creationId xmlns:a16="http://schemas.microsoft.com/office/drawing/2014/main" id="{8347593F-7F66-4AAD-B67E-331CCCD8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33" y="893568"/>
            <a:ext cx="4926971" cy="46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09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NOvA</a:t>
            </a:r>
            <a:r>
              <a:rPr lang="en-US" dirty="0"/>
              <a:t>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043046"/>
            <a:ext cx="4714875" cy="402576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The </a:t>
            </a:r>
            <a:r>
              <a:rPr lang="en-US" sz="2000" dirty="0" err="1"/>
              <a:t>NuMI</a:t>
            </a:r>
            <a:r>
              <a:rPr lang="en-US" sz="2000" dirty="0"/>
              <a:t> Off-Axis Neutrino Appearance is a two-detector, long-baseline neutrino oscillation experiment</a:t>
            </a:r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000" dirty="0"/>
              <a:t>Near Detector on-site at </a:t>
            </a:r>
            <a:r>
              <a:rPr lang="en-US" sz="2000" dirty="0" err="1"/>
              <a:t>Fermilab</a:t>
            </a:r>
            <a:r>
              <a:rPr lang="en-US" sz="2000" dirty="0"/>
              <a:t>, Far Detector in northern Minnesota</a:t>
            </a:r>
          </a:p>
          <a:p>
            <a:pPr lvl="1"/>
            <a:r>
              <a:rPr lang="en-US" sz="1800" dirty="0"/>
              <a:t>14.6 </a:t>
            </a:r>
            <a:r>
              <a:rPr lang="en-US" sz="1800" dirty="0" err="1"/>
              <a:t>mrad</a:t>
            </a:r>
            <a:r>
              <a:rPr lang="en-US" sz="1800" dirty="0"/>
              <a:t> off-axis, ~2 GeV energy spectrum associated with mu </a:t>
            </a:r>
            <a:r>
              <a:rPr lang="en-US" sz="1800" dirty="0">
                <a:sym typeface="Wingdings" panose="05000000000000000000" pitchFamily="2" charset="2"/>
              </a:rPr>
              <a:t> 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PVC cells filled with liquid scintillator (mineral oil) and optical fibers yield images of neutrino interactions</a:t>
            </a:r>
          </a:p>
          <a:p>
            <a:r>
              <a:rPr lang="en-US" sz="2000" dirty="0">
                <a:sym typeface="Wingdings" panose="05000000000000000000" pitchFamily="2" charset="2"/>
              </a:rPr>
              <a:t>Main physics goals: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Measure mixing parameters θ13, </a:t>
            </a:r>
            <a:r>
              <a:rPr lang="el-GR" sz="1800" dirty="0">
                <a:sym typeface="Wingdings" panose="05000000000000000000" pitchFamily="2" charset="2"/>
              </a:rPr>
              <a:t>θ</a:t>
            </a:r>
            <a:r>
              <a:rPr lang="en-US" sz="1800" dirty="0">
                <a:sym typeface="Wingdings" panose="05000000000000000000" pitchFamily="2" charset="2"/>
              </a:rPr>
              <a:t>23</a:t>
            </a:r>
            <a:endParaRPr lang="en-US" baseline="-25000" dirty="0"/>
          </a:p>
          <a:p>
            <a:pPr lvl="1"/>
            <a:r>
              <a:rPr lang="en-US" sz="1800" dirty="0"/>
              <a:t>Establish mass hierarchy</a:t>
            </a:r>
          </a:p>
          <a:p>
            <a:pPr lvl="1"/>
            <a:r>
              <a:rPr lang="en-US" sz="1800" dirty="0"/>
              <a:t>Constrain charge-parity violation phase, </a:t>
            </a:r>
            <a:r>
              <a:rPr lang="el-GR" sz="1800" dirty="0"/>
              <a:t>δ</a:t>
            </a:r>
            <a:r>
              <a:rPr lang="en-US" sz="1800" dirty="0"/>
              <a:t> </a:t>
            </a:r>
          </a:p>
          <a:p>
            <a:pPr marL="1828800" lvl="4" indent="0">
              <a:buNone/>
            </a:pPr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 descr="Screen Shot 2015-06-04 at 8.16.26 AM.png">
            <a:extLst>
              <a:ext uri="{FF2B5EF4-FFF2-40B4-BE49-F238E27FC236}">
                <a16:creationId xmlns:a16="http://schemas.microsoft.com/office/drawing/2014/main" id="{D0F62945-3B63-4697-A32B-A07396E8C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32" y="2998976"/>
            <a:ext cx="4023361" cy="2226848"/>
          </a:xfrm>
          <a:prstGeom prst="rect">
            <a:avLst/>
          </a:prstGeom>
        </p:spPr>
      </p:pic>
      <p:pic>
        <p:nvPicPr>
          <p:cNvPr id="11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3C151FA6-6AE5-437D-B20B-CCB488F6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59A02-5C64-4897-A85E-CB3F7E390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6" name="Picture 15" descr="Screen Shot 2015-06-04 at 8.20.53 AM.png">
            <a:extLst>
              <a:ext uri="{FF2B5EF4-FFF2-40B4-BE49-F238E27FC236}">
                <a16:creationId xmlns:a16="http://schemas.microsoft.com/office/drawing/2014/main" id="{33572D7C-E2F1-4653-9E5B-D7123E05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51" y="413018"/>
            <a:ext cx="2048399" cy="2405938"/>
          </a:xfrm>
          <a:prstGeom prst="rect">
            <a:avLst/>
          </a:prstGeom>
        </p:spPr>
      </p:pic>
      <p:pic>
        <p:nvPicPr>
          <p:cNvPr id="17" name="Picture 16" descr="Screen Shot 2015-06-06 at 10.30.47 PM.png">
            <a:extLst>
              <a:ext uri="{FF2B5EF4-FFF2-40B4-BE49-F238E27FC236}">
                <a16:creationId xmlns:a16="http://schemas.microsoft.com/office/drawing/2014/main" id="{0F160356-1135-4A7E-9078-DF1A36BEF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32" y="5405844"/>
            <a:ext cx="4073993" cy="5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4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Detector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These measurements are difficult; it is essential to understand detector responses for better results.</a:t>
            </a:r>
          </a:p>
          <a:p>
            <a:r>
              <a:rPr lang="en-US" dirty="0"/>
              <a:t>Miniature version of Near Detector designed to:</a:t>
            </a:r>
          </a:p>
          <a:p>
            <a:pPr lvl="1"/>
            <a:r>
              <a:rPr lang="en-US" dirty="0"/>
              <a:t> test and calibrate detector responses</a:t>
            </a:r>
          </a:p>
          <a:p>
            <a:pPr lvl="1"/>
            <a:r>
              <a:rPr lang="en-US" dirty="0"/>
              <a:t>accumulate data library for algorithm training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0EC84C0C-0CD5-4013-B7CE-6C8A9013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21538-D1EE-49E6-80BB-6C513792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FD96B8-07C8-4ED2-99EA-6F049F230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40" y="3695212"/>
            <a:ext cx="8488030" cy="22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6391-8C05-C04F-B63E-07A37ED3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5FABF-D726-E949-A1AC-9D372FAC8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5541561" cy="4987867"/>
          </a:xfrm>
        </p:spPr>
        <p:txBody>
          <a:bodyPr/>
          <a:lstStyle/>
          <a:p>
            <a:r>
              <a:rPr lang="en-US" dirty="0"/>
              <a:t>Detector built with horizontal and vertical blocks of PVC cells</a:t>
            </a:r>
          </a:p>
          <a:p>
            <a:r>
              <a:rPr lang="en-US" dirty="0"/>
              <a:t>Front-end boards read out data and send to data concentrator modules</a:t>
            </a:r>
          </a:p>
          <a:p>
            <a:r>
              <a:rPr lang="en-US" dirty="0"/>
              <a:t>Components on the detector and on racks in enclosure need power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DD829-E39E-7044-BCBA-5818549495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C048C-2F5C-1846-9BC7-B458446A9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659F1-77C6-454C-8D8C-3F4B4A671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C5CFA-E330-224A-AD7C-478B79044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92"/>
          <a:stretch/>
        </p:blipFill>
        <p:spPr>
          <a:xfrm rot="5400000">
            <a:off x="5861943" y="507020"/>
            <a:ext cx="2636893" cy="2441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C0EFE2-1A00-904B-AF5B-E8AA17E05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17406" y="3474102"/>
            <a:ext cx="2838451" cy="2128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D472F-D7BA-4DDC-A66A-33E5B457E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734" y="3582313"/>
            <a:ext cx="3169313" cy="2376985"/>
          </a:xfrm>
          <a:prstGeom prst="rect">
            <a:avLst/>
          </a:prstGeom>
        </p:spPr>
      </p:pic>
      <p:pic>
        <p:nvPicPr>
          <p:cNvPr id="11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C46BAAF0-A178-4D4E-A671-32CF3960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F7B95-78B7-4CAB-9262-07917C021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736828" y="1043694"/>
            <a:ext cx="8153490" cy="4994275"/>
          </a:xfrm>
        </p:spPr>
        <p:txBody>
          <a:bodyPr/>
          <a:lstStyle/>
          <a:p>
            <a:r>
              <a:rPr lang="en-US" dirty="0"/>
              <a:t>High Voltage </a:t>
            </a:r>
            <a:r>
              <a:rPr lang="en-US" dirty="0">
                <a:sym typeface="Wingdings" panose="05000000000000000000" pitchFamily="2" charset="2"/>
              </a:rPr>
              <a:t> PDB  APDs</a:t>
            </a:r>
            <a:endParaRPr lang="en-US" dirty="0"/>
          </a:p>
          <a:p>
            <a:r>
              <a:rPr lang="en-US" dirty="0"/>
              <a:t>Low Voltage </a:t>
            </a:r>
            <a:r>
              <a:rPr lang="en-US" dirty="0">
                <a:sym typeface="Wingdings" panose="05000000000000000000" pitchFamily="2" charset="2"/>
              </a:rPr>
              <a:t> PDB  FEBs, DCMs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Marilyn Wells | Construction and Commission of </a:t>
            </a:r>
            <a:r>
              <a:rPr lang="en-US" dirty="0" err="1"/>
              <a:t>NOvA</a:t>
            </a:r>
            <a:r>
              <a:rPr lang="en-US" dirty="0"/>
              <a:t> Test Beam Detector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Distribution System</a:t>
            </a:r>
          </a:p>
        </p:txBody>
      </p:sp>
      <p:pic>
        <p:nvPicPr>
          <p:cNvPr id="11" name="Picture 4" descr="https://identityguide.unt.edu/sites/default/files/dept_physics_ol_black_side_by_side.png">
            <a:extLst>
              <a:ext uri="{FF2B5EF4-FFF2-40B4-BE49-F238E27FC236}">
                <a16:creationId xmlns:a16="http://schemas.microsoft.com/office/drawing/2014/main" id="{2716D4EF-43B9-49EC-A0E5-B661CE952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9" y="6420724"/>
            <a:ext cx="1287715" cy="3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64FFBD-2C1A-4B91-BEC3-8F959BBE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31" y="6392308"/>
            <a:ext cx="609682" cy="380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0219D6-67EE-4C94-973E-EC4D9E2C6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7" y="2450047"/>
            <a:ext cx="7972845" cy="33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098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inal_talk_marilyn_wells" id="{155603AE-7482-436C-82C4-725EE50CE415}" vid="{F801BA13-87E0-43D6-B7F2-3193191E38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FermilabPartnerships_PPT_090915</Template>
  <TotalTime>0</TotalTime>
  <Words>849</Words>
  <Application>Microsoft Office PowerPoint</Application>
  <PresentationFormat>On-screen Show (4:3)</PresentationFormat>
  <Paragraphs>133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Geneva</vt:lpstr>
      <vt:lpstr>Helvetica</vt:lpstr>
      <vt:lpstr>Wingdings</vt:lpstr>
      <vt:lpstr>FermilabPartnerships_PPT_090915</vt:lpstr>
      <vt:lpstr>PowerPoint Presentation</vt:lpstr>
      <vt:lpstr>Outline</vt:lpstr>
      <vt:lpstr>What is a Neutrino?</vt:lpstr>
      <vt:lpstr>Neutrino Physics</vt:lpstr>
      <vt:lpstr>Neutrino Physics</vt:lpstr>
      <vt:lpstr>What is NOvA?</vt:lpstr>
      <vt:lpstr>Test Beam Detector</vt:lpstr>
      <vt:lpstr>System Overview</vt:lpstr>
      <vt:lpstr>Power Distribution System</vt:lpstr>
      <vt:lpstr>Grounding Plan</vt:lpstr>
      <vt:lpstr>NOvA Timing System</vt:lpstr>
      <vt:lpstr>GPS</vt:lpstr>
      <vt:lpstr>Time of Flight System</vt:lpstr>
      <vt:lpstr>Time of Flight Time Resolution</vt:lpstr>
      <vt:lpstr>Current Status</vt:lpstr>
      <vt:lpstr>Summary</vt:lpstr>
      <vt:lpstr>Acknowledgements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John Norman</dc:creator>
  <cp:lastModifiedBy>Marilyn Wells</cp:lastModifiedBy>
  <cp:revision>18</cp:revision>
  <cp:lastPrinted>2014-01-20T19:40:21Z</cp:lastPrinted>
  <dcterms:created xsi:type="dcterms:W3CDTF">2018-08-07T16:48:02Z</dcterms:created>
  <dcterms:modified xsi:type="dcterms:W3CDTF">2018-08-09T03:00:30Z</dcterms:modified>
</cp:coreProperties>
</file>