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6"/>
  </p:notesMasterIdLst>
  <p:handoutMasterIdLst>
    <p:handoutMasterId r:id="rId27"/>
  </p:handoutMasterIdLst>
  <p:sldIdLst>
    <p:sldId id="294" r:id="rId2"/>
    <p:sldId id="300" r:id="rId3"/>
    <p:sldId id="317" r:id="rId4"/>
    <p:sldId id="299" r:id="rId5"/>
    <p:sldId id="339" r:id="rId6"/>
    <p:sldId id="302" r:id="rId7"/>
    <p:sldId id="298" r:id="rId8"/>
    <p:sldId id="340" r:id="rId9"/>
    <p:sldId id="344" r:id="rId10"/>
    <p:sldId id="343" r:id="rId11"/>
    <p:sldId id="333" r:id="rId12"/>
    <p:sldId id="305" r:id="rId13"/>
    <p:sldId id="348" r:id="rId14"/>
    <p:sldId id="347" r:id="rId15"/>
    <p:sldId id="345" r:id="rId16"/>
    <p:sldId id="306" r:id="rId17"/>
    <p:sldId id="349" r:id="rId18"/>
    <p:sldId id="312" r:id="rId19"/>
    <p:sldId id="311" r:id="rId20"/>
    <p:sldId id="310" r:id="rId21"/>
    <p:sldId id="342" r:id="rId22"/>
    <p:sldId id="346" r:id="rId23"/>
    <p:sldId id="350" r:id="rId24"/>
    <p:sldId id="351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20F38C9-0DDE-4ACD-A45B-A394A2D387A2}">
          <p14:sldIdLst>
            <p14:sldId id="294"/>
            <p14:sldId id="300"/>
            <p14:sldId id="317"/>
            <p14:sldId id="299"/>
            <p14:sldId id="339"/>
            <p14:sldId id="302"/>
            <p14:sldId id="298"/>
            <p14:sldId id="340"/>
            <p14:sldId id="344"/>
            <p14:sldId id="343"/>
            <p14:sldId id="333"/>
            <p14:sldId id="305"/>
            <p14:sldId id="348"/>
            <p14:sldId id="347"/>
            <p14:sldId id="345"/>
            <p14:sldId id="306"/>
            <p14:sldId id="349"/>
            <p14:sldId id="312"/>
            <p14:sldId id="311"/>
            <p14:sldId id="310"/>
          </p14:sldIdLst>
        </p14:section>
        <p14:section name="Backup" id="{86BA66BF-1E8B-4960-934D-160DE01FB8D6}">
          <p14:sldIdLst>
            <p14:sldId id="342"/>
            <p14:sldId id="346"/>
            <p14:sldId id="350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 Orea" initials="AO" lastIdx="1" clrIdx="0">
    <p:extLst>
      <p:ext uri="{19B8F6BF-5375-455C-9EA6-DF929625EA0E}">
        <p15:presenceInfo xmlns:p15="http://schemas.microsoft.com/office/powerpoint/2012/main" userId="6ae6b608295e25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85890" autoAdjust="0"/>
  </p:normalViewPr>
  <p:slideViewPr>
    <p:cSldViewPr snapToGrid="0" snapToObjects="1" showGuides="1">
      <p:cViewPr>
        <p:scale>
          <a:sx n="100" d="100"/>
          <a:sy n="100" d="100"/>
        </p:scale>
        <p:origin x="588" y="-22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25T21:33:41.648" idx="1">
    <p:pos x="5607" y="2358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29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to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1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𝛺</m:t>
                        </m:r>
                      </m:den>
                    </m:f>
                  </m:oMath>
                </a14:m>
                <a:r>
                  <a:rPr lang="en-US" dirty="0"/>
                  <a:t>, for a solid angle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||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for the transversal and z-direction momentum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i="0">
                    <a:latin typeface="Cambria Math" panose="02040503050406030204" pitchFamily="18" charset="0"/>
                  </a:rPr>
                  <a:t>𝑑𝜎/𝑑𝛺</a:t>
                </a:r>
                <a:r>
                  <a:rPr lang="en-US" dirty="0"/>
                  <a:t>, for a solid angle</a:t>
                </a:r>
              </a:p>
              <a:p>
                <a:pPr lvl="1"/>
                <a:r>
                  <a:rPr lang="en-US" i="0">
                    <a:latin typeface="Cambria Math" panose="02040503050406030204" pitchFamily="18" charset="0"/>
                  </a:rPr>
                  <a:t>(𝑑^2 𝜎)/(𝑑𝑝_𝑡 〖𝑑𝑝〗_(||) )</a:t>
                </a:r>
                <a:r>
                  <a:rPr lang="en-US" dirty="0"/>
                  <a:t>, for the transversal and z-direction momentum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80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the lifetime on here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18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to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0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picture of event display that I sent to Minerba. She will email me those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70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1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part is to tune all of the model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14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5" y="4745574"/>
            <a:ext cx="8499231" cy="1390219"/>
          </a:xfrm>
        </p:spPr>
        <p:txBody>
          <a:bodyPr/>
          <a:lstStyle/>
          <a:p>
            <a:r>
              <a:rPr lang="en-US" dirty="0"/>
              <a:t>Adrian Orea, FNAL SIST Intern</a:t>
            </a:r>
          </a:p>
          <a:p>
            <a:r>
              <a:rPr lang="en-US" dirty="0"/>
              <a:t>Supervisor: Minerba Betancourt</a:t>
            </a:r>
          </a:p>
          <a:p>
            <a:r>
              <a:rPr lang="en-US" dirty="0"/>
              <a:t>UIUC Mechanical Engineering</a:t>
            </a:r>
          </a:p>
          <a:p>
            <a:r>
              <a:rPr lang="en-US" dirty="0"/>
              <a:t>3 August 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SBND Electronics Data Analysis</a:t>
            </a:r>
          </a:p>
        </p:txBody>
      </p:sp>
      <p:pic>
        <p:nvPicPr>
          <p:cNvPr id="1026" name="Picture 2" descr="Image result for Illini BLock I">
            <a:extLst>
              <a:ext uri="{FF2B5EF4-FFF2-40B4-BE49-F238E27FC236}">
                <a16:creationId xmlns:a16="http://schemas.microsoft.com/office/drawing/2014/main" id="{13B9E177-DB61-4306-A215-D0C85C58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9" y="5748623"/>
            <a:ext cx="540118" cy="78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lh3.googleusercontent.com/Lj5JP1jZmSrm6tlahVDtbs-BtBttz69gKubTz41r6fOK2i0-I4FxycAwcCO3QuDP0bwT2So8z2TGesmmcEh-H7n6xpk94FnoGNwVNuLoUMJoMbw_GIRT4_wyNKRhdafws8DZH0EtLKjnDwuMwnqThTeu9rpNKpQVWNo6FhRjC6gnmpppuSOKfyprbwDDQruYyD0e4UyNJHMTaStbqnpiCxqsmuro2-bNuUyi5zC63CFAPP3GIQax5h-KKjQeDb3qd8sz1yhW3XNwtPb-0Qw56p5JCMO_6E8mMPJ7J9yj4NzCG9Iin1c-v9C3LtsoBwOaZvgZR9ZJHt9mHUg8TrAIE3-PO-JlKD16UfyWSsB5hlY2BudR7TiTEIFi4L2qqKYAIJJNhUYie7b38SRgbHRgTvbbVu85-z1p-cry34g8JS0XXJp_uWWEuriLz_lTfXrEruwu4CcL6K9sHKWqguZM1jdIwlcYR7nSgxg3fwuSzmtst7lHb1UYon3EWPtSdrf9SbWxKf4XtofRZFn-7S9Xy3lAMpxYGtk7NFQdUPzxZoibHDxJqFcW8lJGP0HUR5SGTz5DExz4VlovLAoM8PTtg4nFSMiYenyeOq1pGS8=w1366-h416-no">
            <a:extLst>
              <a:ext uri="{FF2B5EF4-FFF2-40B4-BE49-F238E27FC236}">
                <a16:creationId xmlns:a16="http://schemas.microsoft.com/office/drawing/2014/main" id="{0642C4FC-17C8-4C9A-8306-A82D45287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722207"/>
            <a:ext cx="9344025" cy="30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D9FCCC-759E-44C1-85A3-AE1946DC1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Refit with sigma cuts</a:t>
            </a:r>
          </a:p>
          <a:p>
            <a:pPr lvl="2"/>
            <a:r>
              <a:rPr lang="en-US" dirty="0"/>
              <a:t>Keep values and store into file that is used as input for a minimizer of a maximum likelihood estimator (MLE)</a:t>
            </a:r>
          </a:p>
          <a:p>
            <a:pPr lvl="2"/>
            <a:r>
              <a:rPr lang="en-US" dirty="0"/>
              <a:t>Lifetime is extracted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DAD19E-DE25-454F-B8EC-55EF1DFE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Purity Calculation cont.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37B2E-9CC8-4237-BF18-4D13CBED91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CA1F4-794F-4FD4-804A-9C9AAC2DF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8A9B598-B1C2-4352-B49B-16047FE09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Adrian Orea | SBND Electronics Data Analysis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33E05F-3FF3-4EDE-A7E5-406C8EBE3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447"/>
          <a:stretch/>
        </p:blipFill>
        <p:spPr>
          <a:xfrm>
            <a:off x="747681" y="2692269"/>
            <a:ext cx="7827962" cy="28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2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3EBAD5-7777-4AC0-8014-BB71EFF2D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Display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C1264-8F8A-4D4B-9138-F71411D2E8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2BC76-61D0-4264-ADFF-39C23EADD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3AD6A90-49B4-4AAA-9E15-9E6EDEB63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Adrian Orea | SBND Electronics Data Analysis</a:t>
            </a:r>
            <a:endParaRPr lang="en-US" b="1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0DFADAE-E308-4254-BDB5-8AB4544F5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</p:spPr>
        <p:txBody>
          <a:bodyPr/>
          <a:lstStyle/>
          <a:p>
            <a:r>
              <a:rPr lang="en-US" dirty="0"/>
              <a:t>Current event display works great</a:t>
            </a:r>
          </a:p>
          <a:p>
            <a:pPr lvl="1"/>
            <a:r>
              <a:rPr lang="en-US" dirty="0"/>
              <a:t>However, is loaded with features</a:t>
            </a:r>
          </a:p>
          <a:p>
            <a:pPr lvl="1"/>
            <a:r>
              <a:rPr lang="en-US" dirty="0"/>
              <a:t>Using for small checkups such as thresholds is slow</a:t>
            </a:r>
          </a:p>
          <a:p>
            <a:pPr lvl="2"/>
            <a:r>
              <a:rPr lang="en-US" dirty="0"/>
              <a:t>For changing Collection and Induction planes separately </a:t>
            </a:r>
          </a:p>
          <a:p>
            <a:r>
              <a:rPr lang="en-US" dirty="0"/>
              <a:t>Created a fast Event display that uses the output of Purity.cc</a:t>
            </a:r>
          </a:p>
          <a:p>
            <a:pPr lvl="1"/>
            <a:r>
              <a:rPr lang="en-US" dirty="0"/>
              <a:t>“Lite version” </a:t>
            </a:r>
          </a:p>
          <a:p>
            <a:pPr lvl="2"/>
            <a:r>
              <a:rPr lang="en-US" dirty="0"/>
              <a:t>Fast and reliable</a:t>
            </a:r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BDA605-C944-4D2C-95AF-183F5030E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403" y="3724442"/>
            <a:ext cx="2565400" cy="2295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930A54-8598-46B4-AD58-E60742608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18886"/>
            <a:ext cx="3008216" cy="23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5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6AE276-D5B7-4E84-B493-AC3CD893E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Plotting scripts analysis works</a:t>
            </a:r>
          </a:p>
          <a:p>
            <a:pPr lvl="1"/>
            <a:r>
              <a:rPr lang="en-US" dirty="0"/>
              <a:t>However, per event and per channel basis</a:t>
            </a:r>
          </a:p>
          <a:p>
            <a:r>
              <a:rPr lang="en-US" dirty="0"/>
              <a:t>Need a script to gather all of the channel data to analyze on an event basis</a:t>
            </a:r>
          </a:p>
          <a:p>
            <a:pPr lvl="1"/>
            <a:r>
              <a:rPr lang="en-US" dirty="0"/>
              <a:t>FFT and waveform plotting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4A014F-C531-4145-A0C0-84BE3AE7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Multi-Channel Analysis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0D0D8-587F-4E56-AEC6-13866C81A4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D4D5F-7F49-4C34-893D-51D809D94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AFFDB30-8DC0-4340-962B-155E4C437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Adrian Orea | SBND Electronics Data Analysis</a:t>
            </a:r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548A1D-EB89-48A3-99C7-88AC87D63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" y="2999116"/>
            <a:ext cx="3884359" cy="2857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05B319-03DC-45DB-B533-56044CBB6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92360"/>
            <a:ext cx="4514850" cy="327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38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772234-59B8-4814-A9F4-D0A4C46A7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was not correct</a:t>
            </a:r>
          </a:p>
          <a:p>
            <a:r>
              <a:rPr lang="en-US" dirty="0"/>
              <a:t>Malfunction in wires</a:t>
            </a:r>
          </a:p>
          <a:p>
            <a:pPr lvl="1"/>
            <a:r>
              <a:rPr lang="en-US" dirty="0"/>
              <a:t>Collection had inverted peaks</a:t>
            </a:r>
          </a:p>
          <a:p>
            <a:pPr lvl="1"/>
            <a:r>
              <a:rPr lang="en-US" dirty="0"/>
              <a:t>Induction had noisy wires and a broken motherboard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F93C76-3FAE-4B06-BCFF-A58040BC1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EE095-630A-4B74-BABA-B5684139DF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D2A77-6A85-44D1-B52E-3E9D9E74D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1818F-A7B0-4719-A073-F9D32F3D3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C949BA-0887-4F3A-80E2-967C46BB9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24" y="2651304"/>
            <a:ext cx="6010276" cy="344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73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10FA22-0290-4786-A805-CC06FFD6A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140584"/>
            <a:ext cx="4860767" cy="358658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8F7C5C-9CDF-4E4F-BD60-4A746B8C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C5466-2356-4A40-AC4A-05CE32A667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4E00D-E339-4F2B-BAC2-32C1C0FFF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41E95-7C1C-45CE-B2A8-F65EB4BAA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5481AB-C282-468F-9D30-E3F24E7DD6DD}"/>
              </a:ext>
            </a:extLst>
          </p:cNvPr>
          <p:cNvSpPr txBox="1"/>
          <p:nvPr/>
        </p:nvSpPr>
        <p:spPr>
          <a:xfrm>
            <a:off x="1741488" y="4726601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Ignored because of high noise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D09699-BAE6-4100-BA34-E45999D83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610" y="867542"/>
            <a:ext cx="2872715" cy="19283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9CEAEF-FEB7-4DA9-B9D3-23B149F810FD}"/>
              </a:ext>
            </a:extLst>
          </p:cNvPr>
          <p:cNvSpPr txBox="1"/>
          <p:nvPr/>
        </p:nvSpPr>
        <p:spPr>
          <a:xfrm>
            <a:off x="1741488" y="848764"/>
            <a:ext cx="17145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Collection Plane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48E9CF-75A2-4A6D-8BAE-5F3B70BCDB6C}"/>
              </a:ext>
            </a:extLst>
          </p:cNvPr>
          <p:cNvSpPr txBox="1"/>
          <p:nvPr/>
        </p:nvSpPr>
        <p:spPr>
          <a:xfrm>
            <a:off x="1500756" y="2778887"/>
            <a:ext cx="19552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Induction Plane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8ACAD1-C931-495A-81ED-02D7F5235550}"/>
              </a:ext>
            </a:extLst>
          </p:cNvPr>
          <p:cNvGrpSpPr/>
          <p:nvPr/>
        </p:nvGrpSpPr>
        <p:grpSpPr>
          <a:xfrm>
            <a:off x="5378610" y="2795940"/>
            <a:ext cx="2896844" cy="1931229"/>
            <a:chOff x="6985161" y="4809030"/>
            <a:chExt cx="1960562" cy="130704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4DB1168-CD0F-40E8-A840-5983FFDE2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5161" y="4809030"/>
              <a:ext cx="1960562" cy="130704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D5BF4E-56FD-472E-840D-7FE8BCB6462C}"/>
                </a:ext>
              </a:extLst>
            </p:cNvPr>
            <p:cNvSpPr txBox="1"/>
            <p:nvPr/>
          </p:nvSpPr>
          <p:spPr>
            <a:xfrm>
              <a:off x="7236463" y="4911386"/>
              <a:ext cx="792162" cy="2147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612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4770DB-32E1-45DA-A743-B68B7270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Multi-Channel Analysis cont.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C0D77-E9EB-445C-B507-6766279115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02C14-7366-4102-A17D-C2BC26D36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ECF6AB-12EC-4620-815F-E57612665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9" y="2061788"/>
            <a:ext cx="4024345" cy="2734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ABA8A4-0224-4D16-8F2D-0E6D9D905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62" y="2061788"/>
            <a:ext cx="4048018" cy="2734423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EC444E4-592D-4D5E-A4E9-8688B4F87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Adrian Orea | SBND Electronics Data Analysis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0046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92F6AA-25E6-40A4-855F-BBE366DDD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purity calculation, values away from the linear fit are used to calculate the RMS of the noise</a:t>
            </a:r>
          </a:p>
          <a:p>
            <a:r>
              <a:rPr lang="en-US" dirty="0"/>
              <a:t>Currently exits on an event basis</a:t>
            </a:r>
          </a:p>
          <a:p>
            <a:pPr lvl="1"/>
            <a:r>
              <a:rPr lang="en-US" dirty="0"/>
              <a:t>Now averages over the entire set of events in a file</a:t>
            </a:r>
          </a:p>
          <a:p>
            <a:pPr lvl="1"/>
            <a:r>
              <a:rPr lang="en-US" dirty="0"/>
              <a:t>Induction and Collection plane are separate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24B4CC-0024-48DE-8B43-39CBDDB3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RMS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D6C12-5DB0-4A3A-908E-07CD06BD44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C674C-041E-44E3-8963-1E8726C46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B90A7DD-3112-45AA-A1CC-5B56A96D7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Adrian Orea | SBND Electronics Data Analysis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4A939-C0E2-465F-8DED-CB50AC0D8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661" y="2933747"/>
            <a:ext cx="4602389" cy="309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91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CB2AD-E590-4749-9BF4-93A0B3A9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 Plots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FFBCA-31EF-4253-B2C0-D157372265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D8252-3112-41FA-ABF4-3B799314F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C032A-686D-4731-A231-B53F0DF18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CD846F-4B74-41C5-B17A-FD9FDA0F9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11" y="1007450"/>
            <a:ext cx="6892925" cy="50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50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5B0F15-DCF3-43D1-98FA-46634089F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Purity is added to framework</a:t>
            </a:r>
          </a:p>
          <a:p>
            <a:pPr lvl="1"/>
            <a:r>
              <a:rPr lang="en-US" dirty="0"/>
              <a:t>Part of VST git repository</a:t>
            </a:r>
          </a:p>
          <a:p>
            <a:r>
              <a:rPr lang="en-US" dirty="0"/>
              <a:t>Noise RMS is finished</a:t>
            </a:r>
          </a:p>
          <a:p>
            <a:pPr lvl="1"/>
            <a:r>
              <a:rPr lang="en-US" dirty="0"/>
              <a:t>Useful for analyzing the channels</a:t>
            </a:r>
          </a:p>
          <a:p>
            <a:pPr lvl="2"/>
            <a:r>
              <a:rPr lang="en-US" dirty="0"/>
              <a:t>Pinpointing bad channels</a:t>
            </a:r>
          </a:p>
          <a:p>
            <a:r>
              <a:rPr lang="en-US" dirty="0"/>
              <a:t>FFT &amp; Waveform vs Channel is finished</a:t>
            </a:r>
          </a:p>
          <a:p>
            <a:pPr lvl="1"/>
            <a:r>
              <a:rPr lang="en-US" dirty="0"/>
              <a:t>Part of </a:t>
            </a:r>
            <a:r>
              <a:rPr lang="en-US" dirty="0" err="1"/>
              <a:t>VSTAnalysis</a:t>
            </a:r>
            <a:r>
              <a:rPr lang="en-US" dirty="0"/>
              <a:t> git repository</a:t>
            </a:r>
          </a:p>
          <a:p>
            <a:r>
              <a:rPr lang="en-US" dirty="0"/>
              <a:t>Event display is done</a:t>
            </a:r>
          </a:p>
          <a:p>
            <a:pPr lvl="1"/>
            <a:r>
              <a:rPr lang="en-US" dirty="0"/>
              <a:t>Operates as long as Purity.cc operates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4D315E-33FB-4FBA-9CD9-F613A4C3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A413C-DA81-4B2E-B3E5-BBEEEE1FB2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0D390-FA5A-46AF-8419-6FBA0A684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717FB0-22AF-4ED1-8238-FCAB28044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Adrian Orea | SBND Electronics Data Analysis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774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C1F4E6-9F96-419E-836F-FD6AC7633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Tune the Purity.cc code for data from simulation</a:t>
            </a:r>
          </a:p>
          <a:p>
            <a:pPr lvl="1"/>
            <a:r>
              <a:rPr lang="en-US" dirty="0"/>
              <a:t>Modifying “sigma” cuts</a:t>
            </a:r>
          </a:p>
          <a:p>
            <a:r>
              <a:rPr lang="en-US" dirty="0"/>
              <a:t>RMS used to set threshold based on the event</a:t>
            </a:r>
          </a:p>
          <a:p>
            <a:pPr lvl="1"/>
            <a:r>
              <a:rPr lang="en-US" dirty="0"/>
              <a:t>To eliminate general settings</a:t>
            </a:r>
          </a:p>
          <a:p>
            <a:r>
              <a:rPr lang="en-US" dirty="0"/>
              <a:t>Finalize a script for analyzing the general trend of lifetimes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9B9649-5180-4CC4-AEF2-FCE1D014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F6A5B-B527-4D3B-9BBA-DF1422A910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6C145-5C65-4AD0-9C6E-497CB39E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96C834-DF1E-466B-9B97-567339654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Adrian Orea | SBND Electronics Data Analysis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958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20E065-EC02-4137-AACF-E132E2048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  <a:p>
            <a:r>
              <a:rPr lang="en-US" dirty="0"/>
              <a:t>Background</a:t>
            </a:r>
          </a:p>
          <a:p>
            <a:pPr lvl="1"/>
            <a:r>
              <a:rPr lang="en-US" dirty="0" err="1"/>
              <a:t>LArTPC</a:t>
            </a:r>
            <a:r>
              <a:rPr lang="en-US" dirty="0"/>
              <a:t> and test beam</a:t>
            </a:r>
          </a:p>
          <a:p>
            <a:pPr lvl="1"/>
            <a:r>
              <a:rPr lang="en-US" dirty="0"/>
              <a:t>Purity</a:t>
            </a:r>
          </a:p>
          <a:p>
            <a:r>
              <a:rPr lang="en-US" dirty="0"/>
              <a:t>Purity Calculation</a:t>
            </a:r>
          </a:p>
          <a:p>
            <a:r>
              <a:rPr lang="en-US" dirty="0"/>
              <a:t>Multi-Channel FFT and Waveform plotting framework</a:t>
            </a:r>
          </a:p>
          <a:p>
            <a:r>
              <a:rPr lang="en-US" dirty="0"/>
              <a:t>Noise RMS Analysis</a:t>
            </a:r>
          </a:p>
          <a:p>
            <a:r>
              <a:rPr lang="en-US" dirty="0"/>
              <a:t>Raw Digit Event Display</a:t>
            </a:r>
          </a:p>
          <a:p>
            <a:r>
              <a:rPr lang="en-US" dirty="0"/>
              <a:t>Future work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71E483-8ACD-4209-BAAD-67A114EA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44B5-259A-43AF-8B12-00C2450CA3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25110-DFC3-4C0B-9715-FE59134E8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Adrian Orea | SBND Electronics Data Analysis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A1077-96B4-4C5A-A8A0-435DD2B9B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94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600282-99F9-4604-8BC4-38115CC3B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would like to thank the following people for their patience and help as they were always available to answer my many questions. </a:t>
            </a:r>
          </a:p>
          <a:p>
            <a:pPr lvl="1"/>
            <a:r>
              <a:rPr lang="en-US" dirty="0"/>
              <a:t>Minerba, Gray, Thomas, Dominic</a:t>
            </a:r>
          </a:p>
          <a:p>
            <a:r>
              <a:rPr lang="en-US" dirty="0"/>
              <a:t>Thank you to my Fermilab mentors for helping me with general work at Fermi and with my education path</a:t>
            </a:r>
          </a:p>
          <a:p>
            <a:pPr lvl="1"/>
            <a:r>
              <a:rPr lang="en-US" dirty="0"/>
              <a:t>Donovan, Javier, and Elliot</a:t>
            </a:r>
          </a:p>
          <a:p>
            <a:r>
              <a:rPr lang="en-US" dirty="0"/>
              <a:t>Finally, I would also like to thank Fermilab and the SIST committee, for such an amazing summer experience</a:t>
            </a:r>
          </a:p>
          <a:p>
            <a:pPr lvl="1"/>
            <a:r>
              <a:rPr lang="en-US" dirty="0"/>
              <a:t>Sandra, Judy, Laura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F064A9-081D-4BE4-9C8A-166351EB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B8104-D31C-417C-A4F8-99C1538595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05648-380A-432F-A6F3-A9418AAD6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0AAD9C4-86A8-44DA-A6D0-A7112068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Adrian Orea | SBND Electronics Data Analysis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9241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949B665-E935-4144-9C94-08D363573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4099" y="971550"/>
            <a:ext cx="7021515" cy="5059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F0C0681-1348-456E-A9FD-F00EF86B2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linear fit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866C3-3F58-467D-9816-6FEF6CE7C8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6C1EE-A04B-4266-B23B-D86C211E8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656FD1B-1FAC-4467-ABCB-C54589CF3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Adrian Orea | SBND Electronics Data Analysis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3549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4DD783-A8F0-4B96-8EC8-8907077E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Induction Plane Noise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4F92D-1E51-4807-A111-9EFC49B7EA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9DEEA-7E05-4903-B1A3-B416DEE37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884C57-D8A7-499A-A0D0-09D2CA571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195" y="972367"/>
            <a:ext cx="6262118" cy="4496482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FC191E-DDDB-44F2-9F28-77426F3A0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Adrian Orea | SBND Electronics Data Analysis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832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4A014F-C531-4145-A0C0-84BE3AE7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0D0D8-587F-4E56-AEC6-13866C81A4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D4D5F-7F49-4C34-893D-51D809D94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AFFDB30-8DC0-4340-962B-155E4C437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Adrian Orea | SBND Electronics Data Analysis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1E2965-6F93-4A20-889E-A20B449C9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304" y="1555449"/>
            <a:ext cx="3884359" cy="28873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548A1D-EB89-48A3-99C7-88AC87D63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" y="1555449"/>
            <a:ext cx="3884359" cy="28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80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163BE2-E7EB-4668-A2E2-504601381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106" y="1396206"/>
            <a:ext cx="5143500" cy="42100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69DFE25-E907-42D4-9AC9-1B166A82A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Composition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89015-7BBF-428E-B6BC-6D8B19747B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9B054-24CD-4AA8-8BD3-4CE4FBB39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53941-17EF-4498-AA9E-F11108B69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8C4482-5EC4-4984-96AA-FCD8A12D9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</p:spPr>
        <p:txBody>
          <a:bodyPr/>
          <a:lstStyle/>
          <a:p>
            <a:r>
              <a:rPr lang="en-US" dirty="0"/>
              <a:t>Time Projection Chamber (TPC)</a:t>
            </a:r>
          </a:p>
          <a:p>
            <a:pPr lvl="1"/>
            <a:r>
              <a:rPr lang="en-US" dirty="0"/>
              <a:t>Filled with Liquid Argon</a:t>
            </a:r>
          </a:p>
          <a:p>
            <a:pPr lvl="1"/>
            <a:r>
              <a:rPr lang="en-US" dirty="0"/>
              <a:t>Two Planes</a:t>
            </a:r>
          </a:p>
          <a:p>
            <a:pPr lvl="2"/>
            <a:r>
              <a:rPr lang="en-US" dirty="0"/>
              <a:t>Collection and Induction</a:t>
            </a:r>
          </a:p>
          <a:p>
            <a:pPr lvl="1"/>
            <a:r>
              <a:rPr lang="en-US" dirty="0"/>
              <a:t>High electric field</a:t>
            </a:r>
          </a:p>
          <a:p>
            <a:pPr lvl="1"/>
            <a:r>
              <a:rPr lang="en-US" dirty="0"/>
              <a:t>Used at several detectors</a:t>
            </a:r>
          </a:p>
          <a:p>
            <a:pPr lvl="2"/>
            <a:r>
              <a:rPr lang="en-US" dirty="0"/>
              <a:t>SBND, </a:t>
            </a:r>
            <a:r>
              <a:rPr lang="en-US" dirty="0" err="1"/>
              <a:t>MicroBooNE</a:t>
            </a:r>
            <a:r>
              <a:rPr lang="en-US" dirty="0"/>
              <a:t>, Icarus, and DUNE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D5CF57-0888-461F-A7AC-98DFFDDE3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LArTPC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FB077-D7C9-4BB8-9D1F-9C01706726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284D5-CD0A-4DB3-95E6-F47C6DCEE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 descr="https://upload.wikimedia.org/wikipedia/commons/thumb/9/95/RealSchematicTPC.png/450px-RealSchematicTPC.png">
            <a:extLst>
              <a:ext uri="{FF2B5EF4-FFF2-40B4-BE49-F238E27FC236}">
                <a16:creationId xmlns:a16="http://schemas.microsoft.com/office/drawing/2014/main" id="{D10B0F90-539F-4C9A-B690-7E17705E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743325"/>
            <a:ext cx="4286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3E5437-99EC-4952-95D5-DD1310F09D9F}"/>
              </a:ext>
            </a:extLst>
          </p:cNvPr>
          <p:cNvSpPr txBox="1"/>
          <p:nvPr/>
        </p:nvSpPr>
        <p:spPr>
          <a:xfrm>
            <a:off x="8686800" y="34290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3174FF-EFB3-4A0E-9B46-D18C0EC32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Adrian Orea | SBND Electronics Data Analysis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953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38DF20-A094-49CA-A857-FB76961B9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</p:spPr>
        <p:txBody>
          <a:bodyPr/>
          <a:lstStyle/>
          <a:p>
            <a:r>
              <a:rPr lang="en-US" dirty="0"/>
              <a:t>FTBF used to test detectors with a beam of protons</a:t>
            </a:r>
          </a:p>
          <a:p>
            <a:pPr lvl="1"/>
            <a:r>
              <a:rPr lang="en-US" dirty="0"/>
              <a:t>Beam for this project was a mixture of protons, </a:t>
            </a:r>
            <a:r>
              <a:rPr lang="en-US" dirty="0" err="1"/>
              <a:t>pions</a:t>
            </a:r>
            <a:r>
              <a:rPr lang="en-US" dirty="0"/>
              <a:t>, and kaons</a:t>
            </a:r>
          </a:p>
          <a:p>
            <a:r>
              <a:rPr lang="en-US" dirty="0"/>
              <a:t>Beam is pulsed</a:t>
            </a:r>
          </a:p>
          <a:p>
            <a:pPr lvl="1"/>
            <a:r>
              <a:rPr lang="en-US" dirty="0"/>
              <a:t>SBND TPC placed in Cryostat</a:t>
            </a:r>
          </a:p>
          <a:p>
            <a:pPr lvl="1"/>
            <a:r>
              <a:rPr lang="en-US" dirty="0"/>
              <a:t>Boards and wiring secured</a:t>
            </a:r>
          </a:p>
          <a:p>
            <a:r>
              <a:rPr lang="en-US" dirty="0"/>
              <a:t>Data was collected for several days at a time</a:t>
            </a:r>
          </a:p>
          <a:p>
            <a:pPr lvl="1"/>
            <a:r>
              <a:rPr lang="en-US" dirty="0"/>
              <a:t>Cosmic muon data could also collected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B39464-B6E0-48FC-B77C-79BECA52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TPC at Fermilab Test Beam Facility (FTBF)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2C961-188F-4EEC-8FF6-23A6DC919B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C353E-47E3-4B58-8CD6-BEF6E0DA9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 descr="https://lh3.googleusercontent.com/A0u4zDdPFskNclJphmpcnwTcAGvhLhoha-ZGthEDkdQyHzXGYA8J5hKQq0FvoXOWEB6fRO4MUkAMnwsR61Rcl4dUAd3P7kQ4fmnKUKaMLS3-RT9ibFMx9x9L5pzdjDz8vKTPgAenX835dstjnCz7kobGQzMPiyFQBpyDBpnR1zdcGNzryIaaXbRzSUaypxSh7IW77CDAHpqECSFyQipnwXtbmvn8FLigTAm3zH1q-2_NkFSvrcnnxGCRXDOIozZbt521WyQdocW5aORBJhOt8B_4IZVog17ZfISllUAT8A5XFnMnGPIiaBU7wrVudrPFHZkS-LZ1zGYG6VNmUAIs66i96wcow1WaGW6tPFnE9Qt7dXOFasq-fzqBsRqU_XeCYOdqQd8aXFdKpgxBsvB3EIvjY6iZHlxl_wOQ6uIsVI-ITSLsxo-EX0u0xl4yFK0bcSj0uTXG9q5doe06x8DAxu0IXkKMGZk9aEK_0RbcJRfwC89ZMAS3AE4tsZza-BE9XNOFMc1l8Si99k6wgdsHlmrIdBGOcnVe7vji1JuCGYqdSy0EEV3OekaOjCcdkNzMWb3zV66YD5jldtGCqrq-d3_0lJFPHp3Na2Xu4jM=w505-h673-no">
            <a:extLst>
              <a:ext uri="{FF2B5EF4-FFF2-40B4-BE49-F238E27FC236}">
                <a16:creationId xmlns:a16="http://schemas.microsoft.com/office/drawing/2014/main" id="{B144B5AC-4E87-4AE2-ABBB-8CF2A2FD6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3174828"/>
            <a:ext cx="2143125" cy="28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673CC95-27F3-45A0-ADEA-8FE224D82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Adrian Orea | SBND Electronics Data Analysis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999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D970B-22EF-45F3-9539-D92B4978AA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D6B66-BC1F-4EE3-8A52-C458FB877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4" descr="https://lh3.googleusercontent.com/APLpK2wblcF7CDe86RY8NlrHYU-BBjmHwdMqMOWcx-0Ch5W6n5aB_fc13J0EOQFppKPydLu4knsKYArc1no6j5s-WNQMmVioewzcgF_hEyTDMbP2UC7cYSZZCm0X2ND5xoc6ajGVTGn05Co5CTLCCOyejYDnbNtfs3HjjTaIZlSX_EobMbSnMJ3ECe0wYlvu2TG6Y4mhAUvua49sxXFI_tbwr4ZhRp_P-djeMk0bcIxQl52ixxgNL9sGmOOHMV-FlvcYyn9aRAaShZdNkn0vKbkBAmXaCNKnyWy1pX91zMPV2KMeXidRlDg7EwIu4plgqdJ7TgxdM7plRHKWl3Cm9763QDyvs3YZUBWYNjdUdEHtXyXzfk13hmnBGYsAg-AYNZEE-IGrM6QKibqMWPxxAFJcj2NZ1i1_Y_xVQqp8l2at30W-y1IZ_FCDrsx2HDU9mVFc362kdN12971cf4IhFp0ktrGPYNGKRYFzTIEfKKhhFoY3szRhI4Lwivohsz_mZBtrZCtq6Kw95s-NtC1UkUMphS5uTM3Tv7404liC2YX2mqDvlRELef7QczvtjLpDKdctWEFs0XuSElmmpb6JBxLHlDgCiPFOFuAwbMk=w505-h673-no">
            <a:extLst>
              <a:ext uri="{FF2B5EF4-FFF2-40B4-BE49-F238E27FC236}">
                <a16:creationId xmlns:a16="http://schemas.microsoft.com/office/drawing/2014/main" id="{462C44FB-4795-49AA-A182-FCA2008735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799" y="899318"/>
            <a:ext cx="3796401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37190CE-63ED-4741-941F-BC1C95C42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Adrian Orea | SBND Electronics Data Analysis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813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7A5F1D-EE01-4DCA-9792-67FE6C115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electrons can easily travel through liquid Argon</a:t>
            </a:r>
          </a:p>
          <a:p>
            <a:pPr lvl="1"/>
            <a:r>
              <a:rPr lang="en-US" dirty="0"/>
              <a:t>Some get recaptured by Argon Ions</a:t>
            </a:r>
          </a:p>
          <a:p>
            <a:r>
              <a:rPr lang="en-US" dirty="0"/>
              <a:t>Although a tank of pure Argon is ideal, it’s not</a:t>
            </a:r>
          </a:p>
          <a:p>
            <a:pPr lvl="1"/>
            <a:r>
              <a:rPr lang="en-US" dirty="0"/>
              <a:t>Potential contamination during various filling and boiling phases</a:t>
            </a:r>
          </a:p>
          <a:p>
            <a:pPr lvl="1"/>
            <a:r>
              <a:rPr lang="en-US" dirty="0"/>
              <a:t>Innate contamination from source</a:t>
            </a:r>
          </a:p>
          <a:p>
            <a:r>
              <a:rPr lang="en-US" dirty="0"/>
              <a:t>Electronegative contaminants capture free electrons</a:t>
            </a:r>
          </a:p>
          <a:p>
            <a:pPr lvl="1"/>
            <a:r>
              <a:rPr lang="en-US" dirty="0"/>
              <a:t>Oxygen, water,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BA67D2-7E7E-46C1-93D6-9C6A62C6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Purity Calculation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36006-DB89-4D51-8BC4-3BFE16A40F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B771A-12EB-4AEC-91C3-174716BA1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AC50DDEC-FE21-44C6-8D93-487875A59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Adrian Orea | SBND Electronics Data Analysis</a:t>
            </a:r>
            <a:endParaRPr lang="en-US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450AE7-F4BA-4E5A-8436-636D29E0585C}"/>
              </a:ext>
            </a:extLst>
          </p:cNvPr>
          <p:cNvGrpSpPr/>
          <p:nvPr/>
        </p:nvGrpSpPr>
        <p:grpSpPr>
          <a:xfrm>
            <a:off x="1690533" y="4172629"/>
            <a:ext cx="5748645" cy="1858284"/>
            <a:chOff x="1987189" y="3986271"/>
            <a:chExt cx="5748645" cy="1858284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56BCCAB3-B082-4EB4-A98E-EEA1F3D27EA6}"/>
                </a:ext>
              </a:extLst>
            </p:cNvPr>
            <p:cNvSpPr/>
            <p:nvPr/>
          </p:nvSpPr>
          <p:spPr>
            <a:xfrm rot="829521" flipV="1">
              <a:off x="1987189" y="4943737"/>
              <a:ext cx="5748645" cy="19745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CF5BBAF-02B8-4152-9FB3-B42F365F0511}"/>
                </a:ext>
              </a:extLst>
            </p:cNvPr>
            <p:cNvGrpSpPr/>
            <p:nvPr/>
          </p:nvGrpSpPr>
          <p:grpSpPr>
            <a:xfrm>
              <a:off x="3253891" y="3988388"/>
              <a:ext cx="515454" cy="457200"/>
              <a:chOff x="4271963" y="3929063"/>
              <a:chExt cx="790363" cy="65722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9F40638-DAED-4195-B85E-826D5630C3D9}"/>
                  </a:ext>
                </a:extLst>
              </p:cNvPr>
              <p:cNvSpPr/>
              <p:nvPr/>
            </p:nvSpPr>
            <p:spPr>
              <a:xfrm>
                <a:off x="4271963" y="3929063"/>
                <a:ext cx="657225" cy="65722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451CFE-6DDB-4639-95CE-A6B285E51F64}"/>
                  </a:ext>
                </a:extLst>
              </p:cNvPr>
              <p:cNvSpPr txBox="1"/>
              <p:nvPr/>
            </p:nvSpPr>
            <p:spPr>
              <a:xfrm>
                <a:off x="4326730" y="4014340"/>
                <a:ext cx="735596" cy="48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Ar</a:t>
                </a:r>
                <a:endParaRPr lang="en-US" sz="110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D6D5041-637B-4CCE-9AC5-331F012308FC}"/>
                </a:ext>
              </a:extLst>
            </p:cNvPr>
            <p:cNvGrpSpPr/>
            <p:nvPr/>
          </p:nvGrpSpPr>
          <p:grpSpPr>
            <a:xfrm>
              <a:off x="3921745" y="3988388"/>
              <a:ext cx="515454" cy="457200"/>
              <a:chOff x="4271963" y="3929063"/>
              <a:chExt cx="790363" cy="65722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84FE5AD-0F89-485E-AC58-3626A51193A3}"/>
                  </a:ext>
                </a:extLst>
              </p:cNvPr>
              <p:cNvSpPr/>
              <p:nvPr/>
            </p:nvSpPr>
            <p:spPr>
              <a:xfrm>
                <a:off x="4271963" y="3929063"/>
                <a:ext cx="657225" cy="65722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3A8B06-A8F5-4558-BA1D-1226A4C81A7A}"/>
                  </a:ext>
                </a:extLst>
              </p:cNvPr>
              <p:cNvSpPr txBox="1"/>
              <p:nvPr/>
            </p:nvSpPr>
            <p:spPr>
              <a:xfrm>
                <a:off x="4326730" y="4014340"/>
                <a:ext cx="735596" cy="48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Ar</a:t>
                </a:r>
                <a:endParaRPr lang="en-US" sz="110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9E540AF-C9F8-4423-AD00-3E215FD02FD0}"/>
                </a:ext>
              </a:extLst>
            </p:cNvPr>
            <p:cNvGrpSpPr/>
            <p:nvPr/>
          </p:nvGrpSpPr>
          <p:grpSpPr>
            <a:xfrm>
              <a:off x="4647200" y="3988388"/>
              <a:ext cx="515454" cy="457200"/>
              <a:chOff x="4271963" y="3929063"/>
              <a:chExt cx="790363" cy="65722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14C2E15-2750-4D73-AE96-8BC363F85C0F}"/>
                  </a:ext>
                </a:extLst>
              </p:cNvPr>
              <p:cNvSpPr/>
              <p:nvPr/>
            </p:nvSpPr>
            <p:spPr>
              <a:xfrm>
                <a:off x="4271963" y="3929063"/>
                <a:ext cx="657225" cy="65722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E9238A3-67BC-42A8-8A8D-19E9871DC4A6}"/>
                  </a:ext>
                </a:extLst>
              </p:cNvPr>
              <p:cNvSpPr txBox="1"/>
              <p:nvPr/>
            </p:nvSpPr>
            <p:spPr>
              <a:xfrm>
                <a:off x="4326730" y="4014340"/>
                <a:ext cx="735596" cy="48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Ar</a:t>
                </a:r>
                <a:endParaRPr lang="en-US" sz="1100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202CC05-0734-49A6-B5BA-A7DD74C8E32F}"/>
                </a:ext>
              </a:extLst>
            </p:cNvPr>
            <p:cNvGrpSpPr/>
            <p:nvPr/>
          </p:nvGrpSpPr>
          <p:grpSpPr>
            <a:xfrm>
              <a:off x="5372655" y="3988388"/>
              <a:ext cx="515454" cy="457200"/>
              <a:chOff x="4271963" y="3929063"/>
              <a:chExt cx="790363" cy="657225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15C0F61-F07F-4C2F-8315-9987755A9EB0}"/>
                  </a:ext>
                </a:extLst>
              </p:cNvPr>
              <p:cNvSpPr/>
              <p:nvPr/>
            </p:nvSpPr>
            <p:spPr>
              <a:xfrm>
                <a:off x="4271963" y="3929063"/>
                <a:ext cx="657225" cy="65722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F9B3755-836A-470E-94F2-EE2A95A1B666}"/>
                  </a:ext>
                </a:extLst>
              </p:cNvPr>
              <p:cNvSpPr txBox="1"/>
              <p:nvPr/>
            </p:nvSpPr>
            <p:spPr>
              <a:xfrm>
                <a:off x="4326730" y="4014340"/>
                <a:ext cx="735596" cy="48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Ar</a:t>
                </a:r>
                <a:endParaRPr lang="en-US" sz="1100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08A58C2-8F71-4DA0-BC80-C1F17B6370FB}"/>
                </a:ext>
              </a:extLst>
            </p:cNvPr>
            <p:cNvGrpSpPr/>
            <p:nvPr/>
          </p:nvGrpSpPr>
          <p:grpSpPr>
            <a:xfrm>
              <a:off x="6098110" y="3988388"/>
              <a:ext cx="515454" cy="457200"/>
              <a:chOff x="4271963" y="3929063"/>
              <a:chExt cx="790363" cy="657225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8725ABC-FD79-46C8-BF69-9AC27870896C}"/>
                  </a:ext>
                </a:extLst>
              </p:cNvPr>
              <p:cNvSpPr/>
              <p:nvPr/>
            </p:nvSpPr>
            <p:spPr>
              <a:xfrm>
                <a:off x="4271963" y="3929063"/>
                <a:ext cx="657225" cy="65722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07985F7-6526-4045-A0AC-3CA1C9B2D238}"/>
                  </a:ext>
                </a:extLst>
              </p:cNvPr>
              <p:cNvSpPr txBox="1"/>
              <p:nvPr/>
            </p:nvSpPr>
            <p:spPr>
              <a:xfrm>
                <a:off x="4326730" y="4014340"/>
                <a:ext cx="735596" cy="48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Ar</a:t>
                </a:r>
                <a:endParaRPr lang="en-US" sz="1100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C0E600E-A6D0-4662-9F87-A304B14845E9}"/>
                </a:ext>
              </a:extLst>
            </p:cNvPr>
            <p:cNvGrpSpPr/>
            <p:nvPr/>
          </p:nvGrpSpPr>
          <p:grpSpPr>
            <a:xfrm>
              <a:off x="6823565" y="3988388"/>
              <a:ext cx="515454" cy="457200"/>
              <a:chOff x="4271963" y="3929063"/>
              <a:chExt cx="790363" cy="657225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5D5CB7C-D38D-45A8-93E6-4A4392EC02A4}"/>
                  </a:ext>
                </a:extLst>
              </p:cNvPr>
              <p:cNvSpPr/>
              <p:nvPr/>
            </p:nvSpPr>
            <p:spPr>
              <a:xfrm>
                <a:off x="4271963" y="3929063"/>
                <a:ext cx="657225" cy="65722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3D45F9F-F88D-4BF7-B724-C14319378583}"/>
                  </a:ext>
                </a:extLst>
              </p:cNvPr>
              <p:cNvSpPr txBox="1"/>
              <p:nvPr/>
            </p:nvSpPr>
            <p:spPr>
              <a:xfrm>
                <a:off x="4326730" y="4014340"/>
                <a:ext cx="735596" cy="48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Ar</a:t>
                </a:r>
                <a:endParaRPr lang="en-US" sz="1100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0520444-3731-4388-AA23-AECC092BCFC0}"/>
                </a:ext>
              </a:extLst>
            </p:cNvPr>
            <p:cNvGrpSpPr/>
            <p:nvPr/>
          </p:nvGrpSpPr>
          <p:grpSpPr>
            <a:xfrm>
              <a:off x="3253891" y="4678186"/>
              <a:ext cx="515454" cy="457200"/>
              <a:chOff x="4271963" y="3929063"/>
              <a:chExt cx="790363" cy="657225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6A11975-4C64-481F-BBB2-2AE607896180}"/>
                  </a:ext>
                </a:extLst>
              </p:cNvPr>
              <p:cNvSpPr/>
              <p:nvPr/>
            </p:nvSpPr>
            <p:spPr>
              <a:xfrm>
                <a:off x="4271963" y="3929063"/>
                <a:ext cx="657225" cy="65722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8719829-5DEC-4423-B7F4-43A1D4C94D04}"/>
                  </a:ext>
                </a:extLst>
              </p:cNvPr>
              <p:cNvSpPr txBox="1"/>
              <p:nvPr/>
            </p:nvSpPr>
            <p:spPr>
              <a:xfrm>
                <a:off x="4326730" y="4014340"/>
                <a:ext cx="735596" cy="48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Ar</a:t>
                </a:r>
                <a:r>
                  <a:rPr lang="en-US" sz="1600" baseline="30000" dirty="0"/>
                  <a:t>+</a:t>
                </a:r>
                <a:endParaRPr lang="en-US" sz="1100" baseline="30000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E1FC01F-7CE9-4623-9ADF-6782D4E78BD1}"/>
                </a:ext>
              </a:extLst>
            </p:cNvPr>
            <p:cNvGrpSpPr/>
            <p:nvPr/>
          </p:nvGrpSpPr>
          <p:grpSpPr>
            <a:xfrm>
              <a:off x="6098110" y="4678186"/>
              <a:ext cx="515454" cy="457200"/>
              <a:chOff x="4271963" y="3929063"/>
              <a:chExt cx="790363" cy="657225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49391A53-8CB5-484B-A24E-A119BFBCBE22}"/>
                  </a:ext>
                </a:extLst>
              </p:cNvPr>
              <p:cNvSpPr/>
              <p:nvPr/>
            </p:nvSpPr>
            <p:spPr>
              <a:xfrm>
                <a:off x="4271963" y="3929063"/>
                <a:ext cx="657225" cy="65722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9BBE9CD-806C-453C-93C9-6241A588BE1C}"/>
                  </a:ext>
                </a:extLst>
              </p:cNvPr>
              <p:cNvSpPr txBox="1"/>
              <p:nvPr/>
            </p:nvSpPr>
            <p:spPr>
              <a:xfrm>
                <a:off x="4326730" y="4014340"/>
                <a:ext cx="735596" cy="48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Ar</a:t>
                </a:r>
                <a:endParaRPr lang="en-US" sz="1100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40F7985-F024-40A4-A2CE-93D49A4D52DC}"/>
                </a:ext>
              </a:extLst>
            </p:cNvPr>
            <p:cNvGrpSpPr/>
            <p:nvPr/>
          </p:nvGrpSpPr>
          <p:grpSpPr>
            <a:xfrm>
              <a:off x="6823565" y="4678186"/>
              <a:ext cx="515454" cy="457200"/>
              <a:chOff x="4271963" y="3929063"/>
              <a:chExt cx="790363" cy="657225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D852731-27F6-46B7-9B7E-F42FFE7A0FFB}"/>
                  </a:ext>
                </a:extLst>
              </p:cNvPr>
              <p:cNvSpPr/>
              <p:nvPr/>
            </p:nvSpPr>
            <p:spPr>
              <a:xfrm>
                <a:off x="4271963" y="3929063"/>
                <a:ext cx="657225" cy="65722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059830B-DE39-4D11-8686-547BB799E684}"/>
                  </a:ext>
                </a:extLst>
              </p:cNvPr>
              <p:cNvSpPr txBox="1"/>
              <p:nvPr/>
            </p:nvSpPr>
            <p:spPr>
              <a:xfrm>
                <a:off x="4326730" y="4014340"/>
                <a:ext cx="735596" cy="48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Ar</a:t>
                </a:r>
                <a:endParaRPr lang="en-US" sz="1100" dirty="0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53978EC-B7A6-4A5D-9D10-89D041A4738D}"/>
                </a:ext>
              </a:extLst>
            </p:cNvPr>
            <p:cNvGrpSpPr/>
            <p:nvPr/>
          </p:nvGrpSpPr>
          <p:grpSpPr>
            <a:xfrm>
              <a:off x="2586037" y="5367984"/>
              <a:ext cx="515454" cy="457200"/>
              <a:chOff x="4271963" y="3929063"/>
              <a:chExt cx="790363" cy="657225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4E0A254-3D29-47EC-995F-7154A7EC7D01}"/>
                  </a:ext>
                </a:extLst>
              </p:cNvPr>
              <p:cNvSpPr/>
              <p:nvPr/>
            </p:nvSpPr>
            <p:spPr>
              <a:xfrm>
                <a:off x="4271963" y="3929063"/>
                <a:ext cx="657225" cy="65722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37EED6D-951C-41B5-9CBB-396F8EC34D07}"/>
                  </a:ext>
                </a:extLst>
              </p:cNvPr>
              <p:cNvSpPr txBox="1"/>
              <p:nvPr/>
            </p:nvSpPr>
            <p:spPr>
              <a:xfrm>
                <a:off x="4326730" y="4014340"/>
                <a:ext cx="735596" cy="48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Ar</a:t>
                </a:r>
                <a:endParaRPr lang="en-US" sz="1100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063472B-DC16-42AF-9AD2-7F094FC40031}"/>
                </a:ext>
              </a:extLst>
            </p:cNvPr>
            <p:cNvGrpSpPr/>
            <p:nvPr/>
          </p:nvGrpSpPr>
          <p:grpSpPr>
            <a:xfrm>
              <a:off x="3253891" y="5367984"/>
              <a:ext cx="515454" cy="457200"/>
              <a:chOff x="4271963" y="3929063"/>
              <a:chExt cx="790363" cy="657225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EAA48BF3-936B-4894-BCA2-AC2FBF312C9A}"/>
                  </a:ext>
                </a:extLst>
              </p:cNvPr>
              <p:cNvSpPr/>
              <p:nvPr/>
            </p:nvSpPr>
            <p:spPr>
              <a:xfrm>
                <a:off x="4271963" y="3929063"/>
                <a:ext cx="657225" cy="65722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F61BD7B-6083-4E63-B379-8A76292FA5E7}"/>
                  </a:ext>
                </a:extLst>
              </p:cNvPr>
              <p:cNvSpPr txBox="1"/>
              <p:nvPr/>
            </p:nvSpPr>
            <p:spPr>
              <a:xfrm>
                <a:off x="4326730" y="4014340"/>
                <a:ext cx="735596" cy="48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Ar</a:t>
                </a:r>
                <a:endParaRPr lang="en-US" sz="1100" dirty="0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3745C06A-9DEA-4954-9B39-4308AB7F3696}"/>
                </a:ext>
              </a:extLst>
            </p:cNvPr>
            <p:cNvGrpSpPr/>
            <p:nvPr/>
          </p:nvGrpSpPr>
          <p:grpSpPr>
            <a:xfrm>
              <a:off x="3921745" y="5367984"/>
              <a:ext cx="515454" cy="457200"/>
              <a:chOff x="4271963" y="3929063"/>
              <a:chExt cx="790363" cy="657225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C130A823-8950-494C-9EF7-A4573B9D4ED6}"/>
                  </a:ext>
                </a:extLst>
              </p:cNvPr>
              <p:cNvSpPr/>
              <p:nvPr/>
            </p:nvSpPr>
            <p:spPr>
              <a:xfrm>
                <a:off x="4271963" y="3929063"/>
                <a:ext cx="657225" cy="65722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8060521-7DA7-4204-9546-D002A102A7B2}"/>
                  </a:ext>
                </a:extLst>
              </p:cNvPr>
              <p:cNvSpPr txBox="1"/>
              <p:nvPr/>
            </p:nvSpPr>
            <p:spPr>
              <a:xfrm>
                <a:off x="4326730" y="4014340"/>
                <a:ext cx="735596" cy="48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Ar</a:t>
                </a:r>
                <a:endParaRPr lang="en-US" sz="1100" dirty="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75E7FF8-F281-4172-8154-E1B0734AE5AB}"/>
                </a:ext>
              </a:extLst>
            </p:cNvPr>
            <p:cNvGrpSpPr/>
            <p:nvPr/>
          </p:nvGrpSpPr>
          <p:grpSpPr>
            <a:xfrm>
              <a:off x="4647200" y="5367984"/>
              <a:ext cx="515454" cy="457200"/>
              <a:chOff x="4271963" y="3929063"/>
              <a:chExt cx="790363" cy="657225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0E0EE42-D55B-4013-A2B2-54A9D80536ED}"/>
                  </a:ext>
                </a:extLst>
              </p:cNvPr>
              <p:cNvSpPr/>
              <p:nvPr/>
            </p:nvSpPr>
            <p:spPr>
              <a:xfrm>
                <a:off x="4271963" y="3929063"/>
                <a:ext cx="657225" cy="65722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D4AD974-BBCD-4575-9643-99640F5621A0}"/>
                  </a:ext>
                </a:extLst>
              </p:cNvPr>
              <p:cNvSpPr txBox="1"/>
              <p:nvPr/>
            </p:nvSpPr>
            <p:spPr>
              <a:xfrm>
                <a:off x="4326730" y="4014340"/>
                <a:ext cx="735596" cy="48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Ar</a:t>
                </a:r>
                <a:endParaRPr lang="en-US" sz="1100" dirty="0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2A6A370-01C2-4708-B648-A190844447DB}"/>
                </a:ext>
              </a:extLst>
            </p:cNvPr>
            <p:cNvGrpSpPr/>
            <p:nvPr/>
          </p:nvGrpSpPr>
          <p:grpSpPr>
            <a:xfrm>
              <a:off x="5372655" y="5367984"/>
              <a:ext cx="515454" cy="457200"/>
              <a:chOff x="4271963" y="3929063"/>
              <a:chExt cx="790363" cy="657225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04E09E5-354A-46F4-9D6D-A910C7930B00}"/>
                  </a:ext>
                </a:extLst>
              </p:cNvPr>
              <p:cNvSpPr/>
              <p:nvPr/>
            </p:nvSpPr>
            <p:spPr>
              <a:xfrm>
                <a:off x="4271963" y="3929063"/>
                <a:ext cx="657225" cy="65722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8EE9E5D-3C09-4962-8AB1-400D8B6CC58C}"/>
                  </a:ext>
                </a:extLst>
              </p:cNvPr>
              <p:cNvSpPr txBox="1"/>
              <p:nvPr/>
            </p:nvSpPr>
            <p:spPr>
              <a:xfrm>
                <a:off x="4326730" y="4014340"/>
                <a:ext cx="735596" cy="48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Ar</a:t>
                </a:r>
                <a:endParaRPr lang="en-US" sz="1100" dirty="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DF22798-75F1-4D89-928A-2F7E6DD1BE99}"/>
                </a:ext>
              </a:extLst>
            </p:cNvPr>
            <p:cNvGrpSpPr/>
            <p:nvPr/>
          </p:nvGrpSpPr>
          <p:grpSpPr>
            <a:xfrm>
              <a:off x="3918922" y="4686813"/>
              <a:ext cx="515452" cy="457200"/>
              <a:chOff x="4271963" y="3929063"/>
              <a:chExt cx="790359" cy="657225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2D8A530-DFD4-4099-AB89-97FDBE11564B}"/>
                  </a:ext>
                </a:extLst>
              </p:cNvPr>
              <p:cNvSpPr/>
              <p:nvPr/>
            </p:nvSpPr>
            <p:spPr>
              <a:xfrm>
                <a:off x="4271963" y="3929063"/>
                <a:ext cx="657225" cy="65722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BD81A6D-0078-409B-9B6A-95AEEFCEED88}"/>
                  </a:ext>
                </a:extLst>
              </p:cNvPr>
              <p:cNvSpPr txBox="1"/>
              <p:nvPr/>
            </p:nvSpPr>
            <p:spPr>
              <a:xfrm>
                <a:off x="4326727" y="4014339"/>
                <a:ext cx="735595" cy="48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Ar</a:t>
                </a:r>
                <a:r>
                  <a:rPr lang="en-US" sz="1600" baseline="30000" dirty="0"/>
                  <a:t>+</a:t>
                </a:r>
                <a:endParaRPr lang="en-US" sz="1100" baseline="30000" dirty="0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CCA25A9-453A-4106-B944-2343A61369D7}"/>
                </a:ext>
              </a:extLst>
            </p:cNvPr>
            <p:cNvGrpSpPr/>
            <p:nvPr/>
          </p:nvGrpSpPr>
          <p:grpSpPr>
            <a:xfrm>
              <a:off x="4673523" y="4686812"/>
              <a:ext cx="515452" cy="457200"/>
              <a:chOff x="4271963" y="3929063"/>
              <a:chExt cx="790359" cy="657225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7A1FE5C-7B33-49DA-9B41-66AC80CCC990}"/>
                  </a:ext>
                </a:extLst>
              </p:cNvPr>
              <p:cNvSpPr/>
              <p:nvPr/>
            </p:nvSpPr>
            <p:spPr>
              <a:xfrm>
                <a:off x="4271963" y="3929063"/>
                <a:ext cx="657225" cy="65722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0D193EE-C4C5-428E-A9CF-CAC1BFB77074}"/>
                  </a:ext>
                </a:extLst>
              </p:cNvPr>
              <p:cNvSpPr txBox="1"/>
              <p:nvPr/>
            </p:nvSpPr>
            <p:spPr>
              <a:xfrm>
                <a:off x="4326727" y="4014339"/>
                <a:ext cx="735595" cy="48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Ar</a:t>
                </a:r>
                <a:r>
                  <a:rPr lang="en-US" sz="1600" baseline="30000" dirty="0"/>
                  <a:t>+</a:t>
                </a:r>
                <a:endParaRPr lang="en-US" sz="1100" baseline="30000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3A2F5AF-5CCE-498A-8E82-389E66B169F1}"/>
                </a:ext>
              </a:extLst>
            </p:cNvPr>
            <p:cNvGrpSpPr/>
            <p:nvPr/>
          </p:nvGrpSpPr>
          <p:grpSpPr>
            <a:xfrm>
              <a:off x="5340879" y="4684520"/>
              <a:ext cx="515452" cy="457200"/>
              <a:chOff x="4271963" y="3929063"/>
              <a:chExt cx="790359" cy="657225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41756362-BF92-4F4D-8675-8E23559218F5}"/>
                  </a:ext>
                </a:extLst>
              </p:cNvPr>
              <p:cNvSpPr/>
              <p:nvPr/>
            </p:nvSpPr>
            <p:spPr>
              <a:xfrm>
                <a:off x="4271963" y="3929063"/>
                <a:ext cx="657225" cy="65722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505C9C7-E252-4991-8ECE-F1FF7E85F1AC}"/>
                  </a:ext>
                </a:extLst>
              </p:cNvPr>
              <p:cNvSpPr txBox="1"/>
              <p:nvPr/>
            </p:nvSpPr>
            <p:spPr>
              <a:xfrm>
                <a:off x="4326727" y="4014339"/>
                <a:ext cx="735595" cy="48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Ar</a:t>
                </a:r>
                <a:r>
                  <a:rPr lang="en-US" sz="1600" baseline="30000" dirty="0"/>
                  <a:t>+</a:t>
                </a:r>
                <a:endParaRPr lang="en-US" sz="1100" baseline="30000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FE81F90-92A2-4B4F-8DA1-DB2E0EA376AF}"/>
                </a:ext>
              </a:extLst>
            </p:cNvPr>
            <p:cNvGrpSpPr/>
            <p:nvPr/>
          </p:nvGrpSpPr>
          <p:grpSpPr>
            <a:xfrm>
              <a:off x="2532876" y="3986271"/>
              <a:ext cx="515452" cy="457200"/>
              <a:chOff x="4271963" y="3929063"/>
              <a:chExt cx="790359" cy="657225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D2737636-C64C-4F72-8FB8-9508B0127BDD}"/>
                  </a:ext>
                </a:extLst>
              </p:cNvPr>
              <p:cNvSpPr/>
              <p:nvPr/>
            </p:nvSpPr>
            <p:spPr>
              <a:xfrm>
                <a:off x="4271963" y="3929063"/>
                <a:ext cx="657225" cy="65722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5A8E9C0-68B0-46ED-95E4-109024560573}"/>
                  </a:ext>
                </a:extLst>
              </p:cNvPr>
              <p:cNvSpPr txBox="1"/>
              <p:nvPr/>
            </p:nvSpPr>
            <p:spPr>
              <a:xfrm>
                <a:off x="4326727" y="4014339"/>
                <a:ext cx="735595" cy="48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Ar</a:t>
                </a:r>
                <a:r>
                  <a:rPr lang="en-US" sz="1600" baseline="30000" dirty="0"/>
                  <a:t>+</a:t>
                </a:r>
                <a:endParaRPr lang="en-US" sz="1100" baseline="30000" dirty="0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891C0FE-01E4-44FC-AFF2-53E08761EFB7}"/>
                </a:ext>
              </a:extLst>
            </p:cNvPr>
            <p:cNvGrpSpPr/>
            <p:nvPr/>
          </p:nvGrpSpPr>
          <p:grpSpPr>
            <a:xfrm>
              <a:off x="2528189" y="4686813"/>
              <a:ext cx="515452" cy="457200"/>
              <a:chOff x="4271963" y="3929063"/>
              <a:chExt cx="790359" cy="657225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F2B0779E-4492-4B28-8942-EB350C7A9BBB}"/>
                  </a:ext>
                </a:extLst>
              </p:cNvPr>
              <p:cNvSpPr/>
              <p:nvPr/>
            </p:nvSpPr>
            <p:spPr>
              <a:xfrm>
                <a:off x="4271963" y="3929063"/>
                <a:ext cx="657225" cy="65722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0E18107-F79E-403F-8BEF-5BC8AD71CCDE}"/>
                  </a:ext>
                </a:extLst>
              </p:cNvPr>
              <p:cNvSpPr txBox="1"/>
              <p:nvPr/>
            </p:nvSpPr>
            <p:spPr>
              <a:xfrm>
                <a:off x="4326727" y="4014339"/>
                <a:ext cx="735595" cy="48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Ar</a:t>
                </a:r>
                <a:r>
                  <a:rPr lang="en-US" sz="1600" baseline="30000" dirty="0"/>
                  <a:t>+</a:t>
                </a:r>
                <a:endParaRPr lang="en-US" sz="1100" baseline="30000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94D793A-9CFB-4FE9-A312-B323B72EE5FA}"/>
                </a:ext>
              </a:extLst>
            </p:cNvPr>
            <p:cNvGrpSpPr/>
            <p:nvPr/>
          </p:nvGrpSpPr>
          <p:grpSpPr>
            <a:xfrm>
              <a:off x="6054696" y="5387355"/>
              <a:ext cx="515452" cy="457200"/>
              <a:chOff x="4271963" y="3929063"/>
              <a:chExt cx="790359" cy="657225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F529343-6141-4487-ADC6-E3C81BD464B4}"/>
                  </a:ext>
                </a:extLst>
              </p:cNvPr>
              <p:cNvSpPr/>
              <p:nvPr/>
            </p:nvSpPr>
            <p:spPr>
              <a:xfrm>
                <a:off x="4271963" y="3929063"/>
                <a:ext cx="657225" cy="65722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3DF2969D-2A49-4866-A1FF-6268062D2283}"/>
                  </a:ext>
                </a:extLst>
              </p:cNvPr>
              <p:cNvSpPr txBox="1"/>
              <p:nvPr/>
            </p:nvSpPr>
            <p:spPr>
              <a:xfrm>
                <a:off x="4326727" y="4014339"/>
                <a:ext cx="735595" cy="48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Ar</a:t>
                </a:r>
                <a:r>
                  <a:rPr lang="en-US" sz="1600" baseline="30000" dirty="0"/>
                  <a:t>+</a:t>
                </a:r>
                <a:endParaRPr lang="en-US" sz="1100" baseline="30000" dirty="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8F364F3-4ABF-402D-9540-E921F775B5B4}"/>
                </a:ext>
              </a:extLst>
            </p:cNvPr>
            <p:cNvGrpSpPr/>
            <p:nvPr/>
          </p:nvGrpSpPr>
          <p:grpSpPr>
            <a:xfrm>
              <a:off x="6823567" y="5374775"/>
              <a:ext cx="515452" cy="457200"/>
              <a:chOff x="4271963" y="3929063"/>
              <a:chExt cx="790359" cy="657225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7FD96989-7341-43DF-A1C8-B434F0B0DEE7}"/>
                  </a:ext>
                </a:extLst>
              </p:cNvPr>
              <p:cNvSpPr/>
              <p:nvPr/>
            </p:nvSpPr>
            <p:spPr>
              <a:xfrm>
                <a:off x="4271963" y="3929063"/>
                <a:ext cx="657225" cy="65722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8F1E810-6B0A-4B70-AD7F-8531D166B2ED}"/>
                  </a:ext>
                </a:extLst>
              </p:cNvPr>
              <p:cNvSpPr txBox="1"/>
              <p:nvPr/>
            </p:nvSpPr>
            <p:spPr>
              <a:xfrm>
                <a:off x="4326727" y="4014339"/>
                <a:ext cx="735595" cy="48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Ar</a:t>
                </a:r>
                <a:r>
                  <a:rPr lang="en-US" sz="1600" baseline="30000" dirty="0"/>
                  <a:t>+</a:t>
                </a:r>
                <a:endParaRPr lang="en-US" sz="1100" baseline="30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638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05E476-E2DF-4C80-B361-EDE16ADB2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first cut on number of hits and unique wire numbers</a:t>
            </a:r>
          </a:p>
          <a:p>
            <a:pPr lvl="1"/>
            <a:r>
              <a:rPr lang="en-US" dirty="0"/>
              <a:t>Plot </a:t>
            </a:r>
            <a:r>
              <a:rPr lang="en-US" dirty="0" err="1"/>
              <a:t>Peaktime</a:t>
            </a:r>
            <a:r>
              <a:rPr lang="en-US" dirty="0"/>
              <a:t> vs wire number, acts as a track reconstruction</a:t>
            </a:r>
          </a:p>
          <a:p>
            <a:pPr lvl="2"/>
            <a:r>
              <a:rPr lang="en-US" dirty="0"/>
              <a:t>Induction and collection planes</a:t>
            </a:r>
          </a:p>
          <a:p>
            <a:pPr lvl="1"/>
            <a:r>
              <a:rPr lang="en-US" dirty="0"/>
              <a:t>Remove points farther than 2 ticks from fit line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19BF81-13FA-425A-B6A1-0070E7A2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Purity Calculation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E0A25-0176-497F-ADCA-EF56426AFA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9AF0D-AA3F-459B-BA9B-8C019AB5F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70F94F9-5A72-45B3-BB7A-6A5E89D46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Adrian Orea | SBND Electronics Data Analysis</a:t>
            </a:r>
            <a:endParaRPr lang="en-US" b="1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15FF3FF-1C4D-4543-8BDF-CDAB2B7E1D9C}"/>
              </a:ext>
            </a:extLst>
          </p:cNvPr>
          <p:cNvSpPr txBox="1">
            <a:spLocks/>
          </p:cNvSpPr>
          <p:nvPr/>
        </p:nvSpPr>
        <p:spPr>
          <a:xfrm>
            <a:off x="1326752" y="2836554"/>
            <a:ext cx="2333625" cy="42787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Collection Plane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D6E1C86-45B0-4487-96AB-E9996E6DBE36}"/>
              </a:ext>
            </a:extLst>
          </p:cNvPr>
          <p:cNvSpPr txBox="1">
            <a:spLocks/>
          </p:cNvSpPr>
          <p:nvPr/>
        </p:nvSpPr>
        <p:spPr>
          <a:xfrm>
            <a:off x="5663008" y="2841316"/>
            <a:ext cx="2333625" cy="42787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Induction Plane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7FFFDA-266C-48D1-A026-9F59CC069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529" y="3191572"/>
            <a:ext cx="3956052" cy="2851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F3A646-DFAB-4645-81A5-74881DE1D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19" y="3186923"/>
            <a:ext cx="3956052" cy="285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4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D9FCCC-759E-44C1-85A3-AE1946DC1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Plot integral (charge) vs peak time</a:t>
            </a:r>
          </a:p>
          <a:p>
            <a:pPr lvl="2"/>
            <a:r>
              <a:rPr lang="en-US" dirty="0"/>
              <a:t>Fit with exponential, normalized based on geometry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DAD19E-DE25-454F-B8EC-55EF1DFE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Purity Calculation cont.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37B2E-9CC8-4237-BF18-4D13CBED91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CA1F4-794F-4FD4-804A-9C9AAC2DF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8A9B598-B1C2-4352-B49B-16047FE09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Adrian Orea | SBND Electronics Data Analysis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369727-C778-446F-A2F3-A0208DF2F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309"/>
          <a:stretch/>
        </p:blipFill>
        <p:spPr>
          <a:xfrm>
            <a:off x="645319" y="2023049"/>
            <a:ext cx="7853362" cy="281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1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D9FCCC-759E-44C1-85A3-AE1946DC1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Create histogram of difference between fit and data</a:t>
            </a:r>
          </a:p>
          <a:p>
            <a:pPr lvl="2"/>
            <a:r>
              <a:rPr lang="en-US" dirty="0"/>
              <a:t>Fit with Landau function to get sigma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DAD19E-DE25-454F-B8EC-55EF1DFE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Purity Calculation cont.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37B2E-9CC8-4237-BF18-4D13CBED91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8/9/2018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CA1F4-794F-4FD4-804A-9C9AAC2DF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8A9B598-B1C2-4352-B49B-16047FE09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Adrian Orea | SBND Electronics Data Analysis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5E2D61-232E-4861-BD24-7386DCD6C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568" y="2022439"/>
            <a:ext cx="5362575" cy="386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8615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1BA23D6A-3DB6-4697-B91C-9A57548AE5BE}" vid="{4E53EEA6-17C6-4E26-8AE2-A1D06DBF4E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</Template>
  <TotalTime>1206</TotalTime>
  <Words>947</Words>
  <Application>Microsoft Office PowerPoint</Application>
  <PresentationFormat>On-screen Show (4:3)</PresentationFormat>
  <Paragraphs>221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Calibri</vt:lpstr>
      <vt:lpstr>Cambria Math</vt:lpstr>
      <vt:lpstr>Geneva</vt:lpstr>
      <vt:lpstr>Helvetica</vt:lpstr>
      <vt:lpstr>Wingdings</vt:lpstr>
      <vt:lpstr>Fermilab_PPT_090815</vt:lpstr>
      <vt:lpstr>PowerPoint Presentation</vt:lpstr>
      <vt:lpstr>Outline</vt:lpstr>
      <vt:lpstr>LArTPC</vt:lpstr>
      <vt:lpstr>TPC at Fermilab Test Beam Facility (FTBF)</vt:lpstr>
      <vt:lpstr>PowerPoint Presentation</vt:lpstr>
      <vt:lpstr>Purity Calculation</vt:lpstr>
      <vt:lpstr>Purity Calculation</vt:lpstr>
      <vt:lpstr>Purity Calculation cont.</vt:lpstr>
      <vt:lpstr>Purity Calculation cont.</vt:lpstr>
      <vt:lpstr>Purity Calculation cont.</vt:lpstr>
      <vt:lpstr>Event Display</vt:lpstr>
      <vt:lpstr>Multi-Channel Analysis </vt:lpstr>
      <vt:lpstr>Data</vt:lpstr>
      <vt:lpstr>Data cont.</vt:lpstr>
      <vt:lpstr>Multi-Channel Analysis cont.</vt:lpstr>
      <vt:lpstr>Noise RMS</vt:lpstr>
      <vt:lpstr>RMS Plots</vt:lpstr>
      <vt:lpstr>Results</vt:lpstr>
      <vt:lpstr>Future Work</vt:lpstr>
      <vt:lpstr>Acknowledgments</vt:lpstr>
      <vt:lpstr>Distance from linear fit</vt:lpstr>
      <vt:lpstr>Data Induction Plane Noise</vt:lpstr>
      <vt:lpstr>Data analysis</vt:lpstr>
      <vt:lpstr>Beam Composition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Orea</dc:creator>
  <cp:lastModifiedBy>Adrian Orea</cp:lastModifiedBy>
  <cp:revision>145</cp:revision>
  <cp:lastPrinted>2014-01-20T19:40:21Z</cp:lastPrinted>
  <dcterms:created xsi:type="dcterms:W3CDTF">2017-07-19T21:03:51Z</dcterms:created>
  <dcterms:modified xsi:type="dcterms:W3CDTF">2018-08-09T13:04:50Z</dcterms:modified>
</cp:coreProperties>
</file>