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5E4AE5B0" ContentType="image/png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2" r:id="rId3"/>
    <p:sldId id="258" r:id="rId4"/>
    <p:sldId id="274" r:id="rId5"/>
    <p:sldId id="276" r:id="rId6"/>
    <p:sldId id="271" r:id="rId7"/>
    <p:sldId id="264" r:id="rId8"/>
    <p:sldId id="265" r:id="rId9"/>
    <p:sldId id="266" r:id="rId10"/>
    <p:sldId id="268" r:id="rId11"/>
    <p:sldId id="270" r:id="rId12"/>
    <p:sldId id="269" r:id="rId13"/>
    <p:sldId id="273" r:id="rId14"/>
    <p:sldId id="26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F3EA-46A2-40F3-9B91-AD9A061A3A8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0C1A-3F0F-4AB0-8608-FD49707B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2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ED725-1E58-439F-94EE-56CDD1007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ED725-1E58-439F-94EE-56CDD10072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CDBA-3B7D-4905-BC62-101A8ADA59CD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E9C8-EC2D-4BBF-AE3A-73DD7F64D7C5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56B4-B418-43AB-9B8C-3C801BF99D71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EB33-C0F9-409D-B864-6EFB35BCFD25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6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F6-369F-4B36-B494-C71ECC22F7D6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A614-CC69-4640-BA47-B2ECD44422EF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4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D4489-4006-4638-B631-91487A20660E}" type="datetime1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B639-F93A-46CA-AF36-485185DBB814}" type="datetime1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3B29-52AB-47B3-8B68-CB6A0207318B}" type="datetime1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E21D-710B-4AE6-A5B1-F72FA925FDB3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F279-938E-44E2-A48B-FC2E10100D0E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6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A52A-6D7C-420E-867B-6C36DF11ABB3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5E4AE5B0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10.png@01D421B5.0854A83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cid:image002.png@01D4309D.684DE0C0" TargetMode="Externa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cid:image002.png@01D38BB9.F2FE026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D3725B.035970E0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370CB.37E47F30" TargetMode="External"/><Relationship Id="rId5" Type="http://schemas.openxmlformats.org/officeDocument/2006/relationships/image" Target="../media/image18.png"/><Relationship Id="rId4" Type="http://schemas.openxmlformats.org/officeDocument/2006/relationships/image" Target="cid:image006.png@01D38BBB.56021A8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cid:image007.png@01D38C63.A69B6890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cid:image010.png@01D421B5.0854A830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03" y="1199076"/>
            <a:ext cx="9051395" cy="450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89431"/>
            <a:ext cx="7772400" cy="7888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Detector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DSS Design Description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1358" y="6092519"/>
            <a:ext cx="1750923" cy="576150"/>
          </a:xfrm>
        </p:spPr>
        <p:txBody>
          <a:bodyPr>
            <a:noAutofit/>
          </a:bodyPr>
          <a:lstStyle/>
          <a:p>
            <a:pPr algn="l"/>
            <a:r>
              <a:rPr lang="en-US" sz="1400" dirty="0"/>
              <a:t>V. Guarino &amp; R. Kmak</a:t>
            </a:r>
            <a:br>
              <a:rPr lang="en-US" sz="1400" dirty="0"/>
            </a:br>
            <a:r>
              <a:rPr lang="en-US" sz="1400" dirty="0"/>
              <a:t>August 20, 2018</a:t>
            </a:r>
          </a:p>
        </p:txBody>
      </p:sp>
      <p:pic>
        <p:nvPicPr>
          <p:cNvPr id="4" name="Picture 3" descr="cid:image001.png@01CD7AF7.BB26B7C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36" y="5907507"/>
            <a:ext cx="1683947" cy="76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27796">
            <a:off x="5373986" y="6092519"/>
            <a:ext cx="403947" cy="54464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84DB2-FB76-424B-9D1D-C0456F8D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0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46"/>
            <a:ext cx="6090920" cy="132556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Removal of Shuttle Beams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80" y="1250595"/>
            <a:ext cx="5811520" cy="29981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last drift volume requires us to place final APA/CPA into position under the Shuttle Feed-thru and bolt beam section in place. </a:t>
            </a:r>
          </a:p>
          <a:p>
            <a:r>
              <a:rPr lang="en-US" dirty="0"/>
              <a:t>Trolleys and drives are removed</a:t>
            </a:r>
          </a:p>
          <a:p>
            <a:r>
              <a:rPr lang="en-US" dirty="0"/>
              <a:t>Each section of north/south shuttle beam is then removed</a:t>
            </a:r>
          </a:p>
          <a:p>
            <a:r>
              <a:rPr lang="en-US" dirty="0"/>
              <a:t>End wall is constructed as last step after drift volume is deployed</a:t>
            </a:r>
          </a:p>
        </p:txBody>
      </p:sp>
      <p:pic>
        <p:nvPicPr>
          <p:cNvPr id="4" name="Picture 3" descr="cid:image010.png@01D421B5.0854A830">
            <a:extLst>
              <a:ext uri="{FF2B5EF4-FFF2-40B4-BE49-F238E27FC236}">
                <a16:creationId xmlns:a16="http://schemas.microsoft.com/office/drawing/2014/main" id="{EDED2632-8760-4B96-8521-3BDB5C119754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59" y="4320312"/>
            <a:ext cx="3474639" cy="2249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90A917-B091-44B5-8096-744E3C44135C}"/>
              </a:ext>
            </a:extLst>
          </p:cNvPr>
          <p:cNvCxnSpPr>
            <a:cxnSpLocks/>
          </p:cNvCxnSpPr>
          <p:nvPr/>
        </p:nvCxnSpPr>
        <p:spPr>
          <a:xfrm>
            <a:off x="3785792" y="4926235"/>
            <a:ext cx="590615" cy="645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E46E98-E7CF-4B5D-9FA0-10B9D9CD8EB6}"/>
              </a:ext>
            </a:extLst>
          </p:cNvPr>
          <p:cNvCxnSpPr>
            <a:cxnSpLocks/>
          </p:cNvCxnSpPr>
          <p:nvPr/>
        </p:nvCxnSpPr>
        <p:spPr>
          <a:xfrm flipH="1">
            <a:off x="3013226" y="4926235"/>
            <a:ext cx="521669" cy="11281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4DE96-E6DB-4EC0-9C69-4DF64FC0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10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21D29A-D8F5-4005-BB0F-6035B2D6C090}"/>
              </a:ext>
            </a:extLst>
          </p:cNvPr>
          <p:cNvSpPr txBox="1"/>
          <p:nvPr/>
        </p:nvSpPr>
        <p:spPr>
          <a:xfrm>
            <a:off x="2932478" y="4556903"/>
            <a:ext cx="17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Remove Beams</a:t>
            </a: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36" y="690689"/>
            <a:ext cx="3794153" cy="302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14" y="4028536"/>
            <a:ext cx="4043462" cy="254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21D29A-D8F5-4005-BB0F-6035B2D6C090}"/>
              </a:ext>
            </a:extLst>
          </p:cNvPr>
          <p:cNvSpPr txBox="1"/>
          <p:nvPr/>
        </p:nvSpPr>
        <p:spPr>
          <a:xfrm>
            <a:off x="6650115" y="690689"/>
            <a:ext cx="17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Runway Beams</a:t>
            </a:r>
            <a:endParaRPr lang="en-US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90A917-B091-44B5-8096-744E3C44135C}"/>
              </a:ext>
            </a:extLst>
          </p:cNvPr>
          <p:cNvCxnSpPr>
            <a:cxnSpLocks/>
          </p:cNvCxnSpPr>
          <p:nvPr/>
        </p:nvCxnSpPr>
        <p:spPr>
          <a:xfrm>
            <a:off x="7777018" y="1060021"/>
            <a:ext cx="269553" cy="9515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2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73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Moving APA/CPA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69" y="1071480"/>
            <a:ext cx="7783523" cy="26521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P-Dune APA/CPAs were moved by hand by techs pushing from scissors lift --- not practical for FD</a:t>
            </a:r>
          </a:p>
          <a:p>
            <a:r>
              <a:rPr lang="en-US" dirty="0"/>
              <a:t>Investigating several options: Crawler trolleys, winches and gear rack</a:t>
            </a:r>
          </a:p>
          <a:p>
            <a:r>
              <a:rPr lang="en-US" dirty="0"/>
              <a:t>Tests have been done to determine how well DSS beams need to be aligned and lateral forces</a:t>
            </a:r>
          </a:p>
          <a:p>
            <a:pPr lvl="1"/>
            <a:r>
              <a:rPr lang="en-US" dirty="0"/>
              <a:t>¼” gaps are not a problem</a:t>
            </a:r>
          </a:p>
          <a:p>
            <a:pPr lvl="1"/>
            <a:r>
              <a:rPr lang="en-US" dirty="0"/>
              <a:t>Steps greater than 1/8” are a problem to climb</a:t>
            </a:r>
          </a:p>
          <a:p>
            <a:pPr lvl="1"/>
            <a:r>
              <a:rPr lang="en-US" dirty="0"/>
              <a:t>Beam alignment will determine allowable tolerances</a:t>
            </a:r>
          </a:p>
          <a:p>
            <a:r>
              <a:rPr lang="en-US" dirty="0"/>
              <a:t>SS I-Beams sections </a:t>
            </a:r>
            <a:r>
              <a:rPr lang="en-US" dirty="0" smtClean="0"/>
              <a:t>may be </a:t>
            </a:r>
            <a:r>
              <a:rPr lang="en-US" dirty="0"/>
              <a:t>bolted together during installation 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17" y="1134891"/>
            <a:ext cx="3196051" cy="21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08994" y="3803455"/>
            <a:ext cx="3714750" cy="2785745"/>
          </a:xfrm>
          <a:prstGeom prst="rect">
            <a:avLst/>
          </a:prstGeom>
        </p:spPr>
      </p:pic>
      <p:pic>
        <p:nvPicPr>
          <p:cNvPr id="6" name="Picture 5" descr="cid:image002.png@01D4309D.684DE0C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11" y="3723588"/>
            <a:ext cx="3553119" cy="249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9745" y="3723588"/>
            <a:ext cx="3803259" cy="29954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6CB79-69C5-4195-A4D6-8831AFA7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5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Design Review Schedule: Before TDR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623584" cy="4486275"/>
          </a:xfrm>
        </p:spPr>
        <p:txBody>
          <a:bodyPr/>
          <a:lstStyle/>
          <a:p>
            <a:r>
              <a:rPr lang="en-US" dirty="0"/>
              <a:t>60% Review-~Jan 2019 Project schedule </a:t>
            </a:r>
          </a:p>
          <a:p>
            <a:pPr lvl="1"/>
            <a:r>
              <a:rPr lang="en-US" dirty="0"/>
              <a:t>Design choice identified</a:t>
            </a:r>
          </a:p>
          <a:p>
            <a:pPr lvl="1"/>
            <a:r>
              <a:rPr lang="en-US" b="1" dirty="0"/>
              <a:t>Complete integration with APA/CPA/CE/PD consortia requirements</a:t>
            </a:r>
          </a:p>
          <a:p>
            <a:pPr lvl="1"/>
            <a:r>
              <a:rPr lang="en-US" b="1" dirty="0"/>
              <a:t>Integration with cryostat specifications for roof deflections and tolerances </a:t>
            </a:r>
          </a:p>
          <a:p>
            <a:pPr lvl="1"/>
            <a:r>
              <a:rPr lang="en-US" dirty="0"/>
              <a:t>Complete engineering analyses and documentation</a:t>
            </a:r>
          </a:p>
          <a:p>
            <a:pPr lvl="1"/>
            <a:r>
              <a:rPr lang="en-US" dirty="0"/>
              <a:t>Incorporation of ProtoDUNE lessons learned</a:t>
            </a:r>
          </a:p>
          <a:p>
            <a:pPr lvl="1"/>
            <a:r>
              <a:rPr lang="en-US" dirty="0"/>
              <a:t>Plans for production and </a:t>
            </a:r>
            <a:r>
              <a:rPr lang="en-US" b="1" dirty="0"/>
              <a:t>evaluation of prototypes </a:t>
            </a:r>
          </a:p>
          <a:p>
            <a:pPr lvl="1"/>
            <a:r>
              <a:rPr lang="en-US" dirty="0"/>
              <a:t>Draft manufacturing, quality assurance, testing and procurement plans</a:t>
            </a:r>
          </a:p>
          <a:p>
            <a:pPr lvl="1"/>
            <a:r>
              <a:rPr lang="en-US" dirty="0"/>
              <a:t>Installation plans </a:t>
            </a:r>
            <a:r>
              <a:rPr lang="en-US" b="1" dirty="0"/>
              <a:t>including mechanical tests, special tools and fixtures</a:t>
            </a:r>
          </a:p>
          <a:p>
            <a:pPr lvl="1"/>
            <a:r>
              <a:rPr lang="en-US" dirty="0"/>
              <a:t>Value engineering exercise </a:t>
            </a:r>
          </a:p>
          <a:p>
            <a:pPr lvl="1"/>
            <a:r>
              <a:rPr lang="en-US" dirty="0"/>
              <a:t>Resolution of 30% review recommendations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90C40-872B-484F-BE92-CEAE7ECD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8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BD6A-3DCD-4F4D-90FC-61003F37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DSS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D</a:t>
            </a:r>
            <a:r>
              <a:rPr lang="en-US" dirty="0" smtClean="0"/>
              <a:t>etails for </a:t>
            </a:r>
            <a:r>
              <a:rPr lang="en-US" dirty="0"/>
              <a:t>60%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5A071-325F-44F1-88AD-C05AB662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52"/>
            <a:ext cx="10515600" cy="5063523"/>
          </a:xfrm>
        </p:spPr>
        <p:txBody>
          <a:bodyPr>
            <a:normAutofit/>
          </a:bodyPr>
          <a:lstStyle/>
          <a:p>
            <a:r>
              <a:rPr lang="en-US" dirty="0"/>
              <a:t>Survey Design Details</a:t>
            </a:r>
          </a:p>
          <a:p>
            <a:pPr lvl="1"/>
            <a:r>
              <a:rPr lang="en-US" dirty="0"/>
              <a:t>Work with FNAL survey experts to design compatible survey features</a:t>
            </a:r>
          </a:p>
          <a:p>
            <a:pPr lvl="1"/>
            <a:r>
              <a:rPr lang="en-US" dirty="0"/>
              <a:t>Survey of DSS Hanger rod to allow adjustment of DSS elevations after cooling</a:t>
            </a:r>
          </a:p>
          <a:p>
            <a:r>
              <a:rPr lang="en-US" dirty="0" smtClean="0"/>
              <a:t>Crossing Tube height incompatibility with feedthrough length has to be resolved. </a:t>
            </a:r>
            <a:endParaRPr lang="en-US" dirty="0"/>
          </a:p>
          <a:p>
            <a:r>
              <a:rPr lang="en-US" dirty="0"/>
              <a:t>Detailed </a:t>
            </a:r>
            <a:r>
              <a:rPr lang="en-US" dirty="0" smtClean="0"/>
              <a:t>prototype study </a:t>
            </a:r>
            <a:r>
              <a:rPr lang="en-US" dirty="0"/>
              <a:t>of shuttle beam area </a:t>
            </a:r>
          </a:p>
          <a:p>
            <a:r>
              <a:rPr lang="en-US" dirty="0" smtClean="0"/>
              <a:t>QA </a:t>
            </a:r>
            <a:r>
              <a:rPr lang="en-US" dirty="0"/>
              <a:t>plans, documentation and integration into inventory/database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70330-5F19-430D-B1DE-EF096349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82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219" y="-124402"/>
            <a:ext cx="10515600" cy="1325563"/>
          </a:xfrm>
        </p:spPr>
        <p:txBody>
          <a:bodyPr/>
          <a:lstStyle/>
          <a:p>
            <a:r>
              <a:rPr lang="en-US" dirty="0"/>
              <a:t>DSS Design Risks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27" y="959062"/>
            <a:ext cx="11572600" cy="57624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 Roof Deformations have not been defined yet</a:t>
            </a:r>
          </a:p>
          <a:p>
            <a:pPr marL="465138" indent="-457200">
              <a:spcBef>
                <a:spcPts val="600"/>
              </a:spcBef>
              <a:tabLst>
                <a:tab pos="290513" algn="l"/>
              </a:tabLst>
            </a:pPr>
            <a:r>
              <a:rPr lang="en-US" dirty="0" smtClean="0"/>
              <a:t>Variation </a:t>
            </a:r>
            <a:r>
              <a:rPr lang="en-US" dirty="0"/>
              <a:t>in the feed thru locations and variation in the flange angle due to installation tolerances</a:t>
            </a:r>
          </a:p>
          <a:p>
            <a:pPr marL="465138" indent="-457200">
              <a:spcBef>
                <a:spcPts val="600"/>
              </a:spcBef>
              <a:tabLst>
                <a:tab pos="290513" algn="l"/>
              </a:tabLst>
            </a:pPr>
            <a:r>
              <a:rPr lang="en-US" dirty="0" smtClean="0"/>
              <a:t>Effects </a:t>
            </a:r>
            <a:r>
              <a:rPr lang="en-US" dirty="0"/>
              <a:t>from cooldown are not predicted properly. </a:t>
            </a:r>
          </a:p>
          <a:p>
            <a:pPr marL="922338" lvl="1" indent="-457200">
              <a:spcBef>
                <a:spcPts val="600"/>
              </a:spcBef>
              <a:tabLst>
                <a:tab pos="290513" algn="l"/>
              </a:tabLst>
            </a:pPr>
            <a:r>
              <a:rPr lang="en-US" dirty="0"/>
              <a:t>Is the DSS design adjustment enough compensate for this displacement</a:t>
            </a:r>
          </a:p>
          <a:p>
            <a:pPr marL="465138" indent="-457200">
              <a:spcBef>
                <a:spcPts val="600"/>
              </a:spcBef>
              <a:tabLst>
                <a:tab pos="290513" algn="l"/>
              </a:tabLst>
            </a:pPr>
            <a:r>
              <a:rPr lang="en-US" dirty="0"/>
              <a:t>Need to dismount flange support assembly after TPC installation due to mechanical issue or leak.  </a:t>
            </a:r>
          </a:p>
          <a:p>
            <a:pPr marL="922338" lvl="1" indent="-457200">
              <a:spcBef>
                <a:spcPts val="600"/>
              </a:spcBef>
              <a:tabLst>
                <a:tab pos="290513" algn="l"/>
              </a:tabLst>
            </a:pPr>
            <a:r>
              <a:rPr lang="en-US" dirty="0"/>
              <a:t>Leak test before installation at production site and after delivery to CERN. </a:t>
            </a:r>
          </a:p>
          <a:p>
            <a:pPr marL="922338" lvl="1" indent="-457200">
              <a:spcBef>
                <a:spcPts val="600"/>
              </a:spcBef>
              <a:tabLst>
                <a:tab pos="290513" algn="l"/>
              </a:tabLst>
            </a:pPr>
            <a:r>
              <a:rPr lang="en-US" dirty="0"/>
              <a:t>Increase purge rate to feed thru</a:t>
            </a:r>
          </a:p>
          <a:p>
            <a:pPr marL="922338" lvl="1" indent="-457200">
              <a:spcBef>
                <a:spcPts val="600"/>
              </a:spcBef>
              <a:tabLst>
                <a:tab pos="290513" algn="l"/>
              </a:tabLst>
            </a:pPr>
            <a:r>
              <a:rPr lang="en-US" dirty="0"/>
              <a:t>Pot volume of bellows if leak </a:t>
            </a:r>
            <a:r>
              <a:rPr lang="en-US" dirty="0" smtClean="0"/>
              <a:t>occurs</a:t>
            </a:r>
          </a:p>
          <a:p>
            <a:pPr marL="465138" indent="-457200">
              <a:spcBef>
                <a:spcPts val="600"/>
              </a:spcBef>
              <a:tabLst>
                <a:tab pos="290513" algn="l"/>
              </a:tabLst>
            </a:pPr>
            <a:r>
              <a:rPr lang="en-US" dirty="0"/>
              <a:t>Unable to obtain required access during installation</a:t>
            </a:r>
          </a:p>
          <a:p>
            <a:pPr marL="922338" lvl="1" indent="-457200">
              <a:spcBef>
                <a:spcPts val="600"/>
              </a:spcBef>
              <a:tabLst>
                <a:tab pos="290513" algn="l"/>
              </a:tabLst>
            </a:pPr>
            <a:r>
              <a:rPr lang="en-US" dirty="0"/>
              <a:t>Full scale tests at Ash River will help, but not planned until 2020-2021</a:t>
            </a:r>
          </a:p>
          <a:p>
            <a:r>
              <a:rPr lang="en-US" sz="2400" dirty="0"/>
              <a:t>Changes in the TPC design affect loads or motions of the DSS </a:t>
            </a:r>
          </a:p>
          <a:p>
            <a:pPr lvl="1"/>
            <a:r>
              <a:rPr lang="en-US" dirty="0"/>
              <a:t>This includes potential design change of Field Cage Ground Plan</a:t>
            </a:r>
          </a:p>
          <a:p>
            <a:pPr lvl="1"/>
            <a:r>
              <a:rPr lang="en-US" dirty="0"/>
              <a:t>Cable tray support </a:t>
            </a:r>
          </a:p>
          <a:p>
            <a:pPr lvl="1"/>
            <a:r>
              <a:rPr lang="en-US" dirty="0"/>
              <a:t>Top Field cage deployment</a:t>
            </a:r>
          </a:p>
          <a:p>
            <a:pPr marL="7938" indent="0">
              <a:spcBef>
                <a:spcPts val="600"/>
              </a:spcBef>
              <a:buNone/>
              <a:tabLst>
                <a:tab pos="290513" algn="l"/>
              </a:tabLst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5A906-FD72-45EC-896D-C80BFD9F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3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P-Dune was basis of design</a:t>
            </a:r>
          </a:p>
          <a:p>
            <a:r>
              <a:rPr lang="en-US" dirty="0"/>
              <a:t>Shuttle beams are similar to the P-Dune Bridge beams</a:t>
            </a:r>
          </a:p>
          <a:p>
            <a:pPr lvl="1"/>
            <a:r>
              <a:rPr lang="en-US" dirty="0"/>
              <a:t>Similar trolleys and mounting method are used.</a:t>
            </a:r>
          </a:p>
          <a:p>
            <a:r>
              <a:rPr lang="en-US" dirty="0"/>
              <a:t>Feedthrough support concept similar to P-Dune</a:t>
            </a:r>
          </a:p>
          <a:p>
            <a:r>
              <a:rPr lang="en-US" dirty="0"/>
              <a:t>Method for driving shuttle beam and APA/CPA have been tested.  </a:t>
            </a:r>
          </a:p>
          <a:p>
            <a:r>
              <a:rPr lang="en-US" dirty="0"/>
              <a:t>Full scale testing at AR is needed.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C879E-919E-4E23-8673-ABFA1B2F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4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80" y="936573"/>
            <a:ext cx="8310328" cy="54197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cid:image001.png@01CD7AF7.BB26B7C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71" y="6356351"/>
            <a:ext cx="745958" cy="3603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09800" y="89431"/>
            <a:ext cx="7772400" cy="692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Detector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Identification – Inside Cryostat (Installed)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0768" y="5481415"/>
            <a:ext cx="1084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Shuttle Area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16112" y="3212247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TCO Beams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6209" y="5481415"/>
            <a:ext cx="877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DSS Area</a:t>
            </a:r>
          </a:p>
        </p:txBody>
      </p:sp>
    </p:spTree>
    <p:extLst>
      <p:ext uri="{BB962C8B-B14F-4D97-AF65-F5344CB8AC3E}">
        <p14:creationId xmlns:p14="http://schemas.microsoft.com/office/powerpoint/2010/main" val="400116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D99E0-203C-4190-902A-36F892B54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688" y="850656"/>
            <a:ext cx="11425683" cy="2194027"/>
          </a:xfrm>
        </p:spPr>
        <p:txBody>
          <a:bodyPr>
            <a:normAutofit fontScale="32500" lnSpcReduction="20000"/>
          </a:bodyPr>
          <a:lstStyle/>
          <a:p>
            <a:r>
              <a:rPr lang="en-US" sz="6800" dirty="0"/>
              <a:t>APA/CPA installed and mounted similar to P-Dune</a:t>
            </a:r>
          </a:p>
          <a:p>
            <a:r>
              <a:rPr lang="en-US" sz="6800" dirty="0"/>
              <a:t>APA/CPA inserted through TCO onto a shuttle (bridge) beam similar to P-Dune. </a:t>
            </a:r>
          </a:p>
          <a:p>
            <a:r>
              <a:rPr lang="en-US" sz="6800" dirty="0" smtClean="0"/>
              <a:t>Shuttle (Bridge) </a:t>
            </a:r>
            <a:r>
              <a:rPr lang="en-US" sz="6800" dirty="0"/>
              <a:t>beam transports APA/CPA to the fixed rows of DSS beams.  </a:t>
            </a:r>
          </a:p>
          <a:p>
            <a:r>
              <a:rPr lang="en-US" sz="6800" dirty="0"/>
              <a:t>DSS beams supported by 100 feedthroughs which are mounted Cryostat crossing tubes similar to 9 feedthroughs for </a:t>
            </a:r>
            <a:r>
              <a:rPr lang="en-US" sz="6800" dirty="0" smtClean="0"/>
              <a:t>P-Dune</a:t>
            </a:r>
          </a:p>
          <a:p>
            <a:r>
              <a:rPr lang="en-US" sz="6800" dirty="0" smtClean="0"/>
              <a:t>P-Dune had continuous beams, FD has a series of connected beams</a:t>
            </a:r>
            <a:endParaRPr lang="en-US" sz="6800" dirty="0"/>
          </a:p>
          <a:p>
            <a:endParaRPr lang="en-US" sz="6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9BD63-6C24-4AD0-8BCE-62F181CF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66950" y="104878"/>
            <a:ext cx="7772400" cy="692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Detector DSS vs P-Dune</a:t>
            </a:r>
          </a:p>
        </p:txBody>
      </p:sp>
      <p:pic>
        <p:nvPicPr>
          <p:cNvPr id="6" name="Picture 5" descr="cid:image001.png@01CD7AF7.BB26B7C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71" y="6356351"/>
            <a:ext cx="745958" cy="36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2.png@01D38BB9.F2FE02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64" y="3132573"/>
            <a:ext cx="6639789" cy="322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erge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8926" y="3220461"/>
            <a:ext cx="4064000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005C3-6156-4F86-A390-7B8F23162ADC}"/>
              </a:ext>
            </a:extLst>
          </p:cNvPr>
          <p:cNvSpPr txBox="1"/>
          <p:nvPr/>
        </p:nvSpPr>
        <p:spPr>
          <a:xfrm>
            <a:off x="6953353" y="5241908"/>
            <a:ext cx="424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100 DSS feed-thru’s supporting 50 independent I beams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F38F6-115F-43F0-80B1-5965118D67B2}"/>
              </a:ext>
            </a:extLst>
          </p:cNvPr>
          <p:cNvSpPr txBox="1"/>
          <p:nvPr/>
        </p:nvSpPr>
        <p:spPr>
          <a:xfrm>
            <a:off x="1075765" y="4694246"/>
            <a:ext cx="2288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Shuttle beam and TCO beams</a:t>
            </a:r>
          </a:p>
        </p:txBody>
      </p:sp>
    </p:spTree>
    <p:extLst>
      <p:ext uri="{BB962C8B-B14F-4D97-AF65-F5344CB8AC3E}">
        <p14:creationId xmlns:p14="http://schemas.microsoft.com/office/powerpoint/2010/main" val="41311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DSS Current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design had all beams connected and shrink to center</a:t>
            </a:r>
          </a:p>
          <a:p>
            <a:pPr lvl="1"/>
            <a:r>
              <a:rPr lang="en-US" dirty="0" smtClean="0"/>
              <a:t>Results in 80mm movement of detector at ends</a:t>
            </a:r>
          </a:p>
          <a:p>
            <a:pPr lvl="1"/>
            <a:r>
              <a:rPr lang="en-US" dirty="0" smtClean="0"/>
              <a:t>Larger feedthrough tubes are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Current design: </a:t>
            </a:r>
          </a:p>
          <a:p>
            <a:pPr lvl="1"/>
            <a:r>
              <a:rPr lang="en-US" dirty="0" smtClean="0"/>
              <a:t>minimizes movement of detector elements</a:t>
            </a:r>
          </a:p>
          <a:p>
            <a:pPr lvl="1"/>
            <a:r>
              <a:rPr lang="en-US" dirty="0" smtClean="0"/>
              <a:t>is easier to predict final cold detector locations</a:t>
            </a:r>
          </a:p>
          <a:p>
            <a:pPr lvl="1"/>
            <a:r>
              <a:rPr lang="en-US" dirty="0" smtClean="0"/>
              <a:t>Is easier to perform structural analysis</a:t>
            </a:r>
          </a:p>
          <a:p>
            <a:pPr lvl="1"/>
            <a:r>
              <a:rPr lang="en-US" dirty="0" smtClean="0"/>
              <a:t>Minimizes lateral force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1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944" y="82793"/>
            <a:ext cx="5821220" cy="11159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Alternative Switchyards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4601" y="1198738"/>
            <a:ext cx="6812925" cy="20058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Utilize the rail switch concept that has been used in the proto-Dune cleanroom</a:t>
            </a:r>
          </a:p>
          <a:p>
            <a:r>
              <a:rPr lang="en-US" dirty="0" smtClean="0"/>
              <a:t>Requires “switches” to be supported off of additional feedthroughs</a:t>
            </a:r>
          </a:p>
          <a:p>
            <a:r>
              <a:rPr lang="en-US" dirty="0" smtClean="0"/>
              <a:t>Insertion through TCO more difficult</a:t>
            </a:r>
          </a:p>
          <a:p>
            <a:r>
              <a:rPr lang="en-US" dirty="0" smtClean="0"/>
              <a:t>No clear concept for installing the last CPA/APA</a:t>
            </a:r>
          </a:p>
          <a:p>
            <a:r>
              <a:rPr lang="en-US" dirty="0" smtClean="0"/>
              <a:t>A lot of equipment needs to be removed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39" y="3911129"/>
            <a:ext cx="4194086" cy="2631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2" y="3342068"/>
            <a:ext cx="5366622" cy="3437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0" y="64394"/>
            <a:ext cx="2384091" cy="3187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16" y="64394"/>
            <a:ext cx="2944432" cy="37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4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2A6D64B-D9E0-422D-861D-82129B0008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2" t="4278" r="31647" b="56150"/>
          <a:stretch/>
        </p:blipFill>
        <p:spPr>
          <a:xfrm>
            <a:off x="2699192" y="4202868"/>
            <a:ext cx="4200372" cy="238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36" y="-196390"/>
            <a:ext cx="5665287" cy="1325563"/>
          </a:xfrm>
        </p:spPr>
        <p:txBody>
          <a:bodyPr/>
          <a:lstStyle/>
          <a:p>
            <a:pPr algn="ctr"/>
            <a:r>
              <a:rPr lang="en-US" dirty="0"/>
              <a:t>DSS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03" y="813560"/>
            <a:ext cx="6738198" cy="3672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Integration model created of cryostat/DSS/Detector</a:t>
            </a:r>
          </a:p>
          <a:p>
            <a:r>
              <a:rPr lang="en-US" dirty="0"/>
              <a:t>Vertical position of DSS determined by expected height of detector, detector clearance to floor and TCO opening, and desire to keep beams in ullage</a:t>
            </a:r>
          </a:p>
          <a:p>
            <a:r>
              <a:rPr lang="en-US" dirty="0"/>
              <a:t>Cable trays for CE/PE cables that run to the Cable Feed-thru’s will be supported by the DSS similar to </a:t>
            </a:r>
            <a:r>
              <a:rPr lang="en-US" dirty="0" err="1"/>
              <a:t>ProtoDUNE</a:t>
            </a:r>
            <a:r>
              <a:rPr lang="en-US" dirty="0"/>
              <a:t> </a:t>
            </a:r>
            <a:r>
              <a:rPr lang="en-US" dirty="0" smtClean="0"/>
              <a:t>shown </a:t>
            </a:r>
            <a:r>
              <a:rPr lang="en-US" dirty="0"/>
              <a:t>below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0F4ED-1AE2-45B4-809F-1AF31326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4231414-2EDB-4DF7-966B-23F90F6882D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6A7BCE-B001-403A-BA6D-CE9AD796A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537" y="346456"/>
            <a:ext cx="4599838" cy="3372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861"/>
          <a:stretch/>
        </p:blipFill>
        <p:spPr>
          <a:xfrm>
            <a:off x="7118773" y="2313347"/>
            <a:ext cx="4821602" cy="41603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A8DDC3-03CD-4ED0-9D01-C6F4B0FC3867}"/>
              </a:ext>
            </a:extLst>
          </p:cNvPr>
          <p:cNvCxnSpPr/>
          <p:nvPr/>
        </p:nvCxnSpPr>
        <p:spPr>
          <a:xfrm>
            <a:off x="8515384" y="1513279"/>
            <a:ext cx="31392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31F539-81E7-474D-A2DC-FCF27745F4C3}"/>
              </a:ext>
            </a:extLst>
          </p:cNvPr>
          <p:cNvCxnSpPr/>
          <p:nvPr/>
        </p:nvCxnSpPr>
        <p:spPr>
          <a:xfrm flipV="1">
            <a:off x="8408078" y="1491376"/>
            <a:ext cx="601450" cy="2812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515124-2AB9-4816-96F4-94819B1D93F3}"/>
              </a:ext>
            </a:extLst>
          </p:cNvPr>
          <p:cNvSpPr txBox="1"/>
          <p:nvPr/>
        </p:nvSpPr>
        <p:spPr>
          <a:xfrm>
            <a:off x="7202734" y="1730966"/>
            <a:ext cx="164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5% Ullage 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2217F-C583-4C80-A504-4BDC7E1BF962}"/>
              </a:ext>
            </a:extLst>
          </p:cNvPr>
          <p:cNvSpPr txBox="1"/>
          <p:nvPr/>
        </p:nvSpPr>
        <p:spPr>
          <a:xfrm>
            <a:off x="464536" y="5119662"/>
            <a:ext cx="2469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Cable Feed-thru’s for ProtoDUNE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023EAB-E5F6-4DDA-AA03-E709919F3AB2}"/>
              </a:ext>
            </a:extLst>
          </p:cNvPr>
          <p:cNvCxnSpPr>
            <a:stCxn id="15" idx="3"/>
          </p:cNvCxnSpPr>
          <p:nvPr/>
        </p:nvCxnSpPr>
        <p:spPr>
          <a:xfrm>
            <a:off x="2933905" y="5535161"/>
            <a:ext cx="552551" cy="832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A80948F-2AA0-48DF-B37E-A38DED30B75E}"/>
              </a:ext>
            </a:extLst>
          </p:cNvPr>
          <p:cNvSpPr txBox="1"/>
          <p:nvPr/>
        </p:nvSpPr>
        <p:spPr>
          <a:xfrm>
            <a:off x="4210969" y="6185647"/>
            <a:ext cx="274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Cable Support trays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46CDBE-D2FA-443E-8829-4F9329788C32}"/>
              </a:ext>
            </a:extLst>
          </p:cNvPr>
          <p:cNvCxnSpPr>
            <a:cxnSpLocks/>
          </p:cNvCxnSpPr>
          <p:nvPr/>
        </p:nvCxnSpPr>
        <p:spPr>
          <a:xfrm flipV="1">
            <a:off x="5667324" y="5950659"/>
            <a:ext cx="352069" cy="3474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74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DSS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785" y="1231736"/>
            <a:ext cx="10515600" cy="2670961"/>
          </a:xfrm>
        </p:spPr>
        <p:txBody>
          <a:bodyPr/>
          <a:lstStyle/>
          <a:p>
            <a:r>
              <a:rPr lang="en-US" dirty="0"/>
              <a:t>Beams are 6.4m long</a:t>
            </a:r>
          </a:p>
          <a:p>
            <a:r>
              <a:rPr lang="en-US" dirty="0"/>
              <a:t>Feedthrough supports are spaced at 4.8m (limited to 1.6m multiples for feedthrough spacing)</a:t>
            </a:r>
          </a:p>
          <a:p>
            <a:r>
              <a:rPr lang="en-US" dirty="0"/>
              <a:t>Beams are independent of each other to minimize detector movement during cool down. 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59" y="3598875"/>
            <a:ext cx="6689037" cy="325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F3A39-09FE-4F79-8D4B-EE3C7003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1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3507" y="124519"/>
            <a:ext cx="10515600" cy="789169"/>
          </a:xfrm>
        </p:spPr>
        <p:txBody>
          <a:bodyPr/>
          <a:lstStyle/>
          <a:p>
            <a:pPr algn="ctr"/>
            <a:r>
              <a:rPr lang="en-US" dirty="0"/>
              <a:t>Feedthroughs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96" y="942049"/>
            <a:ext cx="10515600" cy="242340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Conflat</a:t>
            </a:r>
            <a:r>
              <a:rPr lang="en-US" dirty="0"/>
              <a:t> flange welded to 8” HSS </a:t>
            </a:r>
            <a:r>
              <a:rPr lang="en-US" dirty="0" smtClean="0"/>
              <a:t>tube</a:t>
            </a:r>
          </a:p>
          <a:p>
            <a:r>
              <a:rPr lang="en-US" dirty="0" smtClean="0"/>
              <a:t>8” Tube provides </a:t>
            </a:r>
            <a:r>
              <a:rPr lang="en-US" smtClean="0"/>
              <a:t>lateral support</a:t>
            </a:r>
            <a:endParaRPr lang="en-US" dirty="0"/>
          </a:p>
          <a:p>
            <a:r>
              <a:rPr lang="en-US" dirty="0"/>
              <a:t>1” rod is supported on a pivot at the flange.</a:t>
            </a:r>
          </a:p>
          <a:p>
            <a:r>
              <a:rPr lang="en-US" dirty="0"/>
              <a:t>+/-1” vertical/horizontal adjustment of the rod position</a:t>
            </a:r>
          </a:p>
          <a:p>
            <a:r>
              <a:rPr lang="en-US" dirty="0"/>
              <a:t>Clevis at end of rod supports the DSS beam</a:t>
            </a:r>
          </a:p>
          <a:p>
            <a:r>
              <a:rPr lang="en-US" dirty="0"/>
              <a:t>Clevis is locked in position during installation</a:t>
            </a:r>
          </a:p>
          <a:p>
            <a:r>
              <a:rPr lang="en-US" dirty="0"/>
              <a:t>Bellows welded to </a:t>
            </a:r>
            <a:r>
              <a:rPr lang="en-US" dirty="0" err="1"/>
              <a:t>conflat</a:t>
            </a:r>
            <a:r>
              <a:rPr lang="en-US" dirty="0"/>
              <a:t> and rod for seal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79" y="310735"/>
            <a:ext cx="3462059" cy="3026354"/>
          </a:xfrm>
          <a:prstGeom prst="rect">
            <a:avLst/>
          </a:prstGeom>
        </p:spPr>
      </p:pic>
      <p:pic>
        <p:nvPicPr>
          <p:cNvPr id="5" name="Picture 4" descr="cid:image006.png@01D38BBB.56021A8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9" y="3821253"/>
            <a:ext cx="3741784" cy="277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id:image001.png@01D370CB.37E47F3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00" y="3821253"/>
            <a:ext cx="2996804" cy="277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2.png@01D3725B.035970E0"/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82" y="3516911"/>
            <a:ext cx="3067747" cy="31478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9298BD-3A39-46B6-B63C-023C224E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349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Shuttle Beam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93101"/>
            <a:ext cx="11468543" cy="211393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Is similar to P-Dune Bridge Beams except used for transport</a:t>
            </a:r>
          </a:p>
          <a:p>
            <a:r>
              <a:rPr lang="en-US" dirty="0"/>
              <a:t>Method of driving beam needs to be finalized.</a:t>
            </a:r>
          </a:p>
          <a:p>
            <a:pPr lvl="1"/>
            <a:r>
              <a:rPr lang="en-US" dirty="0"/>
              <a:t>A commercial driven trolley has been modified and tested</a:t>
            </a:r>
          </a:p>
          <a:p>
            <a:r>
              <a:rPr lang="en-US" dirty="0"/>
              <a:t>Requires a shorter feedthrough that supports temporary N-S beams.</a:t>
            </a:r>
          </a:p>
          <a:p>
            <a:r>
              <a:rPr lang="en-US" dirty="0"/>
              <a:t>Current design uses P-Dune bridge beam trolley and a modified driven trolley</a:t>
            </a:r>
          </a:p>
          <a:p>
            <a:r>
              <a:rPr lang="en-US" dirty="0"/>
              <a:t>Shuttle beam secured to feedthrough using the same method bridge beams were secured to runway beams</a:t>
            </a:r>
          </a:p>
        </p:txBody>
      </p:sp>
      <p:pic>
        <p:nvPicPr>
          <p:cNvPr id="4" name="Picture 3" descr="cid:image007.png@01D38C63.A69B689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" y="3110845"/>
            <a:ext cx="3793274" cy="328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10.png@01D421B5.0854A83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10" y="3110845"/>
            <a:ext cx="3951210" cy="328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43" y="5086350"/>
            <a:ext cx="2819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268" y="3034281"/>
            <a:ext cx="2416373" cy="192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04250" y="187847"/>
            <a:ext cx="2749550" cy="20618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42E43-A868-49AA-82C5-0EAE4C27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6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911</Words>
  <Application>Microsoft Office PowerPoint</Application>
  <PresentationFormat>Widescreen</PresentationFormat>
  <Paragraphs>129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DUNE Far Detector DSS Design Description</vt:lpstr>
      <vt:lpstr>PowerPoint Presentation</vt:lpstr>
      <vt:lpstr>PowerPoint Presentation</vt:lpstr>
      <vt:lpstr>Motivation for DSS Current Design</vt:lpstr>
      <vt:lpstr>Alternative Switchyards considered</vt:lpstr>
      <vt:lpstr>DSS Integration</vt:lpstr>
      <vt:lpstr>DSS Design</vt:lpstr>
      <vt:lpstr>Feedthroughs</vt:lpstr>
      <vt:lpstr>Shuttle Beam</vt:lpstr>
      <vt:lpstr>Removal of Shuttle Beams</vt:lpstr>
      <vt:lpstr>Moving APA/CPA</vt:lpstr>
      <vt:lpstr>DSS Design Review Schedule: Before TDR </vt:lpstr>
      <vt:lpstr>DSS Design Details for 60%</vt:lpstr>
      <vt:lpstr>DSS Design Risks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Far Detector DSS Design Description</dc:title>
  <dc:creator>William Miller</dc:creator>
  <cp:lastModifiedBy>Victor Guarino</cp:lastModifiedBy>
  <cp:revision>13</cp:revision>
  <dcterms:created xsi:type="dcterms:W3CDTF">2018-08-19T11:07:09Z</dcterms:created>
  <dcterms:modified xsi:type="dcterms:W3CDTF">2018-08-19T15:09:03Z</dcterms:modified>
</cp:coreProperties>
</file>