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63" r:id="rId5"/>
    <p:sldId id="261" r:id="rId6"/>
    <p:sldId id="265" r:id="rId7"/>
    <p:sldId id="266" r:id="rId8"/>
    <p:sldId id="267" r:id="rId9"/>
    <p:sldId id="260" r:id="rId10"/>
    <p:sldId id="268" r:id="rId11"/>
    <p:sldId id="269" r:id="rId12"/>
    <p:sldId id="262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1434" autoAdjust="0"/>
  </p:normalViewPr>
  <p:slideViewPr>
    <p:cSldViewPr snapToGrid="0" snapToObjects="1">
      <p:cViewPr varScale="1">
        <p:scale>
          <a:sx n="95" d="100"/>
          <a:sy n="95" d="100"/>
        </p:scale>
        <p:origin x="-1368" y="-11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8/17/18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8/17/18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32" y="2696834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31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6" y="6549562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92" y="6549562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J Stewart | DSS Requirements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62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6" y="6549562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92" y="6549562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62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5521496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7" y="5521496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6" y="6549562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92" y="6549562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62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3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6" y="6549562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92" y="6549562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62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6" y="6549562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92" y="6549562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62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45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6" y="6549562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92" y="6549562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62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60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6" y="6549562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92" y="6549562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62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545421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3" y="5953387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95051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6" y="6549562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J Stewart | DSS Requirements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62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7" y="6489520"/>
            <a:ext cx="561974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cid:image006.png@01D38BBB.56021A80" TargetMode="External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41779.57A01E60" TargetMode="External"/><Relationship Id="rId4" Type="http://schemas.openxmlformats.org/officeDocument/2006/relationships/image" Target="../media/image13.png"/><Relationship Id="rId5" Type="http://schemas.openxmlformats.org/officeDocument/2006/relationships/image" Target="cid:image005.png@01D421B4.496FF190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cid:image004.png@01D4177B.BD541ED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 Support System Requirements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Jim Stewart</a:t>
            </a:r>
          </a:p>
          <a:p>
            <a:r>
              <a:rPr lang="en-GB" dirty="0" smtClean="0"/>
              <a:t>DSS Conceptual Design Review</a:t>
            </a:r>
          </a:p>
          <a:p>
            <a:r>
              <a:rPr lang="en-GB" dirty="0" smtClean="0"/>
              <a:t>August 20 2018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DSS requirements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31" y="1207770"/>
            <a:ext cx="8232771" cy="1702787"/>
          </a:xfrm>
        </p:spPr>
        <p:txBody>
          <a:bodyPr/>
          <a:lstStyle/>
          <a:p>
            <a:pPr marL="465138" lvl="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en-US" dirty="0"/>
              <a:t>The DSS penetrations must be purged with </a:t>
            </a:r>
            <a:r>
              <a:rPr lang="en-US" dirty="0" err="1"/>
              <a:t>GAr</a:t>
            </a:r>
            <a:r>
              <a:rPr lang="en-US" dirty="0"/>
              <a:t> to maintain a positive pressure in order to prevent contaminates from diffusing to the liquid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 startAt="6"/>
            </a:pPr>
            <a:r>
              <a:rPr lang="en-US" dirty="0"/>
              <a:t>All materials must be compatible for operation in ultrapure LAr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" name="Picture 9" descr="crossingtube-ske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" y="2910557"/>
            <a:ext cx="5280499" cy="3066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1382" y="3466209"/>
            <a:ext cx="1785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Metal DSS construction ensures material compatibility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7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I-Beam height requirement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54031" y="1207770"/>
            <a:ext cx="8232771" cy="1927694"/>
          </a:xfrm>
        </p:spPr>
        <p:txBody>
          <a:bodyPr/>
          <a:lstStyle/>
          <a:p>
            <a:pPr marL="465138" lvl="0" indent="-457200">
              <a:spcBef>
                <a:spcPts val="600"/>
              </a:spcBef>
              <a:buFont typeface="+mj-lt"/>
              <a:buAutoNum type="arabicPeriod" startAt="9"/>
            </a:pPr>
            <a:r>
              <a:rPr lang="en-US" dirty="0"/>
              <a:t>The DSS beam will be fully in the 5% </a:t>
            </a:r>
            <a:r>
              <a:rPr lang="en-US" dirty="0" err="1"/>
              <a:t>ullage</a:t>
            </a:r>
            <a:r>
              <a:rPr lang="en-US" dirty="0"/>
              <a:t> at the top of the cryostat</a:t>
            </a:r>
            <a:r>
              <a:rPr lang="en-US" dirty="0" smtClean="0"/>
              <a:t>.</a:t>
            </a:r>
          </a:p>
          <a:p>
            <a:pPr marL="350838" indent="-342900">
              <a:spcBef>
                <a:spcPts val="600"/>
              </a:spcBef>
            </a:pPr>
            <a:r>
              <a:rPr lang="en-US" dirty="0" smtClean="0"/>
              <a:t>The beam should be either fully submerged in liquid or fully in gas. If the beam is partially covered then thermal induced distortions may distort the detector.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23" y="3249349"/>
            <a:ext cx="4718250" cy="345891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67499" y="4431985"/>
            <a:ext cx="6217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066405" y="4048320"/>
            <a:ext cx="304249" cy="357205"/>
          </a:xfrm>
          <a:prstGeom prst="ellipse">
            <a:avLst/>
          </a:prstGeom>
          <a:noFill/>
          <a:ln w="28575" cmpd="sng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 Specifications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31" y="1207770"/>
            <a:ext cx="8232771" cy="1200054"/>
          </a:xfrm>
        </p:spPr>
        <p:txBody>
          <a:bodyPr/>
          <a:lstStyle/>
          <a:p>
            <a:pPr lvl="0"/>
            <a:r>
              <a:rPr lang="en-US" dirty="0"/>
              <a:t>Support the weight, both dry and wet, of the TPC-Time Projection Chamber (</a:t>
            </a:r>
            <a:r>
              <a:rPr lang="en-US" dirty="0" err="1"/>
              <a:t>Endwall</a:t>
            </a:r>
            <a:r>
              <a:rPr lang="en-US" dirty="0"/>
              <a:t>, top/bottom FC, APA, CPA) ~135 metric tons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7824"/>
            <a:ext cx="9144000" cy="2549287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454031" y="4994301"/>
            <a:ext cx="8232771" cy="1329546"/>
          </a:xfrm>
          <a:prstGeom prst="rect">
            <a:avLst/>
          </a:prstGeom>
        </p:spPr>
        <p:txBody>
          <a:bodyPr lIns="0" rIns="0">
            <a:normAutofit fontScale="70000" lnSpcReduction="20000"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agreements on the maximum loads of the components are available.</a:t>
            </a:r>
          </a:p>
          <a:p>
            <a:r>
              <a:rPr lang="en-US" dirty="0" smtClean="0"/>
              <a:t>Component designs are still changing so the final loads are not yet determined.</a:t>
            </a:r>
          </a:p>
          <a:p>
            <a:r>
              <a:rPr lang="en-US" dirty="0" smtClean="0"/>
              <a:t>Loads were computed based on information from ProtoDUNE.</a:t>
            </a:r>
          </a:p>
          <a:p>
            <a:r>
              <a:rPr lang="en-US" dirty="0" smtClean="0"/>
              <a:t>Substantial margin exists in the present design.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0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Deflections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32" y="1207769"/>
            <a:ext cx="5773072" cy="1967385"/>
          </a:xfrm>
        </p:spPr>
        <p:txBody>
          <a:bodyPr>
            <a:normAutofit fontScale="70000" lnSpcReduction="20000"/>
          </a:bodyPr>
          <a:lstStyle/>
          <a:p>
            <a:pPr marL="448056" lvl="0" indent="-457200">
              <a:buFont typeface="+mj-lt"/>
              <a:buAutoNum type="arabicPeriod" startAt="2"/>
            </a:pPr>
            <a:r>
              <a:rPr lang="en-US" dirty="0"/>
              <a:t>Be able to accommodate the roof movement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ROOF DEFORMATIONS NEED TO BE </a:t>
            </a:r>
            <a:r>
              <a:rPr lang="en-US" dirty="0" smtClean="0"/>
              <a:t>DEFINED</a:t>
            </a:r>
          </a:p>
          <a:p>
            <a:pPr marL="448056" indent="-457200">
              <a:buFont typeface="+mj-lt"/>
              <a:buAutoNum type="arabicPeriod" startAt="3"/>
            </a:pPr>
            <a:r>
              <a:rPr lang="en-US" dirty="0"/>
              <a:t>Accommodate the variation in the feed thru locations and variation in the flange angle due to installation tolerances and the loading on the warm structure.  </a:t>
            </a:r>
            <a:endParaRPr lang="en-US" dirty="0" smtClean="0"/>
          </a:p>
          <a:p>
            <a:r>
              <a:rPr lang="en-US" dirty="0" smtClean="0"/>
              <a:t>Clear requirements from the cryostat group were not available so reasonable assumptions were made.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3" y="3076093"/>
            <a:ext cx="2298700" cy="2045335"/>
          </a:xfrm>
          <a:prstGeom prst="rect">
            <a:avLst/>
          </a:prstGeom>
        </p:spPr>
      </p:pic>
      <p:pic>
        <p:nvPicPr>
          <p:cNvPr id="11" name="Picture 10" descr="cid:image006.png@01D38BBB.56021A8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55" y="3076093"/>
            <a:ext cx="2939743" cy="194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02" y="775476"/>
            <a:ext cx="2965450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8"/>
          <p:cNvSpPr txBox="1">
            <a:spLocks/>
          </p:cNvSpPr>
          <p:nvPr/>
        </p:nvSpPr>
        <p:spPr>
          <a:xfrm>
            <a:off x="302184" y="5121428"/>
            <a:ext cx="5773072" cy="196738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</a:t>
            </a:r>
            <a:r>
              <a:rPr lang="en-US" sz="1400" dirty="0" smtClean="0"/>
              <a:t>axis of the cryostat </a:t>
            </a:r>
            <a:r>
              <a:rPr lang="en-US" sz="1400" dirty="0" smtClean="0"/>
              <a:t>crossing tube </a:t>
            </a:r>
            <a:r>
              <a:rPr lang="en-US" sz="1400" dirty="0" smtClean="0"/>
              <a:t>must lie </a:t>
            </a:r>
            <a:r>
              <a:rPr lang="en-US" sz="1400" dirty="0" smtClean="0"/>
              <a:t>within a </a:t>
            </a:r>
            <a:r>
              <a:rPr lang="en-US" sz="1400" dirty="0" smtClean="0"/>
              <a:t>36mm diameter cylinder </a:t>
            </a:r>
            <a:r>
              <a:rPr lang="en-US" sz="1400" dirty="0" smtClean="0"/>
              <a:t>positioned along the nominal axis. </a:t>
            </a:r>
            <a:endParaRPr lang="en-US" sz="1400" dirty="0" smtClean="0"/>
          </a:p>
          <a:p>
            <a:r>
              <a:rPr lang="en-US" sz="1400" dirty="0" smtClean="0"/>
              <a:t>The outer alignment tube has 25 mm clearance to the membrane crossing tube.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4954" y="3585277"/>
            <a:ext cx="806921" cy="52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967" y="343974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X-Y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07635" y="3439747"/>
            <a:ext cx="806921" cy="304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18706" y="3202715"/>
            <a:ext cx="66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Pivot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5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65138" lvl="0" indent="-457200">
              <a:spcBef>
                <a:spcPts val="600"/>
              </a:spcBef>
              <a:buFont typeface="+mj-lt"/>
              <a:buAutoNum type="arabicPeriod" startAt="4"/>
              <a:tabLst>
                <a:tab pos="290513" algn="l"/>
              </a:tabLst>
            </a:pPr>
            <a:r>
              <a:rPr lang="en-US" dirty="0"/>
              <a:t>Accommodate the shrinkage of the detector and DSS from ambient temperatures to LAr temperatures.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 startAt="4"/>
              <a:tabLst>
                <a:tab pos="290513" algn="l"/>
              </a:tabLst>
            </a:pPr>
            <a:r>
              <a:rPr lang="en-US" dirty="0"/>
              <a:t>Install through the </a:t>
            </a:r>
            <a:r>
              <a:rPr lang="en-US" dirty="0" smtClean="0"/>
              <a:t>TCO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 startAt="4"/>
              <a:tabLst>
                <a:tab pos="290513" algn="l"/>
              </a:tabLst>
            </a:pPr>
            <a:endParaRPr lang="en-US" dirty="0"/>
          </a:p>
          <a:p>
            <a:pPr marL="350838" indent="-342900">
              <a:spcBef>
                <a:spcPts val="600"/>
              </a:spcBef>
              <a:tabLst>
                <a:tab pos="290513" algn="l"/>
              </a:tabLst>
            </a:pPr>
            <a:r>
              <a:rPr lang="en-US" dirty="0" smtClean="0"/>
              <a:t>The shrinkage and the installation through the TCO will be covered in the structural and installation talks.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0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Cabling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31" y="1207770"/>
            <a:ext cx="8232771" cy="4348748"/>
          </a:xfrm>
        </p:spPr>
        <p:txBody>
          <a:bodyPr/>
          <a:lstStyle/>
          <a:p>
            <a:pPr marL="448056" lvl="0" indent="-457200">
              <a:buFont typeface="+mj-lt"/>
              <a:buAutoNum type="arabicPeriod" startAt="6"/>
            </a:pPr>
            <a:r>
              <a:rPr lang="en-US" dirty="0"/>
              <a:t>The instrumentation cabling must not interfere with the DSS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cryogenic instrumentation group has requested that electrical </a:t>
            </a:r>
            <a:r>
              <a:rPr lang="en-US" dirty="0" err="1" smtClean="0"/>
              <a:t>feedthrus</a:t>
            </a:r>
            <a:r>
              <a:rPr lang="en-US" dirty="0" smtClean="0"/>
              <a:t> be made available in the crossing tubes. </a:t>
            </a:r>
          </a:p>
          <a:p>
            <a:r>
              <a:rPr lang="en-US" dirty="0" smtClean="0"/>
              <a:t>The space between the crossing tube and the support rod alignment tube is available for the cabling.</a:t>
            </a:r>
          </a:p>
          <a:p>
            <a:r>
              <a:rPr lang="en-US" dirty="0" smtClean="0"/>
              <a:t>Details of this interface have not yet been developed.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4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- Summary of Requirements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55000" lnSpcReduction="20000"/>
          </a:bodyPr>
          <a:lstStyle/>
          <a:p>
            <a:pPr marL="9144" indent="0">
              <a:spcBef>
                <a:spcPts val="600"/>
              </a:spcBef>
              <a:buNone/>
            </a:pPr>
            <a:r>
              <a:rPr lang="en-US" sz="3200" b="1" dirty="0"/>
              <a:t>The scientific design specifications are: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The CPA to APA centerline distance and tolerance envelope must be maintained  3574mm +/-35 mm when warm.  (Drift uniformity &lt;1%)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Minimize </a:t>
            </a:r>
            <a:r>
              <a:rPr lang="en-US" dirty="0"/>
              <a:t>the gaps that develop between APAs during cool down less than 20mm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Define the position of the detector components when warm relative to each other within 3mm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DSS is electrically connected to the cryostat ground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The APA/CPA/FC/</a:t>
            </a:r>
            <a:r>
              <a:rPr lang="en-US" dirty="0" err="1"/>
              <a:t>Endwall</a:t>
            </a:r>
            <a:r>
              <a:rPr lang="en-US" dirty="0"/>
              <a:t> are electrically isolated from the DSS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The DSS penetrations must be purged with </a:t>
            </a:r>
            <a:r>
              <a:rPr lang="en-US" dirty="0" err="1"/>
              <a:t>GAr</a:t>
            </a:r>
            <a:r>
              <a:rPr lang="en-US" dirty="0"/>
              <a:t> to maintain a positive pressure in order to prevent contaminates from diffusing to the liquid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All materials must be compatible for operation in ultrapure LAr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The DSS will insure that detector components shall not be less than 400mm from the membrane flat surface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The DSS beam will be fully in the </a:t>
            </a:r>
            <a:r>
              <a:rPr lang="en-US" dirty="0" smtClean="0"/>
              <a:t>5% </a:t>
            </a:r>
            <a:r>
              <a:rPr lang="en-US" dirty="0" err="1"/>
              <a:t>ullage</a:t>
            </a:r>
            <a:r>
              <a:rPr lang="en-US" dirty="0"/>
              <a:t> at the top of the cryostat.</a:t>
            </a:r>
          </a:p>
          <a:p>
            <a:pPr marL="9144" indent="0">
              <a:spcBef>
                <a:spcPts val="600"/>
              </a:spcBef>
              <a:buNone/>
            </a:pPr>
            <a:r>
              <a:rPr lang="en-US" sz="2500" b="1" dirty="0" smtClean="0"/>
              <a:t>The </a:t>
            </a:r>
            <a:r>
              <a:rPr lang="en-US" sz="2500" b="1" dirty="0"/>
              <a:t>mechanical design specifications are: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Support the weight, both dry and wet, of the TPC-Time Projection Chamber (</a:t>
            </a:r>
            <a:r>
              <a:rPr lang="en-US" dirty="0" err="1"/>
              <a:t>Endwall</a:t>
            </a:r>
            <a:r>
              <a:rPr lang="en-US" dirty="0"/>
              <a:t>, top/bottom FC, APA, CPA) ~135 metric tons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Be able to accommodate the roof movement – THE ROOF DEFORMATIONS NEED TO BE DEFINED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Accommodate the variation in the feed thru locations and variation in the flange angle due to installation tolerances and the loading on the warm structure.  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Accommodate the shrinkage of the detector and DSS from ambient temperatures to LAr temperatures.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Install through the TCO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The instrumentation cabling must not interfere with the DSS.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The DSS beam will be fully in the 5</a:t>
            </a:r>
            <a:r>
              <a:rPr lang="en-US" dirty="0" smtClean="0"/>
              <a:t>% </a:t>
            </a:r>
            <a:r>
              <a:rPr lang="en-US" dirty="0" err="1"/>
              <a:t>ullage</a:t>
            </a:r>
            <a:r>
              <a:rPr lang="en-US" dirty="0"/>
              <a:t> at the top of the cryostat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9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- Summary of Requirements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55000" lnSpcReduction="20000"/>
          </a:bodyPr>
          <a:lstStyle/>
          <a:p>
            <a:pPr marL="9144" indent="0">
              <a:spcBef>
                <a:spcPts val="600"/>
              </a:spcBef>
              <a:buNone/>
            </a:pPr>
            <a:r>
              <a:rPr lang="en-US" sz="3200" b="1" dirty="0"/>
              <a:t>The scientific design specifications are: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The CPA to APA centerline distance and tolerance envelope must be maintained  3574mm +/-35 mm when warm.  (Drift uniformity &lt;1%)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Minimize </a:t>
            </a:r>
            <a:r>
              <a:rPr lang="en-US" dirty="0"/>
              <a:t>the gaps that develop between APAs during cool down less than 20mm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Define the position of the detector components when warm relative to each other within 3mm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DSS is electrically connected to the cryostat ground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The APA/CPA/FC/</a:t>
            </a:r>
            <a:r>
              <a:rPr lang="en-US" dirty="0" err="1"/>
              <a:t>Endwall</a:t>
            </a:r>
            <a:r>
              <a:rPr lang="en-US" dirty="0"/>
              <a:t> are electrically isolated from the DSS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The DSS penetrations must be purged with </a:t>
            </a:r>
            <a:r>
              <a:rPr lang="en-US" dirty="0" err="1"/>
              <a:t>GAr</a:t>
            </a:r>
            <a:r>
              <a:rPr lang="en-US" dirty="0"/>
              <a:t> to maintain a positive pressure in order to prevent contaminates from diffusing to the liquid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All materials must be compatible for operation in ultrapure LAr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The DSS will insure that detector components shall not be less than 400mm from the membrane flat surface</a:t>
            </a:r>
          </a:p>
          <a:p>
            <a:pPr marL="344488" lvl="0" indent="-3365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The DSS beam will be fully in the </a:t>
            </a:r>
            <a:r>
              <a:rPr lang="en-US" dirty="0" smtClean="0"/>
              <a:t>5% </a:t>
            </a:r>
            <a:r>
              <a:rPr lang="en-US" dirty="0" err="1"/>
              <a:t>ullage</a:t>
            </a:r>
            <a:r>
              <a:rPr lang="en-US" dirty="0"/>
              <a:t> at the top of the cryostat.</a:t>
            </a:r>
          </a:p>
          <a:p>
            <a:pPr marL="9144" indent="0">
              <a:spcBef>
                <a:spcPts val="600"/>
              </a:spcBef>
              <a:buNone/>
            </a:pPr>
            <a:r>
              <a:rPr lang="en-US" sz="2500" b="1" dirty="0" smtClean="0"/>
              <a:t>The </a:t>
            </a:r>
            <a:r>
              <a:rPr lang="en-US" sz="2500" b="1" dirty="0"/>
              <a:t>mechanical design specifications are: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Support the weight, both dry and wet, of the TPC-Time Projection Chamber (</a:t>
            </a:r>
            <a:r>
              <a:rPr lang="en-US" dirty="0" err="1"/>
              <a:t>Endwall</a:t>
            </a:r>
            <a:r>
              <a:rPr lang="en-US" dirty="0"/>
              <a:t>, top/bottom FC, APA, CPA) ~135 metric tons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Be able to accommodate the roof movement – THE ROOF DEFORMATIONS NEED TO BE DEFINED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Accommodate the variation in the feed thru locations and variation in the flange angle due to installation tolerances and the loading on the warm structure.  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Accommodate the shrinkage of the detector and DSS from ambient temperatures to LAr temperatures.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Install through the TCO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The instrumentation cabling must not interfere with the DSS.</a:t>
            </a:r>
          </a:p>
          <a:p>
            <a:pPr marL="290513" lvl="0" indent="-282575">
              <a:spcBef>
                <a:spcPts val="600"/>
              </a:spcBef>
              <a:buFont typeface="+mj-lt"/>
              <a:buAutoNum type="arabicPeriod"/>
              <a:tabLst>
                <a:tab pos="290513" algn="l"/>
              </a:tabLst>
            </a:pPr>
            <a:r>
              <a:rPr lang="en-US" dirty="0"/>
              <a:t>The DSS beam will be fully in the 5</a:t>
            </a:r>
            <a:r>
              <a:rPr lang="en-US" dirty="0" smtClean="0"/>
              <a:t>% </a:t>
            </a:r>
            <a:r>
              <a:rPr lang="en-US" dirty="0" err="1"/>
              <a:t>ullage</a:t>
            </a:r>
            <a:r>
              <a:rPr lang="en-US" dirty="0"/>
              <a:t> at the top of the cryostat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6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78803" y="536494"/>
            <a:ext cx="7374987" cy="2939106"/>
            <a:chOff x="0" y="2329019"/>
            <a:chExt cx="9144000" cy="30391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29019"/>
              <a:ext cx="9144000" cy="3039165"/>
            </a:xfrm>
            <a:prstGeom prst="rect">
              <a:avLst/>
            </a:prstGeom>
          </p:spPr>
        </p:pic>
        <p:pic>
          <p:nvPicPr>
            <p:cNvPr id="11" name="Picture 10" descr="FarDet-3D-SP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3" t="5790" r="-1" b="10709"/>
            <a:stretch/>
          </p:blipFill>
          <p:spPr>
            <a:xfrm>
              <a:off x="2338090" y="4551452"/>
              <a:ext cx="1600467" cy="694096"/>
            </a:xfrm>
            <a:prstGeom prst="rect">
              <a:avLst/>
            </a:prstGeom>
            <a:ln w="28575" cmpd="sng">
              <a:solidFill>
                <a:srgbClr val="F37C23"/>
              </a:solidFill>
            </a:ln>
          </p:spPr>
        </p:pic>
        <p:pic>
          <p:nvPicPr>
            <p:cNvPr id="12" name="Picture 11" descr="FGT_Overview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5" t="6930" r="10735" b="7111"/>
            <a:stretch/>
          </p:blipFill>
          <p:spPr>
            <a:xfrm>
              <a:off x="4857778" y="4154491"/>
              <a:ext cx="755265" cy="668717"/>
            </a:xfrm>
            <a:prstGeom prst="rect">
              <a:avLst/>
            </a:prstGeom>
            <a:ln w="28575" cmpd="sng">
              <a:solidFill>
                <a:srgbClr val="F37C23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912056" y="4207459"/>
              <a:ext cx="43274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37C23"/>
                  </a:solidFill>
                </a:rPr>
                <a:t>FD</a:t>
              </a:r>
              <a:endParaRPr lang="en-US" dirty="0">
                <a:solidFill>
                  <a:srgbClr val="F37C23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40308" y="478318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37C23"/>
                  </a:solidFill>
                </a:rPr>
                <a:t>N</a:t>
              </a:r>
              <a:r>
                <a:rPr lang="en-US" dirty="0" smtClean="0">
                  <a:solidFill>
                    <a:srgbClr val="F37C23"/>
                  </a:solidFill>
                </a:rPr>
                <a:t>D</a:t>
              </a:r>
              <a:endParaRPr lang="en-US" dirty="0">
                <a:solidFill>
                  <a:srgbClr val="F37C23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0856675">
              <a:off x="2720946" y="3708370"/>
              <a:ext cx="1603647" cy="187665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20968053">
              <a:off x="3194562" y="3630246"/>
              <a:ext cx="7415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2">
                      <a:lumMod val="75000"/>
                    </a:schemeClr>
                  </a:solidFill>
                  <a:latin typeface="Helvetica"/>
                  <a:cs typeface="Helvetica"/>
                </a:rPr>
                <a:t>1300 km </a:t>
              </a:r>
              <a:endParaRPr lang="en-US" sz="1100" b="1" dirty="0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8" name="Content Placeholder 8"/>
          <p:cNvSpPr txBox="1">
            <a:spLocks/>
          </p:cNvSpPr>
          <p:nvPr/>
        </p:nvSpPr>
        <p:spPr>
          <a:xfrm>
            <a:off x="454026" y="4010677"/>
            <a:ext cx="7844375" cy="1745552"/>
          </a:xfrm>
          <a:prstGeom prst="rect">
            <a:avLst/>
          </a:prstGeom>
        </p:spPr>
        <p:txBody>
          <a:bodyPr lIns="0" rIns="0">
            <a:normAutofit fontScale="92500" lnSpcReduction="10000"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absolute position accuracy required!</a:t>
            </a:r>
          </a:p>
          <a:p>
            <a:pPr lvl="1"/>
            <a:r>
              <a:rPr lang="en-US" dirty="0" smtClean="0"/>
              <a:t>At 1300km the   flux varies &lt;1% over 1km</a:t>
            </a:r>
          </a:p>
          <a:p>
            <a:pPr marL="256032" lvl="1" indent="-265176">
              <a:buSzTx/>
              <a:buFont typeface="Arial"/>
              <a:buChar char="•"/>
            </a:pPr>
            <a:r>
              <a:rPr lang="en-US" dirty="0"/>
              <a:t>Requirements on the </a:t>
            </a:r>
            <a:r>
              <a:rPr lang="en-US" dirty="0" smtClean="0"/>
              <a:t>detector location </a:t>
            </a:r>
            <a:r>
              <a:rPr lang="en-US" dirty="0"/>
              <a:t>are driven by engineering </a:t>
            </a:r>
            <a:r>
              <a:rPr lang="en-US" dirty="0" smtClean="0"/>
              <a:t>considerations, detector performance considerations, </a:t>
            </a:r>
            <a:r>
              <a:rPr lang="en-US" dirty="0"/>
              <a:t>and the cryostat interface.</a:t>
            </a:r>
          </a:p>
          <a:p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229536" y="2166580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ν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6921" y="138967"/>
            <a:ext cx="8675433" cy="63632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Detector Location Tolerance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4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Volume Requirement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Detector fiducial volume </a:t>
            </a:r>
            <a:r>
              <a:rPr lang="en-US" dirty="0"/>
              <a:t>needs to be known better than the 1% level.</a:t>
            </a:r>
          </a:p>
          <a:p>
            <a:pPr lvl="1"/>
            <a:r>
              <a:rPr lang="en-US" dirty="0"/>
              <a:t>DUNE will measure asymmetries so the volume is needed to normalize the data sets.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Detector motion under </a:t>
            </a:r>
            <a:r>
              <a:rPr lang="en-US" dirty="0" err="1"/>
              <a:t>cooldown</a:t>
            </a:r>
            <a:r>
              <a:rPr lang="en-US" dirty="0"/>
              <a:t> needs to be understood to insure the 1% precision in defining the fiducial volume</a:t>
            </a:r>
            <a:r>
              <a:rPr lang="en-US" dirty="0" smtClean="0"/>
              <a:t>.</a:t>
            </a:r>
          </a:p>
          <a:p>
            <a:pPr marL="448056" lvl="0" indent="-457200">
              <a:buFont typeface="+mj-lt"/>
              <a:buAutoNum type="arabicPeriod"/>
            </a:pPr>
            <a:r>
              <a:rPr lang="en-US" dirty="0"/>
              <a:t>The CPA to APA centerline distance and tolerance envelope must be maintained  3574mm +/-35 mm when warm.  (Drift uniformity &lt;1%)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18757"/>
              </p:ext>
            </p:extLst>
          </p:nvPr>
        </p:nvGraphicFramePr>
        <p:xfrm>
          <a:off x="238110" y="5241753"/>
          <a:ext cx="8448692" cy="103631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534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6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4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FDmod-gen-004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DUNE far detector module shall provide a well-defined fiducial volume for the detector lifetime.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fiducial volume tolerance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1%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FDmod-gen-005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DUNE far detector module shall provide a stable fiducial volume  for the detector lifetime.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fiducial volume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31451" y="6391847"/>
            <a:ext cx="375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LBNF-DUNE requirements DOCDB 112</a:t>
            </a:r>
            <a:endParaRPr lang="en-US" dirty="0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2"/>
          <a:srcRect t="3079" r="25614" b="45474"/>
          <a:stretch/>
        </p:blipFill>
        <p:spPr>
          <a:xfrm>
            <a:off x="4226640" y="2446601"/>
            <a:ext cx="4460162" cy="85906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653790" y="4352605"/>
            <a:ext cx="754008" cy="51596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40802" y="4815648"/>
            <a:ext cx="71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3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plane mechanical distortions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3900453" cy="50703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induction planes must fulfill the transparency condition at  &gt; 99%.</a:t>
            </a:r>
          </a:p>
          <a:p>
            <a:pPr lvl="1"/>
            <a:r>
              <a:rPr lang="en-US" dirty="0" smtClean="0"/>
              <a:t>Needed for both </a:t>
            </a:r>
            <a:r>
              <a:rPr lang="en-US" dirty="0" err="1" smtClean="0"/>
              <a:t>calorimetry</a:t>
            </a:r>
            <a:r>
              <a:rPr lang="en-US" dirty="0" smtClean="0"/>
              <a:t> and tracking.</a:t>
            </a:r>
          </a:p>
          <a:p>
            <a:r>
              <a:rPr lang="en-US" dirty="0" smtClean="0"/>
              <a:t>This defines the APA flatness specification.</a:t>
            </a:r>
          </a:p>
          <a:p>
            <a:r>
              <a:rPr lang="en-US" dirty="0" smtClean="0"/>
              <a:t>Field calculations show 0.5 mm wire displacement OK.</a:t>
            </a:r>
          </a:p>
          <a:p>
            <a:r>
              <a:rPr lang="en-US" dirty="0" smtClean="0"/>
              <a:t>APA distortion studies show that this corresponds to a +/-5mm tolerance on flatness.</a:t>
            </a:r>
          </a:p>
          <a:p>
            <a:pPr lvl="1"/>
            <a:r>
              <a:rPr lang="en-US" dirty="0" smtClean="0"/>
              <a:t>APA flatness tolerance</a:t>
            </a:r>
          </a:p>
          <a:p>
            <a:r>
              <a:rPr lang="en-US" dirty="0"/>
              <a:t>P</a:t>
            </a:r>
            <a:r>
              <a:rPr lang="en-US" dirty="0" smtClean="0"/>
              <a:t>ossible APA distortions will reduce the allowable tolerance of the DSS +/- 5 mm.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32482" y="2355869"/>
            <a:ext cx="3751496" cy="3827082"/>
            <a:chOff x="457200" y="1524000"/>
            <a:chExt cx="5867400" cy="514315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0"/>
              <a:ext cx="5443538" cy="514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8"/>
            <p:cNvSpPr/>
            <p:nvPr/>
          </p:nvSpPr>
          <p:spPr>
            <a:xfrm>
              <a:off x="1949380" y="2110154"/>
              <a:ext cx="40194" cy="4019341"/>
            </a:xfrm>
            <a:custGeom>
              <a:avLst/>
              <a:gdLst>
                <a:gd name="connsiteX0" fmla="*/ 0 w 40194"/>
                <a:gd name="connsiteY0" fmla="*/ 4019341 h 4019341"/>
                <a:gd name="connsiteX1" fmla="*/ 40194 w 40194"/>
                <a:gd name="connsiteY1" fmla="*/ 3526971 h 4019341"/>
                <a:gd name="connsiteX2" fmla="*/ 40194 w 40194"/>
                <a:gd name="connsiteY2" fmla="*/ 3165231 h 4019341"/>
                <a:gd name="connsiteX3" fmla="*/ 20097 w 40194"/>
                <a:gd name="connsiteY3" fmla="*/ 2733151 h 4019341"/>
                <a:gd name="connsiteX4" fmla="*/ 20097 w 40194"/>
                <a:gd name="connsiteY4" fmla="*/ 0 h 40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4" h="4019341">
                  <a:moveTo>
                    <a:pt x="0" y="4019341"/>
                  </a:moveTo>
                  <a:lnTo>
                    <a:pt x="40194" y="3526971"/>
                  </a:lnTo>
                  <a:lnTo>
                    <a:pt x="40194" y="3165231"/>
                  </a:lnTo>
                  <a:lnTo>
                    <a:pt x="20097" y="2733151"/>
                  </a:lnTo>
                  <a:lnTo>
                    <a:pt x="20097" y="0"/>
                  </a:lnTo>
                </a:path>
              </a:pathLst>
            </a:custGeom>
            <a:noFill/>
            <a:ln>
              <a:solidFill>
                <a:srgbClr val="FE22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586884" y="2150347"/>
              <a:ext cx="30145" cy="3979148"/>
            </a:xfrm>
            <a:custGeom>
              <a:avLst/>
              <a:gdLst>
                <a:gd name="connsiteX0" fmla="*/ 30145 w 30145"/>
                <a:gd name="connsiteY0" fmla="*/ 3979148 h 3979148"/>
                <a:gd name="connsiteX1" fmla="*/ 0 w 30145"/>
                <a:gd name="connsiteY1" fmla="*/ 3587262 h 3979148"/>
                <a:gd name="connsiteX2" fmla="*/ 0 w 30145"/>
                <a:gd name="connsiteY2" fmla="*/ 3044651 h 3979148"/>
                <a:gd name="connsiteX3" fmla="*/ 20096 w 30145"/>
                <a:gd name="connsiteY3" fmla="*/ 2662813 h 3979148"/>
                <a:gd name="connsiteX4" fmla="*/ 20096 w 30145"/>
                <a:gd name="connsiteY4" fmla="*/ 0 h 397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45" h="3979148">
                  <a:moveTo>
                    <a:pt x="30145" y="3979148"/>
                  </a:moveTo>
                  <a:lnTo>
                    <a:pt x="0" y="3587262"/>
                  </a:lnTo>
                  <a:lnTo>
                    <a:pt x="0" y="3044651"/>
                  </a:lnTo>
                  <a:lnTo>
                    <a:pt x="20096" y="2662813"/>
                  </a:lnTo>
                  <a:lnTo>
                    <a:pt x="20096" y="0"/>
                  </a:lnTo>
                </a:path>
              </a:pathLst>
            </a:custGeom>
            <a:noFill/>
            <a:ln>
              <a:solidFill>
                <a:srgbClr val="2319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989574" y="5114611"/>
              <a:ext cx="4280597" cy="676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617029" y="5181600"/>
              <a:ext cx="707571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686551" y="1207770"/>
            <a:ext cx="23181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Nominal wire plane spacing: 3/16”</a:t>
            </a:r>
          </a:p>
          <a:p>
            <a:r>
              <a:rPr lang="en-US" sz="1200" dirty="0" smtClean="0"/>
              <a:t>G &amp; X wire pitch: 4.5mm</a:t>
            </a:r>
          </a:p>
          <a:p>
            <a:r>
              <a:rPr lang="en-US" sz="1200" dirty="0" smtClean="0"/>
              <a:t>U &amp; V wire pitch: 5mm</a:t>
            </a:r>
          </a:p>
          <a:p>
            <a:endParaRPr lang="en-US" sz="1200" dirty="0" smtClean="0"/>
          </a:p>
          <a:p>
            <a:r>
              <a:rPr lang="en-US" sz="1200" dirty="0" smtClean="0"/>
              <a:t>G and X planes remain at nominal position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chemeClr val="bg1"/>
                </a:solidFill>
              </a:rPr>
              <a:t>U &amp; V each moves 0.5mm closer at the left (U-V gap reduced by 1mm), 0.5mm farther at the right (U-V gap increase by 1mm).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49446" y="132761"/>
            <a:ext cx="19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 smtClean="0"/>
              <a:t>LBNE DOCDB 7370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27370" y="6058041"/>
            <a:ext cx="71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 Yu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Design Goal for DSS position tolerance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CPA to APA centerline distance and tolerance envelope must be maintained  3574mm +/-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dirty="0" smtClean="0"/>
              <a:t> </a:t>
            </a:r>
            <a:r>
              <a:rPr lang="en-US" dirty="0"/>
              <a:t>mm when </a:t>
            </a:r>
            <a:r>
              <a:rPr lang="en-US" dirty="0" smtClean="0">
                <a:solidFill>
                  <a:srgbClr val="FF0000"/>
                </a:solidFill>
              </a:rPr>
              <a:t>cold</a:t>
            </a:r>
            <a:r>
              <a:rPr lang="en-US" dirty="0" smtClean="0"/>
              <a:t>.  </a:t>
            </a:r>
            <a:r>
              <a:rPr lang="en-US" dirty="0"/>
              <a:t>(Drift uniformity &lt;1%)</a:t>
            </a:r>
          </a:p>
          <a:p>
            <a:r>
              <a:rPr lang="en-US" dirty="0" smtClean="0"/>
              <a:t>A substantial margin should be maintained on this tolerance so that even when cold the distortion are significantly less than the requirement.</a:t>
            </a:r>
          </a:p>
          <a:p>
            <a:r>
              <a:rPr lang="en-US" dirty="0" smtClean="0"/>
              <a:t>Engineering the DSS to substantially better than +/-30 mm was the design goal.</a:t>
            </a:r>
          </a:p>
          <a:p>
            <a:pPr lvl="1"/>
            <a:r>
              <a:rPr lang="en-US" dirty="0" smtClean="0"/>
              <a:t>Given that a 60m stainless steel beam will contract 150mm designing a system where the thermal motion was well understood was a priority during the design phase. </a:t>
            </a:r>
          </a:p>
          <a:p>
            <a:pPr lvl="1"/>
            <a:r>
              <a:rPr lang="en-US" dirty="0" smtClean="0"/>
              <a:t>Detector placement precision after cooling was an important factor in selecting the I-Beam support concept and thermal contraction plan.</a:t>
            </a:r>
          </a:p>
          <a:p>
            <a:pPr lvl="1"/>
            <a:r>
              <a:rPr lang="en-US" dirty="0" smtClean="0"/>
              <a:t>The present design is expected to be accurate to the 6-9mm level cold.</a:t>
            </a:r>
          </a:p>
          <a:p>
            <a:pPr lvl="1"/>
            <a:r>
              <a:rPr lang="en-US" dirty="0" smtClean="0"/>
              <a:t>Details will be given in the structural talk.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 Stewart | DSS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4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>
            <a:normAutofit fontScale="90000"/>
          </a:bodyPr>
          <a:lstStyle/>
          <a:p>
            <a:pPr algn="l"/>
            <a:r>
              <a:rPr sz="4000" b="1" dirty="0">
                <a:solidFill>
                  <a:srgbClr val="E95125"/>
                </a:solidFill>
                <a:latin typeface="Helvetica"/>
              </a:rPr>
              <a:t>Impact on dE/</a:t>
            </a:r>
            <a:r>
              <a:rPr sz="4000" b="1" dirty="0" smtClean="0">
                <a:solidFill>
                  <a:srgbClr val="E95125"/>
                </a:solidFill>
                <a:latin typeface="Helvetica"/>
              </a:rPr>
              <a:t>dx</a:t>
            </a:r>
            <a:r>
              <a:rPr lang="en-US" sz="4000" b="1" dirty="0" smtClean="0">
                <a:solidFill>
                  <a:srgbClr val="E95125"/>
                </a:solidFill>
                <a:latin typeface="Helvetica"/>
              </a:rPr>
              <a:t> from mechanical distortions</a:t>
            </a:r>
            <a:endParaRPr sz="4000" b="1" dirty="0">
              <a:solidFill>
                <a:srgbClr val="E95125"/>
              </a:solidFill>
              <a:latin typeface="Helvetica"/>
            </a:endParaRPr>
          </a:p>
        </p:txBody>
      </p:sp>
      <p:sp>
        <p:nvSpPr>
          <p:cNvPr id="124" name="Shape 124"/>
          <p:cNvSpPr>
            <a:spLocks noGrp="1"/>
          </p:cNvSpPr>
          <p:nvPr>
            <p:ph idx="11"/>
          </p:nvPr>
        </p:nvSpPr>
        <p:spPr>
          <a:xfrm>
            <a:off x="454031" y="3056084"/>
            <a:ext cx="8232771" cy="3221987"/>
          </a:xfrm>
          <a:prstGeom prst="rect">
            <a:avLst/>
          </a:prstGeom>
        </p:spPr>
        <p:txBody>
          <a:bodyPr lIns="0" rIns="0">
            <a:normAutofit lnSpcReduction="10000"/>
          </a:bodyPr>
          <a:lstStyle/>
          <a:p>
            <a:pPr marL="256032" indent="-265176">
              <a:spcBef>
                <a:spcPts val="1200"/>
              </a:spcBef>
              <a:spcAft>
                <a:spcPts val="0"/>
              </a:spcAft>
              <a:buFont typeface="Arial"/>
            </a:pPr>
            <a:r>
              <a:rPr sz="2200" dirty="0">
                <a:solidFill>
                  <a:srgbClr val="3C5A77"/>
                </a:solidFill>
                <a:latin typeface="Helvetica"/>
              </a:rPr>
              <a:t>Suppose the drift volume becomes a trapezoid instead of a rectangle due to distortion and the drift distance on one side is 1 cm longer than on the other side, the electric field is different by 0.3% between the two sides.</a:t>
            </a:r>
          </a:p>
          <a:p>
            <a:pPr marL="256032" indent="-265176">
              <a:spcBef>
                <a:spcPts val="1200"/>
              </a:spcBef>
              <a:spcAft>
                <a:spcPts val="0"/>
              </a:spcAft>
              <a:buFont typeface="Arial"/>
            </a:pPr>
            <a:r>
              <a:rPr sz="2200" dirty="0">
                <a:solidFill>
                  <a:srgbClr val="3C5A77"/>
                </a:solidFill>
                <a:latin typeface="Helvetica"/>
              </a:rPr>
              <a:t>For a track near the cathode that is parallel to the wire planes, the reconstructed track would appear to have a smaller angle w.r.t the wire planes. The maximum change to dE/dx would be .01/2.3 = 0.4% due to this distortion. This is negligible for particle 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 dirty="0"/>
          </a:p>
        </p:txBody>
      </p:sp>
      <p:grpSp>
        <p:nvGrpSpPr>
          <p:cNvPr id="131" name="Group 131"/>
          <p:cNvGrpSpPr/>
          <p:nvPr/>
        </p:nvGrpSpPr>
        <p:grpSpPr>
          <a:xfrm>
            <a:off x="6685669" y="976698"/>
            <a:ext cx="2458331" cy="1991245"/>
            <a:chOff x="0" y="0"/>
            <a:chExt cx="2714999" cy="2178936"/>
          </a:xfrm>
        </p:grpSpPr>
        <p:sp>
          <p:nvSpPr>
            <p:cNvPr id="125" name="Shape 125"/>
            <p:cNvSpPr/>
            <p:nvPr/>
          </p:nvSpPr>
          <p:spPr>
            <a:xfrm>
              <a:off x="0" y="0"/>
              <a:ext cx="1701180" cy="170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2" y="21315"/>
                  </a:moveTo>
                  <a:lnTo>
                    <a:pt x="264" y="21600"/>
                  </a:lnTo>
                  <a:lnTo>
                    <a:pt x="0" y="4226"/>
                  </a:lnTo>
                  <a:lnTo>
                    <a:pt x="21600" y="0"/>
                  </a:lnTo>
                  <a:lnTo>
                    <a:pt x="21412" y="21315"/>
                  </a:lnTo>
                  <a:close/>
                </a:path>
              </a:pathLst>
            </a:cu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flipH="1">
              <a:off x="127473" y="380909"/>
              <a:ext cx="1" cy="127918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flipH="1">
              <a:off x="1537173" y="101509"/>
              <a:ext cx="1" cy="150383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flipH="1">
              <a:off x="850578" y="270559"/>
              <a:ext cx="1" cy="137288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06777" y="1617187"/>
              <a:ext cx="939822" cy="561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r>
                <a:t>2.3 m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1775177" y="572551"/>
              <a:ext cx="939822" cy="561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r>
                <a:t>3.6 m</a:t>
              </a:r>
            </a:p>
          </p:txBody>
        </p:sp>
      </p:grpSp>
      <p:sp>
        <p:nvSpPr>
          <p:cNvPr id="17" name="Date Placeholder 2"/>
          <p:cNvSpPr txBox="1">
            <a:spLocks/>
          </p:cNvSpPr>
          <p:nvPr/>
        </p:nvSpPr>
        <p:spPr>
          <a:xfrm>
            <a:off x="879220" y="6543265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i="0" kern="120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0" dirty="0" smtClean="0"/>
              <a:t>20.08.2018</a:t>
            </a:r>
            <a:endParaRPr lang="en-US" b="0" dirty="0"/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1877787" y="6482605"/>
            <a:ext cx="4349311" cy="2590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de-DE" sz="1200" dirty="0">
                <a:solidFill>
                  <a:srgbClr val="E95125"/>
                </a:solidFill>
                <a:latin typeface="Helvetica"/>
                <a:ea typeface="+mn-ea"/>
                <a:cs typeface="Helvetica"/>
              </a:rPr>
              <a:t>J Stewart | DSS </a:t>
            </a:r>
            <a:r>
              <a:rPr lang="de-DE" sz="1200" dirty="0" err="1">
                <a:solidFill>
                  <a:srgbClr val="E95125"/>
                </a:solidFill>
                <a:latin typeface="Helvetica"/>
                <a:ea typeface="+mn-ea"/>
                <a:cs typeface="Helvetica"/>
              </a:rPr>
              <a:t>Requirements</a:t>
            </a:r>
            <a:r>
              <a:rPr lang="de-DE" sz="1200" dirty="0">
                <a:solidFill>
                  <a:srgbClr val="E95125"/>
                </a:solidFill>
                <a:latin typeface="Helvetica"/>
                <a:ea typeface="+mn-ea"/>
                <a:cs typeface="Helvetica"/>
              </a:rPr>
              <a:t> </a:t>
            </a:r>
            <a:endParaRPr lang="en-US" sz="1200" dirty="0">
              <a:solidFill>
                <a:srgbClr val="E95125"/>
              </a:solidFill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93908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138967"/>
            <a:ext cx="8229600" cy="647102"/>
          </a:xfrm>
        </p:spPr>
        <p:txBody>
          <a:bodyPr/>
          <a:lstStyle/>
          <a:p>
            <a:r>
              <a:rPr lang="en-US" dirty="0" smtClean="0"/>
              <a:t>Gaps between APAs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148240" y="818011"/>
            <a:ext cx="3990750" cy="55784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Situation: 20 mm gap between APAs</a:t>
            </a:r>
          </a:p>
          <a:p>
            <a:pPr lvl="1"/>
            <a:r>
              <a:rPr lang="en-US" dirty="0" smtClean="0"/>
              <a:t>Natural consequence of modular design</a:t>
            </a:r>
          </a:p>
          <a:p>
            <a:pPr lvl="1"/>
            <a:r>
              <a:rPr lang="en-US" dirty="0" smtClean="0"/>
              <a:t>Between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APA, an additional 17 mm gap</a:t>
            </a:r>
          </a:p>
          <a:p>
            <a:r>
              <a:rPr lang="en-US" dirty="0" smtClean="0"/>
              <a:t>Physics considerations for </a:t>
            </a:r>
            <a:r>
              <a:rPr lang="el-GR" b="1" dirty="0"/>
              <a:t>ν</a:t>
            </a:r>
            <a:r>
              <a:rPr lang="el-GR" b="1" baseline="-25000" dirty="0"/>
              <a:t>μ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l-GR" b="1" dirty="0"/>
              <a:t>ν</a:t>
            </a:r>
            <a:r>
              <a:rPr lang="en-US" b="1" baseline="-25000" dirty="0"/>
              <a:t>e </a:t>
            </a:r>
            <a:r>
              <a:rPr lang="en-US" b="1" dirty="0"/>
              <a:t>oscillation</a:t>
            </a:r>
          </a:p>
          <a:p>
            <a:pPr lvl="1"/>
            <a:r>
              <a:rPr lang="en-US" dirty="0" smtClean="0"/>
              <a:t>Energy reconstruction :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Gap leads to loss of ionization electrons</a:t>
            </a:r>
          </a:p>
          <a:p>
            <a:pPr lvl="2"/>
            <a:r>
              <a:rPr lang="en-US" dirty="0" smtClean="0"/>
              <a:t>Its value can be estimated by multiple methods: for track, rely on the track length, for shower or non-stopping track, can use the adjacent energy to fill in the gap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Expect no impact on the energy resolution, which is dominated by neutrons in the final state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>
          <a:xfrm>
            <a:off x="4445572" y="818012"/>
            <a:ext cx="4422050" cy="38945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Event ID:</a:t>
            </a:r>
          </a:p>
          <a:p>
            <a:pPr marL="682625" lvl="2" indent="-236538"/>
            <a:r>
              <a:rPr lang="en-US" dirty="0" smtClean="0">
                <a:solidFill>
                  <a:srgbClr val="FF0000"/>
                </a:solidFill>
              </a:rPr>
              <a:t>Vertex has to be away from the gap, </a:t>
            </a:r>
          </a:p>
          <a:p>
            <a:pPr marL="682625" lvl="2" indent="-236538"/>
            <a:r>
              <a:rPr lang="en-US" dirty="0" smtClean="0"/>
              <a:t>Loss in fiducial volume is expected, but a natural consequence caused by cool down</a:t>
            </a:r>
          </a:p>
          <a:p>
            <a:r>
              <a:rPr lang="en-US" dirty="0" smtClean="0"/>
              <a:t>Mitigation method: electron diverter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Ensure all charge will be collected, better estimation of the energy in gap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Stable distortions in the reconstructed event topology can be calibrated 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r="5239"/>
          <a:stretch/>
        </p:blipFill>
        <p:spPr bwMode="auto">
          <a:xfrm>
            <a:off x="4648201" y="4712515"/>
            <a:ext cx="2072640" cy="21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50" y="5052060"/>
            <a:ext cx="2348550" cy="18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8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 and Shielding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31" y="1207771"/>
            <a:ext cx="6785285" cy="19276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detector systems must conform to the DUNE grounding and shielding plan.</a:t>
            </a:r>
          </a:p>
          <a:p>
            <a:pPr lvl="1"/>
            <a:r>
              <a:rPr lang="en-US" dirty="0" smtClean="0"/>
              <a:t>Same requirement as ProtoDUNE-SP</a:t>
            </a:r>
          </a:p>
          <a:p>
            <a:pPr marL="448056" lvl="0" indent="-457200">
              <a:buFont typeface="+mj-lt"/>
              <a:buAutoNum type="arabicPeriod" startAt="4"/>
            </a:pPr>
            <a:r>
              <a:rPr lang="en-US" dirty="0" smtClean="0"/>
              <a:t>The DSS is electrically connected to the cryostat ground</a:t>
            </a:r>
          </a:p>
          <a:p>
            <a:pPr marL="733362" lvl="1" indent="-457200"/>
            <a:r>
              <a:rPr lang="en-US" dirty="0" smtClean="0"/>
              <a:t>The DSS shall be electrically isolated from all detector components.</a:t>
            </a:r>
          </a:p>
          <a:p>
            <a:pPr marL="448056" lvl="0" indent="-457200">
              <a:buFont typeface="+mj-lt"/>
              <a:buAutoNum type="arabicPeriod" startAt="5"/>
            </a:pPr>
            <a:r>
              <a:rPr lang="en-US" dirty="0"/>
              <a:t>The APA/CPA/FC/</a:t>
            </a:r>
            <a:r>
              <a:rPr lang="en-US" dirty="0" err="1"/>
              <a:t>Endwall</a:t>
            </a:r>
            <a:r>
              <a:rPr lang="en-US" dirty="0"/>
              <a:t> are electrically isolated from the DSS</a:t>
            </a:r>
          </a:p>
          <a:p>
            <a:pPr marL="448056" indent="-457200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20.08.2018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 Stewart | DSS Requirements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57120"/>
              </p:ext>
            </p:extLst>
          </p:nvPr>
        </p:nvGraphicFramePr>
        <p:xfrm>
          <a:off x="238110" y="5753359"/>
          <a:ext cx="8448692" cy="65277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534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6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4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FDmod-gen-017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DUNE far detector module shall be constructed to comply with all requirements set by the DUNE grounding and shielding committee.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DUNE Doc 285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Picture 10" descr="cid:image002.png@01D41779.57A01E6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4" y="3467861"/>
            <a:ext cx="2493967" cy="222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id:image005.png@01D421B4.496FF19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58" y="3525143"/>
            <a:ext cx="3020695" cy="222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4240"/>
          <a:stretch/>
        </p:blipFill>
        <p:spPr>
          <a:xfrm>
            <a:off x="7239316" y="555652"/>
            <a:ext cx="1447486" cy="2221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7817872" y="555652"/>
            <a:ext cx="330704" cy="264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89933" y="30319"/>
            <a:ext cx="110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Cryostat Ground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96328" y="3992599"/>
            <a:ext cx="741780" cy="171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496" y="3863101"/>
            <a:ext cx="8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Isolator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68893" y="403534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Isolators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772837" y="4111262"/>
            <a:ext cx="598749" cy="10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61472" y="4058222"/>
            <a:ext cx="1281086" cy="25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96328" y="4794860"/>
            <a:ext cx="57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90189" y="4979526"/>
            <a:ext cx="56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CPA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5" name="Picture 34" descr="cid:image004.png@01D4177B.BD541ED0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85" y="3467861"/>
            <a:ext cx="2311095" cy="15116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7116777" y="4035347"/>
            <a:ext cx="402266" cy="129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93894" y="4035347"/>
            <a:ext cx="8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25929"/>
      </p:ext>
    </p:extLst>
  </p:cSld>
  <p:clrMapOvr>
    <a:masterClrMapping/>
  </p:clrMapOvr>
</p:sld>
</file>

<file path=ppt/theme/theme1.xml><?xml version="1.0" encoding="utf-8"?>
<a:theme xmlns:a="http://schemas.openxmlformats.org/drawingml/2006/main" name="DUNE_Template_Jan2016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DUNE_Template_Jan2016.potx</Template>
  <TotalTime>3515</TotalTime>
  <Words>1893</Words>
  <Application>Microsoft Macintosh PowerPoint</Application>
  <PresentationFormat>On-screen Show (4:3)</PresentationFormat>
  <Paragraphs>203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DUNE_Template_Jan2016</vt:lpstr>
      <vt:lpstr>LBNF Content-Footer Theme</vt:lpstr>
      <vt:lpstr>Detector Support System Requirements</vt:lpstr>
      <vt:lpstr>Outline - Summary of Requirements</vt:lpstr>
      <vt:lpstr>Detector Location Tolerance  </vt:lpstr>
      <vt:lpstr>Detector Volume Requirement</vt:lpstr>
      <vt:lpstr>APA plane mechanical distortions</vt:lpstr>
      <vt:lpstr>Design Goal for DSS position tolerance</vt:lpstr>
      <vt:lpstr>Impact on dE/dx from mechanical distortions</vt:lpstr>
      <vt:lpstr>Gaps between APAs</vt:lpstr>
      <vt:lpstr>Grounding and Shielding</vt:lpstr>
      <vt:lpstr>Scientific DSS requirements</vt:lpstr>
      <vt:lpstr>I-Beam height requirement</vt:lpstr>
      <vt:lpstr>Mechanical Design Specifications</vt:lpstr>
      <vt:lpstr>Roof Deflections</vt:lpstr>
      <vt:lpstr>Mechanical Design</vt:lpstr>
      <vt:lpstr>Instrumentation Cabling</vt:lpstr>
      <vt:lpstr>Outline - Summary of Requirements</vt:lpstr>
    </vt:vector>
  </TitlesOfParts>
  <Manager/>
  <Company>Sandbox Studio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Jim Stewart</cp:lastModifiedBy>
  <cp:revision>142</cp:revision>
  <dcterms:created xsi:type="dcterms:W3CDTF">2015-04-30T14:29:22Z</dcterms:created>
  <dcterms:modified xsi:type="dcterms:W3CDTF">2018-08-17T14:55:34Z</dcterms:modified>
  <cp:category/>
</cp:coreProperties>
</file>