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5E4AE5B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70" r:id="rId4"/>
    <p:sldId id="274" r:id="rId5"/>
    <p:sldId id="271" r:id="rId6"/>
    <p:sldId id="272" r:id="rId7"/>
    <p:sldId id="273" r:id="rId8"/>
    <p:sldId id="277" r:id="rId9"/>
    <p:sldId id="278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F3EA-46A2-40F3-9B91-AD9A061A3A82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0C1A-3F0F-4AB0-8608-FD49707B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6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A865-28C8-4756-B006-46CF7500874C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5E4AE5B0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21AD.81847F30" TargetMode="External"/><Relationship Id="rId7" Type="http://schemas.openxmlformats.org/officeDocument/2006/relationships/image" Target="cid:image002.png@01D3725B.035970E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cid:image003.png@01D421B1.FADE55F0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03" y="1199076"/>
            <a:ext cx="9051395" cy="450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9431"/>
            <a:ext cx="7772400" cy="7888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358" y="6092519"/>
            <a:ext cx="1750923" cy="576150"/>
          </a:xfrm>
        </p:spPr>
        <p:txBody>
          <a:bodyPr>
            <a:noAutofit/>
          </a:bodyPr>
          <a:lstStyle/>
          <a:p>
            <a:pPr algn="l"/>
            <a:r>
              <a:rPr lang="en-US" sz="1400" dirty="0"/>
              <a:t>V. Guarino &amp; R. Kmak</a:t>
            </a:r>
            <a:br>
              <a:rPr lang="en-US" sz="1400" dirty="0"/>
            </a:br>
            <a:r>
              <a:rPr lang="en-US" sz="1400" dirty="0" smtClean="0"/>
              <a:t>August 20, </a:t>
            </a:r>
            <a:r>
              <a:rPr lang="en-US" sz="1400" dirty="0"/>
              <a:t>2018</a:t>
            </a:r>
          </a:p>
        </p:txBody>
      </p:sp>
      <p:pic>
        <p:nvPicPr>
          <p:cNvPr id="4" name="Picture 3" descr="cid:image001.png@01CD7AF7.BB26B7C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36" y="5907507"/>
            <a:ext cx="1683947" cy="76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27796">
            <a:off x="5373986" y="6092519"/>
            <a:ext cx="403947" cy="5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970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DSS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99" y="837561"/>
            <a:ext cx="10515600" cy="32733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Hand calculations were done for all structural components, see Appendix 1</a:t>
            </a:r>
          </a:p>
          <a:p>
            <a:r>
              <a:rPr lang="en-US" dirty="0" smtClean="0"/>
              <a:t>Beam Element FEA model was created of CPA beams and center row of APA</a:t>
            </a:r>
          </a:p>
          <a:p>
            <a:r>
              <a:rPr lang="en-US" dirty="0" smtClean="0"/>
              <a:t>Thermal deformations were examined</a:t>
            </a:r>
          </a:p>
          <a:p>
            <a:r>
              <a:rPr lang="en-US" dirty="0" smtClean="0"/>
              <a:t>All components have acceptable loads </a:t>
            </a:r>
          </a:p>
          <a:p>
            <a:r>
              <a:rPr lang="en-US" dirty="0" smtClean="0"/>
              <a:t>Design/Analysis follows the American Institute of Steel Construction (AISC) Specification 13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 smtClean="0"/>
              <a:t>Examined two worst case loading:</a:t>
            </a:r>
          </a:p>
          <a:p>
            <a:pPr lvl="1"/>
            <a:r>
              <a:rPr lang="en-US" dirty="0" smtClean="0"/>
              <a:t>Load Case 1 --- Assembled Detector Dry</a:t>
            </a:r>
          </a:p>
          <a:p>
            <a:pPr lvl="1"/>
            <a:r>
              <a:rPr lang="en-US" dirty="0" smtClean="0"/>
              <a:t>Load Case 2 --- Loads during assembly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97311" y="4110959"/>
            <a:ext cx="6485323" cy="25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Weights were determined from an extrapolation of P-Dune detector weights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36344"/>
              </p:ext>
            </p:extLst>
          </p:nvPr>
        </p:nvGraphicFramePr>
        <p:xfrm>
          <a:off x="2680332" y="2844578"/>
          <a:ext cx="7258797" cy="3467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497">
                  <a:extLst>
                    <a:ext uri="{9D8B030D-6E8A-4147-A177-3AD203B41FA5}">
                      <a16:colId xmlns:a16="http://schemas.microsoft.com/office/drawing/2014/main" val="2907563432"/>
                    </a:ext>
                  </a:extLst>
                </a:gridCol>
                <a:gridCol w="850166">
                  <a:extLst>
                    <a:ext uri="{9D8B030D-6E8A-4147-A177-3AD203B41FA5}">
                      <a16:colId xmlns:a16="http://schemas.microsoft.com/office/drawing/2014/main" val="651144712"/>
                    </a:ext>
                  </a:extLst>
                </a:gridCol>
                <a:gridCol w="607261">
                  <a:extLst>
                    <a:ext uri="{9D8B030D-6E8A-4147-A177-3AD203B41FA5}">
                      <a16:colId xmlns:a16="http://schemas.microsoft.com/office/drawing/2014/main" val="2225861254"/>
                    </a:ext>
                  </a:extLst>
                </a:gridCol>
                <a:gridCol w="607261">
                  <a:extLst>
                    <a:ext uri="{9D8B030D-6E8A-4147-A177-3AD203B41FA5}">
                      <a16:colId xmlns:a16="http://schemas.microsoft.com/office/drawing/2014/main" val="1207013782"/>
                    </a:ext>
                  </a:extLst>
                </a:gridCol>
                <a:gridCol w="710496">
                  <a:extLst>
                    <a:ext uri="{9D8B030D-6E8A-4147-A177-3AD203B41FA5}">
                      <a16:colId xmlns:a16="http://schemas.microsoft.com/office/drawing/2014/main" val="1973149233"/>
                    </a:ext>
                  </a:extLst>
                </a:gridCol>
                <a:gridCol w="710496">
                  <a:extLst>
                    <a:ext uri="{9D8B030D-6E8A-4147-A177-3AD203B41FA5}">
                      <a16:colId xmlns:a16="http://schemas.microsoft.com/office/drawing/2014/main" val="2901322676"/>
                    </a:ext>
                  </a:extLst>
                </a:gridCol>
                <a:gridCol w="582971">
                  <a:extLst>
                    <a:ext uri="{9D8B030D-6E8A-4147-A177-3AD203B41FA5}">
                      <a16:colId xmlns:a16="http://schemas.microsoft.com/office/drawing/2014/main" val="127418444"/>
                    </a:ext>
                  </a:extLst>
                </a:gridCol>
                <a:gridCol w="728713">
                  <a:extLst>
                    <a:ext uri="{9D8B030D-6E8A-4147-A177-3AD203B41FA5}">
                      <a16:colId xmlns:a16="http://schemas.microsoft.com/office/drawing/2014/main" val="1022405333"/>
                    </a:ext>
                  </a:extLst>
                </a:gridCol>
                <a:gridCol w="789440">
                  <a:extLst>
                    <a:ext uri="{9D8B030D-6E8A-4147-A177-3AD203B41FA5}">
                      <a16:colId xmlns:a16="http://schemas.microsoft.com/office/drawing/2014/main" val="1380819187"/>
                    </a:ext>
                  </a:extLst>
                </a:gridCol>
                <a:gridCol w="710496">
                  <a:extLst>
                    <a:ext uri="{9D8B030D-6E8A-4147-A177-3AD203B41FA5}">
                      <a16:colId xmlns:a16="http://schemas.microsoft.com/office/drawing/2014/main" val="2009508087"/>
                    </a:ext>
                  </a:extLst>
                </a:gridCol>
              </a:tblGrid>
              <a:tr h="294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Dry Weights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Wet Weights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000422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Weight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Weight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Unit Weight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Weight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18571"/>
                  </a:ext>
                </a:extLst>
              </a:tr>
              <a:tr h="5793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Component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in Detector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lbs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065999"/>
                  </a:ext>
                </a:extLst>
              </a:tr>
              <a:tr h="579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1048.0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2305.6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78600.0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172920.0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1654.4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56400.0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124080.0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208459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CPA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435.6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43560.0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17000.0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37400.0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1999908"/>
                  </a:ext>
                </a:extLst>
              </a:tr>
              <a:tr h="579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Top/Bottom FC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319.2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29020.0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63844.0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129.0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283.8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25800.0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56760.0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5191221"/>
                  </a:ext>
                </a:extLst>
              </a:tr>
              <a:tr h="2850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Endwall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2050.4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7456.0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16403.2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1980.0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15840.0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5926775"/>
                  </a:ext>
                </a:extLst>
              </a:tr>
              <a:tr h="579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134876.0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296727.2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106400.0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234080.0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115895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79699" y="2844799"/>
            <a:ext cx="12954905" cy="70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Lateral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Seismic load of 0.08g was calculated based on ASCE 7-10 methodology and ground parameters provided by SURF.  Email correspondence with SURF indicate that seismic loading is not needed.</a:t>
            </a:r>
          </a:p>
          <a:p>
            <a:r>
              <a:rPr lang="en-US" dirty="0" smtClean="0"/>
              <a:t>Lateral loads are induced along the length of DSS beams due to installation.  Feedthroughs can resist 2640 </a:t>
            </a:r>
            <a:r>
              <a:rPr lang="en-US" dirty="0" err="1" smtClean="0"/>
              <a:t>lbs</a:t>
            </a:r>
            <a:r>
              <a:rPr lang="en-US" dirty="0" smtClean="0"/>
              <a:t> lateral loads.  Tests of the force needed to span gaps/steps between beams indicate that the max lateral load is ~100 lbs.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3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041" y="-39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Load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49" y="975872"/>
            <a:ext cx="11533095" cy="33123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S8 x 18.4 beam has a max allowable moment of  28.1 kip-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dirty="0" smtClean="0"/>
              <a:t>All beams and rods meet AISC requirements</a:t>
            </a:r>
          </a:p>
          <a:p>
            <a:r>
              <a:rPr lang="en-US" dirty="0" smtClean="0"/>
              <a:t>Max factored moment is 24 kip-</a:t>
            </a:r>
            <a:r>
              <a:rPr lang="en-US" dirty="0" err="1" smtClean="0"/>
              <a:t>ft</a:t>
            </a:r>
            <a:r>
              <a:rPr lang="en-US" dirty="0" smtClean="0"/>
              <a:t> in western most beam of center APA row.  Max deflections also occur in this beam.</a:t>
            </a:r>
          </a:p>
          <a:p>
            <a:pPr lvl="1"/>
            <a:r>
              <a:rPr lang="en-US" dirty="0" smtClean="0"/>
              <a:t>This beam is loaded by EW</a:t>
            </a:r>
          </a:p>
          <a:p>
            <a:r>
              <a:rPr lang="en-US" dirty="0" smtClean="0"/>
              <a:t>Deflections of APA are higher than CPA because  APA is heavier and center loaded.  APA deflections as large as 10mm; CPA ~4mm</a:t>
            </a:r>
          </a:p>
          <a:p>
            <a:r>
              <a:rPr lang="en-US" dirty="0" smtClean="0"/>
              <a:t>Deflections can be compensated for by adjusting the height of the APA/CPA during installation.  </a:t>
            </a:r>
          </a:p>
          <a:p>
            <a:r>
              <a:rPr lang="en-US" dirty="0" smtClean="0"/>
              <a:t>Strength of all connections and detector supports were calculated</a:t>
            </a:r>
          </a:p>
          <a:p>
            <a:r>
              <a:rPr lang="en-US" dirty="0" smtClean="0"/>
              <a:t>Hand calculations matched FEA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96" y="4066100"/>
            <a:ext cx="5943600" cy="2938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44" y="4323015"/>
            <a:ext cx="5625758" cy="24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9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Load 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99" y="1418371"/>
            <a:ext cx="10515600" cy="2062496"/>
          </a:xfrm>
        </p:spPr>
        <p:txBody>
          <a:bodyPr/>
          <a:lstStyle/>
          <a:p>
            <a:r>
              <a:rPr lang="en-US" dirty="0" smtClean="0"/>
              <a:t>During installation single APA/CPAs are inserted along beam and load the cantilever end of the beam</a:t>
            </a:r>
          </a:p>
          <a:p>
            <a:pPr lvl="1"/>
            <a:r>
              <a:rPr lang="en-US" dirty="0" smtClean="0"/>
              <a:t>Max upward force of 168 </a:t>
            </a:r>
            <a:r>
              <a:rPr lang="en-US" dirty="0" err="1" smtClean="0"/>
              <a:t>lbs</a:t>
            </a:r>
            <a:r>
              <a:rPr lang="en-US" dirty="0" smtClean="0"/>
              <a:t> resisted by the feedthrough</a:t>
            </a:r>
          </a:p>
          <a:p>
            <a:pPr lvl="1"/>
            <a:r>
              <a:rPr lang="en-US" dirty="0" smtClean="0"/>
              <a:t>Max moment is 5.7 kip-</a:t>
            </a:r>
            <a:r>
              <a:rPr lang="en-US" dirty="0" err="1" smtClean="0"/>
              <a:t>ft</a:t>
            </a:r>
            <a:endParaRPr lang="en-US" dirty="0"/>
          </a:p>
        </p:txBody>
      </p:sp>
      <p:pic>
        <p:nvPicPr>
          <p:cNvPr id="4" name="Picture 3" descr="cid:image001.png@01D421AD.81847F3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33" y="4064854"/>
            <a:ext cx="3728597" cy="232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3.png@01D421B1.FADE55F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25" y="2898357"/>
            <a:ext cx="3384417" cy="271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d:image002.png@01D3725B.035970E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3" y="3171842"/>
            <a:ext cx="3244860" cy="3613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00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Cool Down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 and CPA drift distance shrinks by 7.5mm</a:t>
            </a:r>
          </a:p>
          <a:p>
            <a:r>
              <a:rPr lang="en-US" dirty="0" smtClean="0"/>
              <a:t>DSS beams are in the ullage.  Worst case a 16K temperature gradient results in a 2.9mm deflection at the center of the beam</a:t>
            </a:r>
          </a:p>
          <a:p>
            <a:r>
              <a:rPr lang="en-US" dirty="0" smtClean="0"/>
              <a:t>Hanging rod will shrink by 2.8mm</a:t>
            </a:r>
          </a:p>
          <a:p>
            <a:r>
              <a:rPr lang="en-US" dirty="0" smtClean="0"/>
              <a:t>Heat loss at feedthrough is 8.7W</a:t>
            </a:r>
          </a:p>
          <a:p>
            <a:r>
              <a:rPr lang="en-US" dirty="0" smtClean="0"/>
              <a:t>Detector assembly needs to be designed to accommodate shrinkage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3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286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APA Gaps During Cool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3341"/>
            <a:ext cx="10515600" cy="49936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Shrinkage can be accommodated in two ways:</a:t>
            </a:r>
          </a:p>
          <a:p>
            <a:pPr lvl="1"/>
            <a:r>
              <a:rPr lang="en-US" dirty="0" smtClean="0"/>
              <a:t>The DSS beam can be continuous from the center of the detector to the end of the detector; the beam would shrink toward the center and no gaps develop.  </a:t>
            </a:r>
          </a:p>
          <a:p>
            <a:pPr lvl="2"/>
            <a:r>
              <a:rPr lang="en-US" i="1" dirty="0" smtClean="0">
                <a:effectLst/>
              </a:rPr>
              <a:t>Requires DSS supports to accommodate 80mm of movement at the ends, the entire detector shrinks/moves</a:t>
            </a:r>
          </a:p>
          <a:p>
            <a:pPr lvl="1"/>
            <a:r>
              <a:rPr lang="en-US" dirty="0" smtClean="0">
                <a:effectLst/>
              </a:rPr>
              <a:t>The DSS beams can be segmented.  Gaps open up between APA.  </a:t>
            </a:r>
            <a:endParaRPr lang="en-US" dirty="0"/>
          </a:p>
          <a:p>
            <a:pPr lvl="2"/>
            <a:r>
              <a:rPr lang="en-US" i="1" dirty="0" smtClean="0"/>
              <a:t>There is less movement of detector and DSS supports accommodate a small shrinkage</a:t>
            </a:r>
            <a:endParaRPr lang="en-US" i="1" dirty="0" smtClean="0">
              <a:effectLst/>
            </a:endParaRPr>
          </a:p>
          <a:p>
            <a:r>
              <a:rPr lang="en-US" dirty="0" smtClean="0">
                <a:effectLst/>
              </a:rPr>
              <a:t>A proposed design uses beams that are 6.4m long, which support typically 3 APAs.  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Option 1: Restrain beam at one feedthrough which </a:t>
            </a:r>
            <a:r>
              <a:rPr lang="en-US" dirty="0" smtClean="0">
                <a:effectLst/>
              </a:rPr>
              <a:t>results </a:t>
            </a:r>
            <a:r>
              <a:rPr lang="en-US" dirty="0" smtClean="0">
                <a:effectLst/>
              </a:rPr>
              <a:t>in a zero gap developing between the three APA’s on the same beam but a 17mm gap opening up between adjacent APA’s that are on separate beam.  Roughly there will be a 17mm gap between every 3</a:t>
            </a:r>
            <a:r>
              <a:rPr lang="en-US" baseline="30000" dirty="0" smtClean="0">
                <a:effectLst/>
              </a:rPr>
              <a:t>rd</a:t>
            </a:r>
            <a:r>
              <a:rPr lang="en-US" dirty="0" smtClean="0">
                <a:effectLst/>
              </a:rPr>
              <a:t> and 4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APA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/>
              <a:t>Option 2: No Restraint and gaps open up between all APAs.  Zero gap between APAs on the same beam and 11mm to 18mm gaps between adjacent APAs that are on separate beams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1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50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75" y="1310795"/>
            <a:ext cx="1117194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Estimated loads of detector components were used for analysis – need to updated weights</a:t>
            </a:r>
          </a:p>
          <a:p>
            <a:r>
              <a:rPr lang="en-US" dirty="0" smtClean="0"/>
              <a:t>Every component of the DSS and connections has been examined under worst case loading.  </a:t>
            </a:r>
          </a:p>
          <a:p>
            <a:r>
              <a:rPr lang="en-US" dirty="0" smtClean="0"/>
              <a:t>FEA beam element model and hand calculations have been done and match each other</a:t>
            </a:r>
          </a:p>
          <a:p>
            <a:r>
              <a:rPr lang="en-US" dirty="0" smtClean="0"/>
              <a:t>All components meet AISC requirements.  </a:t>
            </a:r>
          </a:p>
          <a:p>
            <a:r>
              <a:rPr lang="en-US" dirty="0" smtClean="0"/>
              <a:t>Need to update analysis for final weights and create full beam element model of DSS and detector.</a:t>
            </a:r>
          </a:p>
          <a:p>
            <a:r>
              <a:rPr lang="en-US" dirty="0" smtClean="0"/>
              <a:t>HA documents, load tests, procedure documents and analysis documents will be produced for </a:t>
            </a:r>
            <a:r>
              <a:rPr lang="en-US" smtClean="0"/>
              <a:t>Production Readiness Review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5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5520</TotalTime>
  <Words>707</Words>
  <Application>Microsoft Office PowerPoint</Application>
  <PresentationFormat>Widescreen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DUNE Far Detector DSS Analysis</vt:lpstr>
      <vt:lpstr>DSS Analysis</vt:lpstr>
      <vt:lpstr>Weights</vt:lpstr>
      <vt:lpstr>Lateral Loads</vt:lpstr>
      <vt:lpstr>Load Case 1</vt:lpstr>
      <vt:lpstr>Load Case 2</vt:lpstr>
      <vt:lpstr>Cool Down Analysis</vt:lpstr>
      <vt:lpstr>APA Gaps During Cool Down</vt:lpstr>
      <vt:lpstr>Conclusion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Far Detector Anode Panel, Cathode Panel, and Field Cage Installation</dc:title>
  <dc:creator>Guarino, Victor</dc:creator>
  <cp:lastModifiedBy>Guarino, Victor</cp:lastModifiedBy>
  <cp:revision>35</cp:revision>
  <dcterms:created xsi:type="dcterms:W3CDTF">2018-08-13T21:22:00Z</dcterms:created>
  <dcterms:modified xsi:type="dcterms:W3CDTF">2018-08-17T19:04:21Z</dcterms:modified>
</cp:coreProperties>
</file>