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5E4AE5B0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67" r:id="rId4"/>
    <p:sldId id="265" r:id="rId5"/>
    <p:sldId id="268" r:id="rId6"/>
    <p:sldId id="261" r:id="rId7"/>
    <p:sldId id="277" r:id="rId8"/>
    <p:sldId id="266" r:id="rId9"/>
    <p:sldId id="272" r:id="rId10"/>
    <p:sldId id="273" r:id="rId11"/>
    <p:sldId id="269" r:id="rId12"/>
    <p:sldId id="274" r:id="rId13"/>
    <p:sldId id="270" r:id="rId14"/>
    <p:sldId id="275" r:id="rId15"/>
    <p:sldId id="271" r:id="rId16"/>
    <p:sldId id="276" r:id="rId17"/>
    <p:sldId id="262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1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AF3EA-46A2-40F3-9B91-AD9A061A3A82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A0C1A-3F0F-4AB0-8608-FD49707BAC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2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BED725-1E58-439F-94EE-56CDD10072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53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7E74-05E0-45ED-81D8-593C58622477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0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9ACF-5F8A-4BD4-B562-2619F713A8ED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1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996B-E972-4CAE-9512-BF9AD78D79B2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6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FF17-605E-4624-A12B-A438E9B12D71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6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522ED-CA10-4B70-A4DE-79834F8C03B8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9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3F79-87BF-42EA-958B-FE466104720B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4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390EA-2886-47CD-807A-96EFA5DBB765}" type="datetime1">
              <a:rPr lang="en-US" smtClean="0"/>
              <a:t>8/19/2018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33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0D7F2-7C44-449B-8914-C573D4B76BD0}" type="datetime1">
              <a:rPr lang="en-US" smtClean="0"/>
              <a:t>8/19/2018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0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1F43B-6A7E-4471-BBE8-FAD932AD5BAB}" type="datetime1">
              <a:rPr lang="en-US" smtClean="0"/>
              <a:t>8/19/2018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6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FE9D0-F78A-4ACF-A2B9-EA6C1B614ACA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4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608F-F65C-44CF-B134-B4C8435C072B}" type="datetime1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6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3200-5C24-4526-ACF5-FCD9AAD028C6}" type="datetime1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31414-2EDB-4DF7-966B-23F90F688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7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5E4AE5B0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41779.57A01E6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2.png@01D41779.57A01E60" TargetMode="Externa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cid:image005.png@01D421B4.496FF190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cid:image006.png@01D421B4.496FF190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image004.png@01D4177B.BD541ED0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dms.cern.ch/document/1834561/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303" y="1199076"/>
            <a:ext cx="9051395" cy="4506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89431"/>
            <a:ext cx="7772400" cy="78887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DUNE Far Detector</a:t>
            </a:r>
            <a:b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DSS Interfaces</a:t>
            </a:r>
            <a:endParaRPr lang="en-US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1358" y="6092519"/>
            <a:ext cx="1750923" cy="576150"/>
          </a:xfrm>
        </p:spPr>
        <p:txBody>
          <a:bodyPr>
            <a:noAutofit/>
          </a:bodyPr>
          <a:lstStyle/>
          <a:p>
            <a:pPr algn="l"/>
            <a:r>
              <a:rPr lang="en-US" sz="1400" dirty="0"/>
              <a:t>V. Guarino &amp; R. Kmak</a:t>
            </a:r>
            <a:br>
              <a:rPr lang="en-US" sz="1400" dirty="0"/>
            </a:br>
            <a:r>
              <a:rPr lang="en-US" sz="1400" dirty="0" smtClean="0"/>
              <a:t>August 20, </a:t>
            </a:r>
            <a:r>
              <a:rPr lang="en-US" sz="1400" dirty="0"/>
              <a:t>2018</a:t>
            </a:r>
          </a:p>
        </p:txBody>
      </p:sp>
      <p:pic>
        <p:nvPicPr>
          <p:cNvPr id="4" name="Picture 3" descr="cid:image001.png@01CD7AF7.BB26B7C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36" y="5907507"/>
            <a:ext cx="1683947" cy="76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327796">
            <a:off x="5373986" y="6092519"/>
            <a:ext cx="403947" cy="544648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Detector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Detector Interfaces are:</a:t>
            </a:r>
          </a:p>
          <a:p>
            <a:pPr lvl="1"/>
            <a:r>
              <a:rPr lang="en-US" dirty="0" smtClean="0"/>
              <a:t>APA</a:t>
            </a:r>
          </a:p>
          <a:p>
            <a:pPr lvl="1"/>
            <a:r>
              <a:rPr lang="en-US" dirty="0" smtClean="0"/>
              <a:t>CPA</a:t>
            </a:r>
          </a:p>
          <a:p>
            <a:pPr lvl="1"/>
            <a:r>
              <a:rPr lang="en-US" dirty="0" smtClean="0"/>
              <a:t>Cabling</a:t>
            </a:r>
          </a:p>
          <a:p>
            <a:pPr lvl="1"/>
            <a:r>
              <a:rPr lang="en-US" dirty="0" smtClean="0"/>
              <a:t>Grounding</a:t>
            </a:r>
          </a:p>
          <a:p>
            <a:r>
              <a:rPr lang="en-US" dirty="0" smtClean="0"/>
              <a:t>DSS is on cryostat ground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55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725" y="1"/>
            <a:ext cx="10515600" cy="975872"/>
          </a:xfrm>
        </p:spPr>
        <p:txBody>
          <a:bodyPr/>
          <a:lstStyle/>
          <a:p>
            <a:pPr algn="ctr"/>
            <a:r>
              <a:rPr lang="en-US" dirty="0" smtClean="0"/>
              <a:t>APA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045" y="753035"/>
            <a:ext cx="11380054" cy="304595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APA will be supported the same way as in </a:t>
            </a:r>
            <a:r>
              <a:rPr lang="en-US" dirty="0" smtClean="0"/>
              <a:t>P-Dune – 2.30m spacing</a:t>
            </a:r>
            <a:endParaRPr lang="en-US" dirty="0" smtClean="0"/>
          </a:p>
          <a:p>
            <a:r>
              <a:rPr lang="en-US" dirty="0" smtClean="0"/>
              <a:t>The same trolleys will be </a:t>
            </a:r>
            <a:r>
              <a:rPr lang="en-US" dirty="0" smtClean="0"/>
              <a:t>used – need to evaluate removal with cable trays</a:t>
            </a:r>
            <a:endParaRPr lang="en-US" dirty="0" smtClean="0"/>
          </a:p>
          <a:p>
            <a:r>
              <a:rPr lang="en-US" dirty="0" smtClean="0"/>
              <a:t>During installation the APA will be supported at 2 points</a:t>
            </a:r>
          </a:p>
          <a:p>
            <a:r>
              <a:rPr lang="en-US" dirty="0" smtClean="0"/>
              <a:t>In Final location the APA will be supported at the center using a similar connection as at P-Dune</a:t>
            </a:r>
          </a:p>
          <a:p>
            <a:r>
              <a:rPr lang="en-US" dirty="0" smtClean="0"/>
              <a:t>DSS responsibility is </a:t>
            </a:r>
            <a:r>
              <a:rPr lang="en-US" dirty="0" smtClean="0"/>
              <a:t>trolley during installation and threaded rod at final position</a:t>
            </a:r>
            <a:endParaRPr lang="en-US" dirty="0" smtClean="0"/>
          </a:p>
          <a:p>
            <a:r>
              <a:rPr lang="en-US" dirty="0" smtClean="0"/>
              <a:t>See Appendix 1, Section 17 for strength Calculations</a:t>
            </a:r>
          </a:p>
          <a:p>
            <a:r>
              <a:rPr lang="en-US" dirty="0" smtClean="0"/>
              <a:t>Need to incorporate Cable Trays/Cables into APA model to evaluate if it hangs straight, interferences, and access to trolleys and mounting</a:t>
            </a:r>
            <a:endParaRPr lang="en-US" dirty="0"/>
          </a:p>
        </p:txBody>
      </p:sp>
      <p:pic>
        <p:nvPicPr>
          <p:cNvPr id="4" name="Picture 3" descr="cid:image001.png@01D41779.57A01E6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5" y="3798994"/>
            <a:ext cx="3749440" cy="296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id:image002.png@01D41779.57A01E6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750" y="3798994"/>
            <a:ext cx="5119451" cy="29659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018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9757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APA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860" y="2269301"/>
            <a:ext cx="8422086" cy="358593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618104" y="2097741"/>
            <a:ext cx="1337022" cy="149838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89089" y="1921008"/>
            <a:ext cx="1367758" cy="1283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47294" y="1814189"/>
            <a:ext cx="149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Threaded Rod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86703" y="1629523"/>
            <a:ext cx="80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Trolley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14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468" y="-117028"/>
            <a:ext cx="8289340" cy="1123809"/>
          </a:xfrm>
        </p:spPr>
        <p:txBody>
          <a:bodyPr/>
          <a:lstStyle/>
          <a:p>
            <a:pPr algn="ctr"/>
            <a:r>
              <a:rPr lang="en-US" dirty="0" smtClean="0"/>
              <a:t>CPA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61" y="705156"/>
            <a:ext cx="8409748" cy="294867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CPA </a:t>
            </a:r>
            <a:r>
              <a:rPr lang="en-US" dirty="0" smtClean="0"/>
              <a:t>panel supported </a:t>
            </a:r>
            <a:r>
              <a:rPr lang="en-US" dirty="0" smtClean="0"/>
              <a:t>at 1 point </a:t>
            </a:r>
            <a:r>
              <a:rPr lang="en-US" dirty="0" smtClean="0"/>
              <a:t>on a 1.15m </a:t>
            </a:r>
            <a:r>
              <a:rPr lang="en-US" dirty="0" err="1" smtClean="0"/>
              <a:t>pitchsimilar</a:t>
            </a:r>
            <a:r>
              <a:rPr lang="en-US" dirty="0" smtClean="0"/>
              <a:t> </a:t>
            </a:r>
            <a:r>
              <a:rPr lang="en-US" dirty="0" smtClean="0"/>
              <a:t>to P-Dune</a:t>
            </a:r>
          </a:p>
          <a:p>
            <a:r>
              <a:rPr lang="en-US" dirty="0" smtClean="0"/>
              <a:t>Trolley used to install CPA and then wheels removed and trolley base bolted to DSS flange similar to P-Dune</a:t>
            </a:r>
          </a:p>
          <a:p>
            <a:r>
              <a:rPr lang="en-US" dirty="0" smtClean="0"/>
              <a:t>DSS responsibility is the hardware above the FR4 strap</a:t>
            </a:r>
          </a:p>
          <a:p>
            <a:r>
              <a:rPr lang="en-US" dirty="0" smtClean="0"/>
              <a:t>See Appendix 1, Section 14 for strength calculations</a:t>
            </a:r>
          </a:p>
          <a:p>
            <a:r>
              <a:rPr lang="en-US" dirty="0" smtClean="0"/>
              <a:t>Prototype trolley has been fabricated and load </a:t>
            </a:r>
            <a:r>
              <a:rPr lang="en-US" dirty="0" smtClean="0"/>
              <a:t>tested</a:t>
            </a:r>
          </a:p>
          <a:p>
            <a:r>
              <a:rPr lang="en-US" dirty="0" smtClean="0"/>
              <a:t>HV is evaluating GP increase</a:t>
            </a:r>
            <a:endParaRPr lang="en-US" dirty="0"/>
          </a:p>
        </p:txBody>
      </p:sp>
      <p:pic>
        <p:nvPicPr>
          <p:cNvPr id="4" name="Picture 3" descr="cid:image005.png@01D421B4.496FF190"/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87" y="4130563"/>
            <a:ext cx="3020695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id:image006.png@01D421B4.496FF190"/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236" y="2117697"/>
            <a:ext cx="2677160" cy="21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915" y="64036"/>
            <a:ext cx="3158456" cy="1919084"/>
          </a:xfrm>
          <a:prstGeom prst="rect">
            <a:avLst/>
          </a:prstGeom>
        </p:spPr>
      </p:pic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479" y="4238597"/>
            <a:ext cx="2443522" cy="250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image0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715" y="4272190"/>
            <a:ext cx="2911620" cy="244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70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CPA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104" y="1579781"/>
            <a:ext cx="8150112" cy="498935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7392040" y="1398494"/>
            <a:ext cx="1790380" cy="2251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875058" y="1119806"/>
            <a:ext cx="1275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FR4 Strap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68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8835"/>
            <a:ext cx="10515600" cy="1123809"/>
          </a:xfrm>
        </p:spPr>
        <p:txBody>
          <a:bodyPr/>
          <a:lstStyle/>
          <a:p>
            <a:pPr algn="ctr"/>
            <a:r>
              <a:rPr lang="en-US" dirty="0" err="1" smtClean="0"/>
              <a:t>EndWall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70" y="790456"/>
            <a:ext cx="9418837" cy="209316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EW supported similar to P-Dune</a:t>
            </a:r>
          </a:p>
          <a:p>
            <a:r>
              <a:rPr lang="en-US" dirty="0" smtClean="0"/>
              <a:t>DSS responsibility is the hardware above the FR4 Plate on EW</a:t>
            </a:r>
          </a:p>
          <a:p>
            <a:r>
              <a:rPr lang="en-US" dirty="0" smtClean="0"/>
              <a:t>EW will be installed in place using DSS as a support to raise EW – need to work out details</a:t>
            </a:r>
          </a:p>
          <a:p>
            <a:r>
              <a:rPr lang="en-US" dirty="0" smtClean="0"/>
              <a:t>Pin is </a:t>
            </a:r>
            <a:r>
              <a:rPr lang="en-US" dirty="0" smtClean="0"/>
              <a:t>interface</a:t>
            </a:r>
          </a:p>
          <a:p>
            <a:r>
              <a:rPr lang="en-US" dirty="0" smtClean="0"/>
              <a:t>EW installation is evolving</a:t>
            </a:r>
            <a:endParaRPr lang="en-US" dirty="0" smtClean="0"/>
          </a:p>
        </p:txBody>
      </p:sp>
      <p:pic>
        <p:nvPicPr>
          <p:cNvPr id="7" name="Picture 6" descr="cid:image004.png@01D4177B.BD541ED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18" y="2756743"/>
            <a:ext cx="4987095" cy="3974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1195" y="-58835"/>
            <a:ext cx="2420805" cy="2473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191" y="2273083"/>
            <a:ext cx="4577896" cy="422529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65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Need updated weights from detectors</a:t>
            </a:r>
          </a:p>
          <a:p>
            <a:r>
              <a:rPr lang="en-US" dirty="0" smtClean="0"/>
              <a:t>Need to determine positional tolerance buildup for detectors</a:t>
            </a:r>
          </a:p>
          <a:p>
            <a:r>
              <a:rPr lang="en-US" dirty="0" smtClean="0"/>
              <a:t>Need official APA model with electronic boxes/cable loops/cable trays</a:t>
            </a:r>
          </a:p>
          <a:p>
            <a:r>
              <a:rPr lang="en-US" dirty="0" smtClean="0"/>
              <a:t>Need confirmation that height of detector is ok (clears TCO/</a:t>
            </a:r>
            <a:r>
              <a:rPr lang="en-US" dirty="0" err="1" smtClean="0"/>
              <a:t>cryo</a:t>
            </a:r>
            <a:r>
              <a:rPr lang="en-US" dirty="0" smtClean="0"/>
              <a:t> pipes/false floor)</a:t>
            </a:r>
          </a:p>
          <a:p>
            <a:r>
              <a:rPr lang="en-US" dirty="0" smtClean="0"/>
              <a:t>Need to finalize crossing tube flange height and support</a:t>
            </a:r>
          </a:p>
          <a:p>
            <a:r>
              <a:rPr lang="en-US" dirty="0" smtClean="0"/>
              <a:t>Need to design TCO beam </a:t>
            </a:r>
            <a:r>
              <a:rPr lang="en-US" dirty="0" smtClean="0"/>
              <a:t>supports</a:t>
            </a:r>
          </a:p>
          <a:p>
            <a:r>
              <a:rPr lang="en-US" dirty="0" smtClean="0"/>
              <a:t>Interface to mezzanine needs to be clarified</a:t>
            </a:r>
          </a:p>
          <a:p>
            <a:r>
              <a:rPr lang="en-US" dirty="0" smtClean="0"/>
              <a:t>Synergies between DSS installation and </a:t>
            </a:r>
            <a:r>
              <a:rPr lang="en-US" smtClean="0"/>
              <a:t>cryostat membrane </a:t>
            </a:r>
            <a:r>
              <a:rPr lang="en-US" dirty="0" smtClean="0"/>
              <a:t>installation need to be investigated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05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interface to the APA/CPA/EW </a:t>
            </a:r>
            <a:r>
              <a:rPr lang="en-US" smtClean="0"/>
              <a:t>are defined </a:t>
            </a:r>
            <a:r>
              <a:rPr lang="en-US" dirty="0" smtClean="0"/>
              <a:t>and based on P-Dune</a:t>
            </a:r>
          </a:p>
          <a:p>
            <a:r>
              <a:rPr lang="en-US" dirty="0" smtClean="0"/>
              <a:t>An integration model of the detector/DSS/Cryostat has been created to define interfaces.</a:t>
            </a:r>
          </a:p>
          <a:p>
            <a:r>
              <a:rPr lang="en-US" dirty="0" smtClean="0"/>
              <a:t>Crossing tubes need to be designed</a:t>
            </a:r>
          </a:p>
          <a:p>
            <a:r>
              <a:rPr lang="en-US" dirty="0" smtClean="0"/>
              <a:t>TCO beam support needs to be designed.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78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3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D99E0-203C-4190-902A-36F892B54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625" y="1682802"/>
            <a:ext cx="10696175" cy="3988013"/>
          </a:xfrm>
        </p:spPr>
        <p:txBody>
          <a:bodyPr>
            <a:normAutofit/>
          </a:bodyPr>
          <a:lstStyle/>
          <a:p>
            <a:r>
              <a:rPr lang="en-US" sz="6000" dirty="0" smtClean="0"/>
              <a:t>Integration Process</a:t>
            </a:r>
          </a:p>
          <a:p>
            <a:r>
              <a:rPr lang="en-US" sz="6000" dirty="0" smtClean="0"/>
              <a:t>Interfaces to the Cryostat</a:t>
            </a:r>
          </a:p>
          <a:p>
            <a:r>
              <a:rPr lang="en-US" sz="6000" dirty="0" smtClean="0"/>
              <a:t>Interfaces to the detector</a:t>
            </a:r>
          </a:p>
          <a:p>
            <a:r>
              <a:rPr lang="en-US" sz="6000" dirty="0" smtClean="0"/>
              <a:t>Conclusion</a:t>
            </a:r>
          </a:p>
          <a:p>
            <a:endParaRPr lang="en-US" sz="6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89BD63-6C24-4AD0-8BCE-62F181CF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7BA5D-70A7-41BC-B197-74BB865ABF9F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09800" y="458343"/>
            <a:ext cx="7772400" cy="69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DSS Interfaces</a:t>
            </a:r>
            <a:endParaRPr lang="en-US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cid:image001.png@01CD7AF7.BB26B7C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671" y="6356351"/>
            <a:ext cx="745958" cy="360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116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Integration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309" y="1825625"/>
            <a:ext cx="11907692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official 3D model exists so we assembled a model to be able to design the DSS and identify interfaces and plan for installation</a:t>
            </a:r>
          </a:p>
          <a:p>
            <a:r>
              <a:rPr lang="en-US" dirty="0" smtClean="0"/>
              <a:t>The cryostat model was from EDMS </a:t>
            </a:r>
            <a:r>
              <a:rPr lang="en-US" dirty="0"/>
              <a:t> 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://edms.cern.ch/document/1834561/1</a:t>
            </a:r>
            <a:endParaRPr lang="en-US" dirty="0"/>
          </a:p>
          <a:p>
            <a:r>
              <a:rPr lang="en-US" dirty="0" smtClean="0"/>
              <a:t>The APA model is based on P-DUNE and sketches from PSL</a:t>
            </a:r>
          </a:p>
          <a:p>
            <a:r>
              <a:rPr lang="en-US" dirty="0" smtClean="0"/>
              <a:t>HV model is maintained by </a:t>
            </a:r>
            <a:r>
              <a:rPr lang="en-US" dirty="0" smtClean="0"/>
              <a:t>ANL</a:t>
            </a:r>
          </a:p>
          <a:p>
            <a:r>
              <a:rPr lang="en-US" dirty="0" smtClean="0"/>
              <a:t>Created drawings and views of critical interfaces – see </a:t>
            </a:r>
            <a:r>
              <a:rPr lang="en-US" dirty="0" err="1" smtClean="0"/>
              <a:t>DocDb</a:t>
            </a:r>
            <a:r>
              <a:rPr lang="en-US" dirty="0" smtClean="0"/>
              <a:t> 6311 Appendix 3 Integration Drawings</a:t>
            </a:r>
          </a:p>
          <a:p>
            <a:r>
              <a:rPr lang="en-US" dirty="0" err="1" smtClean="0"/>
              <a:t>DocDb</a:t>
            </a:r>
            <a:r>
              <a:rPr lang="en-US" dirty="0" smtClean="0"/>
              <a:t> 6260 was created a year ago and contains 2d drawings and full STP file and regularly is updated.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94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6031" y="108143"/>
            <a:ext cx="4512873" cy="66584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815" y="2111788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Integration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43" y="3809109"/>
            <a:ext cx="5734307" cy="30262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110" y="0"/>
            <a:ext cx="2720186" cy="3854893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40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Integration </a:t>
            </a:r>
            <a:r>
              <a:rPr lang="en-US" dirty="0" smtClean="0"/>
              <a:t>Process –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incorporate APA cable trays and cable loops at bottom</a:t>
            </a:r>
          </a:p>
          <a:p>
            <a:r>
              <a:rPr lang="en-US" dirty="0" smtClean="0"/>
              <a:t>Need official APA model</a:t>
            </a:r>
          </a:p>
          <a:p>
            <a:r>
              <a:rPr lang="en-US" dirty="0" smtClean="0"/>
              <a:t>Need to update cryostat model with crossing tube flanges at corrected height for installation under mezzanine.  </a:t>
            </a:r>
          </a:p>
          <a:p>
            <a:r>
              <a:rPr lang="en-US" dirty="0" smtClean="0"/>
              <a:t>Need review with HV of current </a:t>
            </a:r>
            <a:r>
              <a:rPr lang="en-US" dirty="0" smtClean="0"/>
              <a:t>design and changes to Ground Plate</a:t>
            </a:r>
          </a:p>
          <a:p>
            <a:r>
              <a:rPr lang="en-US" dirty="0" smtClean="0"/>
              <a:t>Need to incorporate connections between APA/EW/FC</a:t>
            </a:r>
          </a:p>
          <a:p>
            <a:r>
              <a:rPr lang="en-US" dirty="0" smtClean="0"/>
              <a:t>Need to incorporate false floor and </a:t>
            </a:r>
            <a:r>
              <a:rPr lang="en-US" dirty="0" err="1" smtClean="0"/>
              <a:t>cryo</a:t>
            </a:r>
            <a:r>
              <a:rPr lang="en-US" dirty="0" smtClean="0"/>
              <a:t> piping in cryostat</a:t>
            </a:r>
            <a:endParaRPr lang="en-US" dirty="0" smtClean="0"/>
          </a:p>
          <a:p>
            <a:r>
              <a:rPr lang="en-US" dirty="0" smtClean="0"/>
              <a:t>Will create additional views for detector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801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360" y="-126653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Cryostat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34" y="811333"/>
            <a:ext cx="10515600" cy="4351338"/>
          </a:xfrm>
        </p:spPr>
        <p:txBody>
          <a:bodyPr/>
          <a:lstStyle/>
          <a:p>
            <a:r>
              <a:rPr lang="en-US" dirty="0" smtClean="0"/>
              <a:t>TCO Beam </a:t>
            </a:r>
            <a:r>
              <a:rPr lang="en-US" dirty="0" smtClean="0"/>
              <a:t>and support (shown in red) </a:t>
            </a:r>
            <a:r>
              <a:rPr lang="en-US" dirty="0" smtClean="0"/>
              <a:t>must be designed.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60" y="1679122"/>
            <a:ext cx="10611010" cy="485999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44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93" y="0"/>
            <a:ext cx="10515600" cy="1325563"/>
          </a:xfrm>
        </p:spPr>
        <p:txBody>
          <a:bodyPr/>
          <a:lstStyle/>
          <a:p>
            <a:r>
              <a:rPr lang="en-US" dirty="0" smtClean="0"/>
              <a:t>Cryostat -- TCO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654" y="994352"/>
            <a:ext cx="8216021" cy="231226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~4” of clearance for CE cables between cable tray and DSS</a:t>
            </a:r>
          </a:p>
          <a:p>
            <a:r>
              <a:rPr lang="en-US" dirty="0" smtClean="0"/>
              <a:t>6.8” clearance between bottom of CE boxes and TCO opening</a:t>
            </a:r>
          </a:p>
          <a:p>
            <a:r>
              <a:rPr lang="en-US" dirty="0" smtClean="0"/>
              <a:t>4.5” clearance between top of DSS beam and TCO</a:t>
            </a:r>
          </a:p>
          <a:p>
            <a:r>
              <a:rPr lang="en-US" dirty="0" smtClean="0"/>
              <a:t>Cable trays fit through TCO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93" y="3493175"/>
            <a:ext cx="5813462" cy="2625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526" y="4547752"/>
            <a:ext cx="5273229" cy="1682655"/>
          </a:xfrm>
          <a:prstGeom prst="rect">
            <a:avLst/>
          </a:prstGeom>
        </p:spPr>
      </p:pic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783" y="1927657"/>
            <a:ext cx="3608834" cy="201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5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15" y="-96450"/>
            <a:ext cx="6540610" cy="742995"/>
          </a:xfrm>
        </p:spPr>
        <p:txBody>
          <a:bodyPr/>
          <a:lstStyle/>
          <a:p>
            <a:r>
              <a:rPr lang="en-US" dirty="0" smtClean="0"/>
              <a:t>Crossing Tube Flange Height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58" y="646545"/>
            <a:ext cx="6484684" cy="211970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Crossing tubes:</a:t>
            </a:r>
          </a:p>
          <a:p>
            <a:pPr lvl="1"/>
            <a:r>
              <a:rPr lang="en-US" dirty="0"/>
              <a:t>Must resist 8480 </a:t>
            </a:r>
            <a:r>
              <a:rPr lang="en-US" dirty="0" err="1"/>
              <a:t>lbs</a:t>
            </a:r>
            <a:r>
              <a:rPr lang="en-US" dirty="0"/>
              <a:t> vertical load and 2640 </a:t>
            </a:r>
            <a:r>
              <a:rPr lang="en-US" dirty="0" err="1"/>
              <a:t>lbs</a:t>
            </a:r>
            <a:r>
              <a:rPr lang="en-US" dirty="0"/>
              <a:t> lateral load</a:t>
            </a:r>
          </a:p>
          <a:p>
            <a:pPr lvl="1"/>
            <a:r>
              <a:rPr lang="en-US" dirty="0"/>
              <a:t>How are they mounted?</a:t>
            </a:r>
          </a:p>
          <a:p>
            <a:pPr lvl="1"/>
            <a:r>
              <a:rPr lang="en-US" dirty="0"/>
              <a:t>Height of flange must be determined</a:t>
            </a:r>
          </a:p>
          <a:p>
            <a:pPr lvl="1"/>
            <a:r>
              <a:rPr lang="en-US" dirty="0"/>
              <a:t>Must be located to true position of </a:t>
            </a:r>
            <a:r>
              <a:rPr lang="en-US" dirty="0" smtClean="0"/>
              <a:t>18mm</a:t>
            </a:r>
            <a:endParaRPr lang="en-US" dirty="0" smtClean="0"/>
          </a:p>
          <a:p>
            <a:r>
              <a:rPr lang="en-US" dirty="0" smtClean="0"/>
              <a:t>Flange height is currently to high to install false floor and install feedthroughs under </a:t>
            </a:r>
            <a:r>
              <a:rPr lang="en-US" dirty="0" smtClean="0"/>
              <a:t>mezzanine</a:t>
            </a:r>
          </a:p>
          <a:p>
            <a:r>
              <a:rPr lang="en-US" dirty="0" smtClean="0"/>
              <a:t>Conflicts exist with </a:t>
            </a:r>
            <a:r>
              <a:rPr lang="en-US" dirty="0" err="1" smtClean="0"/>
              <a:t>cryo</a:t>
            </a:r>
            <a:r>
              <a:rPr lang="en-US" dirty="0" smtClean="0"/>
              <a:t> piping under mezzanine</a:t>
            </a:r>
          </a:p>
          <a:p>
            <a:r>
              <a:rPr lang="en-US" dirty="0" smtClean="0"/>
              <a:t>Feedthroughs must be installed before detector cable trays and racks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587" y="38703"/>
            <a:ext cx="5041126" cy="6638572"/>
          </a:xfrm>
          <a:prstGeom prst="rect">
            <a:avLst/>
          </a:prstGeom>
        </p:spPr>
      </p:pic>
      <p:pic>
        <p:nvPicPr>
          <p:cNvPr id="5" name="Picture 2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15" y="3734506"/>
            <a:ext cx="3591003" cy="24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3623199" y="2740717"/>
            <a:ext cx="3494911" cy="2266204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3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0599"/>
            <a:ext cx="10515600" cy="1036745"/>
          </a:xfrm>
        </p:spPr>
        <p:txBody>
          <a:bodyPr/>
          <a:lstStyle/>
          <a:p>
            <a:pPr algn="ctr"/>
            <a:r>
              <a:rPr lang="en-US" dirty="0" smtClean="0"/>
              <a:t>Cryostat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412" y="670684"/>
            <a:ext cx="10515600" cy="24052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DSS beam is in </a:t>
            </a:r>
            <a:r>
              <a:rPr lang="en-US" dirty="0" smtClean="0"/>
              <a:t>ullage if less than 96%.  Cables are submerged if ullage greater than 95%.  Final target ullage needs to be determined.  </a:t>
            </a:r>
            <a:endParaRPr lang="en-US" dirty="0" smtClean="0"/>
          </a:p>
          <a:p>
            <a:r>
              <a:rPr lang="en-US" dirty="0" smtClean="0"/>
              <a:t>DSS height cannot be increased</a:t>
            </a:r>
          </a:p>
          <a:p>
            <a:pPr lvl="1"/>
            <a:r>
              <a:rPr lang="en-US" dirty="0" smtClean="0"/>
              <a:t>TCO beam 4.5” from top of TCO</a:t>
            </a:r>
          </a:p>
          <a:p>
            <a:pPr lvl="1"/>
            <a:r>
              <a:rPr lang="en-US" dirty="0" smtClean="0"/>
              <a:t>Shuttle beam feedthrough 4” from ceiling</a:t>
            </a:r>
            <a:endParaRPr lang="en-US" dirty="0" smtClean="0"/>
          </a:p>
          <a:p>
            <a:r>
              <a:rPr lang="en-US" dirty="0" smtClean="0"/>
              <a:t>Is there enough room at bottom to clear </a:t>
            </a:r>
            <a:r>
              <a:rPr lang="en-US" dirty="0" err="1" smtClean="0"/>
              <a:t>cryo</a:t>
            </a:r>
            <a:r>
              <a:rPr lang="en-US" dirty="0" smtClean="0"/>
              <a:t> pipes and false floor?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01" y="3211433"/>
            <a:ext cx="4819537" cy="4048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212" y="3075918"/>
            <a:ext cx="5211370" cy="330336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31414-2EDB-4DF7-966B-23F90F6882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55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674</Words>
  <Application>Microsoft Office PowerPoint</Application>
  <PresentationFormat>Widescreen</PresentationFormat>
  <Paragraphs>111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DUNE Far Detector DSS Interfaces</vt:lpstr>
      <vt:lpstr>PowerPoint Presentation</vt:lpstr>
      <vt:lpstr>Integration Process</vt:lpstr>
      <vt:lpstr>Integration Model</vt:lpstr>
      <vt:lpstr>Integration Process – next steps</vt:lpstr>
      <vt:lpstr>Cryostat</vt:lpstr>
      <vt:lpstr>Cryostat -- TCO</vt:lpstr>
      <vt:lpstr>Crossing Tube Flange Height</vt:lpstr>
      <vt:lpstr>Cryostat</vt:lpstr>
      <vt:lpstr>Detector Interfaces</vt:lpstr>
      <vt:lpstr>APA</vt:lpstr>
      <vt:lpstr>APA</vt:lpstr>
      <vt:lpstr>CPA</vt:lpstr>
      <vt:lpstr>CPA</vt:lpstr>
      <vt:lpstr>EndWall</vt:lpstr>
      <vt:lpstr>Next Steps</vt:lpstr>
      <vt:lpstr>Conclusion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DUNE Far Detector Anode Panel, Cathode Panel, and Field Cage Installation</dc:title>
  <dc:creator>Guarino, Victor</dc:creator>
  <cp:lastModifiedBy>Victor Guarino</cp:lastModifiedBy>
  <cp:revision>34</cp:revision>
  <dcterms:created xsi:type="dcterms:W3CDTF">2018-08-13T21:22:00Z</dcterms:created>
  <dcterms:modified xsi:type="dcterms:W3CDTF">2018-08-19T16:40:26Z</dcterms:modified>
</cp:coreProperties>
</file>