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5E4AE5B0"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3" r:id="rId3"/>
    <p:sldId id="267" r:id="rId4"/>
    <p:sldId id="268" r:id="rId5"/>
    <p:sldId id="269" r:id="rId6"/>
    <p:sldId id="270" r:id="rId7"/>
    <p:sldId id="272" r:id="rId8"/>
    <p:sldId id="263" r:id="rId9"/>
    <p:sldId id="274" r:id="rId10"/>
    <p:sldId id="277" r:id="rId11"/>
    <p:sldId id="278" r:id="rId12"/>
    <p:sldId id="264" r:id="rId13"/>
    <p:sldId id="266" r:id="rId14"/>
    <p:sldId id="265" r:id="rId15"/>
    <p:sldId id="276" r:id="rId16"/>
    <p:sldId id="275"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69" d="100"/>
          <a:sy n="69" d="100"/>
        </p:scale>
        <p:origin x="56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AF3EA-46A2-40F3-9B91-AD9A061A3A82}" type="datetimeFigureOut">
              <a:rPr lang="en-US" smtClean="0"/>
              <a:t>8/19/2018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A0C1A-3F0F-4AB0-8608-FD49707BAC12}" type="slidenum">
              <a:rPr lang="en-US" smtClean="0"/>
              <a:t>‹#›</a:t>
            </a:fld>
            <a:endParaRPr lang="en-US"/>
          </a:p>
        </p:txBody>
      </p:sp>
    </p:spTree>
    <p:extLst>
      <p:ext uri="{BB962C8B-B14F-4D97-AF65-F5344CB8AC3E}">
        <p14:creationId xmlns:p14="http://schemas.microsoft.com/office/powerpoint/2010/main" val="233642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0BED725-1E58-439F-94EE-56CDD1007211}" type="slidenum">
              <a:rPr lang="en-US" smtClean="0"/>
              <a:t>1</a:t>
            </a:fld>
            <a:endParaRPr lang="en-US"/>
          </a:p>
        </p:txBody>
      </p:sp>
    </p:spTree>
    <p:extLst>
      <p:ext uri="{BB962C8B-B14F-4D97-AF65-F5344CB8AC3E}">
        <p14:creationId xmlns:p14="http://schemas.microsoft.com/office/powerpoint/2010/main" val="117955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C1A865-28C8-4756-B006-46CF7500874C}"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177760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1A865-28C8-4756-B006-46CF7500874C}"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420661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1A865-28C8-4756-B006-46CF7500874C}"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161226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1A865-28C8-4756-B006-46CF7500874C}"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238106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C1A865-28C8-4756-B006-46CF7500874C}"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185629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C1A865-28C8-4756-B006-46CF7500874C}"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214704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C1A865-28C8-4756-B006-46CF7500874C}" type="datetimeFigureOut">
              <a:rPr lang="en-US" smtClean="0"/>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144353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C1A865-28C8-4756-B006-46CF7500874C}" type="datetimeFigureOut">
              <a:rPr lang="en-US" smtClean="0"/>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37367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1A865-28C8-4756-B006-46CF7500874C}" type="datetimeFigureOut">
              <a:rPr lang="en-US" smtClean="0"/>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292546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C1A865-28C8-4756-B006-46CF7500874C}"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407454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C1A865-28C8-4756-B006-46CF7500874C}"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31414-2EDB-4DF7-966B-23F90F6882DA}" type="slidenum">
              <a:rPr lang="en-US" smtClean="0"/>
              <a:t>‹#›</a:t>
            </a:fld>
            <a:endParaRPr lang="en-US"/>
          </a:p>
        </p:txBody>
      </p:sp>
    </p:spTree>
    <p:extLst>
      <p:ext uri="{BB962C8B-B14F-4D97-AF65-F5344CB8AC3E}">
        <p14:creationId xmlns:p14="http://schemas.microsoft.com/office/powerpoint/2010/main" val="76256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1A865-28C8-4756-B006-46CF7500874C}" type="datetimeFigureOut">
              <a:rPr lang="en-US" smtClean="0"/>
              <a:t>8/19/2018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31414-2EDB-4DF7-966B-23F90F6882DA}" type="slidenum">
              <a:rPr lang="en-US" smtClean="0"/>
              <a:t>‹#›</a:t>
            </a:fld>
            <a:endParaRPr lang="en-US"/>
          </a:p>
        </p:txBody>
      </p:sp>
    </p:spTree>
    <p:extLst>
      <p:ext uri="{BB962C8B-B14F-4D97-AF65-F5344CB8AC3E}">
        <p14:creationId xmlns:p14="http://schemas.microsoft.com/office/powerpoint/2010/main" val="257847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5E4AE5B0"/></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cid:image001.jpg@01D4309D.684DE0C0"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cid:image002.png@01D4309D.684DE0C0"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70303" y="1199076"/>
            <a:ext cx="9051395" cy="4506207"/>
          </a:xfrm>
          <a:prstGeom prst="rect">
            <a:avLst/>
          </a:prstGeom>
        </p:spPr>
      </p:pic>
      <p:sp>
        <p:nvSpPr>
          <p:cNvPr id="2" name="Title 1"/>
          <p:cNvSpPr>
            <a:spLocks noGrp="1"/>
          </p:cNvSpPr>
          <p:nvPr>
            <p:ph type="ctrTitle"/>
          </p:nvPr>
        </p:nvSpPr>
        <p:spPr>
          <a:xfrm>
            <a:off x="2209800" y="89431"/>
            <a:ext cx="7772400" cy="788874"/>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DUNE Far Detector</a:t>
            </a:r>
            <a:br>
              <a:rPr lang="en-US" sz="2800" b="1" dirty="0">
                <a:solidFill>
                  <a:srgbClr val="002060"/>
                </a:solidFill>
                <a:latin typeface="Arial" panose="020B0604020202020204" pitchFamily="34" charset="0"/>
                <a:cs typeface="Arial" panose="020B0604020202020204" pitchFamily="34" charset="0"/>
              </a:rPr>
            </a:br>
            <a:r>
              <a:rPr lang="en-US" sz="1600" b="1" dirty="0" smtClean="0">
                <a:solidFill>
                  <a:srgbClr val="002060"/>
                </a:solidFill>
                <a:latin typeface="Arial" panose="020B0604020202020204" pitchFamily="34" charset="0"/>
                <a:cs typeface="Arial" panose="020B0604020202020204" pitchFamily="34" charset="0"/>
              </a:rPr>
              <a:t>DSS Procurement and QA</a:t>
            </a:r>
            <a:endParaRPr lang="en-US" sz="16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701358" y="6092519"/>
            <a:ext cx="1750923" cy="576150"/>
          </a:xfrm>
        </p:spPr>
        <p:txBody>
          <a:bodyPr>
            <a:noAutofit/>
          </a:bodyPr>
          <a:lstStyle/>
          <a:p>
            <a:pPr algn="l"/>
            <a:r>
              <a:rPr lang="en-US" sz="1400" dirty="0"/>
              <a:t>V. Guarino &amp; R. Kmak</a:t>
            </a:r>
            <a:br>
              <a:rPr lang="en-US" sz="1400" dirty="0"/>
            </a:br>
            <a:r>
              <a:rPr lang="en-US" sz="1400" dirty="0" smtClean="0"/>
              <a:t>August 20, </a:t>
            </a:r>
            <a:r>
              <a:rPr lang="en-US" sz="1400" dirty="0"/>
              <a:t>2018</a:t>
            </a:r>
          </a:p>
        </p:txBody>
      </p:sp>
      <p:pic>
        <p:nvPicPr>
          <p:cNvPr id="4" name="Picture 3" descr="cid:image001.png@01CD7AF7.BB26B7C0"/>
          <p:cNvPicPr/>
          <p:nvPr/>
        </p:nvPicPr>
        <p:blipFill>
          <a:blip r:embed="rId4">
            <a:extLst>
              <a:ext uri="{28A0092B-C50C-407E-A947-70E740481C1C}">
                <a14:useLocalDpi xmlns:a14="http://schemas.microsoft.com/office/drawing/2010/main" val="0"/>
              </a:ext>
            </a:extLst>
          </a:blip>
          <a:srcRect/>
          <a:stretch>
            <a:fillRect/>
          </a:stretch>
        </p:blipFill>
        <p:spPr bwMode="auto">
          <a:xfrm>
            <a:off x="1692436" y="5907507"/>
            <a:ext cx="1683947" cy="761163"/>
          </a:xfrm>
          <a:prstGeom prst="rect">
            <a:avLst/>
          </a:prstGeom>
          <a:noFill/>
          <a:ln>
            <a:noFill/>
          </a:ln>
        </p:spPr>
      </p:pic>
      <p:pic>
        <p:nvPicPr>
          <p:cNvPr id="7" name="Picture 6"/>
          <p:cNvPicPr>
            <a:picLocks noChangeAspect="1"/>
          </p:cNvPicPr>
          <p:nvPr/>
        </p:nvPicPr>
        <p:blipFill>
          <a:blip r:embed="rId5"/>
          <a:stretch>
            <a:fillRect/>
          </a:stretch>
        </p:blipFill>
        <p:spPr>
          <a:xfrm rot="2327796">
            <a:off x="5373986" y="6092519"/>
            <a:ext cx="403947" cy="544648"/>
          </a:xfrm>
          <a:prstGeom prst="rect">
            <a:avLst/>
          </a:prstGeom>
        </p:spPr>
      </p:pic>
    </p:spTree>
    <p:extLst>
      <p:ext uri="{BB962C8B-B14F-4D97-AF65-F5344CB8AC3E}">
        <p14:creationId xmlns:p14="http://schemas.microsoft.com/office/powerpoint/2010/main" val="4165606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914"/>
            <a:ext cx="6674853" cy="1025191"/>
          </a:xfrm>
        </p:spPr>
        <p:txBody>
          <a:bodyPr>
            <a:normAutofit fontScale="90000"/>
          </a:bodyPr>
          <a:lstStyle/>
          <a:p>
            <a:r>
              <a:rPr lang="en-US" dirty="0" smtClean="0"/>
              <a:t>Engineering Document Control and Approval</a:t>
            </a:r>
            <a:endParaRPr lang="en-US" dirty="0"/>
          </a:p>
        </p:txBody>
      </p:sp>
      <p:sp>
        <p:nvSpPr>
          <p:cNvPr id="3" name="Content Placeholder 2"/>
          <p:cNvSpPr>
            <a:spLocks noGrp="1"/>
          </p:cNvSpPr>
          <p:nvPr>
            <p:ph idx="1"/>
          </p:nvPr>
        </p:nvSpPr>
        <p:spPr>
          <a:xfrm>
            <a:off x="811463" y="1470526"/>
            <a:ext cx="4629484" cy="5147595"/>
          </a:xfrm>
        </p:spPr>
        <p:txBody>
          <a:bodyPr>
            <a:normAutofit fontScale="92500" lnSpcReduction="10000"/>
          </a:bodyPr>
          <a:lstStyle/>
          <a:p>
            <a:r>
              <a:rPr lang="en-US" dirty="0" smtClean="0"/>
              <a:t>No official mechanism is in place to review and approve engineering analysis notes. </a:t>
            </a:r>
          </a:p>
          <a:p>
            <a:pPr lvl="1"/>
            <a:r>
              <a:rPr lang="en-US" dirty="0" smtClean="0"/>
              <a:t>This review plays a role but it is unclear if this body signs off on the analysis. </a:t>
            </a:r>
          </a:p>
          <a:p>
            <a:r>
              <a:rPr lang="en-US" dirty="0" smtClean="0"/>
              <a:t>Guidance for official approval of the analysis is sought.</a:t>
            </a:r>
          </a:p>
          <a:p>
            <a:r>
              <a:rPr lang="en-US" dirty="0" smtClean="0"/>
              <a:t>A template suitable for document management and approval was drafted with the engineering note. </a:t>
            </a:r>
          </a:p>
          <a:p>
            <a:pPr lvl="1"/>
            <a:r>
              <a:rPr lang="en-US" dirty="0" smtClean="0"/>
              <a:t>An official template will be adopted when it is available.</a:t>
            </a:r>
          </a:p>
        </p:txBody>
      </p:sp>
      <p:pic>
        <p:nvPicPr>
          <p:cNvPr id="4" name="Picture 3"/>
          <p:cNvPicPr>
            <a:picLocks noChangeAspect="1"/>
          </p:cNvPicPr>
          <p:nvPr/>
        </p:nvPicPr>
        <p:blipFill>
          <a:blip r:embed="rId2"/>
          <a:stretch>
            <a:fillRect/>
          </a:stretch>
        </p:blipFill>
        <p:spPr>
          <a:xfrm>
            <a:off x="7272421" y="412415"/>
            <a:ext cx="4572000" cy="6273800"/>
          </a:xfrm>
          <a:prstGeom prst="rect">
            <a:avLst/>
          </a:prstGeom>
        </p:spPr>
      </p:pic>
    </p:spTree>
    <p:extLst>
      <p:ext uri="{BB962C8B-B14F-4D97-AF65-F5344CB8AC3E}">
        <p14:creationId xmlns:p14="http://schemas.microsoft.com/office/powerpoint/2010/main" val="421969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Learned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33051007"/>
              </p:ext>
            </p:extLst>
          </p:nvPr>
        </p:nvGraphicFramePr>
        <p:xfrm>
          <a:off x="320843" y="1577473"/>
          <a:ext cx="11216105" cy="3582738"/>
        </p:xfrm>
        <a:graphic>
          <a:graphicData uri="http://schemas.openxmlformats.org/drawingml/2006/table">
            <a:tbl>
              <a:tblPr/>
              <a:tblGrid>
                <a:gridCol w="564041">
                  <a:extLst>
                    <a:ext uri="{9D8B030D-6E8A-4147-A177-3AD203B41FA5}">
                      <a16:colId xmlns:a16="http://schemas.microsoft.com/office/drawing/2014/main" val="20000"/>
                    </a:ext>
                  </a:extLst>
                </a:gridCol>
                <a:gridCol w="859933">
                  <a:extLst>
                    <a:ext uri="{9D8B030D-6E8A-4147-A177-3AD203B41FA5}">
                      <a16:colId xmlns:a16="http://schemas.microsoft.com/office/drawing/2014/main" val="20001"/>
                    </a:ext>
                  </a:extLst>
                </a:gridCol>
                <a:gridCol w="3023633">
                  <a:extLst>
                    <a:ext uri="{9D8B030D-6E8A-4147-A177-3AD203B41FA5}">
                      <a16:colId xmlns:a16="http://schemas.microsoft.com/office/drawing/2014/main" val="20002"/>
                    </a:ext>
                  </a:extLst>
                </a:gridCol>
                <a:gridCol w="3014386">
                  <a:extLst>
                    <a:ext uri="{9D8B030D-6E8A-4147-A177-3AD203B41FA5}">
                      <a16:colId xmlns:a16="http://schemas.microsoft.com/office/drawing/2014/main" val="20003"/>
                    </a:ext>
                  </a:extLst>
                </a:gridCol>
                <a:gridCol w="3754112">
                  <a:extLst>
                    <a:ext uri="{9D8B030D-6E8A-4147-A177-3AD203B41FA5}">
                      <a16:colId xmlns:a16="http://schemas.microsoft.com/office/drawing/2014/main" val="20004"/>
                    </a:ext>
                  </a:extLst>
                </a:gridCol>
              </a:tblGrid>
              <a:tr h="188366">
                <a:tc>
                  <a:txBody>
                    <a:bodyPr/>
                    <a:lstStyle/>
                    <a:p>
                      <a:pPr algn="ctr" fontAlgn="ctr"/>
                      <a:r>
                        <a:rPr lang="en-US" sz="900" b="1" i="0" u="none" strike="noStrike">
                          <a:solidFill>
                            <a:srgbClr val="000000"/>
                          </a:solidFill>
                          <a:effectLst/>
                          <a:latin typeface="Calibri"/>
                        </a:rPr>
                        <a:t>Category</a:t>
                      </a:r>
                    </a:p>
                  </a:txBody>
                  <a:tcPr marL="8669" marR="8669" marT="86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Issue Name</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Problem/Success</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Impact</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Recommendation </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2746">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Bridge beams</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Sharp edges of the bridge beams inside the cryostat </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You can cut your fingers or cut/damage cables</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All the sharp edges were people are working or where cable work is done should be grinded</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6913">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Installation</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No procedure for moving runway beams into place </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This was done by shear manpower with the scaffolding in place</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A better mechanical means needs to be developed </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2746">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Bridge beams trolleys</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Very heavy and difficult to remove with a single person</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Potentially hazardous to the TPC components if something dropped</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r-IN" sz="800" b="0" i="0" u="none" strike="noStrike">
                          <a:solidFill>
                            <a:srgbClr val="000000"/>
                          </a:solidFill>
                          <a:effectLst/>
                          <a:latin typeface="Calibri"/>
                        </a:rPr>
                        <a:t>-</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2746">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Bridge beams trolleys</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The bridge beam trolleys rolled extremely well</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r-IN" sz="800" b="0" i="0" u="none" strike="noStrike">
                          <a:solidFill>
                            <a:srgbClr val="000000"/>
                          </a:solidFill>
                          <a:effectLst/>
                          <a:latin typeface="Calibri"/>
                        </a:rPr>
                        <a:t>-</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r-IN" sz="800" b="0" i="0" u="none" strike="noStrike">
                          <a:solidFill>
                            <a:srgbClr val="000000"/>
                          </a:solidFill>
                          <a:effectLst/>
                          <a:latin typeface="Calibri"/>
                        </a:rPr>
                        <a:t>-</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2746">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Packaging</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PSL did a good job of cleaning and packaging all of it's components </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Saved time searching for parts. Could have supplied more spare parts</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r-IN" sz="800" b="0" i="0" u="none" strike="noStrike">
                          <a:solidFill>
                            <a:srgbClr val="000000"/>
                          </a:solidFill>
                          <a:effectLst/>
                          <a:latin typeface="Calibri"/>
                        </a:rPr>
                        <a:t>-</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6913">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Vibration isolation</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This is an optional feature in the protoDUNE design</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Adds complexity and cost to DSS</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Remove this option if not needed</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2746">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Survey during operation</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Survey points of support rods is covered up with decking on cryostat roof</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Probably not an issue for protoDUNE due to minimal roof deflections, but more of an issue for DUNE</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Small floor opening for access for a survey extension tool</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2746">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Bellows</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Bellows can not be replaced after the detector is filled.  It is somewhat vulnerable to stress when adjusting the support rod</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Leak would allow argon to escape and impurities to get in</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Consider a design that eliminates the bellows</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6913">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Leak checking</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Sealing the volume around the installed DSS was very difficult</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Leaking around the temporary seal caused lots of false readings</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Better method for sealing for leak checking is needed</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2746">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Runway beam positioning</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Beams were installed from scaffolding.  Scaffolding posts prevented the rotation of the beams into position</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Some beams were lifted over the scaffolding posts manually by a team of people</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Ensure that beams can be placed on low profile carts and wheeled into position on the scaffolding without obstacles</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34411">
                <a:tc>
                  <a:txBody>
                    <a:bodyPr/>
                    <a:lstStyle/>
                    <a:p>
                      <a:pPr algn="ctr" fontAlgn="ctr"/>
                      <a:r>
                        <a:rPr lang="en-US" sz="800" b="0" i="0" u="none" strike="noStrike">
                          <a:solidFill>
                            <a:srgbClr val="9C6500"/>
                          </a:solidFill>
                          <a:effectLst/>
                          <a:latin typeface="Calibri"/>
                        </a:rPr>
                        <a:t>DSS</a:t>
                      </a:r>
                    </a:p>
                  </a:txBody>
                  <a:tcPr marL="8669" marR="8669" marT="86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800" b="0" i="0" u="none" strike="noStrike">
                          <a:solidFill>
                            <a:srgbClr val="000000"/>
                          </a:solidFill>
                          <a:effectLst/>
                          <a:latin typeface="Calibri"/>
                        </a:rPr>
                        <a:t>Runway beam lifting</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The plan was to lift the beams on the ends with a tripod. Install the center DSS support with a crane and connect at the center. Then repeat at the ends.  This required too much coordination with the crane</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All the DSS supports were installed.  The beam was lifted with a tripod through available feedthroughs and was strapped 20cm below its final position.  One end was lifted manually and connected and then the other</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Use a tool that could lift and position the beam the last 20cm from the scaffolding or through available feed </a:t>
                      </a:r>
                      <a:r>
                        <a:rPr lang="en-US" sz="800" b="0" i="0" u="none" strike="noStrike" dirty="0" err="1">
                          <a:solidFill>
                            <a:srgbClr val="000000"/>
                          </a:solidFill>
                          <a:effectLst/>
                          <a:latin typeface="Calibri"/>
                        </a:rPr>
                        <a:t>throughs</a:t>
                      </a:r>
                      <a:endParaRPr lang="en-US" sz="8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TextBox 5"/>
          <p:cNvSpPr txBox="1"/>
          <p:nvPr/>
        </p:nvSpPr>
        <p:spPr>
          <a:xfrm>
            <a:off x="828843" y="5601368"/>
            <a:ext cx="7711598" cy="369332"/>
          </a:xfrm>
          <a:prstGeom prst="rect">
            <a:avLst/>
          </a:prstGeom>
          <a:noFill/>
        </p:spPr>
        <p:txBody>
          <a:bodyPr wrap="none" rtlCol="0">
            <a:spAutoFit/>
          </a:bodyPr>
          <a:lstStyle/>
          <a:p>
            <a:r>
              <a:rPr lang="en-US" dirty="0" smtClean="0"/>
              <a:t>Lessons learned from ProtoDUNE-SP are documented and </a:t>
            </a:r>
            <a:r>
              <a:rPr lang="en-US" dirty="0" smtClean="0"/>
              <a:t>have been</a:t>
            </a:r>
            <a:r>
              <a:rPr lang="en-US" dirty="0" smtClean="0"/>
              <a:t> </a:t>
            </a:r>
            <a:r>
              <a:rPr lang="en-US" dirty="0" smtClean="0"/>
              <a:t>addressed.</a:t>
            </a:r>
            <a:endParaRPr lang="en-US" dirty="0"/>
          </a:p>
        </p:txBody>
      </p:sp>
    </p:spTree>
    <p:extLst>
      <p:ext uri="{BB962C8B-B14F-4D97-AF65-F5344CB8AC3E}">
        <p14:creationId xmlns:p14="http://schemas.microsoft.com/office/powerpoint/2010/main" val="132284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a:t>
            </a:r>
            <a:r>
              <a:rPr lang="en-US" dirty="0"/>
              <a:t>DSS </a:t>
            </a:r>
            <a:r>
              <a:rPr lang="en-US" dirty="0" smtClean="0"/>
              <a:t>beams &amp; </a:t>
            </a:r>
            <a:r>
              <a:rPr lang="en-US" dirty="0"/>
              <a:t>feedthroughs </a:t>
            </a:r>
          </a:p>
        </p:txBody>
      </p:sp>
      <p:sp>
        <p:nvSpPr>
          <p:cNvPr id="3" name="Content Placeholder 2"/>
          <p:cNvSpPr>
            <a:spLocks noGrp="1"/>
          </p:cNvSpPr>
          <p:nvPr>
            <p:ph idx="1"/>
          </p:nvPr>
        </p:nvSpPr>
        <p:spPr/>
        <p:txBody>
          <a:bodyPr>
            <a:normAutofit/>
          </a:bodyPr>
          <a:lstStyle/>
          <a:p>
            <a:r>
              <a:rPr lang="en-US" dirty="0" smtClean="0"/>
              <a:t>The requirements and specifications on the DSS beams and feedthroughs will be approved prior to procurement.</a:t>
            </a:r>
            <a:endParaRPr lang="en-US" dirty="0" smtClean="0">
              <a:solidFill>
                <a:srgbClr val="FF0000"/>
              </a:solidFill>
            </a:endParaRPr>
          </a:p>
          <a:p>
            <a:pPr lvl="1"/>
            <a:r>
              <a:rPr lang="en-US" dirty="0" smtClean="0"/>
              <a:t>During</a:t>
            </a:r>
            <a:r>
              <a:rPr lang="en-US" dirty="0" smtClean="0">
                <a:solidFill>
                  <a:srgbClr val="FF0000"/>
                </a:solidFill>
              </a:rPr>
              <a:t> </a:t>
            </a:r>
            <a:r>
              <a:rPr lang="en-US" dirty="0" smtClean="0"/>
              <a:t>procurement the lead engineer will do site visits to verify the </a:t>
            </a:r>
            <a:r>
              <a:rPr lang="en-US" dirty="0"/>
              <a:t>m</a:t>
            </a:r>
            <a:r>
              <a:rPr lang="en-US" dirty="0" smtClean="0"/>
              <a:t>aterial certification, certificate </a:t>
            </a:r>
            <a:r>
              <a:rPr lang="en-US" dirty="0"/>
              <a:t>of </a:t>
            </a:r>
            <a:r>
              <a:rPr lang="en-US" dirty="0" smtClean="0"/>
              <a:t>conformance, weld </a:t>
            </a:r>
            <a:r>
              <a:rPr lang="en-US" dirty="0"/>
              <a:t>specification and qualification </a:t>
            </a:r>
            <a:r>
              <a:rPr lang="en-US" dirty="0" smtClean="0"/>
              <a:t>record to insure the quality of the product. </a:t>
            </a:r>
          </a:p>
          <a:p>
            <a:pPr lvl="1"/>
            <a:r>
              <a:rPr lang="en-US" dirty="0" smtClean="0"/>
              <a:t>Specifications on the cleaning </a:t>
            </a:r>
            <a:r>
              <a:rPr lang="en-US" dirty="0"/>
              <a:t>process and </a:t>
            </a:r>
            <a:r>
              <a:rPr lang="en-US" dirty="0" smtClean="0"/>
              <a:t>wrapping, shipping </a:t>
            </a:r>
            <a:r>
              <a:rPr lang="en-US" dirty="0"/>
              <a:t>and </a:t>
            </a:r>
            <a:r>
              <a:rPr lang="en-US" dirty="0" smtClean="0"/>
              <a:t>packaging for deliver to the </a:t>
            </a:r>
            <a:r>
              <a:rPr lang="en-US" dirty="0"/>
              <a:t>Integration and Testing Facility </a:t>
            </a:r>
            <a:r>
              <a:rPr lang="en-US" dirty="0" smtClean="0"/>
              <a:t> (ITF) will include site visits to the companies.</a:t>
            </a:r>
          </a:p>
          <a:p>
            <a:pPr lvl="1"/>
            <a:r>
              <a:rPr lang="en-US" dirty="0"/>
              <a:t>Guidance related to the approval process is requested.</a:t>
            </a:r>
          </a:p>
          <a:p>
            <a:r>
              <a:rPr lang="en-US" dirty="0" smtClean="0"/>
              <a:t>A complete set of load tests will be completed and documented on the feed-through system </a:t>
            </a:r>
            <a:endParaRPr lang="en-US" sz="2800" dirty="0" smtClean="0"/>
          </a:p>
          <a:p>
            <a:endParaRPr lang="en-US" sz="2800" dirty="0"/>
          </a:p>
          <a:p>
            <a:endParaRPr lang="en-US" dirty="0"/>
          </a:p>
        </p:txBody>
      </p:sp>
    </p:spTree>
    <p:extLst>
      <p:ext uri="{BB962C8B-B14F-4D97-AF65-F5344CB8AC3E}">
        <p14:creationId xmlns:p14="http://schemas.microsoft.com/office/powerpoint/2010/main" val="85725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305" y="365125"/>
            <a:ext cx="5391484" cy="784559"/>
          </a:xfrm>
        </p:spPr>
        <p:txBody>
          <a:bodyPr>
            <a:normAutofit/>
          </a:bodyPr>
          <a:lstStyle/>
          <a:p>
            <a:r>
              <a:rPr lang="en-US" sz="4000" dirty="0" smtClean="0"/>
              <a:t>QC and Assembly at ITF</a:t>
            </a:r>
            <a:endParaRPr lang="en-US" sz="4000" dirty="0"/>
          </a:p>
        </p:txBody>
      </p:sp>
      <p:sp>
        <p:nvSpPr>
          <p:cNvPr id="3" name="Content Placeholder 2"/>
          <p:cNvSpPr>
            <a:spLocks noGrp="1"/>
          </p:cNvSpPr>
          <p:nvPr>
            <p:ph idx="1"/>
          </p:nvPr>
        </p:nvSpPr>
        <p:spPr>
          <a:xfrm>
            <a:off x="303463" y="1424572"/>
            <a:ext cx="5872747" cy="2438902"/>
          </a:xfrm>
        </p:spPr>
        <p:txBody>
          <a:bodyPr>
            <a:normAutofit/>
          </a:bodyPr>
          <a:lstStyle/>
          <a:p>
            <a:r>
              <a:rPr lang="en-US" dirty="0" smtClean="0"/>
              <a:t>A cleanroom with workstation crane is available at the ITF for DSS assembly and QC.</a:t>
            </a:r>
          </a:p>
          <a:p>
            <a:pPr lvl="1"/>
            <a:r>
              <a:rPr lang="en-US" dirty="0" smtClean="0"/>
              <a:t>Class 100k or ISO-9</a:t>
            </a:r>
          </a:p>
          <a:p>
            <a:endParaRPr lang="en-US" dirty="0"/>
          </a:p>
        </p:txBody>
      </p:sp>
      <p:pic>
        <p:nvPicPr>
          <p:cNvPr id="4" name="Picture 3">
            <a:extLst>
              <a:ext uri="{FF2B5EF4-FFF2-40B4-BE49-F238E27FC236}">
                <a16:creationId xmlns:a16="http://schemas.microsoft.com/office/drawing/2014/main" id="{EBD94CC3-89ED-41D7-BC86-12DF3FE154B3}"/>
              </a:ext>
            </a:extLst>
          </p:cNvPr>
          <p:cNvPicPr>
            <a:picLocks noChangeAspect="1"/>
          </p:cNvPicPr>
          <p:nvPr/>
        </p:nvPicPr>
        <p:blipFill rotWithShape="1">
          <a:blip r:embed="rId2"/>
          <a:srcRect l="4748" t="3393" r="1124" b="8205"/>
          <a:stretch/>
        </p:blipFill>
        <p:spPr>
          <a:xfrm>
            <a:off x="6106455" y="254007"/>
            <a:ext cx="6085545" cy="2655754"/>
          </a:xfrm>
          <a:prstGeom prst="rect">
            <a:avLst/>
          </a:prstGeom>
        </p:spPr>
      </p:pic>
      <p:sp>
        <p:nvSpPr>
          <p:cNvPr id="5" name="Content Placeholder 2"/>
          <p:cNvSpPr txBox="1">
            <a:spLocks/>
          </p:cNvSpPr>
          <p:nvPr/>
        </p:nvSpPr>
        <p:spPr>
          <a:xfrm>
            <a:off x="356937" y="3114843"/>
            <a:ext cx="11487484" cy="316831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Pre-assembly of the feed-thru components is done at the ITF. </a:t>
            </a:r>
            <a:endParaRPr lang="en-US" dirty="0" smtClean="0"/>
          </a:p>
          <a:p>
            <a:pPr lvl="1"/>
            <a:r>
              <a:rPr lang="en-US" dirty="0" smtClean="0"/>
              <a:t>Checking dimensional tolerances.</a:t>
            </a:r>
          </a:p>
          <a:p>
            <a:pPr lvl="1"/>
            <a:r>
              <a:rPr lang="en-US" dirty="0" smtClean="0"/>
              <a:t>Cleaning</a:t>
            </a:r>
          </a:p>
          <a:p>
            <a:pPr lvl="1"/>
            <a:r>
              <a:rPr lang="en-US" dirty="0" smtClean="0"/>
              <a:t>Assembly</a:t>
            </a:r>
          </a:p>
          <a:p>
            <a:pPr lvl="1"/>
            <a:r>
              <a:rPr lang="en-US" dirty="0" smtClean="0"/>
              <a:t>Leak testing</a:t>
            </a:r>
          </a:p>
          <a:p>
            <a:pPr lvl="1"/>
            <a:r>
              <a:rPr lang="en-US" dirty="0" smtClean="0"/>
              <a:t>A special frame  for transport underground is planned</a:t>
            </a:r>
            <a:endParaRPr lang="en-US" dirty="0"/>
          </a:p>
          <a:p>
            <a:r>
              <a:rPr lang="en-US" dirty="0" smtClean="0"/>
              <a:t>The </a:t>
            </a:r>
            <a:r>
              <a:rPr lang="en-US" dirty="0"/>
              <a:t>SS I-Beams are inspected and checked that they meet specifications for flatness, size and hole location this information for each beam is saved in the hardware database</a:t>
            </a:r>
          </a:p>
          <a:p>
            <a:r>
              <a:rPr lang="en-US" dirty="0" smtClean="0"/>
              <a:t>All inspection and test data is stored in a data base.</a:t>
            </a:r>
          </a:p>
          <a:p>
            <a:r>
              <a:rPr lang="en-US" dirty="0" smtClean="0"/>
              <a:t>Work has not yet started on drafting assembly testing procedures.</a:t>
            </a:r>
          </a:p>
          <a:p>
            <a:endParaRPr lang="en-US" dirty="0"/>
          </a:p>
        </p:txBody>
      </p:sp>
      <p:cxnSp>
        <p:nvCxnSpPr>
          <p:cNvPr id="7" name="Straight Arrow Connector 6"/>
          <p:cNvCxnSpPr/>
          <p:nvPr/>
        </p:nvCxnSpPr>
        <p:spPr>
          <a:xfrm>
            <a:off x="8796421" y="481271"/>
            <a:ext cx="935790" cy="227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299159" y="267377"/>
            <a:ext cx="1596598" cy="369332"/>
          </a:xfrm>
          <a:prstGeom prst="rect">
            <a:avLst/>
          </a:prstGeom>
          <a:noFill/>
        </p:spPr>
        <p:txBody>
          <a:bodyPr wrap="none" rtlCol="0">
            <a:spAutoFit/>
          </a:bodyPr>
          <a:lstStyle/>
          <a:p>
            <a:r>
              <a:rPr lang="en-US" dirty="0" smtClean="0"/>
              <a:t>DSS cleanroom</a:t>
            </a:r>
            <a:endParaRPr lang="en-US" dirty="0"/>
          </a:p>
        </p:txBody>
      </p:sp>
    </p:spTree>
    <p:extLst>
      <p:ext uri="{BB962C8B-B14F-4D97-AF65-F5344CB8AC3E}">
        <p14:creationId xmlns:p14="http://schemas.microsoft.com/office/powerpoint/2010/main" val="141549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and QA Hardware Database</a:t>
            </a:r>
            <a:endParaRPr lang="en-US"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smtClean="0"/>
              <a:t>The University of Minnesota is working with the DUNE consortia and Technical Coordination to set up a universal Inventory and QA </a:t>
            </a:r>
            <a:r>
              <a:rPr lang="en-US" dirty="0"/>
              <a:t>h</a:t>
            </a:r>
            <a:r>
              <a:rPr lang="en-US" dirty="0" smtClean="0"/>
              <a:t>ardware database.  This would be used to track the DSS components during the QA process and where the different parts end up in the completed detector. Planned features of this system include:</a:t>
            </a:r>
          </a:p>
          <a:p>
            <a:r>
              <a:rPr lang="en-US" dirty="0" smtClean="0"/>
              <a:t>Ability to scan information using barcode/RF/engraved # (work in progress) so that the QA documentation can be viewed during the installation process. </a:t>
            </a:r>
          </a:p>
          <a:p>
            <a:r>
              <a:rPr lang="en-US" dirty="0" smtClean="0"/>
              <a:t>The inventory system can be used to keep track of all the smaller misc. bolts, brackets, flange seals, etc. required for the installation</a:t>
            </a:r>
            <a:endParaRPr lang="en-US" dirty="0"/>
          </a:p>
        </p:txBody>
      </p:sp>
    </p:spTree>
    <p:extLst>
      <p:ext uri="{BB962C8B-B14F-4D97-AF65-F5344CB8AC3E}">
        <p14:creationId xmlns:p14="http://schemas.microsoft.com/office/powerpoint/2010/main" val="3256270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Content Placeholder 2"/>
          <p:cNvSpPr>
            <a:spLocks noGrp="1"/>
          </p:cNvSpPr>
          <p:nvPr>
            <p:ph idx="1"/>
          </p:nvPr>
        </p:nvSpPr>
        <p:spPr/>
        <p:txBody>
          <a:bodyPr/>
          <a:lstStyle/>
          <a:p>
            <a:r>
              <a:rPr lang="en-US" dirty="0" smtClean="0"/>
              <a:t>We have started discussions with I-Beam vendors.</a:t>
            </a:r>
          </a:p>
          <a:p>
            <a:pPr lvl="1"/>
            <a:r>
              <a:rPr lang="en-US" dirty="0" smtClean="0"/>
              <a:t>Quotes are in hand from two vendors</a:t>
            </a:r>
            <a:r>
              <a:rPr lang="en-US" dirty="0" smtClean="0"/>
              <a:t>.</a:t>
            </a:r>
          </a:p>
          <a:p>
            <a:pPr lvl="1"/>
            <a:r>
              <a:rPr lang="en-US" dirty="0" smtClean="0"/>
              <a:t>Tolerance discussions</a:t>
            </a:r>
            <a:endParaRPr lang="en-US" dirty="0" smtClean="0"/>
          </a:p>
          <a:p>
            <a:r>
              <a:rPr lang="en-US" dirty="0" smtClean="0"/>
              <a:t>It is </a:t>
            </a:r>
            <a:r>
              <a:rPr lang="en-US" dirty="0" smtClean="0"/>
              <a:t>planned </a:t>
            </a:r>
            <a:r>
              <a:rPr lang="en-US" dirty="0" smtClean="0"/>
              <a:t>to approach vendors for the </a:t>
            </a:r>
            <a:r>
              <a:rPr lang="en-US" dirty="0" err="1" smtClean="0"/>
              <a:t>feedthus</a:t>
            </a:r>
            <a:r>
              <a:rPr lang="en-US" dirty="0" smtClean="0"/>
              <a:t> after this review. 	</a:t>
            </a:r>
          </a:p>
          <a:p>
            <a:pPr lvl="1"/>
            <a:r>
              <a:rPr lang="en-US" dirty="0" smtClean="0"/>
              <a:t>Will approach vendors PSL used and others.</a:t>
            </a:r>
          </a:p>
          <a:p>
            <a:pPr lvl="1"/>
            <a:r>
              <a:rPr lang="en-US" dirty="0" smtClean="0"/>
              <a:t>Will get cost information and also details on fabrication and QA</a:t>
            </a:r>
          </a:p>
          <a:p>
            <a:r>
              <a:rPr lang="en-US" dirty="0" smtClean="0"/>
              <a:t>Will need to have detailed specifications and testing procedures prior to procurement but this will be developed in final design.</a:t>
            </a:r>
            <a:endParaRPr lang="en-US" dirty="0"/>
          </a:p>
        </p:txBody>
      </p:sp>
    </p:spTree>
    <p:extLst>
      <p:ext uri="{BB962C8B-B14F-4D97-AF65-F5344CB8AC3E}">
        <p14:creationId xmlns:p14="http://schemas.microsoft.com/office/powerpoint/2010/main" val="161139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269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D99E0-203C-4190-902A-36F892B54795}"/>
              </a:ext>
            </a:extLst>
          </p:cNvPr>
          <p:cNvSpPr>
            <a:spLocks noGrp="1"/>
          </p:cNvSpPr>
          <p:nvPr>
            <p:ph idx="1"/>
          </p:nvPr>
        </p:nvSpPr>
        <p:spPr>
          <a:xfrm>
            <a:off x="348793" y="797499"/>
            <a:ext cx="11138838" cy="5919213"/>
          </a:xfrm>
        </p:spPr>
        <p:txBody>
          <a:bodyPr>
            <a:normAutofit fontScale="47500" lnSpcReduction="20000"/>
          </a:bodyPr>
          <a:lstStyle/>
          <a:p>
            <a:r>
              <a:rPr lang="en-US" sz="6800" dirty="0" smtClean="0"/>
              <a:t>A complete set of drawings for every part/assembly process will be made.</a:t>
            </a:r>
          </a:p>
          <a:p>
            <a:r>
              <a:rPr lang="en-US" sz="6800" dirty="0" smtClean="0"/>
              <a:t>Detailed specifications for the DSS beams, feedthroughs that specify:</a:t>
            </a:r>
          </a:p>
          <a:p>
            <a:pPr lvl="1"/>
            <a:r>
              <a:rPr lang="en-US" sz="6400" dirty="0" smtClean="0"/>
              <a:t>Material certification &amp; Certificate of conformance</a:t>
            </a:r>
          </a:p>
          <a:p>
            <a:pPr lvl="1"/>
            <a:r>
              <a:rPr lang="en-US" sz="6400" dirty="0" smtClean="0"/>
              <a:t>Weld specification and qualification record</a:t>
            </a:r>
          </a:p>
          <a:p>
            <a:pPr lvl="1"/>
            <a:r>
              <a:rPr lang="en-US" sz="6400" dirty="0" smtClean="0"/>
              <a:t>Cleaning process, wrapping</a:t>
            </a:r>
            <a:r>
              <a:rPr lang="en-US" sz="6400" dirty="0"/>
              <a:t> s</a:t>
            </a:r>
            <a:r>
              <a:rPr lang="en-US" sz="6400" dirty="0" smtClean="0"/>
              <a:t>hipping and packaging</a:t>
            </a:r>
          </a:p>
          <a:p>
            <a:r>
              <a:rPr lang="en-US" sz="6800" dirty="0" smtClean="0"/>
              <a:t>Inventory and QA records will be keep in the DUNE Hardware Database </a:t>
            </a:r>
          </a:p>
          <a:p>
            <a:r>
              <a:rPr lang="en-US" sz="6800" dirty="0" smtClean="0"/>
              <a:t>On-site </a:t>
            </a:r>
            <a:r>
              <a:rPr lang="en-US" sz="6800" dirty="0"/>
              <a:t>inspection </a:t>
            </a:r>
            <a:r>
              <a:rPr lang="en-US" sz="6800" dirty="0" smtClean="0"/>
              <a:t>by engineer during procurement</a:t>
            </a:r>
          </a:p>
          <a:p>
            <a:r>
              <a:rPr lang="en-US" sz="6800" dirty="0" smtClean="0"/>
              <a:t>Assembly and QA on all components will be preformed at the Integration and Testing Facility, repackaged and shipped underground </a:t>
            </a:r>
          </a:p>
          <a:p>
            <a:r>
              <a:rPr lang="en-US" sz="6800" dirty="0" smtClean="0"/>
              <a:t>Approved procedures for installation</a:t>
            </a:r>
          </a:p>
        </p:txBody>
      </p:sp>
      <p:sp>
        <p:nvSpPr>
          <p:cNvPr id="4" name="Slide Number Placeholder 3">
            <a:extLst>
              <a:ext uri="{FF2B5EF4-FFF2-40B4-BE49-F238E27FC236}">
                <a16:creationId xmlns:a16="http://schemas.microsoft.com/office/drawing/2014/main" id="{3A89BD63-6C24-4AD0-8BCE-62F181CF6EB2}"/>
              </a:ext>
            </a:extLst>
          </p:cNvPr>
          <p:cNvSpPr>
            <a:spLocks noGrp="1"/>
          </p:cNvSpPr>
          <p:nvPr>
            <p:ph type="sldNum" sz="quarter" idx="12"/>
          </p:nvPr>
        </p:nvSpPr>
        <p:spPr/>
        <p:txBody>
          <a:bodyPr/>
          <a:lstStyle/>
          <a:p>
            <a:fld id="{7BE7BA5D-70A7-41BC-B197-74BB865ABF9F}" type="slidenum">
              <a:rPr lang="en-US" smtClean="0"/>
              <a:t>17</a:t>
            </a:fld>
            <a:endParaRPr lang="en-US" dirty="0"/>
          </a:p>
        </p:txBody>
      </p:sp>
      <p:sp>
        <p:nvSpPr>
          <p:cNvPr id="5" name="Title 1"/>
          <p:cNvSpPr txBox="1">
            <a:spLocks/>
          </p:cNvSpPr>
          <p:nvPr/>
        </p:nvSpPr>
        <p:spPr>
          <a:xfrm>
            <a:off x="2266950" y="104878"/>
            <a:ext cx="7772400" cy="692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002060"/>
                </a:solidFill>
                <a:latin typeface="Arial" panose="020B0604020202020204" pitchFamily="34" charset="0"/>
                <a:cs typeface="Arial" panose="020B0604020202020204" pitchFamily="34" charset="0"/>
              </a:rPr>
              <a:t>DSS QA Overview</a:t>
            </a:r>
            <a:endParaRPr lang="en-US" sz="4000" b="1" dirty="0">
              <a:solidFill>
                <a:srgbClr val="002060"/>
              </a:solidFill>
              <a:latin typeface="Arial" panose="020B0604020202020204" pitchFamily="34" charset="0"/>
              <a:cs typeface="Arial" panose="020B0604020202020204" pitchFamily="34" charset="0"/>
            </a:endParaRPr>
          </a:p>
        </p:txBody>
      </p:sp>
      <p:pic>
        <p:nvPicPr>
          <p:cNvPr id="6" name="Picture 5" descr="cid:image001.png@01CD7AF7.BB26B7C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9671" y="6356351"/>
            <a:ext cx="745958" cy="360362"/>
          </a:xfrm>
          <a:prstGeom prst="rect">
            <a:avLst/>
          </a:prstGeom>
          <a:noFill/>
          <a:ln>
            <a:noFill/>
          </a:ln>
        </p:spPr>
      </p:pic>
    </p:spTree>
    <p:extLst>
      <p:ext uri="{BB962C8B-B14F-4D97-AF65-F5344CB8AC3E}">
        <p14:creationId xmlns:p14="http://schemas.microsoft.com/office/powerpoint/2010/main" val="413116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Quality Assurance and Quality Control</a:t>
            </a:r>
          </a:p>
          <a:p>
            <a:pPr lvl="1"/>
            <a:r>
              <a:rPr lang="en-US" dirty="0" smtClean="0"/>
              <a:t>Prototyping</a:t>
            </a:r>
          </a:p>
          <a:p>
            <a:pPr lvl="1"/>
            <a:r>
              <a:rPr lang="en-US" dirty="0" smtClean="0"/>
              <a:t>Engineering Practices</a:t>
            </a:r>
          </a:p>
          <a:p>
            <a:pPr lvl="1"/>
            <a:r>
              <a:rPr lang="en-US" dirty="0" smtClean="0"/>
              <a:t>Inspection and testing</a:t>
            </a:r>
          </a:p>
          <a:p>
            <a:r>
              <a:rPr lang="en-US" dirty="0" smtClean="0"/>
              <a:t>Procurement</a:t>
            </a:r>
            <a:endParaRPr lang="en-US" dirty="0"/>
          </a:p>
        </p:txBody>
      </p:sp>
    </p:spTree>
    <p:extLst>
      <p:ext uri="{BB962C8B-B14F-4D97-AF65-F5344CB8AC3E}">
        <p14:creationId xmlns:p14="http://schemas.microsoft.com/office/powerpoint/2010/main" val="235025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DSS Prototyping</a:t>
            </a:r>
            <a:endParaRPr lang="en-US" dirty="0"/>
          </a:p>
        </p:txBody>
      </p:sp>
      <p:sp>
        <p:nvSpPr>
          <p:cNvPr id="3" name="Content Placeholder 2"/>
          <p:cNvSpPr>
            <a:spLocks noGrp="1"/>
          </p:cNvSpPr>
          <p:nvPr>
            <p:ph idx="1"/>
          </p:nvPr>
        </p:nvSpPr>
        <p:spPr/>
        <p:txBody>
          <a:bodyPr/>
          <a:lstStyle/>
          <a:p>
            <a:r>
              <a:rPr lang="en-US" dirty="0" smtClean="0"/>
              <a:t>A staged approach to the prototyping is planed for the DSS with the goal of having all the components fully tested and trials of all motions prior to construction.</a:t>
            </a:r>
          </a:p>
          <a:p>
            <a:pPr lvl="1"/>
            <a:r>
              <a:rPr lang="en-US" dirty="0" smtClean="0"/>
              <a:t>Initial testing will be done with single components.</a:t>
            </a:r>
          </a:p>
          <a:p>
            <a:pPr lvl="1"/>
            <a:r>
              <a:rPr lang="en-US" dirty="0" smtClean="0"/>
              <a:t>After component testing is complete a a full scale model of one small section of the DSS will be built and tested near ground level.</a:t>
            </a:r>
          </a:p>
          <a:p>
            <a:pPr lvl="1"/>
            <a:r>
              <a:rPr lang="en-US" dirty="0" smtClean="0"/>
              <a:t>The DSS model will then be moved to Ash River and integrated with the installation model so full scale tests can be performed.</a:t>
            </a:r>
          </a:p>
          <a:p>
            <a:r>
              <a:rPr lang="en-US" dirty="0" smtClean="0"/>
              <a:t>Tests at Ash River were critical to debugging the equipment prior to the start of the installation at CERN. </a:t>
            </a:r>
            <a:endParaRPr lang="en-US" dirty="0"/>
          </a:p>
        </p:txBody>
      </p:sp>
    </p:spTree>
    <p:extLst>
      <p:ext uri="{BB962C8B-B14F-4D97-AF65-F5344CB8AC3E}">
        <p14:creationId xmlns:p14="http://schemas.microsoft.com/office/powerpoint/2010/main" val="58061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832" y="164600"/>
            <a:ext cx="10515600" cy="931612"/>
          </a:xfrm>
        </p:spPr>
        <p:txBody>
          <a:bodyPr/>
          <a:lstStyle/>
          <a:p>
            <a:r>
              <a:rPr lang="en-US" dirty="0" smtClean="0"/>
              <a:t>Small Scale Prototyping</a:t>
            </a:r>
            <a:endParaRPr lang="en-US" dirty="0"/>
          </a:p>
        </p:txBody>
      </p:sp>
      <p:sp>
        <p:nvSpPr>
          <p:cNvPr id="3" name="Content Placeholder 2"/>
          <p:cNvSpPr>
            <a:spLocks noGrp="1"/>
          </p:cNvSpPr>
          <p:nvPr>
            <p:ph idx="1"/>
          </p:nvPr>
        </p:nvSpPr>
        <p:spPr>
          <a:xfrm>
            <a:off x="784726" y="1063625"/>
            <a:ext cx="10515600" cy="2171533"/>
          </a:xfrm>
        </p:spPr>
        <p:txBody>
          <a:bodyPr>
            <a:normAutofit fontScale="92500" lnSpcReduction="20000"/>
          </a:bodyPr>
          <a:lstStyle/>
          <a:p>
            <a:r>
              <a:rPr lang="en-US" dirty="0" smtClean="0"/>
              <a:t>Small scale prototyping is was performed at ANL to test the impact gaps between the I-Beams under simulated APA loads.</a:t>
            </a:r>
          </a:p>
          <a:p>
            <a:r>
              <a:rPr lang="en-US" dirty="0" smtClean="0"/>
              <a:t>The force needed to pull the trolley under load was measured</a:t>
            </a:r>
          </a:p>
          <a:p>
            <a:pPr lvl="1"/>
            <a:r>
              <a:rPr lang="en-US" dirty="0" smtClean="0"/>
              <a:t>No gap, 1/2” and 1” -&gt; 8, 39, 69 pounds.</a:t>
            </a:r>
          </a:p>
          <a:p>
            <a:pPr lvl="1"/>
            <a:r>
              <a:rPr lang="en-US" dirty="0" smtClean="0"/>
              <a:t>A 0.1” step required 70 pounds</a:t>
            </a:r>
          </a:p>
          <a:p>
            <a:r>
              <a:rPr lang="en-US" dirty="0" smtClean="0"/>
              <a:t>Spice plates are being considered to align beams during installation.</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10800000">
            <a:off x="789572" y="3707179"/>
            <a:ext cx="3714750" cy="278574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rot="10800000">
            <a:off x="5203423" y="3919117"/>
            <a:ext cx="3592997" cy="2631407"/>
          </a:xfrm>
          <a:prstGeom prst="rect">
            <a:avLst/>
          </a:prstGeom>
        </p:spPr>
      </p:pic>
      <p:pic>
        <p:nvPicPr>
          <p:cNvPr id="6" name="Picture 5" descr="cid:image001.jpg@01D4309D.684DE0C0"/>
          <p:cNvPicPr/>
          <p:nvPr/>
        </p:nvPicPr>
        <p:blipFill rotWithShape="1">
          <a:blip r:embed="rId4" r:link="rId5">
            <a:extLst>
              <a:ext uri="{28A0092B-C50C-407E-A947-70E740481C1C}">
                <a14:useLocalDpi xmlns:a14="http://schemas.microsoft.com/office/drawing/2010/main" val="0"/>
              </a:ext>
            </a:extLst>
          </a:blip>
          <a:srcRect t="37142" r="20130" b="23999"/>
          <a:stretch/>
        </p:blipFill>
        <p:spPr bwMode="auto">
          <a:xfrm>
            <a:off x="9029182" y="4291263"/>
            <a:ext cx="2895450" cy="909053"/>
          </a:xfrm>
          <a:prstGeom prst="rect">
            <a:avLst/>
          </a:prstGeom>
          <a:noFill/>
          <a:ln>
            <a:noFill/>
          </a:ln>
        </p:spPr>
      </p:pic>
    </p:spTree>
    <p:extLst>
      <p:ext uri="{BB962C8B-B14F-4D97-AF65-F5344CB8AC3E}">
        <p14:creationId xmlns:p14="http://schemas.microsoft.com/office/powerpoint/2010/main" val="314043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7507"/>
          </a:xfrm>
        </p:spPr>
        <p:txBody>
          <a:bodyPr>
            <a:normAutofit fontScale="90000"/>
          </a:bodyPr>
          <a:lstStyle/>
          <a:p>
            <a:r>
              <a:rPr lang="en-US" dirty="0" smtClean="0"/>
              <a:t>Small Scale Prototyping</a:t>
            </a:r>
            <a:endParaRPr lang="en-US" dirty="0"/>
          </a:p>
        </p:txBody>
      </p:sp>
      <p:sp>
        <p:nvSpPr>
          <p:cNvPr id="3" name="Content Placeholder 2"/>
          <p:cNvSpPr>
            <a:spLocks noGrp="1"/>
          </p:cNvSpPr>
          <p:nvPr>
            <p:ph idx="1"/>
          </p:nvPr>
        </p:nvSpPr>
        <p:spPr>
          <a:xfrm>
            <a:off x="838200" y="1376947"/>
            <a:ext cx="10515600" cy="2499895"/>
          </a:xfrm>
        </p:spPr>
        <p:txBody>
          <a:bodyPr>
            <a:normAutofit fontScale="92500" lnSpcReduction="10000"/>
          </a:bodyPr>
          <a:lstStyle/>
          <a:p>
            <a:pPr marL="0" indent="0">
              <a:buNone/>
            </a:pPr>
            <a:r>
              <a:rPr lang="en-US" dirty="0" smtClean="0"/>
              <a:t>Beam crawler</a:t>
            </a:r>
          </a:p>
          <a:p>
            <a:r>
              <a:rPr lang="en-US" dirty="0" smtClean="0"/>
              <a:t>A commercial motorized trolley was purchased and tested at ANL on a short section of beam.</a:t>
            </a:r>
          </a:p>
          <a:p>
            <a:r>
              <a:rPr lang="en-US" dirty="0" smtClean="0"/>
              <a:t>Initial tests indicated that the travel was faster then desired.</a:t>
            </a:r>
          </a:p>
          <a:p>
            <a:r>
              <a:rPr lang="en-US" dirty="0" smtClean="0"/>
              <a:t>The drive to the trolley was modified to use a DC gear motor for better control</a:t>
            </a:r>
          </a:p>
          <a:p>
            <a:endParaRPr lang="en-US" dirty="0"/>
          </a:p>
          <a:p>
            <a:pPr lvl="1"/>
            <a:endParaRPr lang="en-US" dirty="0"/>
          </a:p>
        </p:txBody>
      </p:sp>
      <p:pic>
        <p:nvPicPr>
          <p:cNvPr id="4" name="Picture 3" descr="cid:image002.png@01D4309D.684DE0C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57159" y="3943685"/>
            <a:ext cx="3796630" cy="2245894"/>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rot="10800000">
            <a:off x="5697119" y="3997158"/>
            <a:ext cx="3099301" cy="2173922"/>
          </a:xfrm>
          <a:prstGeom prst="rect">
            <a:avLst/>
          </a:prstGeom>
        </p:spPr>
      </p:pic>
      <p:sp>
        <p:nvSpPr>
          <p:cNvPr id="6" name="TextBox 5"/>
          <p:cNvSpPr txBox="1"/>
          <p:nvPr/>
        </p:nvSpPr>
        <p:spPr>
          <a:xfrm>
            <a:off x="2740526" y="6323263"/>
            <a:ext cx="966931" cy="369332"/>
          </a:xfrm>
          <a:prstGeom prst="rect">
            <a:avLst/>
          </a:prstGeom>
          <a:noFill/>
        </p:spPr>
        <p:txBody>
          <a:bodyPr wrap="none" rtlCol="0">
            <a:spAutoFit/>
          </a:bodyPr>
          <a:lstStyle/>
          <a:p>
            <a:r>
              <a:rPr lang="en-US" dirty="0" smtClean="0"/>
              <a:t>Concept</a:t>
            </a:r>
            <a:endParaRPr lang="en-US" dirty="0"/>
          </a:p>
        </p:txBody>
      </p:sp>
      <p:sp>
        <p:nvSpPr>
          <p:cNvPr id="7" name="TextBox 6"/>
          <p:cNvSpPr txBox="1"/>
          <p:nvPr/>
        </p:nvSpPr>
        <p:spPr>
          <a:xfrm>
            <a:off x="5761789" y="6283159"/>
            <a:ext cx="3242407" cy="369332"/>
          </a:xfrm>
          <a:prstGeom prst="rect">
            <a:avLst/>
          </a:prstGeom>
          <a:noFill/>
        </p:spPr>
        <p:txBody>
          <a:bodyPr wrap="none" rtlCol="0">
            <a:spAutoFit/>
          </a:bodyPr>
          <a:lstStyle/>
          <a:p>
            <a:r>
              <a:rPr lang="en-US" dirty="0" smtClean="0"/>
              <a:t>Test Trolley with DC motor Drive</a:t>
            </a:r>
            <a:endParaRPr lang="en-US" dirty="0"/>
          </a:p>
        </p:txBody>
      </p:sp>
    </p:spTree>
    <p:extLst>
      <p:ext uri="{BB962C8B-B14F-4D97-AF65-F5344CB8AC3E}">
        <p14:creationId xmlns:p14="http://schemas.microsoft.com/office/powerpoint/2010/main" val="80738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7822"/>
          </a:xfrm>
        </p:spPr>
        <p:txBody>
          <a:bodyPr/>
          <a:lstStyle/>
          <a:p>
            <a:r>
              <a:rPr lang="en-US" dirty="0" smtClean="0"/>
              <a:t>Section Mockup </a:t>
            </a:r>
            <a:r>
              <a:rPr lang="mr-IN" dirty="0" smtClean="0"/>
              <a:t>–</a:t>
            </a:r>
            <a:r>
              <a:rPr lang="en-US" dirty="0" smtClean="0"/>
              <a:t> Near Ground</a:t>
            </a:r>
            <a:endParaRPr lang="en-US" dirty="0"/>
          </a:p>
        </p:txBody>
      </p:sp>
      <p:sp>
        <p:nvSpPr>
          <p:cNvPr id="3" name="Content Placeholder 2"/>
          <p:cNvSpPr>
            <a:spLocks noGrp="1"/>
          </p:cNvSpPr>
          <p:nvPr>
            <p:ph idx="1"/>
          </p:nvPr>
        </p:nvSpPr>
        <p:spPr>
          <a:xfrm>
            <a:off x="811463" y="1170572"/>
            <a:ext cx="6180221" cy="4805112"/>
          </a:xfrm>
        </p:spPr>
        <p:txBody>
          <a:bodyPr>
            <a:normAutofit/>
          </a:bodyPr>
          <a:lstStyle/>
          <a:p>
            <a:r>
              <a:rPr lang="en-US" dirty="0" smtClean="0"/>
              <a:t>A </a:t>
            </a:r>
            <a:r>
              <a:rPr lang="en-US" dirty="0" smtClean="0"/>
              <a:t>ground level mockup </a:t>
            </a:r>
            <a:r>
              <a:rPr lang="en-US" dirty="0" smtClean="0"/>
              <a:t>of the switchyard and a DSS beam section will be built and tested at ANL.</a:t>
            </a:r>
          </a:p>
          <a:p>
            <a:r>
              <a:rPr lang="en-US" dirty="0" smtClean="0"/>
              <a:t>3 sections for DSS I-Beam will be used and corresponding switches.</a:t>
            </a:r>
          </a:p>
          <a:p>
            <a:r>
              <a:rPr lang="en-US" dirty="0" smtClean="0"/>
              <a:t>Will allow testing switchyard motion and trolley movement.</a:t>
            </a:r>
          </a:p>
          <a:p>
            <a:r>
              <a:rPr lang="en-US" dirty="0" smtClean="0"/>
              <a:t>Allows debugging </a:t>
            </a:r>
            <a:r>
              <a:rPr lang="en-US" dirty="0" smtClean="0"/>
              <a:t>switchyard system.</a:t>
            </a:r>
            <a:endParaRPr lang="en-US" dirty="0" smtClean="0"/>
          </a:p>
          <a:p>
            <a:r>
              <a:rPr lang="en-US" dirty="0" smtClean="0"/>
              <a:t>Allows early evaluation of all safety related aspects of the design.</a:t>
            </a:r>
          </a:p>
          <a:p>
            <a:endParaRPr lang="en-US" dirty="0"/>
          </a:p>
        </p:txBody>
      </p:sp>
      <p:pic>
        <p:nvPicPr>
          <p:cNvPr id="4" name="Content Placeholder 7"/>
          <p:cNvPicPr>
            <a:picLocks noChangeAspect="1"/>
          </p:cNvPicPr>
          <p:nvPr/>
        </p:nvPicPr>
        <p:blipFill rotWithShape="1">
          <a:blip r:embed="rId2">
            <a:extLst>
              <a:ext uri="{28A0092B-C50C-407E-A947-70E740481C1C}">
                <a14:useLocalDpi xmlns:a14="http://schemas.microsoft.com/office/drawing/2010/main" val="0"/>
              </a:ext>
            </a:extLst>
          </a:blip>
          <a:srcRect l="52854" t="3496" r="30255" b="56642"/>
          <a:stretch/>
        </p:blipFill>
        <p:spPr>
          <a:xfrm>
            <a:off x="7882761" y="2014447"/>
            <a:ext cx="3558511" cy="3135094"/>
          </a:xfrm>
          <a:prstGeom prst="rect">
            <a:avLst/>
          </a:prstGeom>
        </p:spPr>
      </p:pic>
      <p:sp>
        <p:nvSpPr>
          <p:cNvPr id="5" name="TextBox 4"/>
          <p:cNvSpPr txBox="1"/>
          <p:nvPr/>
        </p:nvSpPr>
        <p:spPr>
          <a:xfrm>
            <a:off x="9082495" y="1395775"/>
            <a:ext cx="1959822" cy="369332"/>
          </a:xfrm>
          <a:prstGeom prst="rect">
            <a:avLst/>
          </a:prstGeom>
          <a:noFill/>
        </p:spPr>
        <p:txBody>
          <a:bodyPr wrap="square" rtlCol="0">
            <a:spAutoFit/>
          </a:bodyPr>
          <a:lstStyle/>
          <a:p>
            <a:r>
              <a:rPr lang="en-US" dirty="0" smtClean="0"/>
              <a:t>Mockup DSS rails</a:t>
            </a:r>
            <a:endParaRPr lang="en-US" dirty="0"/>
          </a:p>
        </p:txBody>
      </p:sp>
      <p:cxnSp>
        <p:nvCxnSpPr>
          <p:cNvPr id="7" name="Straight Arrow Connector 6"/>
          <p:cNvCxnSpPr/>
          <p:nvPr/>
        </p:nvCxnSpPr>
        <p:spPr>
          <a:xfrm flipH="1">
            <a:off x="8569158" y="1844842"/>
            <a:ext cx="949158" cy="49463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9652000" y="1818105"/>
            <a:ext cx="200526" cy="374316"/>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9839158" y="1818105"/>
            <a:ext cx="1315452" cy="40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8007685" y="4117468"/>
            <a:ext cx="3863474" cy="909052"/>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0601158" y="5307263"/>
            <a:ext cx="1221721" cy="369332"/>
          </a:xfrm>
          <a:prstGeom prst="rect">
            <a:avLst/>
          </a:prstGeom>
          <a:noFill/>
        </p:spPr>
        <p:txBody>
          <a:bodyPr wrap="none" rtlCol="0">
            <a:spAutoFit/>
          </a:bodyPr>
          <a:lstStyle/>
          <a:p>
            <a:r>
              <a:rPr lang="en-US" dirty="0" smtClean="0"/>
              <a:t>Switchyard</a:t>
            </a:r>
            <a:endParaRPr lang="en-US" dirty="0"/>
          </a:p>
        </p:txBody>
      </p:sp>
    </p:spTree>
    <p:extLst>
      <p:ext uri="{BB962C8B-B14F-4D97-AF65-F5344CB8AC3E}">
        <p14:creationId xmlns:p14="http://schemas.microsoft.com/office/powerpoint/2010/main" val="289199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7612"/>
          </a:xfrm>
        </p:spPr>
        <p:txBody>
          <a:bodyPr>
            <a:normAutofit fontScale="90000"/>
          </a:bodyPr>
          <a:lstStyle/>
          <a:p>
            <a:r>
              <a:rPr lang="en-US" dirty="0"/>
              <a:t>DSS prototyping and Ash River Test</a:t>
            </a:r>
          </a:p>
        </p:txBody>
      </p:sp>
      <p:sp>
        <p:nvSpPr>
          <p:cNvPr id="3" name="Content Placeholder 2"/>
          <p:cNvSpPr>
            <a:spLocks noGrp="1"/>
          </p:cNvSpPr>
          <p:nvPr>
            <p:ph idx="1"/>
          </p:nvPr>
        </p:nvSpPr>
        <p:spPr>
          <a:xfrm>
            <a:off x="838200" y="1056105"/>
            <a:ext cx="4535905" cy="5066632"/>
          </a:xfrm>
        </p:spPr>
        <p:txBody>
          <a:bodyPr>
            <a:normAutofit lnSpcReduction="10000"/>
          </a:bodyPr>
          <a:lstStyle/>
          <a:p>
            <a:r>
              <a:rPr lang="en-US" dirty="0" smtClean="0"/>
              <a:t>The DSS prototype is then moved to Ash River and integrated in to the installation test setup.</a:t>
            </a:r>
          </a:p>
          <a:p>
            <a:r>
              <a:rPr lang="en-US" dirty="0" smtClean="0"/>
              <a:t>The Ash River setup allows working with full scale APA and CPA units. </a:t>
            </a:r>
          </a:p>
          <a:p>
            <a:r>
              <a:rPr lang="en-US" dirty="0" smtClean="0"/>
              <a:t>The work at height </a:t>
            </a:r>
            <a:r>
              <a:rPr lang="en-US" dirty="0" smtClean="0"/>
              <a:t>will be used to optimize the design.</a:t>
            </a:r>
          </a:p>
          <a:p>
            <a:r>
              <a:rPr lang="en-US" dirty="0" smtClean="0"/>
              <a:t>DSS installation procedures will be evaluated.  </a:t>
            </a:r>
            <a:endParaRPr lang="en-US" dirty="0" smtClean="0"/>
          </a:p>
          <a:p>
            <a:r>
              <a:rPr lang="en-US" dirty="0" smtClean="0"/>
              <a:t>The time for the motions can be benchmarked.</a:t>
            </a:r>
            <a:endParaRPr lang="en-US" dirty="0"/>
          </a:p>
        </p:txBody>
      </p:sp>
      <p:pic>
        <p:nvPicPr>
          <p:cNvPr id="4" name="Content Placeholder 7"/>
          <p:cNvPicPr>
            <a:picLocks noChangeAspect="1"/>
          </p:cNvPicPr>
          <p:nvPr/>
        </p:nvPicPr>
        <p:blipFill rotWithShape="1">
          <a:blip r:embed="rId2" cstate="print">
            <a:extLst>
              <a:ext uri="{28A0092B-C50C-407E-A947-70E740481C1C}">
                <a14:useLocalDpi xmlns:a14="http://schemas.microsoft.com/office/drawing/2010/main" val="0"/>
              </a:ext>
            </a:extLst>
          </a:blip>
          <a:srcRect l="30414" r="23893"/>
          <a:stretch/>
        </p:blipFill>
        <p:spPr>
          <a:xfrm>
            <a:off x="8048513" y="4025572"/>
            <a:ext cx="3190372" cy="2606710"/>
          </a:xfrm>
          <a:prstGeom prst="rect">
            <a:avLst/>
          </a:prstGeom>
        </p:spPr>
      </p:pic>
      <p:sp>
        <p:nvSpPr>
          <p:cNvPr id="5" name="TextBox 4"/>
          <p:cNvSpPr txBox="1"/>
          <p:nvPr/>
        </p:nvSpPr>
        <p:spPr>
          <a:xfrm>
            <a:off x="8644694" y="5943570"/>
            <a:ext cx="1637062" cy="369332"/>
          </a:xfrm>
          <a:prstGeom prst="rect">
            <a:avLst/>
          </a:prstGeom>
          <a:noFill/>
        </p:spPr>
        <p:txBody>
          <a:bodyPr wrap="none" rtlCol="0">
            <a:spAutoFit/>
          </a:bodyPr>
          <a:lstStyle/>
          <a:p>
            <a:r>
              <a:rPr lang="en-US" dirty="0" smtClean="0"/>
              <a:t>Ash River setup</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6272" r="20059"/>
          <a:stretch/>
        </p:blipFill>
        <p:spPr>
          <a:xfrm>
            <a:off x="9170737" y="1"/>
            <a:ext cx="3021263" cy="3443964"/>
          </a:xfrm>
          <a:prstGeom prst="rect">
            <a:avLst/>
          </a:prstGeom>
        </p:spPr>
      </p:pic>
      <p:pic>
        <p:nvPicPr>
          <p:cNvPr id="7" name="Content Placeholder 7"/>
          <p:cNvPicPr>
            <a:picLocks noChangeAspect="1"/>
          </p:cNvPicPr>
          <p:nvPr/>
        </p:nvPicPr>
        <p:blipFill rotWithShape="1">
          <a:blip r:embed="rId4" cstate="print">
            <a:extLst>
              <a:ext uri="{28A0092B-C50C-407E-A947-70E740481C1C}">
                <a14:useLocalDpi xmlns:a14="http://schemas.microsoft.com/office/drawing/2010/main" val="0"/>
              </a:ext>
            </a:extLst>
          </a:blip>
          <a:srcRect l="30790" r="26098"/>
          <a:stretch/>
        </p:blipFill>
        <p:spPr>
          <a:xfrm>
            <a:off x="5559566" y="935789"/>
            <a:ext cx="2807325" cy="3241417"/>
          </a:xfrm>
          <a:prstGeom prst="rect">
            <a:avLst/>
          </a:prstGeom>
        </p:spPr>
      </p:pic>
    </p:spTree>
    <p:extLst>
      <p:ext uri="{BB962C8B-B14F-4D97-AF65-F5344CB8AC3E}">
        <p14:creationId xmlns:p14="http://schemas.microsoft.com/office/powerpoint/2010/main" val="300469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1547"/>
            <a:ext cx="10515600" cy="731086"/>
          </a:xfrm>
        </p:spPr>
        <p:txBody>
          <a:bodyPr/>
          <a:lstStyle/>
          <a:p>
            <a:r>
              <a:rPr lang="en-US" dirty="0" smtClean="0"/>
              <a:t>DSS Engineering Model </a:t>
            </a:r>
            <a:endParaRPr lang="en-US" dirty="0"/>
          </a:p>
        </p:txBody>
      </p:sp>
      <p:sp>
        <p:nvSpPr>
          <p:cNvPr id="5" name="Content Placeholder 4"/>
          <p:cNvSpPr>
            <a:spLocks noGrp="1"/>
          </p:cNvSpPr>
          <p:nvPr>
            <p:ph idx="1"/>
          </p:nvPr>
        </p:nvSpPr>
        <p:spPr>
          <a:xfrm>
            <a:off x="699247" y="1011361"/>
            <a:ext cx="10771094" cy="4884113"/>
          </a:xfrm>
        </p:spPr>
        <p:txBody>
          <a:bodyPr>
            <a:normAutofit fontScale="85000" lnSpcReduction="20000"/>
          </a:bodyPr>
          <a:lstStyle/>
          <a:p>
            <a:r>
              <a:rPr lang="en-US" dirty="0" smtClean="0"/>
              <a:t>To </a:t>
            </a:r>
            <a:r>
              <a:rPr lang="en-US" dirty="0" smtClean="0"/>
              <a:t>design the DSS it was necessary to develop an integrated model of the cryostat and detector. </a:t>
            </a:r>
            <a:r>
              <a:rPr lang="en-US" dirty="0" smtClean="0"/>
              <a:t>This integration model was also used to define the </a:t>
            </a:r>
            <a:r>
              <a:rPr lang="en-US" dirty="0"/>
              <a:t>DSS interfaces to the cryostat and all the detector components. </a:t>
            </a:r>
            <a:endParaRPr lang="en-US" dirty="0" smtClean="0"/>
          </a:p>
          <a:p>
            <a:r>
              <a:rPr lang="en-US" dirty="0"/>
              <a:t>The DSS design work is being done in Autodesk Inventor importing .</a:t>
            </a:r>
            <a:r>
              <a:rPr lang="en-US" dirty="0" err="1"/>
              <a:t>stp</a:t>
            </a:r>
            <a:r>
              <a:rPr lang="en-US" dirty="0"/>
              <a:t> files from the different </a:t>
            </a:r>
            <a:r>
              <a:rPr lang="en-US" dirty="0" smtClean="0"/>
              <a:t>interfaces.</a:t>
            </a:r>
          </a:p>
          <a:p>
            <a:r>
              <a:rPr lang="en-US" dirty="0" smtClean="0"/>
              <a:t>No official repository of approved models exists so files were obtained from various sources.</a:t>
            </a:r>
          </a:p>
          <a:p>
            <a:pPr lvl="1"/>
            <a:r>
              <a:rPr lang="en-US" dirty="0" smtClean="0"/>
              <a:t>The DSS design uses cryostat model from EDMS </a:t>
            </a:r>
          </a:p>
          <a:p>
            <a:pPr lvl="2"/>
            <a:r>
              <a:rPr lang="en-US" dirty="0" smtClean="0"/>
              <a:t>https://</a:t>
            </a:r>
            <a:r>
              <a:rPr lang="en-US" dirty="0" err="1" smtClean="0"/>
              <a:t>edms.cern.ch</a:t>
            </a:r>
            <a:r>
              <a:rPr lang="en-US" dirty="0" smtClean="0"/>
              <a:t>/document/1834560/1    02.10.17</a:t>
            </a:r>
          </a:p>
          <a:p>
            <a:pPr lvl="1"/>
            <a:r>
              <a:rPr lang="en-US" dirty="0" smtClean="0"/>
              <a:t>Models from the cavern were obtained from Jack Fowler</a:t>
            </a:r>
          </a:p>
          <a:p>
            <a:pPr lvl="1"/>
            <a:r>
              <a:rPr lang="en-US" dirty="0" smtClean="0"/>
              <a:t>The HV models were already at ANL.</a:t>
            </a:r>
          </a:p>
          <a:p>
            <a:pPr lvl="1"/>
            <a:r>
              <a:rPr lang="en-US" dirty="0" smtClean="0"/>
              <a:t>A 3-D model of the APA was not available</a:t>
            </a:r>
          </a:p>
          <a:p>
            <a:pPr lvl="2"/>
            <a:r>
              <a:rPr lang="en-US" dirty="0" smtClean="0"/>
              <a:t>Several attempts </a:t>
            </a:r>
            <a:r>
              <a:rPr lang="en-US" dirty="0" smtClean="0"/>
              <a:t>were </a:t>
            </a:r>
            <a:r>
              <a:rPr lang="en-US" dirty="0" smtClean="0"/>
              <a:t>made to get a model but only a </a:t>
            </a:r>
            <a:r>
              <a:rPr lang="en-US" dirty="0" smtClean="0"/>
              <a:t>PPT </a:t>
            </a:r>
            <a:r>
              <a:rPr lang="en-US" dirty="0" smtClean="0"/>
              <a:t>with dimensions was made available. An APA model was generated from the </a:t>
            </a:r>
            <a:r>
              <a:rPr lang="en-US" dirty="0" err="1" smtClean="0"/>
              <a:t>pdf</a:t>
            </a:r>
            <a:r>
              <a:rPr lang="en-US" dirty="0" smtClean="0"/>
              <a:t> file.</a:t>
            </a:r>
          </a:p>
          <a:p>
            <a:r>
              <a:rPr lang="en-US" dirty="0" smtClean="0"/>
              <a:t>This integrated model was then used to place the detector in the cryostat and fix the DSS dimensions.</a:t>
            </a:r>
          </a:p>
        </p:txBody>
      </p:sp>
    </p:spTree>
    <p:extLst>
      <p:ext uri="{BB962C8B-B14F-4D97-AF65-F5344CB8AC3E}">
        <p14:creationId xmlns:p14="http://schemas.microsoft.com/office/powerpoint/2010/main" val="405113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24138"/>
          </a:xfrm>
        </p:spPr>
        <p:txBody>
          <a:bodyPr>
            <a:normAutofit fontScale="90000"/>
          </a:bodyPr>
          <a:lstStyle/>
          <a:p>
            <a:r>
              <a:rPr lang="en-US" dirty="0" smtClean="0"/>
              <a:t>DSS Drawings </a:t>
            </a:r>
            <a:endParaRPr lang="en-US" dirty="0"/>
          </a:p>
        </p:txBody>
      </p:sp>
      <p:sp>
        <p:nvSpPr>
          <p:cNvPr id="5" name="Content Placeholder 4"/>
          <p:cNvSpPr>
            <a:spLocks noGrp="1"/>
          </p:cNvSpPr>
          <p:nvPr>
            <p:ph idx="1"/>
          </p:nvPr>
        </p:nvSpPr>
        <p:spPr>
          <a:xfrm>
            <a:off x="685878" y="891044"/>
            <a:ext cx="10771094" cy="5378744"/>
          </a:xfrm>
        </p:spPr>
        <p:txBody>
          <a:bodyPr>
            <a:normAutofit lnSpcReduction="10000"/>
          </a:bodyPr>
          <a:lstStyle/>
          <a:p>
            <a:r>
              <a:rPr lang="en-US" dirty="0" smtClean="0"/>
              <a:t>For DUNE we do not have a process to officially approve, store and eventually revise drawings. </a:t>
            </a:r>
          </a:p>
          <a:p>
            <a:pPr lvl="1"/>
            <a:r>
              <a:rPr lang="en-US" dirty="0" smtClean="0"/>
              <a:t>For ProtoDUNE this was a problem particularly to the smaller items like sensors, </a:t>
            </a:r>
            <a:r>
              <a:rPr lang="en-US" dirty="0" smtClean="0"/>
              <a:t>cameras not being included.  </a:t>
            </a:r>
            <a:endParaRPr lang="en-US" dirty="0" smtClean="0"/>
          </a:p>
          <a:p>
            <a:pPr lvl="1"/>
            <a:r>
              <a:rPr lang="en-US" dirty="0" smtClean="0"/>
              <a:t>The ProtoDUNE floor design did not take into account  the elevation of the Field Cage mounts so they could not be installed until after the floor was removed.</a:t>
            </a:r>
          </a:p>
          <a:p>
            <a:r>
              <a:rPr lang="en-US" dirty="0" smtClean="0"/>
              <a:t>A drawing archive was generated at ANL and all drawings were then copied to </a:t>
            </a:r>
            <a:r>
              <a:rPr lang="en-US" dirty="0" err="1" smtClean="0"/>
              <a:t>DocDB</a:t>
            </a:r>
            <a:r>
              <a:rPr lang="en-US" dirty="0" smtClean="0"/>
              <a:t> .</a:t>
            </a:r>
          </a:p>
          <a:p>
            <a:pPr lvl="1"/>
            <a:r>
              <a:rPr lang="en-US" dirty="0" smtClean="0"/>
              <a:t>No official drawing numbering scheme and title block is available so the ANL number was used.</a:t>
            </a:r>
          </a:p>
          <a:p>
            <a:r>
              <a:rPr lang="en-US" dirty="0" smtClean="0"/>
              <a:t>Drawings will be updated and both paper and electronic versions available during procurement, QA at the ITF and for installation at DUNE.</a:t>
            </a:r>
          </a:p>
          <a:p>
            <a:r>
              <a:rPr lang="en-US" dirty="0" smtClean="0"/>
              <a:t>Guidance on the drawing approval process would be helpful.</a:t>
            </a:r>
            <a:endParaRPr lang="en-US" dirty="0"/>
          </a:p>
        </p:txBody>
      </p:sp>
    </p:spTree>
    <p:extLst>
      <p:ext uri="{BB962C8B-B14F-4D97-AF65-F5344CB8AC3E}">
        <p14:creationId xmlns:p14="http://schemas.microsoft.com/office/powerpoint/2010/main" val="4204469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3997</TotalTime>
  <Words>1664</Words>
  <Application>Microsoft Office PowerPoint</Application>
  <PresentationFormat>Widescreen</PresentationFormat>
  <Paragraphs>173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Mangal</vt:lpstr>
      <vt:lpstr>Office Theme</vt:lpstr>
      <vt:lpstr>DUNE Far Detector DSS Procurement and QA</vt:lpstr>
      <vt:lpstr>Outline</vt:lpstr>
      <vt:lpstr>DSS Prototyping</vt:lpstr>
      <vt:lpstr>Small Scale Prototyping</vt:lpstr>
      <vt:lpstr>Small Scale Prototyping</vt:lpstr>
      <vt:lpstr>Section Mockup – Near Ground</vt:lpstr>
      <vt:lpstr>DSS prototyping and Ash River Test</vt:lpstr>
      <vt:lpstr>DSS Engineering Model </vt:lpstr>
      <vt:lpstr>DSS Drawings </vt:lpstr>
      <vt:lpstr>Engineering Document Control and Approval</vt:lpstr>
      <vt:lpstr>Lessons Learned</vt:lpstr>
      <vt:lpstr>Specifications- DSS beams &amp; feedthroughs </vt:lpstr>
      <vt:lpstr>QC and Assembly at ITF</vt:lpstr>
      <vt:lpstr>Inventory and QA Hardware Database</vt:lpstr>
      <vt:lpstr>Procurement</vt:lpstr>
      <vt:lpstr>Backup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Far Detector Anode Panel, Cathode Panel, and Field Cage Installation</dc:title>
  <dc:creator>Guarino, Victor</dc:creator>
  <cp:lastModifiedBy>Victor Guarino</cp:lastModifiedBy>
  <cp:revision>50</cp:revision>
  <dcterms:created xsi:type="dcterms:W3CDTF">2018-08-13T21:22:00Z</dcterms:created>
  <dcterms:modified xsi:type="dcterms:W3CDTF">2018-08-19T13:35:19Z</dcterms:modified>
</cp:coreProperties>
</file>