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5E4AE5B0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8" r:id="rId3"/>
    <p:sldId id="309" r:id="rId4"/>
    <p:sldId id="315" r:id="rId5"/>
    <p:sldId id="310" r:id="rId6"/>
    <p:sldId id="319" r:id="rId7"/>
    <p:sldId id="308" r:id="rId8"/>
    <p:sldId id="316" r:id="rId9"/>
    <p:sldId id="313" r:id="rId10"/>
    <p:sldId id="317" r:id="rId11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5" autoAdjust="0"/>
    <p:restoredTop sz="96182" autoAdjust="0"/>
  </p:normalViewPr>
  <p:slideViewPr>
    <p:cSldViewPr snapToGrid="0">
      <p:cViewPr varScale="1">
        <p:scale>
          <a:sx n="83" d="100"/>
          <a:sy n="83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ADB3033-BCD7-4BC2-A78D-13D52DBF9E79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DF78149-D5AC-41A7-B379-87116835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7468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7082AC7-A41D-491D-8A6E-4E386B845D0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0BED725-1E58-439F-94EE-56CDD100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094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ED725-1E58-439F-94EE-56CDD10072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6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ED725-1E58-439F-94EE-56CDD10072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ED725-1E58-439F-94EE-56CDD10072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4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ED725-1E58-439F-94EE-56CDD10072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7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ED725-1E58-439F-94EE-56CDD10072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4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ED725-1E58-439F-94EE-56CDD10072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ED725-1E58-439F-94EE-56CDD10072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8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1541-7370-4351-88ED-6F6F2B0B0870}" type="datetime1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6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2473-4A08-4412-9F4C-84147C141DCF}" type="datetime1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1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6645-49DD-493F-AC96-DAE78FFA9D8B}" type="datetime1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D9C9-3DAC-4A45-B52A-36C5B4E93899}" type="datetime1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E35-9CC2-4D27-87DC-D560844C5F63}" type="datetime1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7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776-4218-4A82-8E61-94FD15150620}" type="datetime1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1F71-A211-49EA-8553-9EFF2EF8CCCD}" type="datetime1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F078-3108-45A2-A629-D1E61C6D8A71}" type="datetime1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1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4EA2-E67F-48EE-89AD-E28D7ABAB855}" type="datetime1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69A0-B5EC-4B1D-A29F-B98251DD42CE}" type="datetime1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1AB-F3D5-4D85-BA89-EA58F130B39B}" type="datetime1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2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F629-93C3-4EA9-99BD-8343A84928E1}" type="datetime1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BA5D-70A7-41BC-B197-74BB865A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6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5E4AE5B0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370CE.FF8E0DF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image003.png@01D42A4A.590FEF30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d:image001.png@01CD7AF7.BB26B7C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5" y="5907506"/>
            <a:ext cx="1683947" cy="76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431"/>
            <a:ext cx="7772400" cy="7888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DUNE Far Detector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DSS Installation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499" y="6153573"/>
            <a:ext cx="1543051" cy="352091"/>
          </a:xfrm>
        </p:spPr>
        <p:txBody>
          <a:bodyPr>
            <a:noAutofit/>
          </a:bodyPr>
          <a:lstStyle/>
          <a:p>
            <a:pPr algn="l"/>
            <a:r>
              <a:rPr lang="en-US" sz="1200" dirty="0"/>
              <a:t>V. Guarino &amp; R. Kmak</a:t>
            </a:r>
            <a:br>
              <a:rPr lang="en-US" sz="1200" dirty="0"/>
            </a:br>
            <a:r>
              <a:rPr lang="en-US" sz="1200" dirty="0" smtClean="0"/>
              <a:t>August 20, 2018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60" y="936572"/>
            <a:ext cx="7717547" cy="50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3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DSS design has incorporated features to facilitate installation.</a:t>
            </a:r>
          </a:p>
          <a:p>
            <a:r>
              <a:rPr lang="en-US" dirty="0" smtClean="0"/>
              <a:t>A feasible installation concept has been developed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DUNE Far Detector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Sequence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Pallet with 6 feedthroughs delivered to top of bridge</a:t>
            </a:r>
          </a:p>
          <a:p>
            <a:r>
              <a:rPr lang="en-US" dirty="0" smtClean="0"/>
              <a:t>Assume top of cryostat is floored over so that pallet jack can deliver feedthroughs to each crossing tube</a:t>
            </a:r>
          </a:p>
          <a:p>
            <a:r>
              <a:rPr lang="en-US" dirty="0" smtClean="0"/>
              <a:t>Gantry or tripod used to place feedthroughs</a:t>
            </a:r>
          </a:p>
          <a:p>
            <a:r>
              <a:rPr lang="en-US" dirty="0" smtClean="0"/>
              <a:t>Clevis ends are surveyed and adjusted to rough position</a:t>
            </a:r>
          </a:p>
          <a:p>
            <a:r>
              <a:rPr lang="en-US" dirty="0" smtClean="0"/>
              <a:t>Beams are delivered to bridge in crates of 4 and lowered to 4910.</a:t>
            </a:r>
          </a:p>
          <a:p>
            <a:r>
              <a:rPr lang="en-US" dirty="0" smtClean="0"/>
              <a:t>Single beams are inserted through TCO.  Assume false floor is in place and cart can be used to wheel beam to correct location.</a:t>
            </a:r>
          </a:p>
          <a:p>
            <a:r>
              <a:rPr lang="en-US" dirty="0" smtClean="0"/>
              <a:t>Beams are raised using winch and cable through feedthrough and attached to clevis</a:t>
            </a:r>
          </a:p>
          <a:p>
            <a:r>
              <a:rPr lang="en-US" dirty="0" smtClean="0"/>
              <a:t>Beams are surveyed and adjusted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0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955" y="1071392"/>
            <a:ext cx="2367200" cy="22774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cid:image001.png@01CD7AF7.BB26B7C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1" y="6356351"/>
            <a:ext cx="745958" cy="360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89431"/>
            <a:ext cx="7772400" cy="692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DUNE Far Detector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Installing Feedthroughs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994" y="830462"/>
            <a:ext cx="3036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working surface is assumed.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Feedthroughs delivered by pallet jacks to crossing tubes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Gantry used to raise and install feedthroughs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crossing tube height is to high to install under mezzanine. 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191" y="89431"/>
            <a:ext cx="3060918" cy="4030870"/>
          </a:xfrm>
          <a:prstGeom prst="rect">
            <a:avLst/>
          </a:prstGeom>
        </p:spPr>
      </p:pic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1" y="3741193"/>
            <a:ext cx="3591003" cy="24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91" y="4128541"/>
            <a:ext cx="3378237" cy="222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189" y="782053"/>
            <a:ext cx="3183980" cy="3644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02" y="89431"/>
            <a:ext cx="2714674" cy="32916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cid:image001.png@01CD7AF7.BB26B7C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1" y="6356351"/>
            <a:ext cx="745958" cy="360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89431"/>
            <a:ext cx="7772400" cy="692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DUNE Far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</a:p>
          <a:p>
            <a:pPr algn="ctr"/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Beam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2701" y="1409707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Cable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 Hole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stCxn id="7" idx="2"/>
          </p:cNvCxnSpPr>
          <p:nvPr/>
        </p:nvCxnSpPr>
        <p:spPr>
          <a:xfrm flipH="1">
            <a:off x="6709143" y="1871372"/>
            <a:ext cx="1751946" cy="325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56847" y="1421466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Hanger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29577" y="1559966"/>
            <a:ext cx="892916" cy="387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12701" y="874844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Hanger Rod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 flipH="1">
            <a:off x="6235009" y="1151843"/>
            <a:ext cx="2206042" cy="526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6641" y="3381077"/>
            <a:ext cx="339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Motorized winch on a tripod system or gantry will be used to install feedthrough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7169" y="2987547"/>
            <a:ext cx="155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Cryostat Crossing Tube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6709143" y="3449212"/>
            <a:ext cx="1676236" cy="274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266" y="4619369"/>
            <a:ext cx="1647825" cy="21812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09143" y="5118737"/>
            <a:ext cx="3393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Wire Rope Lift Fitting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McMaster-Carr #3473T211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Ø1/4” Rope 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1,300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capacity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2" y="3914230"/>
            <a:ext cx="3981030" cy="257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8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77" y="766492"/>
            <a:ext cx="7447046" cy="55898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cid:image001.png@01CD7AF7.BB26B7C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1" y="6356351"/>
            <a:ext cx="745958" cy="360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89431"/>
            <a:ext cx="7772400" cy="692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DUNE Far Detector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Feedthru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Location – Upper Cryostat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and Leak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06" y="1464475"/>
            <a:ext cx="7886700" cy="4351338"/>
          </a:xfrm>
        </p:spPr>
        <p:txBody>
          <a:bodyPr/>
          <a:lstStyle/>
          <a:p>
            <a:r>
              <a:rPr lang="en-US" dirty="0" smtClean="0"/>
              <a:t>After installation the clevis ends will be surveyed and adjusted as needed</a:t>
            </a:r>
          </a:p>
          <a:p>
            <a:r>
              <a:rPr lang="en-US" dirty="0" smtClean="0"/>
              <a:t>A “cup” with O-ring seal will be placed over feedthrough end for leak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cid:image003.png@01D370CE.FF8E0DF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09" y="3440721"/>
            <a:ext cx="3060958" cy="2783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17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1" y="711747"/>
            <a:ext cx="6503431" cy="34865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cid:image001.png@01CD7AF7.BB26B7C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1" y="6356351"/>
            <a:ext cx="745958" cy="360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89431"/>
            <a:ext cx="7772400" cy="692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DUNE Far Detector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DSS Beam Lifting Procedure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2757" y="5710020"/>
            <a:ext cx="302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Wire rope fitting is fed down thru the DSS Hanger Flange. 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Hanger rod is in place, not under load.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9102" y="1404369"/>
            <a:ext cx="238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DSS Beam (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370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placed on floor of Cryostat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Assume a false floor that allows the beam to be moved around on a cart.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178" y="3569961"/>
            <a:ext cx="3990445" cy="3146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387" y="4502216"/>
            <a:ext cx="3025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Beam will be shipped clean and wrapped.  Wrapping removed in cleanroom before installation in cryostat.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11" y="2933316"/>
            <a:ext cx="5114283" cy="3475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723" y="612517"/>
            <a:ext cx="3118277" cy="29211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62" y="782053"/>
            <a:ext cx="2543705" cy="19644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cid:image001.png@01CD7AF7.BB26B7C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1" y="6356351"/>
            <a:ext cx="745958" cy="360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89431"/>
            <a:ext cx="7772400" cy="692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DUNE Far Detector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DSS Beam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3795" y="2608046"/>
            <a:ext cx="25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Beam hoisted into position…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4873" y="1611425"/>
            <a:ext cx="160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Wire Rope Fitting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attached to I-Beam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(Cryostat floor)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2223911" y="1474676"/>
            <a:ext cx="1160962" cy="4599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89544" y="3604742"/>
            <a:ext cx="169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…and secured to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DSS Hanger Clevis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9488" y="5077446"/>
            <a:ext cx="292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mounting beam surveyed and position adjusted</a:t>
            </a:r>
            <a:endParaRPr lang="en-US" dirty="0"/>
          </a:p>
        </p:txBody>
      </p:sp>
      <p:pic>
        <p:nvPicPr>
          <p:cNvPr id="15" name="Picture 14" descr="cid:image003.png@01D42A4A.590FEF30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25" y="4252401"/>
            <a:ext cx="1910675" cy="874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0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816" y="656276"/>
            <a:ext cx="3352368" cy="60604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cid:image001.png@01CD7AF7.BB26B7C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1" y="6356351"/>
            <a:ext cx="745958" cy="360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89431"/>
            <a:ext cx="7772400" cy="692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DUNE Far Detector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13898</TotalTime>
  <Words>368</Words>
  <Application>Microsoft Office PowerPoint</Application>
  <PresentationFormat>On-screen Show (4:3)</PresentationFormat>
  <Paragraphs>67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DUNE Far Detector DSS Installation</vt:lpstr>
      <vt:lpstr>DUNE Far Detector Installation Sequence Overview</vt:lpstr>
      <vt:lpstr>PowerPoint Presentation</vt:lpstr>
      <vt:lpstr>PowerPoint Presentation</vt:lpstr>
      <vt:lpstr>PowerPoint Presentation</vt:lpstr>
      <vt:lpstr>Survey and Leak Testing</vt:lpstr>
      <vt:lpstr>PowerPoint Presentation</vt:lpstr>
      <vt:lpstr>PowerPoint Presentation</vt:lpstr>
      <vt:lpstr>PowerPoint Presentation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Far Detector</dc:title>
  <dc:creator>Kmak, Ronald T.</dc:creator>
  <cp:lastModifiedBy>Guarino, Victor</cp:lastModifiedBy>
  <cp:revision>343</cp:revision>
  <cp:lastPrinted>2017-12-07T20:05:00Z</cp:lastPrinted>
  <dcterms:created xsi:type="dcterms:W3CDTF">2017-10-20T12:34:07Z</dcterms:created>
  <dcterms:modified xsi:type="dcterms:W3CDTF">2018-08-17T20:43:42Z</dcterms:modified>
</cp:coreProperties>
</file>