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5"/>
  </p:notesMasterIdLst>
  <p:handoutMasterIdLst>
    <p:handoutMasterId r:id="rId26"/>
  </p:handoutMasterIdLst>
  <p:sldIdLst>
    <p:sldId id="256" r:id="rId3"/>
    <p:sldId id="257" r:id="rId4"/>
    <p:sldId id="258" r:id="rId5"/>
    <p:sldId id="259" r:id="rId6"/>
    <p:sldId id="260" r:id="rId7"/>
    <p:sldId id="265" r:id="rId8"/>
    <p:sldId id="262" r:id="rId9"/>
    <p:sldId id="261" r:id="rId10"/>
    <p:sldId id="263" r:id="rId11"/>
    <p:sldId id="264" r:id="rId12"/>
    <p:sldId id="266" r:id="rId13"/>
    <p:sldId id="267" r:id="rId14"/>
    <p:sldId id="268" r:id="rId15"/>
    <p:sldId id="269" r:id="rId16"/>
    <p:sldId id="270" r:id="rId17"/>
    <p:sldId id="271" r:id="rId18"/>
    <p:sldId id="272" r:id="rId19"/>
    <p:sldId id="273" r:id="rId20"/>
    <p:sldId id="274" r:id="rId21"/>
    <p:sldId id="277" r:id="rId22"/>
    <p:sldId id="275" r:id="rId23"/>
    <p:sldId id="276"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xmlns="">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2773" autoAdjust="0"/>
  </p:normalViewPr>
  <p:slideViewPr>
    <p:cSldViewPr snapToGrid="0" snapToObjects="1">
      <p:cViewPr varScale="1">
        <p:scale>
          <a:sx n="94" d="100"/>
          <a:sy n="94" d="100"/>
        </p:scale>
        <p:origin x="-800" y="-96"/>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8/15/18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8/15/18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 Stewart | DSS Cost </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 Stewart | DSS Cost </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 Stewart | DSS Cost </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 Stewart | DSS Cost </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 Stewart | DSS Cost </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 Stewart | DSS Cost </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J Stewart | DSS Cost </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20.08.18</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smtClean="0"/>
              <a:t>J Stewart | DSS Cost </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cid:image002.png@01D38BB9.F2FE0260"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mage003.png@01D42F21.569DB7B0" TargetMode="External"/><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cid:image002.png@01D3725B.035970E0" TargetMode="External"/><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dunescience.org/cgi-bin/private/RetrieveFile?docid=9453&amp;filename=BOE_2.1.3_design_worksheet-v3.xlsx&amp;version=6" TargetMode="External"/><Relationship Id="rId3" Type="http://schemas.openxmlformats.org/officeDocument/2006/relationships/hyperlink" Target="https://docs.dunescience.org/cgi-bin/private/RetrieveFile?docid=9453&amp;filename=BOE_2.1.4.1_DSS_Production_Worksheet-v2.xlsx&amp;version=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Detector Support System Cost estimate</a:t>
            </a:r>
            <a:r>
              <a:rPr lang="en-GB" dirty="0" smtClean="0"/>
              <a:t/>
            </a:r>
            <a:br>
              <a:rPr lang="en-GB" dirty="0" smtClean="0"/>
            </a:br>
            <a:r>
              <a:rPr lang="en-GB" dirty="0" smtClean="0"/>
              <a:t> at Conceptual Design</a:t>
            </a:r>
            <a:endParaRPr lang="en-GB" dirty="0"/>
          </a:p>
        </p:txBody>
      </p:sp>
      <p:sp>
        <p:nvSpPr>
          <p:cNvPr id="3" name="Text Placeholder 2"/>
          <p:cNvSpPr>
            <a:spLocks noGrp="1"/>
          </p:cNvSpPr>
          <p:nvPr>
            <p:ph type="body" sz="quarter" idx="10"/>
          </p:nvPr>
        </p:nvSpPr>
        <p:spPr/>
        <p:txBody>
          <a:bodyPr/>
          <a:lstStyle/>
          <a:p>
            <a:r>
              <a:rPr lang="en-GB" dirty="0" smtClean="0"/>
              <a:t>Jim </a:t>
            </a:r>
            <a:r>
              <a:rPr lang="en-GB" dirty="0"/>
              <a:t>S</a:t>
            </a:r>
            <a:r>
              <a:rPr lang="en-GB" dirty="0" smtClean="0"/>
              <a:t>tewart</a:t>
            </a:r>
            <a:endParaRPr lang="en-GB" dirty="0" smtClean="0"/>
          </a:p>
          <a:p>
            <a:r>
              <a:rPr lang="en-GB" dirty="0"/>
              <a:t>DUNE CDR: DSS </a:t>
            </a:r>
            <a:r>
              <a:rPr lang="en-GB" dirty="0" smtClean="0"/>
              <a:t>Review</a:t>
            </a:r>
          </a:p>
          <a:p>
            <a:r>
              <a:rPr lang="en-GB" dirty="0" smtClean="0"/>
              <a:t>August 20 2018</a:t>
            </a:r>
            <a:endParaRPr lang="en-GB" dirty="0" smtClean="0"/>
          </a:p>
        </p:txBody>
      </p:sp>
      <p:sp>
        <p:nvSpPr>
          <p:cNvPr id="4" name="TextBox 3"/>
          <p:cNvSpPr txBox="1"/>
          <p:nvPr/>
        </p:nvSpPr>
        <p:spPr>
          <a:xfrm>
            <a:off x="617895" y="5088632"/>
            <a:ext cx="6178757" cy="646331"/>
          </a:xfrm>
          <a:prstGeom prst="rect">
            <a:avLst/>
          </a:prstGeom>
          <a:noFill/>
        </p:spPr>
        <p:txBody>
          <a:bodyPr wrap="none" rtlCol="0">
            <a:spAutoFit/>
          </a:bodyPr>
          <a:lstStyle/>
          <a:p>
            <a:r>
              <a:rPr lang="en-US" dirty="0" smtClean="0"/>
              <a:t>INDICO Agenda</a:t>
            </a:r>
          </a:p>
          <a:p>
            <a:r>
              <a:rPr lang="en-US" dirty="0" smtClean="0"/>
              <a:t>https</a:t>
            </a:r>
            <a:r>
              <a:rPr lang="en-US" dirty="0"/>
              <a:t>://</a:t>
            </a:r>
            <a:r>
              <a:rPr lang="en-US" dirty="0" err="1"/>
              <a:t>indico.fnal.gov</a:t>
            </a:r>
            <a:r>
              <a:rPr lang="en-US" dirty="0"/>
              <a:t>/event/17719/</a:t>
            </a:r>
            <a:r>
              <a:rPr lang="en-US" dirty="0" err="1"/>
              <a:t>other-view?view</a:t>
            </a:r>
            <a:r>
              <a:rPr lang="en-US" dirty="0"/>
              <a:t>=standard</a:t>
            </a:r>
          </a:p>
        </p:txBody>
      </p:sp>
    </p:spTree>
    <p:extLst>
      <p:ext uri="{BB962C8B-B14F-4D97-AF65-F5344CB8AC3E}">
        <p14:creationId xmlns:p14="http://schemas.microsoft.com/office/powerpoint/2010/main" val="17417624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026" y="360458"/>
            <a:ext cx="8229600" cy="647102"/>
          </a:xfrm>
        </p:spPr>
        <p:txBody>
          <a:bodyPr/>
          <a:lstStyle/>
          <a:p>
            <a:r>
              <a:rPr lang="en-US" dirty="0" smtClean="0"/>
              <a:t>Design Cost Estimate</a:t>
            </a:r>
            <a:endParaRPr lang="en-US" dirty="0"/>
          </a:p>
        </p:txBody>
      </p:sp>
      <p:sp>
        <p:nvSpPr>
          <p:cNvPr id="11" name="Content Placeholder 10"/>
          <p:cNvSpPr>
            <a:spLocks noGrp="1"/>
          </p:cNvSpPr>
          <p:nvPr>
            <p:ph idx="11"/>
          </p:nvPr>
        </p:nvSpPr>
        <p:spPr>
          <a:xfrm>
            <a:off x="454029" y="949798"/>
            <a:ext cx="8232771" cy="515944"/>
          </a:xfrm>
        </p:spPr>
        <p:txBody>
          <a:bodyPr/>
          <a:lstStyle/>
          <a:p>
            <a:r>
              <a:rPr lang="en-US" dirty="0" smtClean="0"/>
              <a:t>Design spreadsheet has only one line for DSS design cost</a:t>
            </a:r>
            <a:endParaRPr lang="en-US"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de-DE" smtClean="0"/>
              <a:t>J Stewart | DSS Cost </a:t>
            </a:r>
            <a:endParaRPr lang="en-US"/>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pic>
        <p:nvPicPr>
          <p:cNvPr id="8" name="Picture 7" descr="BOE_2.1.3_design_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29" y="1338146"/>
            <a:ext cx="6362700" cy="1409700"/>
          </a:xfrm>
          <a:prstGeom prst="rect">
            <a:avLst/>
          </a:prstGeom>
        </p:spPr>
      </p:pic>
      <p:pic>
        <p:nvPicPr>
          <p:cNvPr id="10" name="Picture 9" descr="BOE_2.1.3_design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29" y="2842542"/>
            <a:ext cx="5003800" cy="1409700"/>
          </a:xfrm>
          <a:prstGeom prst="rect">
            <a:avLst/>
          </a:prstGeom>
        </p:spPr>
      </p:pic>
      <p:sp>
        <p:nvSpPr>
          <p:cNvPr id="12" name="Content Placeholder 10"/>
          <p:cNvSpPr txBox="1">
            <a:spLocks/>
          </p:cNvSpPr>
          <p:nvPr/>
        </p:nvSpPr>
        <p:spPr>
          <a:xfrm>
            <a:off x="457203" y="4388008"/>
            <a:ext cx="8229597" cy="1735713"/>
          </a:xfrm>
          <a:prstGeom prst="rect">
            <a:avLst/>
          </a:prstGeom>
        </p:spPr>
        <p:txBody>
          <a:bodyPr lIns="0" rIns="0">
            <a:normAutofit fontScale="62500" lnSpcReduction="2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Roughly 6 </a:t>
            </a:r>
            <a:r>
              <a:rPr lang="en-US" dirty="0" err="1" smtClean="0"/>
              <a:t>mo</a:t>
            </a:r>
            <a:r>
              <a:rPr lang="en-US" dirty="0" smtClean="0"/>
              <a:t> of Engineer and designer with a small amount of technician time have been needed to bring the design to the present status. </a:t>
            </a:r>
          </a:p>
          <a:p>
            <a:r>
              <a:rPr lang="en-US" dirty="0" smtClean="0"/>
              <a:t>Extrapolating from this 12 months of engineer and designer will be needed to finish the design.</a:t>
            </a:r>
          </a:p>
          <a:p>
            <a:r>
              <a:rPr lang="en-US" dirty="0" smtClean="0"/>
              <a:t>Final design will include: 3-D model, all approved 2-D drawings with tolerances, QA plan and testing procedures, bid packages for all high value items, detailed installation plan with procedures.</a:t>
            </a:r>
          </a:p>
          <a:p>
            <a:r>
              <a:rPr lang="en-US" dirty="0" smtClean="0"/>
              <a:t>Description of the prototype ($50k + 3mo tech) is on the next slide.</a:t>
            </a:r>
            <a:endParaRPr lang="en-US" dirty="0"/>
          </a:p>
        </p:txBody>
      </p:sp>
    </p:spTree>
    <p:extLst>
      <p:ext uri="{BB962C8B-B14F-4D97-AF65-F5344CB8AC3E}">
        <p14:creationId xmlns:p14="http://schemas.microsoft.com/office/powerpoint/2010/main" val="353824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DSS prototyping and Ash River Test</a:t>
            </a:r>
            <a:endParaRPr lang="en-US" sz="3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6" name="Content Placeholder 5"/>
          <p:cNvSpPr>
            <a:spLocks noGrp="1"/>
          </p:cNvSpPr>
          <p:nvPr>
            <p:ph idx="11"/>
          </p:nvPr>
        </p:nvSpPr>
        <p:spPr>
          <a:xfrm>
            <a:off x="454025" y="1207770"/>
            <a:ext cx="5079717" cy="5031626"/>
          </a:xfrm>
        </p:spPr>
        <p:txBody>
          <a:bodyPr/>
          <a:lstStyle/>
          <a:p>
            <a:r>
              <a:rPr lang="en-US" dirty="0" smtClean="0"/>
              <a:t>A small prototype of the switchyard and rails will be constructed at ANL to de-bug the switches and insure the safety aspects are understood. This will be build close to the ground and all motions with full loads will be tested.</a:t>
            </a:r>
          </a:p>
          <a:p>
            <a:r>
              <a:rPr lang="en-US" dirty="0" smtClean="0"/>
              <a:t> When successful this will be transported to ash river where it will form part of a larger installation test.</a:t>
            </a:r>
          </a:p>
          <a:p>
            <a:endParaRPr lang="en-US" dirty="0" smtClean="0"/>
          </a:p>
          <a:p>
            <a:endParaRPr lang="en-US" dirty="0"/>
          </a:p>
        </p:txBody>
      </p:sp>
      <p:pic>
        <p:nvPicPr>
          <p:cNvPr id="8" name="Content Placeholder 7"/>
          <p:cNvPicPr>
            <a:picLocks noGrp="1" noChangeAspect="1"/>
          </p:cNvPicPr>
          <p:nvPr>
            <p:ph idx="12"/>
          </p:nvPr>
        </p:nvPicPr>
        <p:blipFill rotWithShape="1">
          <a:blip r:embed="rId2">
            <a:extLst>
              <a:ext uri="{28A0092B-C50C-407E-A947-70E740481C1C}">
                <a14:useLocalDpi xmlns:a14="http://schemas.microsoft.com/office/drawing/2010/main" val="0"/>
              </a:ext>
            </a:extLst>
          </a:blip>
          <a:srcRect l="30255" r="30255" b="14394"/>
          <a:stretch/>
        </p:blipFill>
        <p:spPr>
          <a:xfrm>
            <a:off x="5805779" y="1111064"/>
            <a:ext cx="2392779" cy="2582050"/>
          </a:xfrm>
          <a:prstGeom prst="rect">
            <a:avLst/>
          </a:prstGeom>
        </p:spPr>
      </p:pic>
      <p:pic>
        <p:nvPicPr>
          <p:cNvPr id="9"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30414" r="23893"/>
          <a:stretch/>
        </p:blipFill>
        <p:spPr>
          <a:xfrm>
            <a:off x="5805779" y="3731466"/>
            <a:ext cx="2392779" cy="2606710"/>
          </a:xfrm>
          <a:prstGeom prst="rect">
            <a:avLst/>
          </a:prstGeom>
        </p:spPr>
      </p:pic>
      <p:sp>
        <p:nvSpPr>
          <p:cNvPr id="10" name="Oval 9"/>
          <p:cNvSpPr/>
          <p:nvPr/>
        </p:nvSpPr>
        <p:spPr>
          <a:xfrm>
            <a:off x="6747084" y="1166320"/>
            <a:ext cx="1848361" cy="138378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7642916" y="2835056"/>
            <a:ext cx="430906" cy="192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795316" y="3027840"/>
            <a:ext cx="278506"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017126" y="2772714"/>
            <a:ext cx="945442" cy="523220"/>
          </a:xfrm>
          <a:prstGeom prst="rect">
            <a:avLst/>
          </a:prstGeom>
          <a:noFill/>
        </p:spPr>
        <p:txBody>
          <a:bodyPr wrap="square" rtlCol="0">
            <a:spAutoFit/>
          </a:bodyPr>
          <a:lstStyle/>
          <a:p>
            <a:r>
              <a:rPr lang="en-US" sz="1400" dirty="0" smtClean="0"/>
              <a:t>TCO Beams</a:t>
            </a:r>
            <a:endParaRPr lang="en-US" sz="1400" dirty="0"/>
          </a:p>
        </p:txBody>
      </p:sp>
      <p:cxnSp>
        <p:nvCxnSpPr>
          <p:cNvPr id="20" name="Straight Arrow Connector 19"/>
          <p:cNvCxnSpPr/>
          <p:nvPr/>
        </p:nvCxnSpPr>
        <p:spPr>
          <a:xfrm flipV="1">
            <a:off x="6656367" y="2222684"/>
            <a:ext cx="238132" cy="1134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49081" y="1903774"/>
            <a:ext cx="1304058" cy="646331"/>
          </a:xfrm>
          <a:prstGeom prst="rect">
            <a:avLst/>
          </a:prstGeom>
          <a:noFill/>
        </p:spPr>
        <p:txBody>
          <a:bodyPr wrap="square" rtlCol="0">
            <a:spAutoFit/>
          </a:bodyPr>
          <a:lstStyle/>
          <a:p>
            <a:r>
              <a:rPr lang="en-US" dirty="0" smtClean="0"/>
              <a:t>Mockup DSS rails</a:t>
            </a:r>
            <a:endParaRPr lang="en-US" dirty="0"/>
          </a:p>
        </p:txBody>
      </p:sp>
      <p:sp>
        <p:nvSpPr>
          <p:cNvPr id="28" name="TextBox 27"/>
          <p:cNvSpPr txBox="1"/>
          <p:nvPr/>
        </p:nvSpPr>
        <p:spPr>
          <a:xfrm>
            <a:off x="5749081" y="2670838"/>
            <a:ext cx="1304058" cy="646331"/>
          </a:xfrm>
          <a:prstGeom prst="rect">
            <a:avLst/>
          </a:prstGeom>
          <a:noFill/>
        </p:spPr>
        <p:txBody>
          <a:bodyPr wrap="square" rtlCol="0">
            <a:spAutoFit/>
          </a:bodyPr>
          <a:lstStyle/>
          <a:p>
            <a:r>
              <a:rPr lang="en-US" dirty="0" smtClean="0"/>
              <a:t>Mockup Switchyard</a:t>
            </a:r>
            <a:endParaRPr lang="en-US" dirty="0"/>
          </a:p>
        </p:txBody>
      </p:sp>
      <p:cxnSp>
        <p:nvCxnSpPr>
          <p:cNvPr id="30" name="Straight Arrow Connector 29"/>
          <p:cNvCxnSpPr/>
          <p:nvPr/>
        </p:nvCxnSpPr>
        <p:spPr>
          <a:xfrm flipV="1">
            <a:off x="6894499" y="2222684"/>
            <a:ext cx="612341" cy="612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282994" y="5689570"/>
            <a:ext cx="1637062" cy="369332"/>
          </a:xfrm>
          <a:prstGeom prst="rect">
            <a:avLst/>
          </a:prstGeom>
          <a:noFill/>
        </p:spPr>
        <p:txBody>
          <a:bodyPr wrap="none" rtlCol="0">
            <a:spAutoFit/>
          </a:bodyPr>
          <a:lstStyle/>
          <a:p>
            <a:r>
              <a:rPr lang="en-US" dirty="0" smtClean="0"/>
              <a:t>Ash River setup</a:t>
            </a:r>
            <a:endParaRPr lang="en-US" dirty="0"/>
          </a:p>
        </p:txBody>
      </p:sp>
    </p:spTree>
    <p:extLst>
      <p:ext uri="{BB962C8B-B14F-4D97-AF65-F5344CB8AC3E}">
        <p14:creationId xmlns:p14="http://schemas.microsoft.com/office/powerpoint/2010/main" val="256887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DSS Production Cost</a:t>
            </a:r>
            <a:endParaRPr lang="en-US" dirty="0"/>
          </a:p>
        </p:txBody>
      </p:sp>
      <p:sp>
        <p:nvSpPr>
          <p:cNvPr id="9" name="Content Placeholder 8"/>
          <p:cNvSpPr>
            <a:spLocks noGrp="1"/>
          </p:cNvSpPr>
          <p:nvPr>
            <p:ph idx="11"/>
          </p:nvPr>
        </p:nvSpPr>
        <p:spPr/>
        <p:txBody>
          <a:bodyPr>
            <a:normAutofit fontScale="92500" lnSpcReduction="10000"/>
          </a:bodyPr>
          <a:lstStyle/>
          <a:p>
            <a:r>
              <a:rPr lang="en-US" dirty="0" smtClean="0"/>
              <a:t>The basis of estimate workbook is divided into a summary tab and 5 sub categories.</a:t>
            </a:r>
          </a:p>
          <a:p>
            <a:pPr lvl="1"/>
            <a:r>
              <a:rPr lang="en-US" dirty="0" smtClean="0"/>
              <a:t>Summary</a:t>
            </a:r>
          </a:p>
          <a:p>
            <a:pPr lvl="1"/>
            <a:r>
              <a:rPr lang="en-US" dirty="0"/>
              <a:t>DSS </a:t>
            </a:r>
            <a:r>
              <a:rPr lang="en-US" dirty="0" smtClean="0"/>
              <a:t>Production</a:t>
            </a:r>
            <a:endParaRPr lang="en-US" dirty="0"/>
          </a:p>
          <a:p>
            <a:pPr lvl="1"/>
            <a:r>
              <a:rPr lang="en-US" dirty="0"/>
              <a:t>Support M&amp;S</a:t>
            </a:r>
          </a:p>
          <a:p>
            <a:pPr lvl="1"/>
            <a:r>
              <a:rPr lang="en-US" dirty="0"/>
              <a:t>I-Beam M&amp;S</a:t>
            </a:r>
          </a:p>
          <a:p>
            <a:pPr lvl="1"/>
            <a:r>
              <a:rPr lang="en-US" dirty="0"/>
              <a:t>Misc. M&amp;S</a:t>
            </a:r>
          </a:p>
          <a:p>
            <a:pPr lvl="1"/>
            <a:r>
              <a:rPr lang="en-US" dirty="0"/>
              <a:t>DSS </a:t>
            </a:r>
            <a:r>
              <a:rPr lang="en-US" dirty="0" smtClean="0"/>
              <a:t>Installation</a:t>
            </a:r>
          </a:p>
          <a:p>
            <a:r>
              <a:rPr lang="en-US" dirty="0" smtClean="0"/>
              <a:t>The estimates for the support </a:t>
            </a:r>
            <a:r>
              <a:rPr lang="en-US" dirty="0" err="1" smtClean="0"/>
              <a:t>feedthrus</a:t>
            </a:r>
            <a:r>
              <a:rPr lang="en-US" dirty="0" smtClean="0"/>
              <a:t>, the I-Beams, and the miscellaneous equipment are for M&amp;S only.</a:t>
            </a:r>
          </a:p>
          <a:p>
            <a:r>
              <a:rPr lang="en-US" dirty="0" smtClean="0"/>
              <a:t>DSS Production covers the labor estimate to produce the DSS and all the equipment related to the production and testing.</a:t>
            </a:r>
          </a:p>
          <a:p>
            <a:r>
              <a:rPr lang="en-US" dirty="0" smtClean="0"/>
              <a:t>DSS installation covers the labor for the DSS installation</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319385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 of M&amp;S direct cost</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197528616"/>
              </p:ext>
            </p:extLst>
          </p:nvPr>
        </p:nvGraphicFramePr>
        <p:xfrm>
          <a:off x="1050846" y="2106770"/>
          <a:ext cx="6096000" cy="2664459"/>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l" fontAlgn="b"/>
                      <a:r>
                        <a:rPr lang="en-US" sz="1400" b="1" i="0" u="none" strike="noStrike" dirty="0">
                          <a:solidFill>
                            <a:srgbClr val="000000"/>
                          </a:solidFill>
                          <a:effectLst/>
                          <a:latin typeface="Calibri"/>
                        </a:rPr>
                        <a:t>Material costs</a:t>
                      </a:r>
                    </a:p>
                  </a:txBody>
                  <a:tcPr marL="12700" marR="12700" marT="12700" marB="0" anchor="b"/>
                </a:tc>
                <a:tc>
                  <a:txBody>
                    <a:bodyPr/>
                    <a:lstStyle/>
                    <a:p>
                      <a:pPr algn="l" fontAlgn="b"/>
                      <a:r>
                        <a:rPr lang="en-US" sz="1400" b="0" i="0" u="none" strike="noStrike" dirty="0">
                          <a:solidFill>
                            <a:srgbClr val="000000"/>
                          </a:solidFill>
                          <a:effectLst/>
                          <a:latin typeface="Calibri"/>
                        </a:rPr>
                        <a:t>M&amp;S Direct Cost</a:t>
                      </a:r>
                    </a:p>
                  </a:txBody>
                  <a:tcPr marL="12700" marR="12700" marT="12700" marB="0" anchor="b"/>
                </a:tc>
                <a:tc>
                  <a:txBody>
                    <a:bodyPr/>
                    <a:lstStyle/>
                    <a:p>
                      <a:pPr algn="ctr" fontAlgn="b"/>
                      <a:r>
                        <a:rPr lang="en-US" sz="1400" b="0" i="0" u="none" strike="noStrike" dirty="0">
                          <a:solidFill>
                            <a:srgbClr val="000000"/>
                          </a:solidFill>
                          <a:effectLst/>
                          <a:latin typeface="Calibri"/>
                        </a:rPr>
                        <a:t>AVG Contingency</a:t>
                      </a:r>
                    </a:p>
                  </a:txBody>
                  <a:tcPr marL="12700" marR="12700" marT="12700" marB="0" anchor="b"/>
                </a:tc>
                <a:tc>
                  <a:txBody>
                    <a:bodyPr/>
                    <a:lstStyle/>
                    <a:p>
                      <a:pPr algn="ctr" fontAlgn="b"/>
                      <a:r>
                        <a:rPr lang="en-US" sz="1400" b="0" i="0" u="none" strike="noStrike" dirty="0">
                          <a:solidFill>
                            <a:srgbClr val="000000"/>
                          </a:solidFill>
                          <a:effectLst/>
                          <a:latin typeface="Calibri"/>
                        </a:rPr>
                        <a:t>Cost with Contingency</a:t>
                      </a:r>
                    </a:p>
                  </a:txBody>
                  <a:tcPr marL="12700" marR="12700" marT="12700" marB="0" anchor="b"/>
                </a:tc>
              </a:tr>
              <a:tr h="370840">
                <a:tc>
                  <a:txBody>
                    <a:bodyPr/>
                    <a:lstStyle/>
                    <a:p>
                      <a:pPr algn="l" fontAlgn="b"/>
                      <a:r>
                        <a:rPr lang="en-US" sz="1400" b="0" i="0" u="none" strike="noStrike" dirty="0" smtClean="0">
                          <a:solidFill>
                            <a:srgbClr val="000000"/>
                          </a:solidFill>
                          <a:effectLst/>
                          <a:latin typeface="Calibri"/>
                        </a:rPr>
                        <a:t>DSS </a:t>
                      </a:r>
                      <a:r>
                        <a:rPr lang="en-US" sz="1400" b="0" i="0" u="none" strike="noStrike" dirty="0">
                          <a:solidFill>
                            <a:srgbClr val="000000"/>
                          </a:solidFill>
                          <a:effectLst/>
                          <a:latin typeface="Calibri"/>
                        </a:rPr>
                        <a:t>Production</a:t>
                      </a:r>
                    </a:p>
                  </a:txBody>
                  <a:tcPr marL="12700" marR="12700" marT="12700" marB="0" anchor="b"/>
                </a:tc>
                <a:tc>
                  <a:txBody>
                    <a:bodyPr/>
                    <a:lstStyle/>
                    <a:p>
                      <a:pPr algn="r" fontAlgn="b"/>
                      <a:r>
                        <a:rPr lang="en-US" sz="1400" b="0" i="0" u="none" strike="noStrike">
                          <a:solidFill>
                            <a:srgbClr val="000000"/>
                          </a:solidFill>
                          <a:effectLst/>
                          <a:latin typeface="Calibri"/>
                        </a:rPr>
                        <a:t>$92,226</a:t>
                      </a:r>
                    </a:p>
                  </a:txBody>
                  <a:tcPr marL="12700" marR="12700" marT="12700" marB="0" anchor="b"/>
                </a:tc>
                <a:tc>
                  <a:txBody>
                    <a:bodyPr/>
                    <a:lstStyle/>
                    <a:p>
                      <a:pPr algn="ctr" fontAlgn="b"/>
                      <a:r>
                        <a:rPr lang="mr-IN" sz="1400" b="0" i="0" u="none" strike="noStrike">
                          <a:solidFill>
                            <a:srgbClr val="000000"/>
                          </a:solidFill>
                          <a:effectLst/>
                          <a:latin typeface="Calibri"/>
                        </a:rPr>
                        <a:t>26%</a:t>
                      </a:r>
                    </a:p>
                  </a:txBody>
                  <a:tcPr marL="12700" marR="12700" marT="12700" marB="0" anchor="b"/>
                </a:tc>
                <a:tc>
                  <a:txBody>
                    <a:bodyPr/>
                    <a:lstStyle/>
                    <a:p>
                      <a:pPr algn="r" fontAlgn="b"/>
                      <a:r>
                        <a:rPr lang="en-US" sz="1400" b="0" i="0" u="none" strike="noStrike">
                          <a:solidFill>
                            <a:srgbClr val="000000"/>
                          </a:solidFill>
                          <a:effectLst/>
                          <a:latin typeface="Calibri"/>
                        </a:rPr>
                        <a:t>$116,585</a:t>
                      </a:r>
                    </a:p>
                  </a:txBody>
                  <a:tcPr marL="12700" marR="12700" marT="12700" marB="0" anchor="b"/>
                </a:tc>
              </a:tr>
              <a:tr h="370840">
                <a:tc>
                  <a:txBody>
                    <a:bodyPr/>
                    <a:lstStyle/>
                    <a:p>
                      <a:pPr algn="l" fontAlgn="b"/>
                      <a:r>
                        <a:rPr lang="en-US" sz="1400" b="0" i="0" u="none" strike="noStrike">
                          <a:solidFill>
                            <a:srgbClr val="000000"/>
                          </a:solidFill>
                          <a:effectLst/>
                          <a:latin typeface="Calibri"/>
                        </a:rPr>
                        <a:t>Support M&amp;S</a:t>
                      </a:r>
                    </a:p>
                  </a:txBody>
                  <a:tcPr marL="12700" marR="12700" marT="12700" marB="0" anchor="b"/>
                </a:tc>
                <a:tc>
                  <a:txBody>
                    <a:bodyPr/>
                    <a:lstStyle/>
                    <a:p>
                      <a:pPr algn="r" fontAlgn="b"/>
                      <a:r>
                        <a:rPr lang="en-US" sz="1400" b="0" i="0" u="none" strike="noStrike">
                          <a:solidFill>
                            <a:srgbClr val="000000"/>
                          </a:solidFill>
                          <a:effectLst/>
                          <a:latin typeface="Calibri"/>
                        </a:rPr>
                        <a:t>$1,002,566</a:t>
                      </a:r>
                    </a:p>
                  </a:txBody>
                  <a:tcPr marL="12700" marR="12700" marT="12700" marB="0" anchor="b"/>
                </a:tc>
                <a:tc>
                  <a:txBody>
                    <a:bodyPr/>
                    <a:lstStyle/>
                    <a:p>
                      <a:pPr algn="ctr" fontAlgn="b"/>
                      <a:r>
                        <a:rPr lang="mr-IN" sz="1400" b="0" i="0" u="none" strike="noStrike">
                          <a:solidFill>
                            <a:srgbClr val="000000"/>
                          </a:solidFill>
                          <a:effectLst/>
                          <a:latin typeface="Calibri"/>
                        </a:rPr>
                        <a:t>20%</a:t>
                      </a:r>
                    </a:p>
                  </a:txBody>
                  <a:tcPr marL="12700" marR="12700" marT="12700" marB="0" anchor="b"/>
                </a:tc>
                <a:tc>
                  <a:txBody>
                    <a:bodyPr/>
                    <a:lstStyle/>
                    <a:p>
                      <a:pPr algn="r" fontAlgn="b"/>
                      <a:r>
                        <a:rPr lang="en-US" sz="1400" b="0" i="0" u="none" strike="noStrike">
                          <a:solidFill>
                            <a:srgbClr val="000000"/>
                          </a:solidFill>
                          <a:effectLst/>
                          <a:latin typeface="Calibri"/>
                        </a:rPr>
                        <a:t>$1,203,080</a:t>
                      </a:r>
                    </a:p>
                  </a:txBody>
                  <a:tcPr marL="12700" marR="12700" marT="12700" marB="0" anchor="b"/>
                </a:tc>
              </a:tr>
              <a:tr h="370840">
                <a:tc>
                  <a:txBody>
                    <a:bodyPr/>
                    <a:lstStyle/>
                    <a:p>
                      <a:pPr algn="l" fontAlgn="b"/>
                      <a:r>
                        <a:rPr lang="en-US" sz="1400" b="0" i="0" u="none" strike="noStrike">
                          <a:solidFill>
                            <a:srgbClr val="000000"/>
                          </a:solidFill>
                          <a:effectLst/>
                          <a:latin typeface="Calibri"/>
                        </a:rPr>
                        <a:t>I-Beam M&amp;S</a:t>
                      </a:r>
                    </a:p>
                  </a:txBody>
                  <a:tcPr marL="12700" marR="12700" marT="12700" marB="0" anchor="b"/>
                </a:tc>
                <a:tc>
                  <a:txBody>
                    <a:bodyPr/>
                    <a:lstStyle/>
                    <a:p>
                      <a:pPr algn="r" fontAlgn="b"/>
                      <a:r>
                        <a:rPr lang="en-US" sz="1400" b="0" i="0" u="none" strike="noStrike" dirty="0">
                          <a:solidFill>
                            <a:srgbClr val="000000"/>
                          </a:solidFill>
                          <a:effectLst/>
                          <a:latin typeface="Calibri"/>
                        </a:rPr>
                        <a:t>$127,187</a:t>
                      </a:r>
                    </a:p>
                  </a:txBody>
                  <a:tcPr marL="12700" marR="12700" marT="12700" marB="0" anchor="b"/>
                </a:tc>
                <a:tc>
                  <a:txBody>
                    <a:bodyPr/>
                    <a:lstStyle/>
                    <a:p>
                      <a:pPr algn="ctr" fontAlgn="b"/>
                      <a:r>
                        <a:rPr lang="mr-IN" sz="1400" b="0" i="0" u="none" strike="noStrike">
                          <a:solidFill>
                            <a:srgbClr val="000000"/>
                          </a:solidFill>
                          <a:effectLst/>
                          <a:latin typeface="Calibri"/>
                        </a:rPr>
                        <a:t>20%</a:t>
                      </a:r>
                    </a:p>
                  </a:txBody>
                  <a:tcPr marL="12700" marR="12700" marT="12700" marB="0" anchor="b"/>
                </a:tc>
                <a:tc>
                  <a:txBody>
                    <a:bodyPr/>
                    <a:lstStyle/>
                    <a:p>
                      <a:pPr algn="r" fontAlgn="b"/>
                      <a:r>
                        <a:rPr lang="en-US" sz="1400" b="0" i="0" u="none" strike="noStrike">
                          <a:solidFill>
                            <a:srgbClr val="000000"/>
                          </a:solidFill>
                          <a:effectLst/>
                          <a:latin typeface="Calibri"/>
                        </a:rPr>
                        <a:t>$152,625</a:t>
                      </a:r>
                    </a:p>
                  </a:txBody>
                  <a:tcPr marL="12700" marR="12700" marT="12700" marB="0" anchor="b"/>
                </a:tc>
              </a:tr>
              <a:tr h="370840">
                <a:tc>
                  <a:txBody>
                    <a:bodyPr/>
                    <a:lstStyle/>
                    <a:p>
                      <a:pPr algn="l" fontAlgn="b"/>
                      <a:r>
                        <a:rPr lang="en-US" sz="1400" b="0" i="0" u="none" strike="noStrike">
                          <a:solidFill>
                            <a:srgbClr val="000000"/>
                          </a:solidFill>
                          <a:effectLst/>
                          <a:latin typeface="Calibri"/>
                        </a:rPr>
                        <a:t>Misc. M&amp;S</a:t>
                      </a:r>
                    </a:p>
                  </a:txBody>
                  <a:tcPr marL="12700" marR="12700" marT="12700" marB="0" anchor="b"/>
                </a:tc>
                <a:tc>
                  <a:txBody>
                    <a:bodyPr/>
                    <a:lstStyle/>
                    <a:p>
                      <a:pPr algn="r" fontAlgn="b"/>
                      <a:r>
                        <a:rPr lang="en-US" sz="1400" b="0" i="0" u="none" strike="noStrike">
                          <a:solidFill>
                            <a:srgbClr val="000000"/>
                          </a:solidFill>
                          <a:effectLst/>
                          <a:latin typeface="Calibri"/>
                        </a:rPr>
                        <a:t>$284,832</a:t>
                      </a:r>
                    </a:p>
                  </a:txBody>
                  <a:tcPr marL="12700" marR="12700" marT="12700" marB="0" anchor="b"/>
                </a:tc>
                <a:tc>
                  <a:txBody>
                    <a:bodyPr/>
                    <a:lstStyle/>
                    <a:p>
                      <a:pPr algn="ctr" fontAlgn="b"/>
                      <a:r>
                        <a:rPr lang="mr-IN" sz="1400" b="0" i="0" u="none" strike="noStrike">
                          <a:solidFill>
                            <a:srgbClr val="000000"/>
                          </a:solidFill>
                          <a:effectLst/>
                          <a:latin typeface="Calibri"/>
                        </a:rPr>
                        <a:t>25%</a:t>
                      </a:r>
                    </a:p>
                  </a:txBody>
                  <a:tcPr marL="12700" marR="12700" marT="12700" marB="0" anchor="b"/>
                </a:tc>
                <a:tc>
                  <a:txBody>
                    <a:bodyPr/>
                    <a:lstStyle/>
                    <a:p>
                      <a:pPr algn="r" fontAlgn="b"/>
                      <a:r>
                        <a:rPr lang="en-US" sz="1400" b="0" i="0" u="none" strike="noStrike">
                          <a:solidFill>
                            <a:srgbClr val="000000"/>
                          </a:solidFill>
                          <a:effectLst/>
                          <a:latin typeface="Calibri"/>
                        </a:rPr>
                        <a:t>$357,167</a:t>
                      </a:r>
                    </a:p>
                  </a:txBody>
                  <a:tcPr marL="12700" marR="12700" marT="12700" marB="0" anchor="b"/>
                </a:tc>
              </a:tr>
              <a:tr h="370840">
                <a:tc>
                  <a:txBody>
                    <a:bodyPr/>
                    <a:lstStyle/>
                    <a:p>
                      <a:pPr algn="l" fontAlgn="b"/>
                      <a:r>
                        <a:rPr lang="en-US" sz="1400" b="0" i="0" u="none" strike="noStrike">
                          <a:solidFill>
                            <a:srgbClr val="000000"/>
                          </a:solidFill>
                          <a:effectLst/>
                          <a:latin typeface="Calibri"/>
                        </a:rPr>
                        <a:t>DSS Installation</a:t>
                      </a:r>
                    </a:p>
                  </a:txBody>
                  <a:tcPr marL="12700" marR="12700" marT="12700" marB="0" anchor="b"/>
                </a:tc>
                <a:tc>
                  <a:txBody>
                    <a:bodyPr/>
                    <a:lstStyle/>
                    <a:p>
                      <a:pPr algn="l" fontAlgn="b"/>
                      <a:endParaRPr lang="en-US" sz="1400" b="0" i="0" u="none" strike="noStrike">
                        <a:solidFill>
                          <a:srgbClr val="000000"/>
                        </a:solidFill>
                        <a:effectLst/>
                        <a:latin typeface="Calibri"/>
                      </a:endParaRPr>
                    </a:p>
                  </a:txBody>
                  <a:tcPr marL="12700" marR="12700" marT="12700" marB="0" anchor="b"/>
                </a:tc>
                <a:tc>
                  <a:txBody>
                    <a:bodyPr/>
                    <a:lstStyle/>
                    <a:p>
                      <a:pPr algn="ctr" fontAlgn="b"/>
                      <a:endParaRPr lang="en-US" sz="1400" b="0" i="0" u="none" strike="noStrike">
                        <a:solidFill>
                          <a:srgbClr val="000000"/>
                        </a:solidFill>
                        <a:effectLst/>
                        <a:latin typeface="Calibri"/>
                      </a:endParaRPr>
                    </a:p>
                  </a:txBody>
                  <a:tcPr marL="12700" marR="12700" marT="12700" marB="0" anchor="b"/>
                </a:tc>
                <a:tc>
                  <a:txBody>
                    <a:bodyPr/>
                    <a:lstStyle/>
                    <a:p>
                      <a:pPr algn="l" fontAlgn="b"/>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b="1" i="0" u="none" strike="noStrike" dirty="0">
                          <a:solidFill>
                            <a:srgbClr val="000000"/>
                          </a:solidFill>
                          <a:effectLst/>
                          <a:latin typeface="Calibri"/>
                        </a:rPr>
                        <a:t>Total M&amp;S</a:t>
                      </a:r>
                    </a:p>
                  </a:txBody>
                  <a:tcPr marL="12700" marR="12700" marT="12700" marB="0" anchor="b"/>
                </a:tc>
                <a:tc>
                  <a:txBody>
                    <a:bodyPr/>
                    <a:lstStyle/>
                    <a:p>
                      <a:pPr algn="r" fontAlgn="b"/>
                      <a:r>
                        <a:rPr lang="en-US" sz="1400" b="1" i="0" u="none" strike="noStrike" dirty="0">
                          <a:solidFill>
                            <a:srgbClr val="000000"/>
                          </a:solidFill>
                          <a:effectLst/>
                          <a:latin typeface="Calibri"/>
                        </a:rPr>
                        <a:t>$1,414,586</a:t>
                      </a:r>
                    </a:p>
                  </a:txBody>
                  <a:tcPr marL="12700" marR="12700" marT="12700" marB="0" anchor="b"/>
                </a:tc>
                <a:tc>
                  <a:txBody>
                    <a:bodyPr/>
                    <a:lstStyle/>
                    <a:p>
                      <a:pPr algn="ctr" fontAlgn="b"/>
                      <a:r>
                        <a:rPr lang="mr-IN" sz="1400" b="1" i="0" u="none" strike="noStrike" dirty="0">
                          <a:solidFill>
                            <a:srgbClr val="000000"/>
                          </a:solidFill>
                          <a:effectLst/>
                          <a:latin typeface="Calibri"/>
                        </a:rPr>
                        <a:t>21%</a:t>
                      </a:r>
                    </a:p>
                  </a:txBody>
                  <a:tcPr marL="12700" marR="12700" marT="12700" marB="0" anchor="b"/>
                </a:tc>
                <a:tc>
                  <a:txBody>
                    <a:bodyPr/>
                    <a:lstStyle/>
                    <a:p>
                      <a:pPr algn="r" fontAlgn="b"/>
                      <a:r>
                        <a:rPr lang="en-US" sz="1400" b="1" i="0" u="none" strike="noStrike" dirty="0">
                          <a:solidFill>
                            <a:srgbClr val="000000"/>
                          </a:solidFill>
                          <a:effectLst/>
                          <a:latin typeface="Calibri"/>
                        </a:rPr>
                        <a:t>$1,712,872</a:t>
                      </a:r>
                    </a:p>
                  </a:txBody>
                  <a:tcPr marL="12700" marR="12700" marT="12700" marB="0" anchor="b"/>
                </a:tc>
              </a:tr>
            </a:tbl>
          </a:graphicData>
        </a:graphic>
      </p:graphicFrame>
      <p:sp>
        <p:nvSpPr>
          <p:cNvPr id="12" name="TextBox 11"/>
          <p:cNvSpPr txBox="1"/>
          <p:nvPr/>
        </p:nvSpPr>
        <p:spPr>
          <a:xfrm>
            <a:off x="1050846" y="5188857"/>
            <a:ext cx="5917004" cy="369332"/>
          </a:xfrm>
          <a:prstGeom prst="rect">
            <a:avLst/>
          </a:prstGeom>
          <a:noFill/>
        </p:spPr>
        <p:txBody>
          <a:bodyPr wrap="none" rtlCol="0">
            <a:spAutoFit/>
          </a:bodyPr>
          <a:lstStyle/>
          <a:p>
            <a:r>
              <a:rPr lang="en-US" dirty="0" smtClean="0"/>
              <a:t>The materials cost is dominated by the 105 support </a:t>
            </a:r>
            <a:r>
              <a:rPr lang="en-US" dirty="0" err="1" smtClean="0"/>
              <a:t>feedthrus</a:t>
            </a:r>
            <a:r>
              <a:rPr lang="en-US" dirty="0" smtClean="0"/>
              <a:t> </a:t>
            </a:r>
            <a:endParaRPr lang="en-US" dirty="0"/>
          </a:p>
        </p:txBody>
      </p:sp>
    </p:spTree>
    <p:extLst>
      <p:ext uri="{BB962C8B-B14F-4D97-AF65-F5344CB8AC3E}">
        <p14:creationId xmlns:p14="http://schemas.microsoft.com/office/powerpoint/2010/main" val="217014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4026" y="462518"/>
            <a:ext cx="7008736" cy="647102"/>
          </a:xfrm>
        </p:spPr>
        <p:txBody>
          <a:bodyPr/>
          <a:lstStyle/>
          <a:p>
            <a:r>
              <a:rPr lang="en-US" dirty="0" smtClean="0"/>
              <a:t>Support </a:t>
            </a:r>
            <a:r>
              <a:rPr lang="en-US" dirty="0" err="1" smtClean="0"/>
              <a:t>Feedthru</a:t>
            </a:r>
            <a:r>
              <a:rPr lang="en-US" dirty="0" smtClean="0"/>
              <a:t> Cost</a:t>
            </a:r>
            <a:endParaRPr lang="en-US" dirty="0"/>
          </a:p>
        </p:txBody>
      </p:sp>
      <p:sp>
        <p:nvSpPr>
          <p:cNvPr id="9" name="Content Placeholder 8"/>
          <p:cNvSpPr>
            <a:spLocks noGrp="1"/>
          </p:cNvSpPr>
          <p:nvPr>
            <p:ph idx="11"/>
          </p:nvPr>
        </p:nvSpPr>
        <p:spPr>
          <a:xfrm>
            <a:off x="454029" y="1207770"/>
            <a:ext cx="6269729" cy="2328629"/>
          </a:xfrm>
        </p:spPr>
        <p:txBody>
          <a:bodyPr>
            <a:normAutofit/>
          </a:bodyPr>
          <a:lstStyle/>
          <a:p>
            <a:r>
              <a:rPr lang="en-US" sz="2000" dirty="0" smtClean="0"/>
              <a:t>The cost is computed by calculating the unit cost of the ProtoDUNE-SP </a:t>
            </a:r>
            <a:r>
              <a:rPr lang="en-US" sz="2000" dirty="0" err="1" smtClean="0"/>
              <a:t>feedthru</a:t>
            </a:r>
            <a:r>
              <a:rPr lang="en-US" sz="2000" dirty="0" smtClean="0"/>
              <a:t> and then scaling to the 105 DUNE-SP </a:t>
            </a:r>
            <a:r>
              <a:rPr lang="en-US" sz="2000" dirty="0" err="1" smtClean="0"/>
              <a:t>feedthru</a:t>
            </a:r>
            <a:endParaRPr lang="en-US" sz="2000" dirty="0" smtClean="0"/>
          </a:p>
          <a:p>
            <a:r>
              <a:rPr lang="en-US" sz="2000" dirty="0" smtClean="0"/>
              <a:t>The BOM for the used and the cost for each  significant part was documented based on the actual purchase</a:t>
            </a:r>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pic>
        <p:nvPicPr>
          <p:cNvPr id="10" name="Picture 9"/>
          <p:cNvPicPr/>
          <p:nvPr/>
        </p:nvPicPr>
        <p:blipFill rotWithShape="1">
          <a:blip r:embed="rId2">
            <a:extLst>
              <a:ext uri="{28A0092B-C50C-407E-A947-70E740481C1C}">
                <a14:useLocalDpi xmlns:a14="http://schemas.microsoft.com/office/drawing/2010/main" val="0"/>
              </a:ext>
            </a:extLst>
          </a:blip>
          <a:srcRect l="89633" t="928" b="51740"/>
          <a:stretch/>
        </p:blipFill>
        <p:spPr bwMode="auto">
          <a:xfrm>
            <a:off x="7620000" y="0"/>
            <a:ext cx="1524000" cy="2781300"/>
          </a:xfrm>
          <a:prstGeom prst="rect">
            <a:avLst/>
          </a:prstGeom>
          <a:noFill/>
          <a:ln>
            <a:noFill/>
          </a:ln>
        </p:spPr>
      </p:pic>
      <p:pic>
        <p:nvPicPr>
          <p:cNvPr id="11" name="Picture 10" descr="8757138c_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5721" y="2667132"/>
            <a:ext cx="3640018" cy="4516920"/>
          </a:xfrm>
          <a:prstGeom prst="rect">
            <a:avLst/>
          </a:prstGeom>
          <a:solidFill>
            <a:schemeClr val="bg1"/>
          </a:solidFill>
        </p:spPr>
      </p:pic>
      <p:sp>
        <p:nvSpPr>
          <p:cNvPr id="12" name="Content Placeholder 8"/>
          <p:cNvSpPr txBox="1">
            <a:spLocks/>
          </p:cNvSpPr>
          <p:nvPr/>
        </p:nvSpPr>
        <p:spPr>
          <a:xfrm>
            <a:off x="606429" y="3536399"/>
            <a:ext cx="3970841" cy="2656363"/>
          </a:xfrm>
          <a:prstGeom prst="rect">
            <a:avLst/>
          </a:prstGeom>
        </p:spPr>
        <p:txBody>
          <a:bodyPr lIns="0" rIns="0">
            <a:normAutofit fontScale="92500" lnSpcReduction="2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 had to estimate the cost of one support plate -&gt; 2k</a:t>
            </a:r>
          </a:p>
          <a:p>
            <a:r>
              <a:rPr lang="en-US" dirty="0" smtClean="0"/>
              <a:t>The cost per </a:t>
            </a:r>
            <a:r>
              <a:rPr lang="en-US" dirty="0" err="1" smtClean="0"/>
              <a:t>feedthru</a:t>
            </a:r>
            <a:r>
              <a:rPr lang="en-US" dirty="0" smtClean="0"/>
              <a:t> was $9548</a:t>
            </a:r>
          </a:p>
          <a:p>
            <a:r>
              <a:rPr lang="en-US" dirty="0" smtClean="0"/>
              <a:t>Scaling with the total number of </a:t>
            </a:r>
            <a:r>
              <a:rPr lang="en-US" dirty="0" err="1" smtClean="0"/>
              <a:t>feedthrus</a:t>
            </a:r>
            <a:r>
              <a:rPr lang="en-US" dirty="0" smtClean="0"/>
              <a:t> of 105 gives the total cost.</a:t>
            </a:r>
          </a:p>
          <a:p>
            <a:r>
              <a:rPr lang="en-US" dirty="0" smtClean="0"/>
              <a:t>Total = $1,002,566</a:t>
            </a:r>
          </a:p>
        </p:txBody>
      </p:sp>
    </p:spTree>
    <p:extLst>
      <p:ext uri="{BB962C8B-B14F-4D97-AF65-F5344CB8AC3E}">
        <p14:creationId xmlns:p14="http://schemas.microsoft.com/office/powerpoint/2010/main" val="244973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4693" y="203920"/>
            <a:ext cx="4226831" cy="517196"/>
          </a:xfrm>
        </p:spPr>
        <p:txBody>
          <a:bodyPr>
            <a:normAutofit fontScale="90000"/>
          </a:bodyPr>
          <a:lstStyle/>
          <a:p>
            <a:r>
              <a:rPr lang="en-US" dirty="0" smtClean="0"/>
              <a:t>I-Beam Cost</a:t>
            </a:r>
            <a:endParaRPr lang="en-US" dirty="0"/>
          </a:p>
        </p:txBody>
      </p:sp>
      <p:sp>
        <p:nvSpPr>
          <p:cNvPr id="9" name="Content Placeholder 8"/>
          <p:cNvSpPr>
            <a:spLocks noGrp="1"/>
          </p:cNvSpPr>
          <p:nvPr>
            <p:ph idx="11"/>
          </p:nvPr>
        </p:nvSpPr>
        <p:spPr>
          <a:xfrm>
            <a:off x="454029" y="1207770"/>
            <a:ext cx="5267019" cy="2493373"/>
          </a:xfrm>
        </p:spPr>
        <p:txBody>
          <a:bodyPr>
            <a:normAutofit fontScale="92500" lnSpcReduction="10000"/>
          </a:bodyPr>
          <a:lstStyle/>
          <a:p>
            <a:r>
              <a:rPr lang="en-US" dirty="0" smtClean="0"/>
              <a:t>The quote PSL had for the I-Beams gave a cost per pound for the fabricated S-8 x 18.4 laser fused I-Beams</a:t>
            </a:r>
          </a:p>
          <a:p>
            <a:pPr lvl="1"/>
            <a:r>
              <a:rPr lang="en-US" dirty="0" smtClean="0"/>
              <a:t>Cost per pound = $6.40 </a:t>
            </a:r>
          </a:p>
          <a:p>
            <a:pPr lvl="1"/>
            <a:r>
              <a:rPr lang="en-US" dirty="0" smtClean="0"/>
              <a:t>The beams weigh 18 </a:t>
            </a:r>
            <a:r>
              <a:rPr lang="en-US" dirty="0" err="1" smtClean="0"/>
              <a:t>lb</a:t>
            </a:r>
            <a:r>
              <a:rPr lang="en-US" dirty="0" smtClean="0"/>
              <a:t> per </a:t>
            </a:r>
            <a:r>
              <a:rPr lang="en-US" dirty="0" err="1" smtClean="0"/>
              <a:t>ft</a:t>
            </a:r>
            <a:endParaRPr lang="en-US" dirty="0" smtClean="0"/>
          </a:p>
          <a:p>
            <a:r>
              <a:rPr lang="en-US" dirty="0" smtClean="0"/>
              <a:t>The cost per beam is then calculated from the length of beams from the model.</a:t>
            </a:r>
          </a:p>
          <a:p>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5721048" y="462518"/>
            <a:ext cx="3326190" cy="2201333"/>
          </a:xfrm>
          <a:prstGeom prst="rect">
            <a:avLst/>
          </a:prstGeom>
          <a:noFill/>
          <a:ln>
            <a:noFill/>
          </a:ln>
        </p:spPr>
      </p:pic>
      <p:pic>
        <p:nvPicPr>
          <p:cNvPr id="11" name="Picture 10" descr="Laser Fused B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840" y="5124481"/>
            <a:ext cx="1559398" cy="1583764"/>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987144" y="2806095"/>
            <a:ext cx="2696482" cy="2081093"/>
          </a:xfrm>
          <a:prstGeom prst="rect">
            <a:avLst/>
          </a:prstGeom>
          <a:noFill/>
          <a:ln>
            <a:noFill/>
          </a:ln>
        </p:spPr>
      </p:pic>
      <p:graphicFrame>
        <p:nvGraphicFramePr>
          <p:cNvPr id="13" name="Table 12"/>
          <p:cNvGraphicFramePr>
            <a:graphicFrameLocks noGrp="1"/>
          </p:cNvGraphicFramePr>
          <p:nvPr>
            <p:extLst>
              <p:ext uri="{D42A27DB-BD31-4B8C-83A1-F6EECF244321}">
                <p14:modId xmlns:p14="http://schemas.microsoft.com/office/powerpoint/2010/main" val="3753724045"/>
              </p:ext>
            </p:extLst>
          </p:nvPr>
        </p:nvGraphicFramePr>
        <p:xfrm>
          <a:off x="145143" y="3797905"/>
          <a:ext cx="5575905" cy="2377440"/>
        </p:xfrm>
        <a:graphic>
          <a:graphicData uri="http://schemas.openxmlformats.org/drawingml/2006/table">
            <a:tbl>
              <a:tblPr firstRow="1" bandRow="1">
                <a:tableStyleId>{5C22544A-7EE6-4342-B048-85BDC9FD1C3A}</a:tableStyleId>
              </a:tblPr>
              <a:tblGrid>
                <a:gridCol w="1366762"/>
                <a:gridCol w="520095"/>
                <a:gridCol w="616857"/>
                <a:gridCol w="725715"/>
                <a:gridCol w="580571"/>
                <a:gridCol w="532190"/>
                <a:gridCol w="520096"/>
                <a:gridCol w="713619"/>
              </a:tblGrid>
              <a:tr h="370840">
                <a:tc>
                  <a:txBody>
                    <a:bodyPr/>
                    <a:lstStyle/>
                    <a:p>
                      <a:pPr algn="l" fontAlgn="b"/>
                      <a:r>
                        <a:rPr lang="en-US" sz="1100" b="0" i="0" u="none" strike="noStrike" dirty="0">
                          <a:solidFill>
                            <a:srgbClr val="000000"/>
                          </a:solidFill>
                          <a:effectLst/>
                          <a:latin typeface="Calibri"/>
                        </a:rPr>
                        <a:t>Part Description</a:t>
                      </a:r>
                    </a:p>
                  </a:txBody>
                  <a:tcPr marL="12700" marR="12700" marT="12700" marB="0" anchor="b"/>
                </a:tc>
                <a:tc>
                  <a:txBody>
                    <a:bodyPr/>
                    <a:lstStyle/>
                    <a:p>
                      <a:pPr algn="ctr" fontAlgn="b"/>
                      <a:r>
                        <a:rPr lang="en-US" sz="1100" b="0" i="0" u="none" strike="noStrike">
                          <a:solidFill>
                            <a:srgbClr val="000000"/>
                          </a:solidFill>
                          <a:effectLst/>
                          <a:latin typeface="Calibri"/>
                        </a:rPr>
                        <a:t>Beam length m</a:t>
                      </a:r>
                    </a:p>
                  </a:txBody>
                  <a:tcPr marL="12700" marR="12700" marT="12700" marB="0" anchor="b"/>
                </a:tc>
                <a:tc>
                  <a:txBody>
                    <a:bodyPr/>
                    <a:lstStyle/>
                    <a:p>
                      <a:pPr algn="ctr" fontAlgn="b"/>
                      <a:r>
                        <a:rPr lang="en-US" sz="1100" b="0" i="0" u="none" strike="noStrike">
                          <a:solidFill>
                            <a:srgbClr val="000000"/>
                          </a:solidFill>
                          <a:effectLst/>
                          <a:latin typeface="Calibri"/>
                        </a:rPr>
                        <a:t>Beam length ft.</a:t>
                      </a:r>
                    </a:p>
                  </a:txBody>
                  <a:tcPr marL="12700" marR="12700" marT="12700" marB="0" anchor="b"/>
                </a:tc>
                <a:tc>
                  <a:txBody>
                    <a:bodyPr/>
                    <a:lstStyle/>
                    <a:p>
                      <a:pPr algn="ctr" fontAlgn="b"/>
                      <a:r>
                        <a:rPr lang="en-US" sz="1100" b="0" i="0" u="none" strike="noStrike" dirty="0">
                          <a:solidFill>
                            <a:srgbClr val="000000"/>
                          </a:solidFill>
                          <a:effectLst/>
                          <a:latin typeface="Calibri"/>
                        </a:rPr>
                        <a:t>Beam weight lb./ft.</a:t>
                      </a:r>
                    </a:p>
                  </a:txBody>
                  <a:tcPr marL="12700" marR="12700" marT="12700" marB="0" anchor="b"/>
                </a:tc>
                <a:tc>
                  <a:txBody>
                    <a:bodyPr/>
                    <a:lstStyle/>
                    <a:p>
                      <a:pPr algn="ctr" fontAlgn="b"/>
                      <a:r>
                        <a:rPr lang="en-US" sz="1100" b="0" i="0" u="none" strike="noStrike">
                          <a:solidFill>
                            <a:srgbClr val="000000"/>
                          </a:solidFill>
                          <a:effectLst/>
                          <a:latin typeface="Calibri"/>
                        </a:rPr>
                        <a:t>Unit Cost $/lb.</a:t>
                      </a:r>
                    </a:p>
                  </a:txBody>
                  <a:tcPr marL="12700" marR="12700" marT="12700" marB="0" anchor="b"/>
                </a:tc>
                <a:tc>
                  <a:txBody>
                    <a:bodyPr/>
                    <a:lstStyle/>
                    <a:p>
                      <a:pPr algn="ctr" fontAlgn="b"/>
                      <a:r>
                        <a:rPr lang="en-US" sz="1100" b="0" i="0" u="none" strike="noStrike">
                          <a:solidFill>
                            <a:srgbClr val="000000"/>
                          </a:solidFill>
                          <a:effectLst/>
                          <a:latin typeface="Calibri"/>
                        </a:rPr>
                        <a:t>Number of Beams</a:t>
                      </a:r>
                    </a:p>
                  </a:txBody>
                  <a:tcPr marL="12700" marR="12700" marT="12700" marB="0" anchor="b"/>
                </a:tc>
                <a:tc>
                  <a:txBody>
                    <a:bodyPr/>
                    <a:lstStyle/>
                    <a:p>
                      <a:pPr algn="ctr" fontAlgn="b"/>
                      <a:r>
                        <a:rPr lang="en-US" sz="1100" b="0" i="0" u="none" strike="noStrike">
                          <a:solidFill>
                            <a:srgbClr val="000000"/>
                          </a:solidFill>
                          <a:effectLst/>
                          <a:latin typeface="Calibri"/>
                        </a:rPr>
                        <a:t>Cost per I-Beam</a:t>
                      </a:r>
                    </a:p>
                  </a:txBody>
                  <a:tcPr marL="12700" marR="12700" marT="12700" marB="0" anchor="b"/>
                </a:tc>
                <a:tc>
                  <a:txBody>
                    <a:bodyPr/>
                    <a:lstStyle/>
                    <a:p>
                      <a:pPr algn="ctr" fontAlgn="b"/>
                      <a:r>
                        <a:rPr lang="en-US" sz="1100" b="0" i="0" u="none" strike="noStrike">
                          <a:solidFill>
                            <a:srgbClr val="000000"/>
                          </a:solidFill>
                          <a:effectLst/>
                          <a:latin typeface="Calibri"/>
                        </a:rPr>
                        <a:t>Cost per detector</a:t>
                      </a:r>
                    </a:p>
                  </a:txBody>
                  <a:tcPr marL="12700" marR="12700" marT="12700" marB="0" anchor="b"/>
                </a:tc>
              </a:tr>
              <a:tr h="370840">
                <a:tc>
                  <a:txBody>
                    <a:bodyPr/>
                    <a:lstStyle/>
                    <a:p>
                      <a:pPr algn="l" fontAlgn="b"/>
                      <a:r>
                        <a:rPr lang="en-US" sz="1200" b="0" i="0" u="none" strike="noStrike">
                          <a:solidFill>
                            <a:srgbClr val="000000"/>
                          </a:solidFill>
                          <a:effectLst/>
                          <a:latin typeface="Times New Roman"/>
                        </a:rPr>
                        <a:t>APA/CPA support beams S8x18.4</a:t>
                      </a:r>
                    </a:p>
                  </a:txBody>
                  <a:tcPr marL="12700" marR="12700" marT="12700" marB="0" anchor="b"/>
                </a:tc>
                <a:tc>
                  <a:txBody>
                    <a:bodyPr/>
                    <a:lstStyle/>
                    <a:p>
                      <a:pPr algn="ctr" fontAlgn="b"/>
                      <a:r>
                        <a:rPr lang="hr-HR" sz="1100" b="0" i="0" u="none" strike="noStrike">
                          <a:solidFill>
                            <a:srgbClr val="000000"/>
                          </a:solidFill>
                          <a:effectLst/>
                          <a:latin typeface="Calibri"/>
                        </a:rPr>
                        <a:t>6.4</a:t>
                      </a:r>
                    </a:p>
                  </a:txBody>
                  <a:tcPr marL="12700" marR="12700" marT="12700" marB="0" anchor="b"/>
                </a:tc>
                <a:tc>
                  <a:txBody>
                    <a:bodyPr/>
                    <a:lstStyle/>
                    <a:p>
                      <a:pPr algn="ctr" fontAlgn="b"/>
                      <a:r>
                        <a:rPr lang="nb-NO" sz="1100" b="0" i="0" u="none" strike="noStrike">
                          <a:solidFill>
                            <a:srgbClr val="000000"/>
                          </a:solidFill>
                          <a:effectLst/>
                          <a:latin typeface="Calibri"/>
                        </a:rPr>
                        <a:t>20.9984</a:t>
                      </a:r>
                    </a:p>
                  </a:txBody>
                  <a:tcPr marL="12700" marR="12700" marT="12700" marB="0" anchor="b"/>
                </a:tc>
                <a:tc>
                  <a:txBody>
                    <a:bodyPr/>
                    <a:lstStyle/>
                    <a:p>
                      <a:pPr algn="ctr" fontAlgn="b"/>
                      <a:r>
                        <a:rPr lang="fi-FI" sz="1100" b="0" i="0" u="none" strike="noStrike">
                          <a:solidFill>
                            <a:srgbClr val="000000"/>
                          </a:solidFill>
                          <a:effectLst/>
                          <a:latin typeface="Calibri"/>
                        </a:rPr>
                        <a:t>18</a:t>
                      </a:r>
                    </a:p>
                  </a:txBody>
                  <a:tcPr marL="12700" marR="12700" marT="12700" marB="0" anchor="b"/>
                </a:tc>
                <a:tc>
                  <a:txBody>
                    <a:bodyPr/>
                    <a:lstStyle/>
                    <a:p>
                      <a:pPr algn="ctr" fontAlgn="b"/>
                      <a:r>
                        <a:rPr lang="hr-HR" sz="1100" b="0" i="0" u="none" strike="noStrike">
                          <a:solidFill>
                            <a:srgbClr val="000000"/>
                          </a:solidFill>
                          <a:effectLst/>
                          <a:latin typeface="Calibri"/>
                        </a:rPr>
                        <a:t>6.4</a:t>
                      </a:r>
                    </a:p>
                  </a:txBody>
                  <a:tcPr marL="12700" marR="12700" marT="12700" marB="0" anchor="b"/>
                </a:tc>
                <a:tc>
                  <a:txBody>
                    <a:bodyPr/>
                    <a:lstStyle/>
                    <a:p>
                      <a:pPr algn="ctr" fontAlgn="b"/>
                      <a:r>
                        <a:rPr lang="en-US" sz="1100" b="0" i="0" u="none" strike="noStrike">
                          <a:solidFill>
                            <a:srgbClr val="000000"/>
                          </a:solidFill>
                          <a:effectLst/>
                          <a:latin typeface="Calibri"/>
                        </a:rPr>
                        <a:t>45</a:t>
                      </a:r>
                    </a:p>
                  </a:txBody>
                  <a:tcPr marL="12700" marR="12700" marT="12700" marB="0" anchor="b"/>
                </a:tc>
                <a:tc>
                  <a:txBody>
                    <a:bodyPr/>
                    <a:lstStyle/>
                    <a:p>
                      <a:pPr algn="ctr" fontAlgn="b"/>
                      <a:r>
                        <a:rPr lang="en-US" sz="1100" b="0" i="0" u="none" strike="noStrike">
                          <a:solidFill>
                            <a:srgbClr val="000000"/>
                          </a:solidFill>
                          <a:effectLst/>
                          <a:latin typeface="Calibri"/>
                        </a:rPr>
                        <a:t>$2,419</a:t>
                      </a:r>
                    </a:p>
                  </a:txBody>
                  <a:tcPr marL="12700" marR="12700" marT="12700" marB="0" anchor="b"/>
                </a:tc>
                <a:tc>
                  <a:txBody>
                    <a:bodyPr/>
                    <a:lstStyle/>
                    <a:p>
                      <a:pPr algn="ctr" fontAlgn="b"/>
                      <a:r>
                        <a:rPr lang="en-US" sz="1100" b="0" i="0" u="none" strike="noStrike">
                          <a:solidFill>
                            <a:srgbClr val="000000"/>
                          </a:solidFill>
                          <a:effectLst/>
                          <a:latin typeface="Calibri"/>
                        </a:rPr>
                        <a:t>$108,856</a:t>
                      </a:r>
                    </a:p>
                  </a:txBody>
                  <a:tcPr marL="12700" marR="12700" marT="12700" marB="0" anchor="b"/>
                </a:tc>
              </a:tr>
              <a:tr h="370840">
                <a:tc>
                  <a:txBody>
                    <a:bodyPr/>
                    <a:lstStyle/>
                    <a:p>
                      <a:pPr algn="l" fontAlgn="b"/>
                      <a:r>
                        <a:rPr lang="en-US" sz="1100" b="0" i="0" u="none" strike="noStrike">
                          <a:solidFill>
                            <a:srgbClr val="000000"/>
                          </a:solidFill>
                          <a:effectLst/>
                          <a:latin typeface="Calibri"/>
                        </a:rPr>
                        <a:t>Switchyard Shuttle beams S8x18.4</a:t>
                      </a:r>
                    </a:p>
                  </a:txBody>
                  <a:tcPr marL="12700" marR="12700" marT="12700" marB="0" anchor="b"/>
                </a:tc>
                <a:tc>
                  <a:txBody>
                    <a:bodyPr/>
                    <a:lstStyle/>
                    <a:p>
                      <a:pPr algn="ctr" fontAlgn="b"/>
                      <a:r>
                        <a:rPr lang="hr-HR" sz="1100" b="0" i="0" u="none" strike="noStrike">
                          <a:solidFill>
                            <a:srgbClr val="000000"/>
                          </a:solidFill>
                          <a:effectLst/>
                          <a:latin typeface="Calibri"/>
                        </a:rPr>
                        <a:t>2.3</a:t>
                      </a:r>
                    </a:p>
                  </a:txBody>
                  <a:tcPr marL="12700" marR="12700" marT="12700" marB="0" anchor="b"/>
                </a:tc>
                <a:tc>
                  <a:txBody>
                    <a:bodyPr/>
                    <a:lstStyle/>
                    <a:p>
                      <a:pPr algn="ctr" fontAlgn="b"/>
                      <a:r>
                        <a:rPr lang="nb-NO" sz="1100" b="0" i="0" u="none" strike="noStrike">
                          <a:solidFill>
                            <a:srgbClr val="000000"/>
                          </a:solidFill>
                          <a:effectLst/>
                          <a:latin typeface="Calibri"/>
                        </a:rPr>
                        <a:t>7.5463</a:t>
                      </a:r>
                    </a:p>
                  </a:txBody>
                  <a:tcPr marL="12700" marR="12700" marT="12700" marB="0" anchor="b"/>
                </a:tc>
                <a:tc>
                  <a:txBody>
                    <a:bodyPr/>
                    <a:lstStyle/>
                    <a:p>
                      <a:pPr algn="ctr" fontAlgn="b"/>
                      <a:r>
                        <a:rPr lang="fi-FI" sz="1100" b="0" i="0" u="none" strike="noStrike">
                          <a:solidFill>
                            <a:srgbClr val="000000"/>
                          </a:solidFill>
                          <a:effectLst/>
                          <a:latin typeface="Calibri"/>
                        </a:rPr>
                        <a:t>18</a:t>
                      </a:r>
                    </a:p>
                  </a:txBody>
                  <a:tcPr marL="12700" marR="12700" marT="12700" marB="0" anchor="b"/>
                </a:tc>
                <a:tc>
                  <a:txBody>
                    <a:bodyPr/>
                    <a:lstStyle/>
                    <a:p>
                      <a:pPr algn="ctr" fontAlgn="b"/>
                      <a:r>
                        <a:rPr lang="hr-HR" sz="1100" b="0" i="0" u="none" strike="noStrike">
                          <a:solidFill>
                            <a:srgbClr val="000000"/>
                          </a:solidFill>
                          <a:effectLst/>
                          <a:latin typeface="Calibri"/>
                        </a:rPr>
                        <a:t>6.4</a:t>
                      </a:r>
                    </a:p>
                  </a:txBody>
                  <a:tcPr marL="12700" marR="12700" marT="12700" marB="0" anchor="b"/>
                </a:tc>
                <a:tc>
                  <a:txBody>
                    <a:bodyPr/>
                    <a:lstStyle/>
                    <a:p>
                      <a:pPr algn="ctr" fontAlgn="b"/>
                      <a:r>
                        <a:rPr lang="en-US" sz="1100" b="0" i="0" u="none" strike="noStrike">
                          <a:solidFill>
                            <a:srgbClr val="000000"/>
                          </a:solidFill>
                          <a:effectLst/>
                          <a:latin typeface="Calibri"/>
                        </a:rPr>
                        <a:t>5</a:t>
                      </a:r>
                    </a:p>
                  </a:txBody>
                  <a:tcPr marL="12700" marR="12700" marT="12700" marB="0" anchor="b"/>
                </a:tc>
                <a:tc>
                  <a:txBody>
                    <a:bodyPr/>
                    <a:lstStyle/>
                    <a:p>
                      <a:pPr algn="ctr" fontAlgn="b"/>
                      <a:r>
                        <a:rPr lang="en-US" sz="1100" b="0" i="0" u="none" strike="noStrike">
                          <a:solidFill>
                            <a:srgbClr val="000000"/>
                          </a:solidFill>
                          <a:effectLst/>
                          <a:latin typeface="Calibri"/>
                        </a:rPr>
                        <a:t>$869</a:t>
                      </a:r>
                    </a:p>
                  </a:txBody>
                  <a:tcPr marL="12700" marR="12700" marT="12700" marB="0" anchor="b"/>
                </a:tc>
                <a:tc>
                  <a:txBody>
                    <a:bodyPr/>
                    <a:lstStyle/>
                    <a:p>
                      <a:pPr algn="ctr" fontAlgn="b"/>
                      <a:r>
                        <a:rPr lang="en-US" sz="1100" b="0" i="0" u="none" strike="noStrike">
                          <a:solidFill>
                            <a:srgbClr val="000000"/>
                          </a:solidFill>
                          <a:effectLst/>
                          <a:latin typeface="Calibri"/>
                        </a:rPr>
                        <a:t>$4,347</a:t>
                      </a:r>
                    </a:p>
                  </a:txBody>
                  <a:tcPr marL="12700" marR="12700" marT="12700" marB="0" anchor="b"/>
                </a:tc>
              </a:tr>
              <a:tr h="370840">
                <a:tc>
                  <a:txBody>
                    <a:bodyPr/>
                    <a:lstStyle/>
                    <a:p>
                      <a:pPr algn="l" fontAlgn="b"/>
                      <a:r>
                        <a:rPr lang="en-US" sz="1100" b="0" i="0" u="none" strike="noStrike">
                          <a:solidFill>
                            <a:srgbClr val="000000"/>
                          </a:solidFill>
                          <a:effectLst/>
                          <a:latin typeface="Calibri"/>
                        </a:rPr>
                        <a:t>Switchyard runway beams</a:t>
                      </a:r>
                    </a:p>
                  </a:txBody>
                  <a:tcPr marL="12700" marR="12700" marT="12700" marB="0" anchor="b"/>
                </a:tc>
                <a:tc>
                  <a:txBody>
                    <a:bodyPr/>
                    <a:lstStyle/>
                    <a:p>
                      <a:pPr algn="ctr" fontAlgn="b"/>
                      <a:r>
                        <a:rPr lang="hr-HR" sz="1100" b="0" i="0" u="none" strike="noStrike">
                          <a:solidFill>
                            <a:srgbClr val="000000"/>
                          </a:solidFill>
                          <a:effectLst/>
                          <a:latin typeface="Calibri"/>
                        </a:rPr>
                        <a:t>3.5</a:t>
                      </a:r>
                    </a:p>
                  </a:txBody>
                  <a:tcPr marL="12700" marR="12700" marT="12700" marB="0" anchor="b"/>
                </a:tc>
                <a:tc>
                  <a:txBody>
                    <a:bodyPr/>
                    <a:lstStyle/>
                    <a:p>
                      <a:pPr algn="ctr" fontAlgn="b"/>
                      <a:r>
                        <a:rPr lang="nb-NO" sz="1100" b="0" i="0" u="none" strike="noStrike">
                          <a:solidFill>
                            <a:srgbClr val="000000"/>
                          </a:solidFill>
                          <a:effectLst/>
                          <a:latin typeface="Calibri"/>
                        </a:rPr>
                        <a:t>11.4835</a:t>
                      </a:r>
                    </a:p>
                  </a:txBody>
                  <a:tcPr marL="12700" marR="12700" marT="12700" marB="0" anchor="b"/>
                </a:tc>
                <a:tc>
                  <a:txBody>
                    <a:bodyPr/>
                    <a:lstStyle/>
                    <a:p>
                      <a:pPr algn="ctr" fontAlgn="b"/>
                      <a:r>
                        <a:rPr lang="fi-FI" sz="1100" b="0" i="0" u="none" strike="noStrike">
                          <a:solidFill>
                            <a:srgbClr val="000000"/>
                          </a:solidFill>
                          <a:effectLst/>
                          <a:latin typeface="Calibri"/>
                        </a:rPr>
                        <a:t>18</a:t>
                      </a:r>
                    </a:p>
                  </a:txBody>
                  <a:tcPr marL="12700" marR="12700" marT="12700" marB="0" anchor="b"/>
                </a:tc>
                <a:tc>
                  <a:txBody>
                    <a:bodyPr/>
                    <a:lstStyle/>
                    <a:p>
                      <a:pPr algn="ctr" fontAlgn="b"/>
                      <a:r>
                        <a:rPr lang="hr-HR" sz="1100" b="0" i="0" u="none" strike="noStrike">
                          <a:solidFill>
                            <a:srgbClr val="000000"/>
                          </a:solidFill>
                          <a:effectLst/>
                          <a:latin typeface="Calibri"/>
                        </a:rPr>
                        <a:t>6.4</a:t>
                      </a:r>
                    </a:p>
                  </a:txBody>
                  <a:tcPr marL="12700" marR="12700" marT="12700" marB="0" anchor="b"/>
                </a:tc>
                <a:tc>
                  <a:txBody>
                    <a:bodyPr/>
                    <a:lstStyle/>
                    <a:p>
                      <a:pPr algn="ctr" fontAlgn="b"/>
                      <a:r>
                        <a:rPr lang="en-US" sz="1100" b="0" i="0" u="none" strike="noStrike">
                          <a:solidFill>
                            <a:srgbClr val="000000"/>
                          </a:solidFill>
                          <a:effectLst/>
                          <a:latin typeface="Calibri"/>
                        </a:rPr>
                        <a:t>10</a:t>
                      </a:r>
                    </a:p>
                  </a:txBody>
                  <a:tcPr marL="12700" marR="12700" marT="12700" marB="0" anchor="b"/>
                </a:tc>
                <a:tc>
                  <a:txBody>
                    <a:bodyPr/>
                    <a:lstStyle/>
                    <a:p>
                      <a:pPr algn="ctr" fontAlgn="b"/>
                      <a:r>
                        <a:rPr lang="en-US" sz="1100" b="0" i="0" u="none" strike="noStrike">
                          <a:solidFill>
                            <a:srgbClr val="000000"/>
                          </a:solidFill>
                          <a:effectLst/>
                          <a:latin typeface="Calibri"/>
                        </a:rPr>
                        <a:t>$1,323</a:t>
                      </a:r>
                    </a:p>
                  </a:txBody>
                  <a:tcPr marL="12700" marR="12700" marT="12700" marB="0" anchor="b"/>
                </a:tc>
                <a:tc>
                  <a:txBody>
                    <a:bodyPr/>
                    <a:lstStyle/>
                    <a:p>
                      <a:pPr algn="ctr" fontAlgn="b"/>
                      <a:r>
                        <a:rPr lang="en-US" sz="1100" b="0" i="0" u="none" strike="noStrike">
                          <a:solidFill>
                            <a:srgbClr val="000000"/>
                          </a:solidFill>
                          <a:effectLst/>
                          <a:latin typeface="Calibri"/>
                        </a:rPr>
                        <a:t>$13,229</a:t>
                      </a:r>
                    </a:p>
                  </a:txBody>
                  <a:tcPr marL="12700" marR="12700" marT="12700" marB="0" anchor="b"/>
                </a:tc>
              </a:tr>
              <a:tr h="370840">
                <a:tc>
                  <a:txBody>
                    <a:bodyPr/>
                    <a:lstStyle/>
                    <a:p>
                      <a:pPr algn="l" fontAlgn="b"/>
                      <a:r>
                        <a:rPr lang="en-US" sz="1100" b="0" i="0" u="none" strike="noStrike">
                          <a:solidFill>
                            <a:srgbClr val="000000"/>
                          </a:solidFill>
                          <a:effectLst/>
                          <a:latin typeface="Calibri"/>
                        </a:rPr>
                        <a:t>Switchyard shuttle support stubs</a:t>
                      </a:r>
                    </a:p>
                  </a:txBody>
                  <a:tcPr marL="12700" marR="12700" marT="12700" marB="0" anchor="b"/>
                </a:tc>
                <a:tc>
                  <a:txBody>
                    <a:bodyPr/>
                    <a:lstStyle/>
                    <a:p>
                      <a:pPr algn="ctr" fontAlgn="b"/>
                      <a:r>
                        <a:rPr lang="nb-NO" sz="1100" b="0" i="0" u="none" strike="noStrike">
                          <a:solidFill>
                            <a:srgbClr val="000000"/>
                          </a:solidFill>
                          <a:effectLst/>
                          <a:latin typeface="Calibri"/>
                        </a:rPr>
                        <a:t>0.2</a:t>
                      </a:r>
                    </a:p>
                  </a:txBody>
                  <a:tcPr marL="12700" marR="12700" marT="12700" marB="0" anchor="b"/>
                </a:tc>
                <a:tc>
                  <a:txBody>
                    <a:bodyPr/>
                    <a:lstStyle/>
                    <a:p>
                      <a:pPr algn="ctr" fontAlgn="b"/>
                      <a:r>
                        <a:rPr lang="nb-NO" sz="1100" b="0" i="0" u="none" strike="noStrike">
                          <a:solidFill>
                            <a:srgbClr val="000000"/>
                          </a:solidFill>
                          <a:effectLst/>
                          <a:latin typeface="Calibri"/>
                        </a:rPr>
                        <a:t>0.6562</a:t>
                      </a:r>
                    </a:p>
                  </a:txBody>
                  <a:tcPr marL="12700" marR="12700" marT="12700" marB="0" anchor="b"/>
                </a:tc>
                <a:tc>
                  <a:txBody>
                    <a:bodyPr/>
                    <a:lstStyle/>
                    <a:p>
                      <a:pPr algn="ctr" fontAlgn="b"/>
                      <a:r>
                        <a:rPr lang="fi-FI" sz="1100" b="0" i="0" u="none" strike="noStrike">
                          <a:solidFill>
                            <a:srgbClr val="000000"/>
                          </a:solidFill>
                          <a:effectLst/>
                          <a:latin typeface="Calibri"/>
                        </a:rPr>
                        <a:t>18</a:t>
                      </a:r>
                    </a:p>
                  </a:txBody>
                  <a:tcPr marL="12700" marR="12700" marT="12700" marB="0" anchor="b"/>
                </a:tc>
                <a:tc>
                  <a:txBody>
                    <a:bodyPr/>
                    <a:lstStyle/>
                    <a:p>
                      <a:pPr algn="ctr" fontAlgn="b"/>
                      <a:r>
                        <a:rPr lang="hr-HR" sz="1100" b="0" i="0" u="none" strike="noStrike">
                          <a:solidFill>
                            <a:srgbClr val="000000"/>
                          </a:solidFill>
                          <a:effectLst/>
                          <a:latin typeface="Calibri"/>
                        </a:rPr>
                        <a:t>6.4</a:t>
                      </a:r>
                    </a:p>
                  </a:txBody>
                  <a:tcPr marL="12700" marR="12700" marT="12700" marB="0" anchor="b"/>
                </a:tc>
                <a:tc>
                  <a:txBody>
                    <a:bodyPr/>
                    <a:lstStyle/>
                    <a:p>
                      <a:pPr algn="ctr" fontAlgn="b"/>
                      <a:r>
                        <a:rPr lang="en-US" sz="1100" b="0" i="0" u="none" strike="noStrike">
                          <a:solidFill>
                            <a:srgbClr val="000000"/>
                          </a:solidFill>
                          <a:effectLst/>
                          <a:latin typeface="Calibri"/>
                        </a:rPr>
                        <a:t>10</a:t>
                      </a:r>
                    </a:p>
                  </a:txBody>
                  <a:tcPr marL="12700" marR="12700" marT="12700" marB="0" anchor="b"/>
                </a:tc>
                <a:tc>
                  <a:txBody>
                    <a:bodyPr/>
                    <a:lstStyle/>
                    <a:p>
                      <a:pPr algn="ctr" fontAlgn="b"/>
                      <a:r>
                        <a:rPr lang="en-US" sz="1100" b="0" i="0" u="none" strike="noStrike">
                          <a:solidFill>
                            <a:srgbClr val="000000"/>
                          </a:solidFill>
                          <a:effectLst/>
                          <a:latin typeface="Calibri"/>
                        </a:rPr>
                        <a:t>$76</a:t>
                      </a:r>
                    </a:p>
                  </a:txBody>
                  <a:tcPr marL="12700" marR="12700" marT="12700" marB="0" anchor="b"/>
                </a:tc>
                <a:tc>
                  <a:txBody>
                    <a:bodyPr/>
                    <a:lstStyle/>
                    <a:p>
                      <a:pPr algn="ctr" fontAlgn="b"/>
                      <a:r>
                        <a:rPr lang="en-US" sz="1100" b="0" i="0" u="none" strike="noStrike">
                          <a:solidFill>
                            <a:srgbClr val="000000"/>
                          </a:solidFill>
                          <a:effectLst/>
                          <a:latin typeface="Calibri"/>
                        </a:rPr>
                        <a:t>$756</a:t>
                      </a:r>
                    </a:p>
                  </a:txBody>
                  <a:tcPr marL="12700" marR="12700" marT="12700" marB="0" anchor="b"/>
                </a:tc>
              </a:tr>
              <a:tr h="370840">
                <a:tc>
                  <a:txBody>
                    <a:bodyPr/>
                    <a:lstStyle/>
                    <a:p>
                      <a:pPr algn="l" fontAlgn="b"/>
                      <a:endParaRPr lang="en-US" sz="1100" b="0" i="0" u="none" strike="noStrike" dirty="0">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gridSpan="2">
                  <a:txBody>
                    <a:bodyPr/>
                    <a:lstStyle/>
                    <a:p>
                      <a:pPr algn="ctr" fontAlgn="b"/>
                      <a:r>
                        <a:rPr lang="en-US" sz="1100" b="1" i="0" u="none" strike="noStrike" dirty="0">
                          <a:solidFill>
                            <a:srgbClr val="000000"/>
                          </a:solidFill>
                          <a:effectLst/>
                          <a:latin typeface="Calibri"/>
                        </a:rPr>
                        <a:t>I-Beam Total Cost</a:t>
                      </a:r>
                    </a:p>
                  </a:txBody>
                  <a:tcPr marL="12700" marR="12700" marT="12700" marB="0" anchor="b"/>
                </a:tc>
                <a:tc hMerge="1">
                  <a:txBody>
                    <a:bodyPr/>
                    <a:lstStyle/>
                    <a:p>
                      <a:pPr algn="ctr" fontAlgn="b"/>
                      <a:endParaRPr lang="en-US" sz="1100" b="1" i="0" u="none" strike="noStrike" dirty="0">
                        <a:solidFill>
                          <a:srgbClr val="000000"/>
                        </a:solidFill>
                        <a:effectLst/>
                        <a:latin typeface="Calibri"/>
                      </a:endParaRPr>
                    </a:p>
                  </a:txBody>
                  <a:tcPr marL="12700" marR="12700" marT="12700" marB="0" anchor="b"/>
                </a:tc>
                <a:tc>
                  <a:txBody>
                    <a:bodyPr/>
                    <a:lstStyle/>
                    <a:p>
                      <a:pPr algn="ctr" fontAlgn="b"/>
                      <a:endParaRPr lang="en-US" sz="1100" b="1" i="0" u="none" strike="noStrike">
                        <a:solidFill>
                          <a:srgbClr val="000000"/>
                        </a:solidFill>
                        <a:effectLst/>
                        <a:latin typeface="Calibri"/>
                      </a:endParaRPr>
                    </a:p>
                  </a:txBody>
                  <a:tcPr marL="12700" marR="12700" marT="12700" marB="0" anchor="b"/>
                </a:tc>
                <a:tc>
                  <a:txBody>
                    <a:bodyPr/>
                    <a:lstStyle/>
                    <a:p>
                      <a:pPr algn="ctr" fontAlgn="b"/>
                      <a:r>
                        <a:rPr lang="en-US" sz="1100" b="1" i="0" u="none" strike="noStrike" dirty="0">
                          <a:solidFill>
                            <a:srgbClr val="000000"/>
                          </a:solidFill>
                          <a:effectLst/>
                          <a:latin typeface="Calibri"/>
                        </a:rPr>
                        <a:t>$127,187</a:t>
                      </a:r>
                    </a:p>
                  </a:txBody>
                  <a:tcPr marL="12700" marR="12700" marT="12700" marB="0" anchor="b"/>
                </a:tc>
              </a:tr>
            </a:tbl>
          </a:graphicData>
        </a:graphic>
      </p:graphicFrame>
      <p:sp>
        <p:nvSpPr>
          <p:cNvPr id="14" name="TextBox 13"/>
          <p:cNvSpPr txBox="1"/>
          <p:nvPr/>
        </p:nvSpPr>
        <p:spPr>
          <a:xfrm>
            <a:off x="5899984" y="5119698"/>
            <a:ext cx="1587856" cy="1200329"/>
          </a:xfrm>
          <a:prstGeom prst="rect">
            <a:avLst/>
          </a:prstGeom>
          <a:noFill/>
        </p:spPr>
        <p:txBody>
          <a:bodyPr wrap="square" rtlCol="0">
            <a:spAutoFit/>
          </a:bodyPr>
          <a:lstStyle/>
          <a:p>
            <a:r>
              <a:rPr lang="en-US" dirty="0" smtClean="0"/>
              <a:t>More recent quotes confirm these estimates.</a:t>
            </a:r>
            <a:endParaRPr lang="en-US" dirty="0"/>
          </a:p>
        </p:txBody>
      </p:sp>
    </p:spTree>
    <p:extLst>
      <p:ext uri="{BB962C8B-B14F-4D97-AF65-F5344CB8AC3E}">
        <p14:creationId xmlns:p14="http://schemas.microsoft.com/office/powerpoint/2010/main" val="33578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Cost of miscellaneous items</a:t>
            </a:r>
            <a:endParaRPr lang="en-US" dirty="0"/>
          </a:p>
        </p:txBody>
      </p:sp>
      <p:graphicFrame>
        <p:nvGraphicFramePr>
          <p:cNvPr id="10" name="Content Placeholder 9"/>
          <p:cNvGraphicFramePr>
            <a:graphicFrameLocks noGrp="1"/>
          </p:cNvGraphicFramePr>
          <p:nvPr>
            <p:ph idx="11"/>
            <p:extLst>
              <p:ext uri="{D42A27DB-BD31-4B8C-83A1-F6EECF244321}">
                <p14:modId xmlns:p14="http://schemas.microsoft.com/office/powerpoint/2010/main" val="779588395"/>
              </p:ext>
            </p:extLst>
          </p:nvPr>
        </p:nvGraphicFramePr>
        <p:xfrm>
          <a:off x="734632" y="1382184"/>
          <a:ext cx="5926869" cy="4097535"/>
        </p:xfrm>
        <a:graphic>
          <a:graphicData uri="http://schemas.openxmlformats.org/drawingml/2006/table">
            <a:tbl>
              <a:tblPr firstRow="1" lastRow="1" bandRow="1">
                <a:tableStyleId>{5C22544A-7EE6-4342-B048-85BDC9FD1C3A}</a:tableStyleId>
              </a:tblPr>
              <a:tblGrid>
                <a:gridCol w="1668488"/>
                <a:gridCol w="610119"/>
                <a:gridCol w="684827"/>
                <a:gridCol w="921404"/>
                <a:gridCol w="871598"/>
                <a:gridCol w="1170433"/>
              </a:tblGrid>
              <a:tr h="249545">
                <a:tc>
                  <a:txBody>
                    <a:bodyPr/>
                    <a:lstStyle/>
                    <a:p>
                      <a:pPr algn="l" fontAlgn="b"/>
                      <a:r>
                        <a:rPr lang="en-US" sz="1100" b="0" i="0" u="none" strike="noStrike" dirty="0">
                          <a:solidFill>
                            <a:srgbClr val="000000"/>
                          </a:solidFill>
                          <a:effectLst/>
                          <a:latin typeface="Calibri"/>
                        </a:rPr>
                        <a:t>Part Description</a:t>
                      </a:r>
                    </a:p>
                  </a:txBody>
                  <a:tcPr marL="12700" marR="12700" marT="12700" marB="0" anchor="b"/>
                </a:tc>
                <a:tc>
                  <a:txBody>
                    <a:bodyPr/>
                    <a:lstStyle/>
                    <a:p>
                      <a:pPr algn="ctr" fontAlgn="b"/>
                      <a:r>
                        <a:rPr lang="en-US" sz="1100" b="0" i="0" u="none" strike="noStrike">
                          <a:solidFill>
                            <a:srgbClr val="000000"/>
                          </a:solidFill>
                          <a:effectLst/>
                          <a:latin typeface="Calibri"/>
                        </a:rPr>
                        <a:t>Unit Cost</a:t>
                      </a:r>
                    </a:p>
                  </a:txBody>
                  <a:tcPr marL="12700" marR="12700" marT="12700" marB="0" anchor="b"/>
                </a:tc>
                <a:tc>
                  <a:txBody>
                    <a:bodyPr/>
                    <a:lstStyle/>
                    <a:p>
                      <a:pPr algn="ctr" fontAlgn="b"/>
                      <a:r>
                        <a:rPr lang="en-US" sz="1100" b="0" i="0" u="none" strike="noStrike">
                          <a:solidFill>
                            <a:srgbClr val="000000"/>
                          </a:solidFill>
                          <a:effectLst/>
                          <a:latin typeface="Calibri"/>
                        </a:rPr>
                        <a:t>Quantity</a:t>
                      </a:r>
                    </a:p>
                  </a:txBody>
                  <a:tcPr marL="12700" marR="12700" marT="12700" marB="0" anchor="b"/>
                </a:tc>
                <a:tc>
                  <a:txBody>
                    <a:bodyPr/>
                    <a:lstStyle/>
                    <a:p>
                      <a:pPr algn="ctr" fontAlgn="b"/>
                      <a:r>
                        <a:rPr lang="en-US" sz="1100" b="0" i="0" u="none" strike="noStrike">
                          <a:solidFill>
                            <a:srgbClr val="000000"/>
                          </a:solidFill>
                          <a:effectLst/>
                          <a:latin typeface="Calibri"/>
                        </a:rPr>
                        <a:t>Cost per detector</a:t>
                      </a:r>
                    </a:p>
                  </a:txBody>
                  <a:tcPr marL="12700" marR="12700" marT="12700" marB="0" anchor="b"/>
                </a:tc>
                <a:tc>
                  <a:txBody>
                    <a:bodyPr/>
                    <a:lstStyle/>
                    <a:p>
                      <a:pPr algn="ctr" fontAlgn="b"/>
                      <a:r>
                        <a:rPr lang="en-US" sz="1100" b="0" i="0" u="none" strike="noStrike" dirty="0">
                          <a:solidFill>
                            <a:srgbClr val="000000"/>
                          </a:solidFill>
                          <a:effectLst/>
                          <a:latin typeface="Calibri"/>
                        </a:rPr>
                        <a:t>Contingency</a:t>
                      </a:r>
                    </a:p>
                  </a:txBody>
                  <a:tcPr marL="12700" marR="12700" marT="12700" marB="0" anchor="b"/>
                </a:tc>
                <a:tc>
                  <a:txBody>
                    <a:bodyPr/>
                    <a:lstStyle/>
                    <a:p>
                      <a:pPr algn="ctr" fontAlgn="ctr"/>
                      <a:r>
                        <a:rPr lang="en-US" sz="1100" b="0" i="0" u="none" strike="noStrike" dirty="0">
                          <a:solidFill>
                            <a:srgbClr val="000000"/>
                          </a:solidFill>
                          <a:effectLst/>
                          <a:latin typeface="Calibri"/>
                        </a:rPr>
                        <a:t>Contingency Cost</a:t>
                      </a:r>
                    </a:p>
                  </a:txBody>
                  <a:tcPr marL="12700" marR="12700" marT="12700" marB="0" anchor="ctr"/>
                </a:tc>
              </a:tr>
              <a:tr h="249545">
                <a:tc>
                  <a:txBody>
                    <a:bodyPr/>
                    <a:lstStyle/>
                    <a:p>
                      <a:pPr algn="l" fontAlgn="b"/>
                      <a:r>
                        <a:rPr lang="en-US" sz="1100" b="0" i="0" u="none" strike="noStrike">
                          <a:solidFill>
                            <a:srgbClr val="000000"/>
                          </a:solidFill>
                          <a:effectLst/>
                          <a:latin typeface="Calibri"/>
                        </a:rPr>
                        <a:t>TCO transfer rail</a:t>
                      </a: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$8,500</a:t>
                      </a:r>
                    </a:p>
                  </a:txBody>
                  <a:tcPr marL="12700" marR="12700" marT="12700" marB="0" anchor="b"/>
                </a:tc>
                <a:tc>
                  <a:txBody>
                    <a:bodyPr/>
                    <a:lstStyle/>
                    <a:p>
                      <a:pPr algn="ctr" fontAlgn="b"/>
                      <a:r>
                        <a:rPr lang="mr-IN" sz="1100" b="0" i="0" u="none" strike="noStrike">
                          <a:solidFill>
                            <a:srgbClr val="000000"/>
                          </a:solidFill>
                          <a:effectLst/>
                          <a:latin typeface="Calibri"/>
                        </a:rPr>
                        <a:t>30%</a:t>
                      </a:r>
                    </a:p>
                  </a:txBody>
                  <a:tcPr marL="12700" marR="12700" marT="12700" marB="0" anchor="b"/>
                </a:tc>
                <a:tc>
                  <a:txBody>
                    <a:bodyPr/>
                    <a:lstStyle/>
                    <a:p>
                      <a:pPr algn="ctr" fontAlgn="b"/>
                      <a:r>
                        <a:rPr lang="en-US" sz="1100" b="0" i="0" u="none" strike="noStrike">
                          <a:solidFill>
                            <a:srgbClr val="000000"/>
                          </a:solidFill>
                          <a:effectLst/>
                          <a:latin typeface="Calibri"/>
                        </a:rPr>
                        <a:t>$11,050</a:t>
                      </a:r>
                    </a:p>
                  </a:txBody>
                  <a:tcPr marL="12700" marR="12700" marT="12700" marB="0" anchor="b"/>
                </a:tc>
              </a:tr>
              <a:tr h="249545">
                <a:tc>
                  <a:txBody>
                    <a:bodyPr/>
                    <a:lstStyle/>
                    <a:p>
                      <a:pPr algn="l" fontAlgn="b"/>
                      <a:r>
                        <a:rPr lang="en-US" sz="1100" b="0" i="0" u="none" strike="noStrike">
                          <a:solidFill>
                            <a:srgbClr val="000000"/>
                          </a:solidFill>
                          <a:effectLst/>
                          <a:latin typeface="Calibri"/>
                        </a:rPr>
                        <a:t>Trollies</a:t>
                      </a:r>
                    </a:p>
                  </a:txBody>
                  <a:tcPr marL="12700" marR="12700" marT="12700" marB="0" anchor="b"/>
                </a:tc>
                <a:tc>
                  <a:txBody>
                    <a:bodyPr/>
                    <a:lstStyle/>
                    <a:p>
                      <a:pPr algn="ctr" fontAlgn="b"/>
                      <a:r>
                        <a:rPr lang="en-US" sz="1100" b="0" i="0" u="none" strike="noStrike">
                          <a:solidFill>
                            <a:srgbClr val="000000"/>
                          </a:solidFill>
                          <a:effectLst/>
                          <a:latin typeface="Calibri"/>
                        </a:rPr>
                        <a:t>$885</a:t>
                      </a:r>
                    </a:p>
                  </a:txBody>
                  <a:tcPr marL="12700" marR="12700" marT="12700" marB="0" anchor="b"/>
                </a:tc>
                <a:tc>
                  <a:txBody>
                    <a:bodyPr/>
                    <a:lstStyle/>
                    <a:p>
                      <a:pPr algn="ctr" fontAlgn="b"/>
                      <a:r>
                        <a:rPr lang="en-US" sz="1100" b="0" i="0" u="none" strike="noStrike">
                          <a:solidFill>
                            <a:srgbClr val="000000"/>
                          </a:solidFill>
                          <a:effectLst/>
                          <a:latin typeface="Calibri"/>
                        </a:rPr>
                        <a:t>8</a:t>
                      </a:r>
                    </a:p>
                  </a:txBody>
                  <a:tcPr marL="12700" marR="12700" marT="12700" marB="0" anchor="b"/>
                </a:tc>
                <a:tc>
                  <a:txBody>
                    <a:bodyPr/>
                    <a:lstStyle/>
                    <a:p>
                      <a:pPr algn="ctr" fontAlgn="b"/>
                      <a:r>
                        <a:rPr lang="en-US" sz="1100" b="0" i="0" u="none" strike="noStrike">
                          <a:solidFill>
                            <a:srgbClr val="000000"/>
                          </a:solidFill>
                          <a:effectLst/>
                          <a:latin typeface="Calibri"/>
                        </a:rPr>
                        <a:t>$7,080</a:t>
                      </a:r>
                    </a:p>
                  </a:txBody>
                  <a:tcPr marL="12700" marR="12700" marT="12700" marB="0" anchor="b"/>
                </a:tc>
                <a:tc>
                  <a:txBody>
                    <a:bodyPr/>
                    <a:lstStyle/>
                    <a:p>
                      <a:pPr algn="ctr" fontAlgn="b"/>
                      <a:r>
                        <a:rPr lang="mr-IN" sz="1100" b="0" i="0" u="none" strike="noStrike">
                          <a:solidFill>
                            <a:srgbClr val="000000"/>
                          </a:solidFill>
                          <a:effectLst/>
                          <a:latin typeface="Calibri"/>
                        </a:rPr>
                        <a:t>25%</a:t>
                      </a:r>
                    </a:p>
                  </a:txBody>
                  <a:tcPr marL="12700" marR="12700" marT="12700" marB="0" anchor="b"/>
                </a:tc>
                <a:tc>
                  <a:txBody>
                    <a:bodyPr/>
                    <a:lstStyle/>
                    <a:p>
                      <a:pPr algn="ctr" fontAlgn="b"/>
                      <a:r>
                        <a:rPr lang="en-US" sz="1100" b="0" i="0" u="none" strike="noStrike">
                          <a:solidFill>
                            <a:srgbClr val="000000"/>
                          </a:solidFill>
                          <a:effectLst/>
                          <a:latin typeface="Calibri"/>
                        </a:rPr>
                        <a:t>$8,850</a:t>
                      </a:r>
                    </a:p>
                  </a:txBody>
                  <a:tcPr marL="12700" marR="12700" marT="12700" marB="0" anchor="b"/>
                </a:tc>
              </a:tr>
              <a:tr h="249545">
                <a:tc>
                  <a:txBody>
                    <a:bodyPr/>
                    <a:lstStyle/>
                    <a:p>
                      <a:pPr algn="l" fontAlgn="b"/>
                      <a:r>
                        <a:rPr lang="en-US" sz="1100" b="0" i="0" u="none" strike="noStrike">
                          <a:solidFill>
                            <a:srgbClr val="000000"/>
                          </a:solidFill>
                          <a:effectLst/>
                          <a:latin typeface="Calibri"/>
                        </a:rPr>
                        <a:t>Beam Crawlers</a:t>
                      </a:r>
                    </a:p>
                  </a:txBody>
                  <a:tcPr marL="12700" marR="12700" marT="12700" marB="0" anchor="b"/>
                </a:tc>
                <a:tc>
                  <a:txBody>
                    <a:bodyPr/>
                    <a:lstStyle/>
                    <a:p>
                      <a:pPr algn="ctr" fontAlgn="b"/>
                      <a:r>
                        <a:rPr lang="en-US" sz="1100" b="0" i="0" u="none" strike="noStrike">
                          <a:solidFill>
                            <a:srgbClr val="000000"/>
                          </a:solidFill>
                          <a:effectLst/>
                          <a:latin typeface="Calibri"/>
                        </a:rPr>
                        <a:t>$3,700</a:t>
                      </a:r>
                    </a:p>
                  </a:txBody>
                  <a:tcPr marL="12700" marR="12700" marT="12700" marB="0" anchor="b"/>
                </a:tc>
                <a:tc>
                  <a:txBody>
                    <a:bodyPr/>
                    <a:lstStyle/>
                    <a:p>
                      <a:pPr algn="ctr" fontAlgn="b"/>
                      <a:r>
                        <a:rPr lang="en-US" sz="1100" b="0" i="0" u="none" strike="noStrike">
                          <a:solidFill>
                            <a:srgbClr val="000000"/>
                          </a:solidFill>
                          <a:effectLst/>
                          <a:latin typeface="Calibri"/>
                        </a:rPr>
                        <a:t>8</a:t>
                      </a:r>
                    </a:p>
                  </a:txBody>
                  <a:tcPr marL="12700" marR="12700" marT="12700" marB="0" anchor="b"/>
                </a:tc>
                <a:tc>
                  <a:txBody>
                    <a:bodyPr/>
                    <a:lstStyle/>
                    <a:p>
                      <a:pPr algn="ctr" fontAlgn="b"/>
                      <a:r>
                        <a:rPr lang="en-US" sz="1100" b="0" i="0" u="none" strike="noStrike">
                          <a:solidFill>
                            <a:srgbClr val="000000"/>
                          </a:solidFill>
                          <a:effectLst/>
                          <a:latin typeface="Calibri"/>
                        </a:rPr>
                        <a:t>$29,600</a:t>
                      </a:r>
                    </a:p>
                  </a:txBody>
                  <a:tcPr marL="12700" marR="12700" marT="12700" marB="0" anchor="b"/>
                </a:tc>
                <a:tc>
                  <a:txBody>
                    <a:bodyPr/>
                    <a:lstStyle/>
                    <a:p>
                      <a:pPr algn="ctr" fontAlgn="b"/>
                      <a:r>
                        <a:rPr lang="mr-IN" sz="1100" b="0" i="0" u="none" strike="noStrike">
                          <a:solidFill>
                            <a:srgbClr val="000000"/>
                          </a:solidFill>
                          <a:effectLst/>
                          <a:latin typeface="Calibri"/>
                        </a:rPr>
                        <a:t>25%</a:t>
                      </a:r>
                    </a:p>
                  </a:txBody>
                  <a:tcPr marL="12700" marR="12700" marT="12700" marB="0" anchor="b"/>
                </a:tc>
                <a:tc>
                  <a:txBody>
                    <a:bodyPr/>
                    <a:lstStyle/>
                    <a:p>
                      <a:pPr algn="ctr" fontAlgn="b"/>
                      <a:r>
                        <a:rPr lang="en-US" sz="1100" b="0" i="0" u="none" strike="noStrike">
                          <a:solidFill>
                            <a:srgbClr val="000000"/>
                          </a:solidFill>
                          <a:effectLst/>
                          <a:latin typeface="Calibri"/>
                        </a:rPr>
                        <a:t>$37,000</a:t>
                      </a:r>
                    </a:p>
                  </a:txBody>
                  <a:tcPr marL="12700" marR="12700" marT="12700" marB="0" anchor="b"/>
                </a:tc>
              </a:tr>
              <a:tr h="249545">
                <a:tc>
                  <a:txBody>
                    <a:bodyPr/>
                    <a:lstStyle/>
                    <a:p>
                      <a:pPr algn="l" fontAlgn="b"/>
                      <a:r>
                        <a:rPr lang="en-US" sz="1100" b="0" i="0" u="none" strike="noStrike">
                          <a:solidFill>
                            <a:srgbClr val="000000"/>
                          </a:solidFill>
                          <a:effectLst/>
                          <a:latin typeface="Calibri"/>
                        </a:rPr>
                        <a:t>Switchyard locks and controls</a:t>
                      </a: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$15,000</a:t>
                      </a:r>
                    </a:p>
                  </a:txBody>
                  <a:tcPr marL="12700" marR="12700" marT="12700" marB="0" anchor="b"/>
                </a:tc>
                <a:tc>
                  <a:txBody>
                    <a:bodyPr/>
                    <a:lstStyle/>
                    <a:p>
                      <a:pPr algn="ctr" fontAlgn="b"/>
                      <a:r>
                        <a:rPr lang="mr-IN" sz="1100" b="0" i="0" u="none" strike="noStrike" dirty="0">
                          <a:solidFill>
                            <a:srgbClr val="000000"/>
                          </a:solidFill>
                          <a:effectLst/>
                          <a:latin typeface="Calibri"/>
                        </a:rPr>
                        <a:t>25%</a:t>
                      </a:r>
                    </a:p>
                  </a:txBody>
                  <a:tcPr marL="12700" marR="12700" marT="12700" marB="0" anchor="b"/>
                </a:tc>
                <a:tc>
                  <a:txBody>
                    <a:bodyPr/>
                    <a:lstStyle/>
                    <a:p>
                      <a:pPr algn="ctr" fontAlgn="b"/>
                      <a:r>
                        <a:rPr lang="en-US" sz="1100" b="0" i="0" u="none" strike="noStrike">
                          <a:solidFill>
                            <a:srgbClr val="000000"/>
                          </a:solidFill>
                          <a:effectLst/>
                          <a:latin typeface="Calibri"/>
                        </a:rPr>
                        <a:t>$18,750</a:t>
                      </a:r>
                    </a:p>
                  </a:txBody>
                  <a:tcPr marL="12700" marR="12700" marT="12700" marB="0" anchor="b"/>
                </a:tc>
              </a:tr>
              <a:tr h="249545">
                <a:tc>
                  <a:txBody>
                    <a:bodyPr/>
                    <a:lstStyle/>
                    <a:p>
                      <a:pPr algn="l" fontAlgn="b"/>
                      <a:r>
                        <a:rPr lang="en-US" sz="1100" b="0" i="0" u="none" strike="noStrike">
                          <a:solidFill>
                            <a:srgbClr val="000000"/>
                          </a:solidFill>
                          <a:effectLst/>
                          <a:latin typeface="Calibri"/>
                        </a:rPr>
                        <a:t>Rail to CPA coupler</a:t>
                      </a:r>
                    </a:p>
                  </a:txBody>
                  <a:tcPr marL="12700" marR="12700" marT="12700" marB="0" anchor="b"/>
                </a:tc>
                <a:tc>
                  <a:txBody>
                    <a:bodyPr/>
                    <a:lstStyle/>
                    <a:p>
                      <a:pPr algn="ctr" fontAlgn="b"/>
                      <a:r>
                        <a:rPr lang="en-US" sz="1100" b="0" i="0" u="none" strike="noStrike">
                          <a:solidFill>
                            <a:srgbClr val="000000"/>
                          </a:solidFill>
                          <a:effectLst/>
                          <a:latin typeface="Calibri"/>
                        </a:rPr>
                        <a:t>$335</a:t>
                      </a:r>
                    </a:p>
                  </a:txBody>
                  <a:tcPr marL="12700" marR="12700" marT="12700" marB="0" anchor="b"/>
                </a:tc>
                <a:tc>
                  <a:txBody>
                    <a:bodyPr/>
                    <a:lstStyle/>
                    <a:p>
                      <a:pPr algn="ctr" fontAlgn="b"/>
                      <a:r>
                        <a:rPr lang="is-IS" sz="1100" b="0" i="0" u="none" strike="noStrike">
                          <a:solidFill>
                            <a:srgbClr val="000000"/>
                          </a:solidFill>
                          <a:effectLst/>
                          <a:latin typeface="Calibri"/>
                        </a:rPr>
                        <a:t>100</a:t>
                      </a:r>
                    </a:p>
                  </a:txBody>
                  <a:tcPr marL="12700" marR="12700" marT="12700" marB="0" anchor="b"/>
                </a:tc>
                <a:tc>
                  <a:txBody>
                    <a:bodyPr/>
                    <a:lstStyle/>
                    <a:p>
                      <a:pPr algn="ctr" fontAlgn="b"/>
                      <a:r>
                        <a:rPr lang="en-US" sz="1100" b="0" i="0" u="none" strike="noStrike">
                          <a:solidFill>
                            <a:srgbClr val="000000"/>
                          </a:solidFill>
                          <a:effectLst/>
                          <a:latin typeface="Calibri"/>
                        </a:rPr>
                        <a:t>$50,000</a:t>
                      </a:r>
                    </a:p>
                  </a:txBody>
                  <a:tcPr marL="12700" marR="12700" marT="12700" marB="0" anchor="b"/>
                </a:tc>
                <a:tc>
                  <a:txBody>
                    <a:bodyPr/>
                    <a:lstStyle/>
                    <a:p>
                      <a:pPr algn="ctr" fontAlgn="b"/>
                      <a:r>
                        <a:rPr lang="mr-IN" sz="1100" b="0" i="0" u="none" strike="noStrike">
                          <a:solidFill>
                            <a:srgbClr val="000000"/>
                          </a:solidFill>
                          <a:effectLst/>
                          <a:latin typeface="Calibri"/>
                        </a:rPr>
                        <a:t>25%</a:t>
                      </a:r>
                    </a:p>
                  </a:txBody>
                  <a:tcPr marL="12700" marR="12700" marT="12700" marB="0" anchor="b"/>
                </a:tc>
                <a:tc>
                  <a:txBody>
                    <a:bodyPr/>
                    <a:lstStyle/>
                    <a:p>
                      <a:pPr algn="ctr" fontAlgn="b"/>
                      <a:r>
                        <a:rPr lang="en-US" sz="1100" b="0" i="0" u="none" strike="noStrike">
                          <a:solidFill>
                            <a:srgbClr val="000000"/>
                          </a:solidFill>
                          <a:effectLst/>
                          <a:latin typeface="Calibri"/>
                        </a:rPr>
                        <a:t>$62,500</a:t>
                      </a:r>
                    </a:p>
                  </a:txBody>
                  <a:tcPr marL="12700" marR="12700" marT="12700" marB="0" anchor="b"/>
                </a:tc>
              </a:tr>
              <a:tr h="249545">
                <a:tc>
                  <a:txBody>
                    <a:bodyPr/>
                    <a:lstStyle/>
                    <a:p>
                      <a:pPr algn="l" fontAlgn="b"/>
                      <a:r>
                        <a:rPr lang="en-US" sz="1100" b="0" i="0" u="none" strike="noStrike">
                          <a:solidFill>
                            <a:srgbClr val="000000"/>
                          </a:solidFill>
                          <a:effectLst/>
                          <a:latin typeface="Calibri"/>
                        </a:rPr>
                        <a:t>Rail to APA coupler</a:t>
                      </a:r>
                    </a:p>
                  </a:txBody>
                  <a:tcPr marL="12700" marR="12700" marT="12700" marB="0" anchor="b"/>
                </a:tc>
                <a:tc>
                  <a:txBody>
                    <a:bodyPr/>
                    <a:lstStyle/>
                    <a:p>
                      <a:pPr algn="ctr" fontAlgn="b"/>
                      <a:r>
                        <a:rPr lang="en-US" sz="1100" b="0" i="0" u="none" strike="noStrike">
                          <a:solidFill>
                            <a:srgbClr val="000000"/>
                          </a:solidFill>
                          <a:effectLst/>
                          <a:latin typeface="Calibri"/>
                        </a:rPr>
                        <a:t>$335</a:t>
                      </a:r>
                    </a:p>
                  </a:txBody>
                  <a:tcPr marL="12700" marR="12700" marT="12700" marB="0" anchor="b"/>
                </a:tc>
                <a:tc>
                  <a:txBody>
                    <a:bodyPr/>
                    <a:lstStyle/>
                    <a:p>
                      <a:pPr algn="ctr" fontAlgn="b"/>
                      <a:r>
                        <a:rPr lang="en-US" sz="1100" b="0" i="0" u="none" strike="noStrike">
                          <a:solidFill>
                            <a:srgbClr val="000000"/>
                          </a:solidFill>
                          <a:effectLst/>
                          <a:latin typeface="Calibri"/>
                        </a:rPr>
                        <a:t>75</a:t>
                      </a:r>
                    </a:p>
                  </a:txBody>
                  <a:tcPr marL="12700" marR="12700" marT="12700" marB="0" anchor="b"/>
                </a:tc>
                <a:tc>
                  <a:txBody>
                    <a:bodyPr/>
                    <a:lstStyle/>
                    <a:p>
                      <a:pPr algn="ctr" fontAlgn="b"/>
                      <a:r>
                        <a:rPr lang="en-US" sz="1100" b="0" i="0" u="none" strike="noStrike">
                          <a:solidFill>
                            <a:srgbClr val="000000"/>
                          </a:solidFill>
                          <a:effectLst/>
                          <a:latin typeface="Calibri"/>
                        </a:rPr>
                        <a:t>$50,000</a:t>
                      </a:r>
                    </a:p>
                  </a:txBody>
                  <a:tcPr marL="12700" marR="12700" marT="12700" marB="0" anchor="b"/>
                </a:tc>
                <a:tc>
                  <a:txBody>
                    <a:bodyPr/>
                    <a:lstStyle/>
                    <a:p>
                      <a:pPr algn="ctr" fontAlgn="b"/>
                      <a:r>
                        <a:rPr lang="mr-IN" sz="1100" b="0" i="0" u="none" strike="noStrike">
                          <a:solidFill>
                            <a:srgbClr val="000000"/>
                          </a:solidFill>
                          <a:effectLst/>
                          <a:latin typeface="Calibri"/>
                        </a:rPr>
                        <a:t>25%</a:t>
                      </a:r>
                    </a:p>
                  </a:txBody>
                  <a:tcPr marL="12700" marR="12700" marT="12700" marB="0" anchor="b"/>
                </a:tc>
                <a:tc>
                  <a:txBody>
                    <a:bodyPr/>
                    <a:lstStyle/>
                    <a:p>
                      <a:pPr algn="ctr" fontAlgn="b"/>
                      <a:r>
                        <a:rPr lang="en-US" sz="1100" b="0" i="0" u="none" strike="noStrike">
                          <a:solidFill>
                            <a:srgbClr val="000000"/>
                          </a:solidFill>
                          <a:effectLst/>
                          <a:latin typeface="Calibri"/>
                        </a:rPr>
                        <a:t>$62,500</a:t>
                      </a:r>
                    </a:p>
                  </a:txBody>
                  <a:tcPr marL="12700" marR="12700" marT="12700" marB="0" anchor="b"/>
                </a:tc>
              </a:tr>
              <a:tr h="249545">
                <a:tc>
                  <a:txBody>
                    <a:bodyPr/>
                    <a:lstStyle/>
                    <a:p>
                      <a:pPr algn="l" fontAlgn="b"/>
                      <a:r>
                        <a:rPr lang="en-US" sz="1100" b="0" i="0" u="none" strike="noStrike">
                          <a:solidFill>
                            <a:srgbClr val="000000"/>
                          </a:solidFill>
                          <a:effectLst/>
                          <a:latin typeface="Calibri"/>
                        </a:rPr>
                        <a:t>Tools to install the feedthrus</a:t>
                      </a: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$3,500</a:t>
                      </a:r>
                    </a:p>
                  </a:txBody>
                  <a:tcPr marL="12700" marR="12700" marT="12700" marB="0" anchor="b"/>
                </a:tc>
                <a:tc>
                  <a:txBody>
                    <a:bodyPr/>
                    <a:lstStyle/>
                    <a:p>
                      <a:pPr algn="ctr" fontAlgn="b"/>
                      <a:r>
                        <a:rPr lang="mr-IN" sz="1100" b="0" i="0" u="none" strike="noStrike">
                          <a:solidFill>
                            <a:srgbClr val="000000"/>
                          </a:solidFill>
                          <a:effectLst/>
                          <a:latin typeface="Calibri"/>
                        </a:rPr>
                        <a:t>30%</a:t>
                      </a:r>
                    </a:p>
                  </a:txBody>
                  <a:tcPr marL="12700" marR="12700" marT="12700" marB="0" anchor="b"/>
                </a:tc>
                <a:tc>
                  <a:txBody>
                    <a:bodyPr/>
                    <a:lstStyle/>
                    <a:p>
                      <a:pPr algn="ctr" fontAlgn="b"/>
                      <a:r>
                        <a:rPr lang="en-US" sz="1100" b="0" i="0" u="none" strike="noStrike">
                          <a:solidFill>
                            <a:srgbClr val="000000"/>
                          </a:solidFill>
                          <a:effectLst/>
                          <a:latin typeface="Calibri"/>
                        </a:rPr>
                        <a:t>$4,550</a:t>
                      </a:r>
                    </a:p>
                  </a:txBody>
                  <a:tcPr marL="12700" marR="12700" marT="12700" marB="0" anchor="b"/>
                </a:tc>
              </a:tr>
              <a:tr h="249545">
                <a:tc>
                  <a:txBody>
                    <a:bodyPr/>
                    <a:lstStyle/>
                    <a:p>
                      <a:pPr algn="l" fontAlgn="b"/>
                      <a:r>
                        <a:rPr lang="en-US" sz="1100" b="0" i="0" u="none" strike="noStrike">
                          <a:solidFill>
                            <a:srgbClr val="000000"/>
                          </a:solidFill>
                          <a:effectLst/>
                          <a:latin typeface="Calibri"/>
                        </a:rPr>
                        <a:t>Tools to install the DSS Beams</a:t>
                      </a: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$8,500</a:t>
                      </a:r>
                    </a:p>
                  </a:txBody>
                  <a:tcPr marL="12700" marR="12700" marT="12700" marB="0" anchor="b"/>
                </a:tc>
                <a:tc>
                  <a:txBody>
                    <a:bodyPr/>
                    <a:lstStyle/>
                    <a:p>
                      <a:pPr algn="ctr" fontAlgn="b"/>
                      <a:r>
                        <a:rPr lang="mr-IN" sz="1100" b="0" i="0" u="none" strike="noStrike">
                          <a:solidFill>
                            <a:srgbClr val="000000"/>
                          </a:solidFill>
                          <a:effectLst/>
                          <a:latin typeface="Calibri"/>
                        </a:rPr>
                        <a:t>30%</a:t>
                      </a:r>
                    </a:p>
                  </a:txBody>
                  <a:tcPr marL="12700" marR="12700" marT="12700" marB="0" anchor="b"/>
                </a:tc>
                <a:tc>
                  <a:txBody>
                    <a:bodyPr/>
                    <a:lstStyle/>
                    <a:p>
                      <a:pPr algn="ctr" fontAlgn="b"/>
                      <a:r>
                        <a:rPr lang="en-US" sz="1100" b="0" i="0" u="none" strike="noStrike">
                          <a:solidFill>
                            <a:srgbClr val="000000"/>
                          </a:solidFill>
                          <a:effectLst/>
                          <a:latin typeface="Calibri"/>
                        </a:rPr>
                        <a:t>$11,050</a:t>
                      </a:r>
                    </a:p>
                  </a:txBody>
                  <a:tcPr marL="12700" marR="12700" marT="12700" marB="0" anchor="b"/>
                </a:tc>
              </a:tr>
              <a:tr h="249545">
                <a:tc>
                  <a:txBody>
                    <a:bodyPr/>
                    <a:lstStyle/>
                    <a:p>
                      <a:pPr algn="l" fontAlgn="b"/>
                      <a:r>
                        <a:rPr lang="en-US" sz="1100" b="0" i="0" u="none" strike="noStrike">
                          <a:solidFill>
                            <a:srgbClr val="000000"/>
                          </a:solidFill>
                          <a:effectLst/>
                          <a:latin typeface="Calibri"/>
                        </a:rPr>
                        <a:t>Endwall support blocks </a:t>
                      </a:r>
                    </a:p>
                  </a:txBody>
                  <a:tcPr marL="12700" marR="12700" marT="12700" marB="0" anchor="b"/>
                </a:tc>
                <a:tc>
                  <a:txBody>
                    <a:bodyPr/>
                    <a:lstStyle/>
                    <a:p>
                      <a:pPr algn="ctr" fontAlgn="b"/>
                      <a:r>
                        <a:rPr lang="en-US" sz="1100" b="0" i="0" u="none" strike="noStrike">
                          <a:solidFill>
                            <a:srgbClr val="000000"/>
                          </a:solidFill>
                          <a:effectLst/>
                          <a:latin typeface="Calibri"/>
                        </a:rPr>
                        <a:t>$2,500</a:t>
                      </a:r>
                    </a:p>
                  </a:txBody>
                  <a:tcPr marL="12700" marR="12700" marT="12700" marB="0" anchor="b"/>
                </a:tc>
                <a:tc>
                  <a:txBody>
                    <a:bodyPr/>
                    <a:lstStyle/>
                    <a:p>
                      <a:pPr algn="ctr" fontAlgn="b"/>
                      <a:r>
                        <a:rPr lang="en-US" sz="1100" b="0" i="0" u="none" strike="noStrike">
                          <a:solidFill>
                            <a:srgbClr val="000000"/>
                          </a:solidFill>
                          <a:effectLst/>
                          <a:latin typeface="Calibri"/>
                        </a:rPr>
                        <a:t>16</a:t>
                      </a:r>
                    </a:p>
                  </a:txBody>
                  <a:tcPr marL="12700" marR="12700" marT="12700" marB="0" anchor="b"/>
                </a:tc>
                <a:tc>
                  <a:txBody>
                    <a:bodyPr/>
                    <a:lstStyle/>
                    <a:p>
                      <a:pPr algn="ctr" fontAlgn="b"/>
                      <a:r>
                        <a:rPr lang="en-US" sz="1100" b="0" i="0" u="none" strike="noStrike">
                          <a:solidFill>
                            <a:srgbClr val="000000"/>
                          </a:solidFill>
                          <a:effectLst/>
                          <a:latin typeface="Calibri"/>
                        </a:rPr>
                        <a:t>$40,000</a:t>
                      </a:r>
                    </a:p>
                  </a:txBody>
                  <a:tcPr marL="12700" marR="12700" marT="12700" marB="0" anchor="b"/>
                </a:tc>
                <a:tc>
                  <a:txBody>
                    <a:bodyPr/>
                    <a:lstStyle/>
                    <a:p>
                      <a:pPr algn="ctr" fontAlgn="b"/>
                      <a:r>
                        <a:rPr lang="mr-IN" sz="1100" b="0" i="0" u="none" strike="noStrike">
                          <a:solidFill>
                            <a:srgbClr val="000000"/>
                          </a:solidFill>
                          <a:effectLst/>
                          <a:latin typeface="Calibri"/>
                        </a:rPr>
                        <a:t>40%</a:t>
                      </a:r>
                    </a:p>
                  </a:txBody>
                  <a:tcPr marL="12700" marR="12700" marT="12700" marB="0" anchor="b"/>
                </a:tc>
                <a:tc>
                  <a:txBody>
                    <a:bodyPr/>
                    <a:lstStyle/>
                    <a:p>
                      <a:pPr algn="ctr" fontAlgn="b"/>
                      <a:r>
                        <a:rPr lang="en-US" sz="1100" b="0" i="0" u="none" strike="noStrike">
                          <a:solidFill>
                            <a:srgbClr val="000000"/>
                          </a:solidFill>
                          <a:effectLst/>
                          <a:latin typeface="Calibri"/>
                        </a:rPr>
                        <a:t>$56,000</a:t>
                      </a:r>
                    </a:p>
                  </a:txBody>
                  <a:tcPr marL="12700" marR="12700" marT="12700" marB="0" anchor="b"/>
                </a:tc>
              </a:tr>
              <a:tr h="249545">
                <a:tc>
                  <a:txBody>
                    <a:bodyPr/>
                    <a:lstStyle/>
                    <a:p>
                      <a:pPr algn="l" fontAlgn="b"/>
                      <a:r>
                        <a:rPr lang="en-US" sz="1100" b="0" i="0" u="none" strike="noStrike">
                          <a:solidFill>
                            <a:srgbClr val="000000"/>
                          </a:solidFill>
                          <a:effectLst/>
                          <a:latin typeface="Calibri"/>
                        </a:rPr>
                        <a:t>Survey targets</a:t>
                      </a: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$800</a:t>
                      </a:r>
                    </a:p>
                  </a:txBody>
                  <a:tcPr marL="12700" marR="12700" marT="12700" marB="0" anchor="b"/>
                </a:tc>
                <a:tc>
                  <a:txBody>
                    <a:bodyPr/>
                    <a:lstStyle/>
                    <a:p>
                      <a:pPr algn="ctr" fontAlgn="b"/>
                      <a:r>
                        <a:rPr lang="mr-IN" sz="1100" b="0" i="0" u="none" strike="noStrike">
                          <a:solidFill>
                            <a:srgbClr val="000000"/>
                          </a:solidFill>
                          <a:effectLst/>
                          <a:latin typeface="Calibri"/>
                        </a:rPr>
                        <a:t>10%</a:t>
                      </a:r>
                    </a:p>
                  </a:txBody>
                  <a:tcPr marL="12700" marR="12700" marT="12700" marB="0" anchor="b"/>
                </a:tc>
                <a:tc>
                  <a:txBody>
                    <a:bodyPr/>
                    <a:lstStyle/>
                    <a:p>
                      <a:pPr algn="ctr" fontAlgn="b"/>
                      <a:r>
                        <a:rPr lang="en-US" sz="1100" b="0" i="0" u="none" strike="noStrike">
                          <a:solidFill>
                            <a:srgbClr val="000000"/>
                          </a:solidFill>
                          <a:effectLst/>
                          <a:latin typeface="Calibri"/>
                        </a:rPr>
                        <a:t>$880</a:t>
                      </a:r>
                    </a:p>
                  </a:txBody>
                  <a:tcPr marL="12700" marR="12700" marT="12700" marB="0" anchor="b"/>
                </a:tc>
              </a:tr>
              <a:tr h="249545">
                <a:tc>
                  <a:txBody>
                    <a:bodyPr/>
                    <a:lstStyle/>
                    <a:p>
                      <a:pPr algn="l" fontAlgn="b"/>
                      <a:r>
                        <a:rPr lang="en-US" sz="1100" b="0" i="0" u="none" strike="noStrike">
                          <a:solidFill>
                            <a:srgbClr val="000000"/>
                          </a:solidFill>
                          <a:effectLst/>
                          <a:latin typeface="Calibri"/>
                        </a:rPr>
                        <a:t>DSS installation tool</a:t>
                      </a:r>
                    </a:p>
                  </a:txBody>
                  <a:tcPr marL="12700" marR="12700" marT="12700" marB="0" anchor="b"/>
                </a:tc>
                <a:tc>
                  <a:txBody>
                    <a:bodyPr/>
                    <a:lstStyle/>
                    <a:p>
                      <a:pPr algn="ctr" fontAlgn="b"/>
                      <a:r>
                        <a:rPr lang="en-US" sz="1100" b="0" i="0" u="none" strike="noStrike">
                          <a:solidFill>
                            <a:srgbClr val="000000"/>
                          </a:solidFill>
                          <a:effectLst/>
                          <a:latin typeface="Calibri"/>
                        </a:rPr>
                        <a:t>$50,000</a:t>
                      </a: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en-US" sz="1100" b="0" i="0" u="none" strike="noStrike">
                          <a:solidFill>
                            <a:srgbClr val="000000"/>
                          </a:solidFill>
                          <a:effectLst/>
                          <a:latin typeface="Calibri"/>
                        </a:rPr>
                        <a:t>$50,000</a:t>
                      </a:r>
                    </a:p>
                  </a:txBody>
                  <a:tcPr marL="12700" marR="12700" marT="12700" marB="0" anchor="b"/>
                </a:tc>
                <a:tc>
                  <a:txBody>
                    <a:bodyPr/>
                    <a:lstStyle/>
                    <a:p>
                      <a:pPr algn="ctr" fontAlgn="b"/>
                      <a:r>
                        <a:rPr lang="mr-IN" sz="1100" b="0" i="0" u="none" strike="noStrike" dirty="0">
                          <a:solidFill>
                            <a:srgbClr val="000000"/>
                          </a:solidFill>
                          <a:effectLst/>
                          <a:latin typeface="Calibri"/>
                        </a:rPr>
                        <a:t>20%</a:t>
                      </a:r>
                    </a:p>
                  </a:txBody>
                  <a:tcPr marL="12700" marR="12700" marT="12700" marB="0" anchor="b"/>
                </a:tc>
                <a:tc>
                  <a:txBody>
                    <a:bodyPr/>
                    <a:lstStyle/>
                    <a:p>
                      <a:pPr algn="ctr" fontAlgn="b"/>
                      <a:r>
                        <a:rPr lang="en-US" sz="1100" b="0" i="0" u="none" strike="noStrike">
                          <a:solidFill>
                            <a:srgbClr val="000000"/>
                          </a:solidFill>
                          <a:effectLst/>
                          <a:latin typeface="Calibri"/>
                        </a:rPr>
                        <a:t>$60,000</a:t>
                      </a:r>
                    </a:p>
                  </a:txBody>
                  <a:tcPr marL="12700" marR="12700" marT="12700" marB="0" anchor="b"/>
                </a:tc>
              </a:tr>
              <a:tr h="308600">
                <a:tc>
                  <a:txBody>
                    <a:bodyPr/>
                    <a:lstStyle/>
                    <a:p>
                      <a:pPr algn="l" fontAlgn="b"/>
                      <a:r>
                        <a:rPr lang="en-US" sz="1100" b="0" i="0" u="none" strike="noStrike" dirty="0">
                          <a:solidFill>
                            <a:srgbClr val="000000"/>
                          </a:solidFill>
                          <a:effectLst/>
                          <a:latin typeface="Calibri"/>
                        </a:rPr>
                        <a:t>Gantry Crane </a:t>
                      </a:r>
                      <a:r>
                        <a:rPr lang="en-US" sz="1100" b="0" i="0" u="none" strike="noStrike" dirty="0" smtClean="0">
                          <a:solidFill>
                            <a:srgbClr val="000000"/>
                          </a:solidFill>
                          <a:effectLst/>
                          <a:latin typeface="Calibri"/>
                        </a:rPr>
                        <a:t>- assembly</a:t>
                      </a:r>
                      <a:endParaRPr lang="en-US" sz="1100" b="0" i="0" u="none" strike="noStrike" dirty="0">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$1,911</a:t>
                      </a:r>
                    </a:p>
                  </a:txBody>
                  <a:tcPr marL="12700" marR="12700" marT="12700" marB="0" anchor="b"/>
                </a:tc>
                <a:tc>
                  <a:txBody>
                    <a:bodyPr/>
                    <a:lstStyle/>
                    <a:p>
                      <a:pPr algn="ctr" fontAlgn="b"/>
                      <a:r>
                        <a:rPr lang="is-IS" sz="1100" b="0" i="0" u="none" strike="noStrike">
                          <a:solidFill>
                            <a:srgbClr val="000000"/>
                          </a:solidFill>
                          <a:effectLst/>
                          <a:latin typeface="Calibri"/>
                        </a:rPr>
                        <a:t>2</a:t>
                      </a:r>
                    </a:p>
                  </a:txBody>
                  <a:tcPr marL="12700" marR="12700" marT="12700" marB="0" anchor="b"/>
                </a:tc>
                <a:tc>
                  <a:txBody>
                    <a:bodyPr/>
                    <a:lstStyle/>
                    <a:p>
                      <a:pPr algn="ctr" fontAlgn="b"/>
                      <a:r>
                        <a:rPr lang="en-US" sz="1100" b="0" i="0" u="none" strike="noStrike">
                          <a:solidFill>
                            <a:srgbClr val="000000"/>
                          </a:solidFill>
                          <a:effectLst/>
                          <a:latin typeface="Calibri"/>
                        </a:rPr>
                        <a:t>$3,822</a:t>
                      </a:r>
                    </a:p>
                  </a:txBody>
                  <a:tcPr marL="12700" marR="12700" marT="12700" marB="0" anchor="b"/>
                </a:tc>
                <a:tc>
                  <a:txBody>
                    <a:bodyPr/>
                    <a:lstStyle/>
                    <a:p>
                      <a:pPr algn="ctr" fontAlgn="b"/>
                      <a:r>
                        <a:rPr lang="mr-IN" sz="1100" b="0" i="0" u="none" strike="noStrike">
                          <a:solidFill>
                            <a:srgbClr val="000000"/>
                          </a:solidFill>
                          <a:effectLst/>
                          <a:latin typeface="Calibri"/>
                        </a:rPr>
                        <a:t>10%</a:t>
                      </a:r>
                    </a:p>
                  </a:txBody>
                  <a:tcPr marL="12700" marR="12700" marT="12700" marB="0" anchor="b"/>
                </a:tc>
                <a:tc>
                  <a:txBody>
                    <a:bodyPr/>
                    <a:lstStyle/>
                    <a:p>
                      <a:pPr algn="ctr" fontAlgn="b"/>
                      <a:r>
                        <a:rPr lang="en-US" sz="1100" b="0" i="0" u="none" strike="noStrike">
                          <a:solidFill>
                            <a:srgbClr val="000000"/>
                          </a:solidFill>
                          <a:effectLst/>
                          <a:latin typeface="Calibri"/>
                        </a:rPr>
                        <a:t>$4,204</a:t>
                      </a:r>
                    </a:p>
                  </a:txBody>
                  <a:tcPr marL="12700" marR="12700" marT="12700" marB="0" anchor="b"/>
                </a:tc>
              </a:tr>
              <a:tr h="249545">
                <a:tc>
                  <a:txBody>
                    <a:bodyPr/>
                    <a:lstStyle/>
                    <a:p>
                      <a:pPr algn="l" fontAlgn="b"/>
                      <a:r>
                        <a:rPr lang="en-US" sz="1100" b="0" i="0" u="none" strike="noStrike" dirty="0">
                          <a:solidFill>
                            <a:srgbClr val="000000"/>
                          </a:solidFill>
                          <a:effectLst/>
                          <a:latin typeface="Calibri"/>
                        </a:rPr>
                        <a:t>Curtained </a:t>
                      </a:r>
                      <a:r>
                        <a:rPr lang="en-US" sz="1100" b="0" i="0" u="none" strike="noStrike" dirty="0" smtClean="0">
                          <a:solidFill>
                            <a:srgbClr val="000000"/>
                          </a:solidFill>
                          <a:effectLst/>
                          <a:latin typeface="Calibri"/>
                        </a:rPr>
                        <a:t>cleanroom</a:t>
                      </a:r>
                      <a:endParaRPr lang="en-US" sz="1100" b="0" i="0" u="none" strike="noStrike" dirty="0">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$9,015</a:t>
                      </a:r>
                    </a:p>
                  </a:txBody>
                  <a:tcPr marL="12700" marR="12700" marT="12700" marB="0" anchor="b"/>
                </a:tc>
                <a:tc>
                  <a:txBody>
                    <a:bodyPr/>
                    <a:lstStyle/>
                    <a:p>
                      <a:pPr algn="ctr" fontAlgn="b"/>
                      <a:r>
                        <a:rPr lang="is-IS" sz="1100" b="0" i="0" u="none" strike="noStrike">
                          <a:solidFill>
                            <a:srgbClr val="000000"/>
                          </a:solidFill>
                          <a:effectLst/>
                          <a:latin typeface="Calibri"/>
                        </a:rPr>
                        <a:t>2</a:t>
                      </a:r>
                    </a:p>
                  </a:txBody>
                  <a:tcPr marL="12700" marR="12700" marT="12700" marB="0" anchor="b"/>
                </a:tc>
                <a:tc>
                  <a:txBody>
                    <a:bodyPr/>
                    <a:lstStyle/>
                    <a:p>
                      <a:pPr algn="ctr" fontAlgn="b"/>
                      <a:r>
                        <a:rPr lang="en-US" sz="1100" b="0" i="0" u="none" strike="noStrike">
                          <a:solidFill>
                            <a:srgbClr val="000000"/>
                          </a:solidFill>
                          <a:effectLst/>
                          <a:latin typeface="Calibri"/>
                        </a:rPr>
                        <a:t>$18,030</a:t>
                      </a:r>
                    </a:p>
                  </a:txBody>
                  <a:tcPr marL="12700" marR="12700" marT="12700" marB="0" anchor="b"/>
                </a:tc>
                <a:tc>
                  <a:txBody>
                    <a:bodyPr/>
                    <a:lstStyle/>
                    <a:p>
                      <a:pPr algn="ctr" fontAlgn="b"/>
                      <a:r>
                        <a:rPr lang="mr-IN" sz="1100" b="0" i="0" u="none" strike="noStrike">
                          <a:solidFill>
                            <a:srgbClr val="000000"/>
                          </a:solidFill>
                          <a:effectLst/>
                          <a:latin typeface="Calibri"/>
                        </a:rPr>
                        <a:t>10%</a:t>
                      </a:r>
                    </a:p>
                  </a:txBody>
                  <a:tcPr marL="12700" marR="12700" marT="12700" marB="0" anchor="b"/>
                </a:tc>
                <a:tc>
                  <a:txBody>
                    <a:bodyPr/>
                    <a:lstStyle/>
                    <a:p>
                      <a:pPr algn="ctr" fontAlgn="b"/>
                      <a:r>
                        <a:rPr lang="en-US" sz="1100" b="0" i="0" u="none" strike="noStrike">
                          <a:solidFill>
                            <a:srgbClr val="000000"/>
                          </a:solidFill>
                          <a:effectLst/>
                          <a:latin typeface="Calibri"/>
                        </a:rPr>
                        <a:t>$19,833</a:t>
                      </a:r>
                    </a:p>
                  </a:txBody>
                  <a:tcPr marL="12700" marR="12700" marT="12700" marB="0" anchor="b"/>
                </a:tc>
              </a:tr>
              <a:tr h="249545">
                <a:tc>
                  <a:txBody>
                    <a:bodyPr/>
                    <a:lstStyle/>
                    <a:p>
                      <a:pPr algn="l" fontAlgn="b"/>
                      <a:endParaRPr lang="en-US" sz="1100" b="0" i="0" u="none" strike="noStrike" dirty="0">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r>
                        <a:rPr lang="en-US" sz="1100" b="1" i="0" u="none" strike="noStrike" dirty="0">
                          <a:solidFill>
                            <a:srgbClr val="000000"/>
                          </a:solidFill>
                          <a:effectLst/>
                          <a:latin typeface="Calibri"/>
                        </a:rPr>
                        <a:t>Total</a:t>
                      </a:r>
                    </a:p>
                  </a:txBody>
                  <a:tcPr marL="12700" marR="12700" marT="12700" marB="0" anchor="b"/>
                </a:tc>
                <a:tc>
                  <a:txBody>
                    <a:bodyPr/>
                    <a:lstStyle/>
                    <a:p>
                      <a:pPr algn="ctr" fontAlgn="b"/>
                      <a:r>
                        <a:rPr lang="en-US" sz="1100" b="1" i="0" u="none" strike="noStrike" dirty="0">
                          <a:solidFill>
                            <a:srgbClr val="000000"/>
                          </a:solidFill>
                          <a:effectLst/>
                          <a:latin typeface="Calibri"/>
                        </a:rPr>
                        <a:t>$284,832</a:t>
                      </a:r>
                    </a:p>
                  </a:txBody>
                  <a:tcPr marL="12700" marR="12700" marT="12700" marB="0" anchor="b"/>
                </a:tc>
                <a:tc>
                  <a:txBody>
                    <a:bodyPr/>
                    <a:lstStyle/>
                    <a:p>
                      <a:pPr algn="ctr" fontAlgn="b"/>
                      <a:r>
                        <a:rPr lang="mr-IN" sz="1100" b="0" i="0" u="none" strike="noStrike">
                          <a:solidFill>
                            <a:srgbClr val="000000"/>
                          </a:solidFill>
                          <a:effectLst/>
                          <a:latin typeface="Calibri"/>
                        </a:rPr>
                        <a:t>25%</a:t>
                      </a:r>
                    </a:p>
                  </a:txBody>
                  <a:tcPr marL="12700" marR="12700" marT="12700" marB="0" anchor="b"/>
                </a:tc>
                <a:tc>
                  <a:txBody>
                    <a:bodyPr/>
                    <a:lstStyle/>
                    <a:p>
                      <a:pPr algn="ctr" fontAlgn="b"/>
                      <a:r>
                        <a:rPr lang="en-US" sz="1100" b="0" i="0" u="none" strike="noStrike" dirty="0">
                          <a:solidFill>
                            <a:srgbClr val="000000"/>
                          </a:solidFill>
                          <a:effectLst/>
                          <a:latin typeface="Calibri"/>
                        </a:rPr>
                        <a:t>$357,167</a:t>
                      </a:r>
                    </a:p>
                  </a:txBody>
                  <a:tcPr marL="12700" marR="12700" marT="12700" marB="0" anchor="b"/>
                </a:tc>
              </a:tr>
            </a:tbl>
          </a:graphicData>
        </a:graphic>
      </p:graphicFrame>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sp>
        <p:nvSpPr>
          <p:cNvPr id="11" name="TextBox 10"/>
          <p:cNvSpPr txBox="1"/>
          <p:nvPr/>
        </p:nvSpPr>
        <p:spPr>
          <a:xfrm>
            <a:off x="454026" y="5852492"/>
            <a:ext cx="8256023" cy="369332"/>
          </a:xfrm>
          <a:prstGeom prst="rect">
            <a:avLst/>
          </a:prstGeom>
          <a:noFill/>
        </p:spPr>
        <p:txBody>
          <a:bodyPr wrap="none" rtlCol="0">
            <a:spAutoFit/>
          </a:bodyPr>
          <a:lstStyle/>
          <a:p>
            <a:r>
              <a:rPr lang="en-US" dirty="0" smtClean="0"/>
              <a:t>Estimates are a mix of experience from ProtoDUNE, Engineering estimate, and Quotes</a:t>
            </a:r>
            <a:endParaRPr lang="en-US" dirty="0"/>
          </a:p>
        </p:txBody>
      </p:sp>
    </p:spTree>
    <p:extLst>
      <p:ext uri="{BB962C8B-B14F-4D97-AF65-F5344CB8AC3E}">
        <p14:creationId xmlns:p14="http://schemas.microsoft.com/office/powerpoint/2010/main" val="325231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Production equipment</a:t>
            </a:r>
            <a:endParaRPr lang="en-US" dirty="0"/>
          </a:p>
        </p:txBody>
      </p:sp>
      <p:sp>
        <p:nvSpPr>
          <p:cNvPr id="9" name="Content Placeholder 8"/>
          <p:cNvSpPr>
            <a:spLocks noGrp="1"/>
          </p:cNvSpPr>
          <p:nvPr>
            <p:ph idx="11"/>
          </p:nvPr>
        </p:nvSpPr>
        <p:spPr>
          <a:xfrm>
            <a:off x="454029" y="5418666"/>
            <a:ext cx="8232771" cy="859405"/>
          </a:xfrm>
        </p:spPr>
        <p:txBody>
          <a:bodyPr/>
          <a:lstStyle/>
          <a:p>
            <a:r>
              <a:rPr lang="en-US" dirty="0" smtClean="0"/>
              <a:t>Material needed to assemble test and ship the </a:t>
            </a:r>
            <a:r>
              <a:rPr lang="en-US" dirty="0" err="1" smtClean="0"/>
              <a:t>feedthrus</a:t>
            </a:r>
            <a:r>
              <a:rPr lang="en-US" dirty="0" smtClean="0"/>
              <a:t> underground</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08706554"/>
              </p:ext>
            </p:extLst>
          </p:nvPr>
        </p:nvGraphicFramePr>
        <p:xfrm>
          <a:off x="326571" y="1397000"/>
          <a:ext cx="6096000" cy="3369838"/>
        </p:xfrm>
        <a:graphic>
          <a:graphicData uri="http://schemas.openxmlformats.org/drawingml/2006/table">
            <a:tbl>
              <a:tblPr firstRow="1" bandRow="1">
                <a:tableStyleId>{5C22544A-7EE6-4342-B048-85BDC9FD1C3A}</a:tableStyleId>
              </a:tblPr>
              <a:tblGrid>
                <a:gridCol w="1862667"/>
                <a:gridCol w="822476"/>
                <a:gridCol w="870857"/>
                <a:gridCol w="604762"/>
                <a:gridCol w="919238"/>
                <a:gridCol w="1016000"/>
              </a:tblGrid>
              <a:tr h="287066">
                <a:tc>
                  <a:txBody>
                    <a:bodyPr/>
                    <a:lstStyle/>
                    <a:p>
                      <a:pPr algn="l" fontAlgn="b"/>
                      <a:r>
                        <a:rPr lang="en-US" sz="1100" b="0" i="0" u="none" strike="noStrike" dirty="0">
                          <a:solidFill>
                            <a:srgbClr val="000000"/>
                          </a:solidFill>
                          <a:effectLst/>
                          <a:latin typeface="Calibri"/>
                        </a:rPr>
                        <a:t>Component</a:t>
                      </a:r>
                    </a:p>
                  </a:txBody>
                  <a:tcPr marL="12700" marR="12700" marT="12700" marB="0" anchor="b"/>
                </a:tc>
                <a:tc>
                  <a:txBody>
                    <a:bodyPr/>
                    <a:lstStyle/>
                    <a:p>
                      <a:pPr algn="l" fontAlgn="b"/>
                      <a:r>
                        <a:rPr lang="en-US" sz="1100" b="0" i="0" u="none" strike="noStrike">
                          <a:solidFill>
                            <a:srgbClr val="000000"/>
                          </a:solidFill>
                          <a:effectLst/>
                          <a:latin typeface="Calibri"/>
                        </a:rPr>
                        <a:t>Manufacturer</a:t>
                      </a:r>
                    </a:p>
                  </a:txBody>
                  <a:tcPr marL="12700" marR="12700" marT="12700" marB="0" anchor="b"/>
                </a:tc>
                <a:tc>
                  <a:txBody>
                    <a:bodyPr/>
                    <a:lstStyle/>
                    <a:p>
                      <a:pPr algn="l" fontAlgn="b"/>
                      <a:r>
                        <a:rPr lang="en-US" sz="1100" b="0" i="0" u="none" strike="noStrike" dirty="0">
                          <a:solidFill>
                            <a:srgbClr val="000000"/>
                          </a:solidFill>
                          <a:effectLst/>
                          <a:latin typeface="Calibri"/>
                        </a:rPr>
                        <a:t>Part Number</a:t>
                      </a:r>
                    </a:p>
                  </a:txBody>
                  <a:tcPr marL="12700" marR="12700" marT="12700" marB="0" anchor="b"/>
                </a:tc>
                <a:tc>
                  <a:txBody>
                    <a:bodyPr/>
                    <a:lstStyle/>
                    <a:p>
                      <a:pPr algn="ctr" fontAlgn="b"/>
                      <a:r>
                        <a:rPr lang="en-US" sz="1100" b="0" i="0" u="none" strike="noStrike">
                          <a:solidFill>
                            <a:srgbClr val="000000"/>
                          </a:solidFill>
                          <a:effectLst/>
                          <a:latin typeface="Calibri"/>
                        </a:rPr>
                        <a:t>quantity</a:t>
                      </a:r>
                    </a:p>
                  </a:txBody>
                  <a:tcPr marL="12700" marR="12700" marT="12700" marB="0" anchor="b"/>
                </a:tc>
                <a:tc>
                  <a:txBody>
                    <a:bodyPr/>
                    <a:lstStyle/>
                    <a:p>
                      <a:pPr algn="ctr" fontAlgn="b"/>
                      <a:r>
                        <a:rPr lang="en-US" sz="1100" b="0" i="0" u="none" strike="noStrike">
                          <a:solidFill>
                            <a:srgbClr val="000000"/>
                          </a:solidFill>
                          <a:effectLst/>
                          <a:latin typeface="Calibri"/>
                        </a:rPr>
                        <a:t>unit cost</a:t>
                      </a:r>
                    </a:p>
                  </a:txBody>
                  <a:tcPr marL="12700" marR="12700" marT="12700" marB="0" anchor="b"/>
                </a:tc>
                <a:tc>
                  <a:txBody>
                    <a:bodyPr/>
                    <a:lstStyle/>
                    <a:p>
                      <a:pPr algn="ctr" fontAlgn="b"/>
                      <a:r>
                        <a:rPr lang="en-US" sz="1100" b="0" i="0" u="none" strike="noStrike">
                          <a:solidFill>
                            <a:srgbClr val="000000"/>
                          </a:solidFill>
                          <a:effectLst/>
                          <a:latin typeface="Calibri"/>
                        </a:rPr>
                        <a:t>cost</a:t>
                      </a:r>
                    </a:p>
                  </a:txBody>
                  <a:tcPr marL="12700" marR="12700" marT="12700" marB="0" anchor="b"/>
                </a:tc>
              </a:tr>
              <a:tr h="254854">
                <a:tc>
                  <a:txBody>
                    <a:bodyPr/>
                    <a:lstStyle/>
                    <a:p>
                      <a:pPr algn="l" fontAlgn="b"/>
                      <a:r>
                        <a:rPr lang="en-US" sz="1100" b="0" i="0" u="none" strike="noStrike" dirty="0">
                          <a:solidFill>
                            <a:srgbClr val="000000"/>
                          </a:solidFill>
                          <a:effectLst/>
                          <a:latin typeface="Calibri"/>
                        </a:rPr>
                        <a:t> leak </a:t>
                      </a:r>
                      <a:r>
                        <a:rPr lang="en-US" sz="1100" b="0" i="0" u="none" strike="noStrike" dirty="0" smtClean="0">
                          <a:solidFill>
                            <a:srgbClr val="000000"/>
                          </a:solidFill>
                          <a:effectLst/>
                          <a:latin typeface="Calibri"/>
                        </a:rPr>
                        <a:t>detector</a:t>
                      </a:r>
                      <a:endParaRPr lang="en-US" sz="1100" b="0" i="0" u="none" strike="noStrike" dirty="0">
                        <a:solidFill>
                          <a:srgbClr val="000000"/>
                        </a:solidFill>
                        <a:effectLst/>
                        <a:latin typeface="Calibri"/>
                      </a:endParaRPr>
                    </a:p>
                  </a:txBody>
                  <a:tcPr marL="12700" marR="12700" marT="12700" marB="0" anchor="b"/>
                </a:tc>
                <a:tc>
                  <a:txBody>
                    <a:bodyPr/>
                    <a:lstStyle/>
                    <a:p>
                      <a:pPr algn="l" fontAlgn="b"/>
                      <a:r>
                        <a:rPr lang="en-US" sz="1100" b="0" i="0" u="none" strike="noStrike">
                          <a:solidFill>
                            <a:srgbClr val="000000"/>
                          </a:solidFill>
                          <a:effectLst/>
                          <a:latin typeface="Calibri"/>
                        </a:rPr>
                        <a:t>Pfeiffer</a:t>
                      </a:r>
                    </a:p>
                  </a:txBody>
                  <a:tcPr marL="12700" marR="12700" marT="12700" marB="0" anchor="b"/>
                </a:tc>
                <a:tc>
                  <a:txBody>
                    <a:bodyPr/>
                    <a:lstStyle/>
                    <a:p>
                      <a:pPr algn="l" fontAlgn="b"/>
                      <a:r>
                        <a:rPr lang="sk-SK" sz="1100" b="0" i="0" u="none" strike="noStrike">
                          <a:solidFill>
                            <a:srgbClr val="000000"/>
                          </a:solidFill>
                          <a:effectLst/>
                          <a:latin typeface="Calibri"/>
                        </a:rPr>
                        <a:t>ASM 380</a:t>
                      </a: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en-US" sz="1100" b="0" i="0" u="none" strike="noStrike">
                          <a:solidFill>
                            <a:srgbClr val="000000"/>
                          </a:solidFill>
                          <a:effectLst/>
                          <a:latin typeface="Calibri"/>
                        </a:rPr>
                        <a:t>$50,000</a:t>
                      </a:r>
                    </a:p>
                  </a:txBody>
                  <a:tcPr marL="12700" marR="12700" marT="12700" marB="0" anchor="b"/>
                </a:tc>
                <a:tc>
                  <a:txBody>
                    <a:bodyPr/>
                    <a:lstStyle/>
                    <a:p>
                      <a:pPr algn="ctr" fontAlgn="b"/>
                      <a:r>
                        <a:rPr lang="en-US" sz="1100" b="0" i="0" u="none" strike="noStrike">
                          <a:solidFill>
                            <a:srgbClr val="000000"/>
                          </a:solidFill>
                          <a:effectLst/>
                          <a:latin typeface="Calibri"/>
                        </a:rPr>
                        <a:t>$50,000</a:t>
                      </a:r>
                    </a:p>
                  </a:txBody>
                  <a:tcPr marL="12700" marR="12700" marT="12700" marB="0" anchor="b"/>
                </a:tc>
              </a:tr>
              <a:tr h="254854">
                <a:tc>
                  <a:txBody>
                    <a:bodyPr/>
                    <a:lstStyle/>
                    <a:p>
                      <a:pPr algn="l" fontAlgn="b"/>
                      <a:r>
                        <a:rPr lang="en-US" sz="1100" b="0" i="0" u="none" strike="noStrike" dirty="0">
                          <a:solidFill>
                            <a:srgbClr val="000000"/>
                          </a:solidFill>
                          <a:effectLst/>
                          <a:latin typeface="Calibri"/>
                        </a:rPr>
                        <a:t>Tooling for acceptance testing</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$10,000</a:t>
                      </a:r>
                    </a:p>
                  </a:txBody>
                  <a:tcPr marL="12700" marR="12700" marT="12700" marB="0" anchor="b"/>
                </a:tc>
              </a:tr>
              <a:tr h="287066">
                <a:tc>
                  <a:txBody>
                    <a:bodyPr/>
                    <a:lstStyle/>
                    <a:p>
                      <a:pPr algn="l" fontAlgn="b"/>
                      <a:r>
                        <a:rPr lang="en-US" sz="1100" b="0" i="0" u="none" strike="noStrike">
                          <a:solidFill>
                            <a:srgbClr val="000000"/>
                          </a:solidFill>
                          <a:effectLst/>
                          <a:latin typeface="Calibri"/>
                        </a:rPr>
                        <a:t>Vacuum Vessel to test support feedthrus</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en-US" sz="1100" b="0" i="0" u="none" strike="noStrike">
                          <a:solidFill>
                            <a:srgbClr val="000000"/>
                          </a:solidFill>
                          <a:effectLst/>
                          <a:latin typeface="Calibri"/>
                        </a:rPr>
                        <a:t>$5,000</a:t>
                      </a:r>
                    </a:p>
                  </a:txBody>
                  <a:tcPr marL="12700" marR="12700" marT="12700" marB="0" anchor="b"/>
                </a:tc>
                <a:tc>
                  <a:txBody>
                    <a:bodyPr/>
                    <a:lstStyle/>
                    <a:p>
                      <a:pPr algn="ctr" fontAlgn="b"/>
                      <a:r>
                        <a:rPr lang="en-US" sz="1100" b="0" i="0" u="none" strike="noStrike">
                          <a:solidFill>
                            <a:srgbClr val="000000"/>
                          </a:solidFill>
                          <a:effectLst/>
                          <a:latin typeface="Calibri"/>
                        </a:rPr>
                        <a:t>$5,000</a:t>
                      </a:r>
                    </a:p>
                  </a:txBody>
                  <a:tcPr marL="12700" marR="12700" marT="12700" marB="0" anchor="b"/>
                </a:tc>
              </a:tr>
              <a:tr h="287066">
                <a:tc>
                  <a:txBody>
                    <a:bodyPr/>
                    <a:lstStyle/>
                    <a:p>
                      <a:pPr algn="l" fontAlgn="b"/>
                      <a:r>
                        <a:rPr lang="en-US" sz="1100" b="0" i="0" u="none" strike="noStrike">
                          <a:solidFill>
                            <a:srgbClr val="000000"/>
                          </a:solidFill>
                          <a:effectLst/>
                          <a:latin typeface="Calibri"/>
                        </a:rPr>
                        <a:t>Shipping/storage rigs for the feedthrus</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17</a:t>
                      </a:r>
                    </a:p>
                  </a:txBody>
                  <a:tcPr marL="12700" marR="12700" marT="12700" marB="0" anchor="b"/>
                </a:tc>
                <a:tc>
                  <a:txBody>
                    <a:bodyPr/>
                    <a:lstStyle/>
                    <a:p>
                      <a:pPr algn="ctr" fontAlgn="b"/>
                      <a:r>
                        <a:rPr lang="en-US" sz="1100" b="0" i="0" u="none" strike="noStrike">
                          <a:solidFill>
                            <a:srgbClr val="000000"/>
                          </a:solidFill>
                          <a:effectLst/>
                          <a:latin typeface="Calibri"/>
                        </a:rPr>
                        <a:t>$500</a:t>
                      </a:r>
                    </a:p>
                  </a:txBody>
                  <a:tcPr marL="12700" marR="12700" marT="12700" marB="0" anchor="b"/>
                </a:tc>
                <a:tc>
                  <a:txBody>
                    <a:bodyPr/>
                    <a:lstStyle/>
                    <a:p>
                      <a:pPr algn="ctr" fontAlgn="b"/>
                      <a:r>
                        <a:rPr lang="en-US" sz="1100" b="0" i="0" u="none" strike="noStrike">
                          <a:solidFill>
                            <a:srgbClr val="000000"/>
                          </a:solidFill>
                          <a:effectLst/>
                          <a:latin typeface="Calibri"/>
                        </a:rPr>
                        <a:t>$8,500</a:t>
                      </a:r>
                    </a:p>
                  </a:txBody>
                  <a:tcPr marL="12700" marR="12700" marT="12700" marB="0" anchor="b"/>
                </a:tc>
              </a:tr>
              <a:tr h="254854">
                <a:tc>
                  <a:txBody>
                    <a:bodyPr/>
                    <a:lstStyle/>
                    <a:p>
                      <a:pPr algn="l" fontAlgn="b"/>
                      <a:r>
                        <a:rPr lang="en-US" sz="1100" b="0" i="0" u="none" strike="noStrike">
                          <a:solidFill>
                            <a:srgbClr val="000000"/>
                          </a:solidFill>
                          <a:effectLst/>
                          <a:latin typeface="Calibri"/>
                        </a:rPr>
                        <a:t>Al Pallets</a:t>
                      </a:r>
                    </a:p>
                  </a:txBody>
                  <a:tcPr marL="12700" marR="12700" marT="12700" marB="0" anchor="b"/>
                </a:tc>
                <a:tc>
                  <a:txBody>
                    <a:bodyPr/>
                    <a:lstStyle/>
                    <a:p>
                      <a:pPr algn="l" fontAlgn="b"/>
                      <a:r>
                        <a:rPr lang="en-US" sz="1100" b="0" i="0" u="none" strike="noStrike">
                          <a:solidFill>
                            <a:srgbClr val="000000"/>
                          </a:solidFill>
                          <a:effectLst/>
                          <a:latin typeface="Calibri"/>
                        </a:rPr>
                        <a:t>Uline</a:t>
                      </a:r>
                    </a:p>
                  </a:txBody>
                  <a:tcPr marL="12700" marR="12700" marT="12700" marB="0" anchor="b"/>
                </a:tc>
                <a:tc>
                  <a:txBody>
                    <a:bodyPr/>
                    <a:lstStyle/>
                    <a:p>
                      <a:pPr algn="l" fontAlgn="b"/>
                      <a:r>
                        <a:rPr lang="mr-IN" sz="1100" b="0" i="0" u="none" strike="noStrike">
                          <a:solidFill>
                            <a:srgbClr val="000000"/>
                          </a:solidFill>
                          <a:effectLst/>
                          <a:latin typeface="Calibri"/>
                        </a:rPr>
                        <a:t>H-4062</a:t>
                      </a:r>
                    </a:p>
                  </a:txBody>
                  <a:tcPr marL="12700" marR="12700" marT="12700" marB="0" anchor="b"/>
                </a:tc>
                <a:tc>
                  <a:txBody>
                    <a:bodyPr/>
                    <a:lstStyle/>
                    <a:p>
                      <a:pPr algn="ctr" fontAlgn="b"/>
                      <a:r>
                        <a:rPr lang="is-IS" sz="1100" b="0" i="0" u="none" strike="noStrike">
                          <a:solidFill>
                            <a:srgbClr val="000000"/>
                          </a:solidFill>
                          <a:effectLst/>
                          <a:latin typeface="Calibri"/>
                        </a:rPr>
                        <a:t>20</a:t>
                      </a:r>
                    </a:p>
                  </a:txBody>
                  <a:tcPr marL="12700" marR="12700" marT="12700" marB="0" anchor="b"/>
                </a:tc>
                <a:tc>
                  <a:txBody>
                    <a:bodyPr/>
                    <a:lstStyle/>
                    <a:p>
                      <a:pPr algn="ctr" fontAlgn="b"/>
                      <a:r>
                        <a:rPr lang="en-US" sz="1100" b="0" i="0" u="none" strike="noStrike">
                          <a:solidFill>
                            <a:srgbClr val="000000"/>
                          </a:solidFill>
                          <a:effectLst/>
                          <a:latin typeface="Calibri"/>
                        </a:rPr>
                        <a:t>$309</a:t>
                      </a:r>
                    </a:p>
                  </a:txBody>
                  <a:tcPr marL="12700" marR="12700" marT="12700" marB="0" anchor="b"/>
                </a:tc>
                <a:tc>
                  <a:txBody>
                    <a:bodyPr/>
                    <a:lstStyle/>
                    <a:p>
                      <a:pPr algn="ctr" fontAlgn="b"/>
                      <a:r>
                        <a:rPr lang="en-US" sz="1100" b="0" i="0" u="none" strike="noStrike">
                          <a:solidFill>
                            <a:srgbClr val="000000"/>
                          </a:solidFill>
                          <a:effectLst/>
                          <a:latin typeface="Calibri"/>
                        </a:rPr>
                        <a:t>$6,180</a:t>
                      </a:r>
                    </a:p>
                  </a:txBody>
                  <a:tcPr marL="12700" marR="12700" marT="12700" marB="0" anchor="b"/>
                </a:tc>
              </a:tr>
              <a:tr h="254854">
                <a:tc>
                  <a:txBody>
                    <a:bodyPr/>
                    <a:lstStyle/>
                    <a:p>
                      <a:pPr algn="l" fontAlgn="b"/>
                      <a:r>
                        <a:rPr lang="en-US" sz="1100" b="0" i="0" u="none" strike="noStrike">
                          <a:solidFill>
                            <a:srgbClr val="000000"/>
                          </a:solidFill>
                          <a:effectLst/>
                          <a:latin typeface="Calibri"/>
                        </a:rPr>
                        <a:t>Shipping crates for the I-Beams</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is-IS" sz="1100" b="0" i="0" u="none" strike="noStrike">
                          <a:solidFill>
                            <a:srgbClr val="000000"/>
                          </a:solidFill>
                          <a:effectLst/>
                          <a:latin typeface="Calibri"/>
                        </a:rPr>
                        <a:t>12</a:t>
                      </a:r>
                    </a:p>
                  </a:txBody>
                  <a:tcPr marL="12700" marR="12700" marT="12700" marB="0" anchor="b"/>
                </a:tc>
                <a:tc>
                  <a:txBody>
                    <a:bodyPr/>
                    <a:lstStyle/>
                    <a:p>
                      <a:pPr algn="ctr" fontAlgn="b"/>
                      <a:r>
                        <a:rPr lang="en-US" sz="1100" b="0" i="0" u="none" strike="noStrike">
                          <a:solidFill>
                            <a:srgbClr val="000000"/>
                          </a:solidFill>
                          <a:effectLst/>
                          <a:latin typeface="Calibri"/>
                        </a:rPr>
                        <a:t>$1,000</a:t>
                      </a:r>
                    </a:p>
                  </a:txBody>
                  <a:tcPr marL="12700" marR="12700" marT="12700" marB="0" anchor="b"/>
                </a:tc>
                <a:tc>
                  <a:txBody>
                    <a:bodyPr/>
                    <a:lstStyle/>
                    <a:p>
                      <a:pPr algn="ctr" fontAlgn="b"/>
                      <a:r>
                        <a:rPr lang="en-US" sz="1100" b="0" i="0" u="none" strike="noStrike">
                          <a:solidFill>
                            <a:srgbClr val="000000"/>
                          </a:solidFill>
                          <a:effectLst/>
                          <a:latin typeface="Calibri"/>
                        </a:rPr>
                        <a:t>$12,000</a:t>
                      </a:r>
                    </a:p>
                  </a:txBody>
                  <a:tcPr marL="12700" marR="12700" marT="12700" marB="0" anchor="b"/>
                </a:tc>
              </a:tr>
              <a:tr h="254854">
                <a:tc>
                  <a:txBody>
                    <a:bodyPr/>
                    <a:lstStyle/>
                    <a:p>
                      <a:pPr algn="l" fontAlgn="b"/>
                      <a:r>
                        <a:rPr lang="en-US" sz="1100" b="0" i="0" u="none" strike="noStrike">
                          <a:solidFill>
                            <a:srgbClr val="000000"/>
                          </a:solidFill>
                          <a:effectLst/>
                          <a:latin typeface="Calibri"/>
                        </a:rPr>
                        <a:t>Company Site visits</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0</a:t>
                      </a:r>
                    </a:p>
                  </a:txBody>
                  <a:tcPr marL="12700" marR="12700" marT="12700" marB="0" anchor="b"/>
                </a:tc>
                <a:tc>
                  <a:txBody>
                    <a:bodyPr/>
                    <a:lstStyle/>
                    <a:p>
                      <a:pPr algn="ctr" fontAlgn="b"/>
                      <a:r>
                        <a:rPr lang="en-US" sz="1100" b="0" i="0" u="none" strike="noStrike">
                          <a:solidFill>
                            <a:srgbClr val="000000"/>
                          </a:solidFill>
                          <a:effectLst/>
                          <a:latin typeface="Calibri"/>
                        </a:rPr>
                        <a:t>$2,000</a:t>
                      </a:r>
                    </a:p>
                  </a:txBody>
                  <a:tcPr marL="12700" marR="12700" marT="12700" marB="0" anchor="b"/>
                </a:tc>
                <a:tc>
                  <a:txBody>
                    <a:bodyPr/>
                    <a:lstStyle/>
                    <a:p>
                      <a:pPr algn="ctr" fontAlgn="b"/>
                      <a:r>
                        <a:rPr lang="en-US" sz="1100" b="0" i="0" u="none" strike="noStrike">
                          <a:solidFill>
                            <a:srgbClr val="000000"/>
                          </a:solidFill>
                          <a:effectLst/>
                          <a:latin typeface="Calibri"/>
                        </a:rPr>
                        <a:t>$0</a:t>
                      </a:r>
                    </a:p>
                  </a:txBody>
                  <a:tcPr marL="12700" marR="12700" marT="12700" marB="0" anchor="b"/>
                </a:tc>
              </a:tr>
              <a:tr h="287066">
                <a:tc>
                  <a:txBody>
                    <a:bodyPr/>
                    <a:lstStyle/>
                    <a:p>
                      <a:pPr algn="l" fontAlgn="b"/>
                      <a:r>
                        <a:rPr lang="en-US" sz="1100" b="0" i="0" u="none" strike="noStrike">
                          <a:solidFill>
                            <a:srgbClr val="000000"/>
                          </a:solidFill>
                          <a:effectLst/>
                          <a:latin typeface="Calibri"/>
                        </a:rPr>
                        <a:t>Work Benches</a:t>
                      </a:r>
                    </a:p>
                  </a:txBody>
                  <a:tcPr marL="12700" marR="12700" marT="12700" marB="0" anchor="b"/>
                </a:tc>
                <a:tc>
                  <a:txBody>
                    <a:bodyPr/>
                    <a:lstStyle/>
                    <a:p>
                      <a:pPr algn="l" fontAlgn="b"/>
                      <a:r>
                        <a:rPr lang="en-US" sz="1100" b="0" i="0" u="none" strike="noStrike">
                          <a:solidFill>
                            <a:srgbClr val="000000"/>
                          </a:solidFill>
                          <a:effectLst/>
                          <a:latin typeface="Calibri"/>
                        </a:rPr>
                        <a:t>McMaster Carr</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3</a:t>
                      </a:r>
                    </a:p>
                  </a:txBody>
                  <a:tcPr marL="12700" marR="12700" marT="12700" marB="0" anchor="b"/>
                </a:tc>
                <a:tc>
                  <a:txBody>
                    <a:bodyPr/>
                    <a:lstStyle/>
                    <a:p>
                      <a:pPr algn="ctr" fontAlgn="b"/>
                      <a:r>
                        <a:rPr lang="en-US" sz="1100" b="0" i="0" u="none" strike="noStrike">
                          <a:solidFill>
                            <a:srgbClr val="000000"/>
                          </a:solidFill>
                          <a:effectLst/>
                          <a:latin typeface="Calibri"/>
                        </a:rPr>
                        <a:t>$182</a:t>
                      </a:r>
                    </a:p>
                  </a:txBody>
                  <a:tcPr marL="12700" marR="12700" marT="12700" marB="0" anchor="b"/>
                </a:tc>
                <a:tc>
                  <a:txBody>
                    <a:bodyPr/>
                    <a:lstStyle/>
                    <a:p>
                      <a:pPr algn="ctr" fontAlgn="b"/>
                      <a:r>
                        <a:rPr lang="en-US" sz="1100" b="0" i="0" u="none" strike="noStrike">
                          <a:solidFill>
                            <a:srgbClr val="000000"/>
                          </a:solidFill>
                          <a:effectLst/>
                          <a:latin typeface="Calibri"/>
                        </a:rPr>
                        <a:t>$546</a:t>
                      </a:r>
                    </a:p>
                  </a:txBody>
                  <a:tcPr marL="12700" marR="12700" marT="12700" marB="0" anchor="b"/>
                </a:tc>
              </a:tr>
              <a:tr h="254854">
                <a:tc>
                  <a:txBody>
                    <a:bodyPr/>
                    <a:lstStyle/>
                    <a:p>
                      <a:pPr algn="l" fontAlgn="b"/>
                      <a:r>
                        <a:rPr lang="en-US" sz="1100" b="0" i="0" u="none" strike="noStrike">
                          <a:solidFill>
                            <a:srgbClr val="000000"/>
                          </a:solidFill>
                          <a:effectLst/>
                          <a:latin typeface="Calibri"/>
                        </a:rPr>
                        <a:t>Ultrasonic cleaner</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$24,000</a:t>
                      </a:r>
                    </a:p>
                  </a:txBody>
                  <a:tcPr marL="12700" marR="12700" marT="12700" marB="0" anchor="b"/>
                </a:tc>
              </a:tr>
              <a:tr h="254854">
                <a:tc>
                  <a:txBody>
                    <a:bodyPr/>
                    <a:lstStyle/>
                    <a:p>
                      <a:pPr algn="l" fontAlgn="b"/>
                      <a:r>
                        <a:rPr lang="en-US" sz="1100" b="0" i="0" u="none" strike="noStrike">
                          <a:solidFill>
                            <a:srgbClr val="000000"/>
                          </a:solidFill>
                          <a:effectLst/>
                          <a:latin typeface="Calibri"/>
                        </a:rPr>
                        <a:t>Shrink-wrap and dispenser</a:t>
                      </a:r>
                    </a:p>
                  </a:txBody>
                  <a:tcPr marL="12700" marR="12700" marT="12700" marB="0" anchor="b"/>
                </a:tc>
                <a:tc>
                  <a:txBody>
                    <a:bodyPr/>
                    <a:lstStyle/>
                    <a:p>
                      <a:pPr algn="l" fontAlgn="b"/>
                      <a:r>
                        <a:rPr lang="en-US" sz="1100" b="0" i="0" u="none" strike="noStrike">
                          <a:solidFill>
                            <a:srgbClr val="000000"/>
                          </a:solidFill>
                          <a:effectLst/>
                          <a:latin typeface="Calibri"/>
                        </a:rPr>
                        <a:t>Amazon</a:t>
                      </a: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en-US" sz="1100" b="0" i="0" u="none" strike="noStrike">
                          <a:solidFill>
                            <a:srgbClr val="000000"/>
                          </a:solidFill>
                          <a:effectLst/>
                          <a:latin typeface="Calibri"/>
                        </a:rPr>
                        <a:t>$300</a:t>
                      </a:r>
                    </a:p>
                  </a:txBody>
                  <a:tcPr marL="12700" marR="12700" marT="12700" marB="0" anchor="b"/>
                </a:tc>
                <a:tc>
                  <a:txBody>
                    <a:bodyPr/>
                    <a:lstStyle/>
                    <a:p>
                      <a:pPr algn="ctr" fontAlgn="b"/>
                      <a:r>
                        <a:rPr lang="en-US" sz="1100" b="0" i="0" u="none" strike="noStrike">
                          <a:solidFill>
                            <a:srgbClr val="000000"/>
                          </a:solidFill>
                          <a:effectLst/>
                          <a:latin typeface="Calibri"/>
                        </a:rPr>
                        <a:t>$300</a:t>
                      </a:r>
                    </a:p>
                  </a:txBody>
                  <a:tcPr marL="12700" marR="12700" marT="12700" marB="0" anchor="b"/>
                </a:tc>
              </a:tr>
              <a:tr h="254854">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1" i="0" u="none" strike="noStrike">
                          <a:solidFill>
                            <a:srgbClr val="000000"/>
                          </a:solidFill>
                          <a:effectLst/>
                          <a:latin typeface="Calibri"/>
                        </a:rPr>
                        <a:t>Total</a:t>
                      </a:r>
                    </a:p>
                  </a:txBody>
                  <a:tcPr marL="12700" marR="12700" marT="12700" marB="0" anchor="b"/>
                </a:tc>
                <a:tc>
                  <a:txBody>
                    <a:bodyPr/>
                    <a:lstStyle/>
                    <a:p>
                      <a:pPr algn="ctr" fontAlgn="b"/>
                      <a:r>
                        <a:rPr lang="en-US" sz="1100" b="1" i="0" u="none" strike="noStrike" dirty="0">
                          <a:solidFill>
                            <a:srgbClr val="000000"/>
                          </a:solidFill>
                          <a:effectLst/>
                          <a:latin typeface="Calibri"/>
                        </a:rPr>
                        <a:t>$92,226</a:t>
                      </a:r>
                    </a:p>
                  </a:txBody>
                  <a:tcPr marL="12700" marR="12700" marT="12700" marB="0" anchor="b"/>
                </a:tc>
              </a:tr>
            </a:tbl>
          </a:graphicData>
        </a:graphic>
      </p:graphicFrame>
      <p:sp>
        <p:nvSpPr>
          <p:cNvPr id="11" name="TextBox 10"/>
          <p:cNvSpPr txBox="1"/>
          <p:nvPr/>
        </p:nvSpPr>
        <p:spPr>
          <a:xfrm>
            <a:off x="6566394" y="4012514"/>
            <a:ext cx="1798502" cy="261610"/>
          </a:xfrm>
          <a:prstGeom prst="rect">
            <a:avLst/>
          </a:prstGeom>
          <a:noFill/>
        </p:spPr>
        <p:txBody>
          <a:bodyPr wrap="none" rtlCol="0">
            <a:spAutoFit/>
          </a:bodyPr>
          <a:lstStyle/>
          <a:p>
            <a:r>
              <a:rPr lang="en-US" sz="1100" dirty="0" smtClean="0"/>
              <a:t>Web search  -will be custom</a:t>
            </a:r>
            <a:endParaRPr lang="en-US" sz="1100" dirty="0"/>
          </a:p>
        </p:txBody>
      </p:sp>
      <p:sp>
        <p:nvSpPr>
          <p:cNvPr id="12" name="TextBox 11"/>
          <p:cNvSpPr txBox="1"/>
          <p:nvPr/>
        </p:nvSpPr>
        <p:spPr>
          <a:xfrm>
            <a:off x="6554299" y="1697486"/>
            <a:ext cx="1975452" cy="261610"/>
          </a:xfrm>
          <a:prstGeom prst="rect">
            <a:avLst/>
          </a:prstGeom>
          <a:noFill/>
        </p:spPr>
        <p:txBody>
          <a:bodyPr wrap="none" rtlCol="0">
            <a:spAutoFit/>
          </a:bodyPr>
          <a:lstStyle/>
          <a:p>
            <a:r>
              <a:rPr lang="en-US" sz="1100" dirty="0" smtClean="0"/>
              <a:t>Evacuate 1 m^3 in few minutes</a:t>
            </a:r>
            <a:endParaRPr lang="en-US" sz="1100" dirty="0"/>
          </a:p>
        </p:txBody>
      </p:sp>
      <p:sp>
        <p:nvSpPr>
          <p:cNvPr id="13" name="TextBox 12"/>
          <p:cNvSpPr txBox="1"/>
          <p:nvPr/>
        </p:nvSpPr>
        <p:spPr>
          <a:xfrm>
            <a:off x="6566394" y="2916141"/>
            <a:ext cx="582211" cy="276999"/>
          </a:xfrm>
          <a:prstGeom prst="rect">
            <a:avLst/>
          </a:prstGeom>
          <a:noFill/>
        </p:spPr>
        <p:txBody>
          <a:bodyPr wrap="none" rtlCol="0">
            <a:spAutoFit/>
          </a:bodyPr>
          <a:lstStyle/>
          <a:p>
            <a:r>
              <a:rPr lang="en-US" sz="1200" dirty="0" smtClean="0"/>
              <a:t>Quote</a:t>
            </a:r>
            <a:endParaRPr lang="en-US" sz="1200" dirty="0"/>
          </a:p>
        </p:txBody>
      </p:sp>
      <p:sp>
        <p:nvSpPr>
          <p:cNvPr id="14" name="TextBox 13"/>
          <p:cNvSpPr txBox="1"/>
          <p:nvPr/>
        </p:nvSpPr>
        <p:spPr>
          <a:xfrm>
            <a:off x="6566394" y="3649112"/>
            <a:ext cx="582211" cy="276999"/>
          </a:xfrm>
          <a:prstGeom prst="rect">
            <a:avLst/>
          </a:prstGeom>
          <a:noFill/>
        </p:spPr>
        <p:txBody>
          <a:bodyPr wrap="none" rtlCol="0">
            <a:spAutoFit/>
          </a:bodyPr>
          <a:lstStyle/>
          <a:p>
            <a:r>
              <a:rPr lang="en-US" sz="1200" dirty="0" smtClean="0"/>
              <a:t>Quote</a:t>
            </a:r>
            <a:endParaRPr lang="en-US" sz="1200" dirty="0"/>
          </a:p>
        </p:txBody>
      </p:sp>
    </p:spTree>
    <p:extLst>
      <p:ext uri="{BB962C8B-B14F-4D97-AF65-F5344CB8AC3E}">
        <p14:creationId xmlns:p14="http://schemas.microsoft.com/office/powerpoint/2010/main" val="130209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Estimate Production</a:t>
            </a:r>
            <a:endParaRPr lang="en-US" dirty="0"/>
          </a:p>
        </p:txBody>
      </p:sp>
      <p:sp>
        <p:nvSpPr>
          <p:cNvPr id="8" name="Content Placeholder 7"/>
          <p:cNvSpPr>
            <a:spLocks noGrp="1"/>
          </p:cNvSpPr>
          <p:nvPr>
            <p:ph idx="11"/>
          </p:nvPr>
        </p:nvSpPr>
        <p:spPr>
          <a:xfrm>
            <a:off x="454029" y="1207770"/>
            <a:ext cx="8232771" cy="1504340"/>
          </a:xfrm>
        </p:spPr>
        <p:txBody>
          <a:bodyPr>
            <a:normAutofit lnSpcReduction="10000"/>
          </a:bodyPr>
          <a:lstStyle/>
          <a:p>
            <a:r>
              <a:rPr lang="en-US" dirty="0" smtClean="0"/>
              <a:t>During the year where all the parts are ordered assembled, tested, and prepared for shipment underground ½ FTE of engineering is budgeted.</a:t>
            </a:r>
          </a:p>
          <a:p>
            <a:r>
              <a:rPr lang="en-US" dirty="0" smtClean="0"/>
              <a:t>Technician activities are:</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76797592"/>
              </p:ext>
            </p:extLst>
          </p:nvPr>
        </p:nvGraphicFramePr>
        <p:xfrm>
          <a:off x="1232979" y="2712110"/>
          <a:ext cx="6096000" cy="3332615"/>
        </p:xfrm>
        <a:graphic>
          <a:graphicData uri="http://schemas.openxmlformats.org/drawingml/2006/table">
            <a:tbl>
              <a:tblPr firstRow="1" lastRow="1" bandRow="1">
                <a:tableStyleId>{5C22544A-7EE6-4342-B048-85BDC9FD1C3A}</a:tableStyleId>
              </a:tblPr>
              <a:tblGrid>
                <a:gridCol w="1624314"/>
                <a:gridCol w="2328165"/>
                <a:gridCol w="489444"/>
                <a:gridCol w="754008"/>
                <a:gridCol w="900069"/>
              </a:tblGrid>
              <a:tr h="285015">
                <a:tc>
                  <a:txBody>
                    <a:bodyPr/>
                    <a:lstStyle/>
                    <a:p>
                      <a:pPr algn="l" fontAlgn="b"/>
                      <a:r>
                        <a:rPr lang="en-US" sz="1100" b="0" i="0" u="none" strike="noStrike" dirty="0">
                          <a:solidFill>
                            <a:srgbClr val="000000"/>
                          </a:solidFill>
                          <a:effectLst/>
                          <a:latin typeface="Calibri"/>
                        </a:rPr>
                        <a:t>Component</a:t>
                      </a:r>
                    </a:p>
                  </a:txBody>
                  <a:tcPr marL="12700" marR="12700" marT="12700" marB="0" anchor="b"/>
                </a:tc>
                <a:tc>
                  <a:txBody>
                    <a:bodyPr/>
                    <a:lstStyle/>
                    <a:p>
                      <a:pPr algn="l" fontAlgn="b"/>
                      <a:r>
                        <a:rPr lang="en-US" sz="1100" b="0" i="0" u="none" strike="noStrike" dirty="0">
                          <a:solidFill>
                            <a:srgbClr val="000000"/>
                          </a:solidFill>
                          <a:effectLst/>
                          <a:latin typeface="Calibri"/>
                        </a:rPr>
                        <a:t>Action</a:t>
                      </a:r>
                    </a:p>
                  </a:txBody>
                  <a:tcPr marL="12700" marR="12700" marT="12700" marB="0" anchor="b"/>
                </a:tc>
                <a:tc>
                  <a:txBody>
                    <a:bodyPr/>
                    <a:lstStyle/>
                    <a:p>
                      <a:pPr algn="ctr" fontAlgn="b"/>
                      <a:r>
                        <a:rPr lang="en-US" sz="1100" b="0" i="0" u="none" strike="noStrike">
                          <a:solidFill>
                            <a:srgbClr val="000000"/>
                          </a:solidFill>
                          <a:effectLst/>
                          <a:latin typeface="Calibri"/>
                        </a:rPr>
                        <a:t>hours</a:t>
                      </a:r>
                    </a:p>
                  </a:txBody>
                  <a:tcPr marL="12700" marR="12700" marT="12700" marB="0" anchor="b"/>
                </a:tc>
                <a:tc>
                  <a:txBody>
                    <a:bodyPr/>
                    <a:lstStyle/>
                    <a:p>
                      <a:pPr algn="ctr" fontAlgn="b"/>
                      <a:r>
                        <a:rPr lang="en-US" sz="1100" b="0" i="0" u="none" strike="noStrike">
                          <a:solidFill>
                            <a:srgbClr val="000000"/>
                          </a:solidFill>
                          <a:effectLst/>
                          <a:latin typeface="Calibri"/>
                        </a:rPr>
                        <a:t>Number of units</a:t>
                      </a:r>
                    </a:p>
                  </a:txBody>
                  <a:tcPr marL="12700" marR="12700" marT="12700" marB="0" anchor="b"/>
                </a:tc>
                <a:tc>
                  <a:txBody>
                    <a:bodyPr/>
                    <a:lstStyle/>
                    <a:p>
                      <a:pPr algn="ctr" fontAlgn="b"/>
                      <a:r>
                        <a:rPr lang="en-US" sz="1100" b="0" i="0" u="none" strike="noStrike">
                          <a:solidFill>
                            <a:srgbClr val="000000"/>
                          </a:solidFill>
                          <a:effectLst/>
                          <a:latin typeface="Calibri"/>
                        </a:rPr>
                        <a:t>Productive hours</a:t>
                      </a:r>
                    </a:p>
                  </a:txBody>
                  <a:tcPr marL="12700" marR="12700" marT="12700" marB="0" anchor="b"/>
                </a:tc>
              </a:tr>
              <a:tr h="285015">
                <a:tc>
                  <a:txBody>
                    <a:bodyPr/>
                    <a:lstStyle/>
                    <a:p>
                      <a:pPr algn="l" fontAlgn="b"/>
                      <a:r>
                        <a:rPr lang="en-US" sz="1100" b="0" i="0" u="none" strike="noStrike">
                          <a:solidFill>
                            <a:srgbClr val="000000"/>
                          </a:solidFill>
                          <a:effectLst/>
                          <a:latin typeface="Calibri"/>
                        </a:rPr>
                        <a:t>DSS I-Beams</a:t>
                      </a:r>
                    </a:p>
                  </a:txBody>
                  <a:tcPr marL="12700" marR="12700" marT="12700" marB="0" anchor="b"/>
                </a:tc>
                <a:tc>
                  <a:txBody>
                    <a:bodyPr/>
                    <a:lstStyle/>
                    <a:p>
                      <a:pPr algn="l" fontAlgn="b"/>
                      <a:r>
                        <a:rPr lang="en-US" sz="1100" b="0" i="0" u="none" strike="noStrike">
                          <a:solidFill>
                            <a:srgbClr val="000000"/>
                          </a:solidFill>
                          <a:effectLst/>
                          <a:latin typeface="Calibri"/>
                        </a:rPr>
                        <a:t>Acceptance Testing</a:t>
                      </a: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en-US" sz="1100" b="0" i="0" u="none" strike="noStrike">
                          <a:solidFill>
                            <a:srgbClr val="000000"/>
                          </a:solidFill>
                          <a:effectLst/>
                          <a:latin typeface="Calibri"/>
                        </a:rPr>
                        <a:t>70</a:t>
                      </a:r>
                    </a:p>
                  </a:txBody>
                  <a:tcPr marL="12700" marR="12700" marT="12700" marB="0" anchor="b"/>
                </a:tc>
                <a:tc>
                  <a:txBody>
                    <a:bodyPr/>
                    <a:lstStyle/>
                    <a:p>
                      <a:pPr algn="ctr" fontAlgn="b"/>
                      <a:r>
                        <a:rPr lang="en-US" sz="1100" b="0" i="0" u="none" strike="noStrike">
                          <a:solidFill>
                            <a:srgbClr val="000000"/>
                          </a:solidFill>
                          <a:effectLst/>
                          <a:latin typeface="Calibri"/>
                        </a:rPr>
                        <a:t>70</a:t>
                      </a:r>
                    </a:p>
                  </a:txBody>
                  <a:tcPr marL="12700" marR="12700" marT="12700" marB="0" anchor="b"/>
                </a:tc>
              </a:tr>
              <a:tr h="285015">
                <a:tc>
                  <a:txBody>
                    <a:bodyPr/>
                    <a:lstStyle/>
                    <a:p>
                      <a:pPr algn="l" fontAlgn="b"/>
                      <a:r>
                        <a:rPr lang="en-US" sz="1100" b="0" i="0" u="none" strike="noStrike">
                          <a:solidFill>
                            <a:srgbClr val="000000"/>
                          </a:solidFill>
                          <a:effectLst/>
                          <a:latin typeface="Calibri"/>
                        </a:rPr>
                        <a:t>DSS Support Feedthrus</a:t>
                      </a:r>
                    </a:p>
                  </a:txBody>
                  <a:tcPr marL="12700" marR="12700" marT="12700" marB="0" anchor="b"/>
                </a:tc>
                <a:tc>
                  <a:txBody>
                    <a:bodyPr/>
                    <a:lstStyle/>
                    <a:p>
                      <a:pPr algn="l" fontAlgn="ctr"/>
                      <a:r>
                        <a:rPr lang="en-US" sz="1100" b="0" i="0" u="none" strike="noStrike">
                          <a:solidFill>
                            <a:srgbClr val="000000"/>
                          </a:solidFill>
                          <a:effectLst/>
                          <a:latin typeface="Calibri"/>
                        </a:rPr>
                        <a:t>Component acceptance testing</a:t>
                      </a:r>
                    </a:p>
                  </a:txBody>
                  <a:tcPr marL="12700" marR="12700" marT="12700" marB="0" anchor="ctr"/>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is-IS" sz="1100" b="0" i="0" u="none" strike="noStrike">
                          <a:solidFill>
                            <a:srgbClr val="000000"/>
                          </a:solidFill>
                          <a:effectLst/>
                          <a:latin typeface="Calibri"/>
                        </a:rPr>
                        <a:t>105</a:t>
                      </a:r>
                    </a:p>
                  </a:txBody>
                  <a:tcPr marL="12700" marR="12700" marT="12700" marB="0" anchor="b"/>
                </a:tc>
                <a:tc>
                  <a:txBody>
                    <a:bodyPr/>
                    <a:lstStyle/>
                    <a:p>
                      <a:pPr algn="ctr" fontAlgn="b"/>
                      <a:r>
                        <a:rPr lang="is-IS" sz="1100" b="0" i="0" u="none" strike="noStrike">
                          <a:solidFill>
                            <a:srgbClr val="000000"/>
                          </a:solidFill>
                          <a:effectLst/>
                          <a:latin typeface="Calibri"/>
                        </a:rPr>
                        <a:t>105</a:t>
                      </a:r>
                    </a:p>
                  </a:txBody>
                  <a:tcPr marL="12700" marR="12700" marT="12700" marB="0" anchor="b"/>
                </a:tc>
              </a:tr>
              <a:tr h="285015">
                <a:tc>
                  <a:txBody>
                    <a:bodyPr/>
                    <a:lstStyle/>
                    <a:p>
                      <a:pPr algn="l" fontAlgn="b"/>
                      <a:r>
                        <a:rPr lang="en-US" sz="1100" b="0" i="0" u="none" strike="noStrike">
                          <a:solidFill>
                            <a:srgbClr val="000000"/>
                          </a:solidFill>
                          <a:effectLst/>
                          <a:latin typeface="Calibri"/>
                        </a:rPr>
                        <a:t>DSS Support Feedthrus</a:t>
                      </a:r>
                    </a:p>
                  </a:txBody>
                  <a:tcPr marL="12700" marR="12700" marT="12700" marB="0" anchor="b"/>
                </a:tc>
                <a:tc>
                  <a:txBody>
                    <a:bodyPr/>
                    <a:lstStyle/>
                    <a:p>
                      <a:pPr algn="l" fontAlgn="ctr"/>
                      <a:r>
                        <a:rPr lang="en-US" sz="1100" b="0" i="0" u="none" strike="noStrike">
                          <a:solidFill>
                            <a:srgbClr val="000000"/>
                          </a:solidFill>
                          <a:effectLst/>
                          <a:latin typeface="Calibri"/>
                        </a:rPr>
                        <a:t>Cleaning, Assembly and testing, bagging</a:t>
                      </a:r>
                    </a:p>
                  </a:txBody>
                  <a:tcPr marL="12700" marR="12700" marT="12700" marB="0" anchor="ctr"/>
                </a:tc>
                <a:tc>
                  <a:txBody>
                    <a:bodyPr/>
                    <a:lstStyle/>
                    <a:p>
                      <a:pPr algn="ctr" fontAlgn="b"/>
                      <a:r>
                        <a:rPr lang="is-IS" sz="1100" b="0" i="0" u="none" strike="noStrike">
                          <a:solidFill>
                            <a:srgbClr val="000000"/>
                          </a:solidFill>
                          <a:effectLst/>
                          <a:latin typeface="Calibri"/>
                        </a:rPr>
                        <a:t>12</a:t>
                      </a:r>
                    </a:p>
                  </a:txBody>
                  <a:tcPr marL="12700" marR="12700" marT="12700" marB="0" anchor="b"/>
                </a:tc>
                <a:tc>
                  <a:txBody>
                    <a:bodyPr/>
                    <a:lstStyle/>
                    <a:p>
                      <a:pPr algn="ctr" fontAlgn="b"/>
                      <a:r>
                        <a:rPr lang="is-IS" sz="1100" b="0" i="0" u="none" strike="noStrike">
                          <a:solidFill>
                            <a:srgbClr val="000000"/>
                          </a:solidFill>
                          <a:effectLst/>
                          <a:latin typeface="Calibri"/>
                        </a:rPr>
                        <a:t>105</a:t>
                      </a:r>
                    </a:p>
                  </a:txBody>
                  <a:tcPr marL="12700" marR="12700" marT="12700" marB="0" anchor="b"/>
                </a:tc>
                <a:tc>
                  <a:txBody>
                    <a:bodyPr/>
                    <a:lstStyle/>
                    <a:p>
                      <a:pPr algn="ctr" fontAlgn="b"/>
                      <a:r>
                        <a:rPr lang="tr-TR" sz="1100" b="0" i="0" u="none" strike="noStrike">
                          <a:solidFill>
                            <a:srgbClr val="000000"/>
                          </a:solidFill>
                          <a:effectLst/>
                          <a:latin typeface="Calibri"/>
                        </a:rPr>
                        <a:t>1260</a:t>
                      </a:r>
                    </a:p>
                  </a:txBody>
                  <a:tcPr marL="12700" marR="12700" marT="12700" marB="0" anchor="b"/>
                </a:tc>
              </a:tr>
              <a:tr h="285015">
                <a:tc>
                  <a:txBody>
                    <a:bodyPr/>
                    <a:lstStyle/>
                    <a:p>
                      <a:pPr algn="l" fontAlgn="b"/>
                      <a:r>
                        <a:rPr lang="en-US" sz="1100" b="0" i="0" u="none" strike="noStrike">
                          <a:solidFill>
                            <a:srgbClr val="000000"/>
                          </a:solidFill>
                          <a:effectLst/>
                          <a:latin typeface="Calibri"/>
                        </a:rPr>
                        <a:t>Assemble Support storage shipping racks</a:t>
                      </a:r>
                    </a:p>
                  </a:txBody>
                  <a:tcPr marL="12700" marR="12700" marT="12700" marB="0" anchor="b"/>
                </a:tc>
                <a:tc>
                  <a:txBody>
                    <a:bodyPr/>
                    <a:lstStyle/>
                    <a:p>
                      <a:pPr algn="l" fontAlgn="b"/>
                      <a:r>
                        <a:rPr lang="en-US" sz="1100" b="0" i="0" u="none" strike="noStrike">
                          <a:solidFill>
                            <a:srgbClr val="000000"/>
                          </a:solidFill>
                          <a:effectLst/>
                          <a:latin typeface="Calibri"/>
                        </a:rPr>
                        <a:t>Assembly</a:t>
                      </a:r>
                    </a:p>
                  </a:txBody>
                  <a:tcPr marL="12700" marR="12700" marT="12700" marB="0" anchor="b"/>
                </a:tc>
                <a:tc>
                  <a:txBody>
                    <a:bodyPr/>
                    <a:lstStyle/>
                    <a:p>
                      <a:pPr algn="ctr" fontAlgn="b"/>
                      <a:r>
                        <a:rPr lang="is-IS" sz="1100" b="0" i="0" u="none" strike="noStrike">
                          <a:solidFill>
                            <a:srgbClr val="000000"/>
                          </a:solidFill>
                          <a:effectLst/>
                          <a:latin typeface="Calibri"/>
                        </a:rPr>
                        <a:t>2</a:t>
                      </a:r>
                    </a:p>
                  </a:txBody>
                  <a:tcPr marL="12700" marR="12700" marT="12700" marB="0" anchor="b"/>
                </a:tc>
                <a:tc>
                  <a:txBody>
                    <a:bodyPr/>
                    <a:lstStyle/>
                    <a:p>
                      <a:pPr algn="ctr" fontAlgn="b"/>
                      <a:r>
                        <a:rPr lang="fi-FI" sz="1100" b="0" i="0" u="none" strike="noStrike">
                          <a:solidFill>
                            <a:srgbClr val="000000"/>
                          </a:solidFill>
                          <a:effectLst/>
                          <a:latin typeface="Calibri"/>
                        </a:rPr>
                        <a:t>18</a:t>
                      </a:r>
                    </a:p>
                  </a:txBody>
                  <a:tcPr marL="12700" marR="12700" marT="12700" marB="0" anchor="b"/>
                </a:tc>
                <a:tc>
                  <a:txBody>
                    <a:bodyPr/>
                    <a:lstStyle/>
                    <a:p>
                      <a:pPr algn="ctr" fontAlgn="b"/>
                      <a:r>
                        <a:rPr lang="cs-CZ" sz="1100" b="0" i="0" u="none" strike="noStrike">
                          <a:solidFill>
                            <a:srgbClr val="000000"/>
                          </a:solidFill>
                          <a:effectLst/>
                          <a:latin typeface="Calibri"/>
                        </a:rPr>
                        <a:t>36</a:t>
                      </a:r>
                    </a:p>
                  </a:txBody>
                  <a:tcPr marL="12700" marR="12700" marT="12700" marB="0" anchor="b"/>
                </a:tc>
              </a:tr>
              <a:tr h="285015">
                <a:tc>
                  <a:txBody>
                    <a:bodyPr/>
                    <a:lstStyle/>
                    <a:p>
                      <a:pPr algn="l" fontAlgn="b"/>
                      <a:r>
                        <a:rPr lang="en-US" sz="1100" b="0" i="0" u="none" strike="noStrike">
                          <a:solidFill>
                            <a:srgbClr val="000000"/>
                          </a:solidFill>
                          <a:effectLst/>
                          <a:latin typeface="Calibri"/>
                        </a:rPr>
                        <a:t>Crate I-Beams for transport</a:t>
                      </a:r>
                    </a:p>
                  </a:txBody>
                  <a:tcPr marL="12700" marR="12700" marT="12700" marB="0" anchor="b"/>
                </a:tc>
                <a:tc>
                  <a:txBody>
                    <a:bodyPr/>
                    <a:lstStyle/>
                    <a:p>
                      <a:pPr algn="l" fontAlgn="b"/>
                      <a:r>
                        <a:rPr lang="en-US" sz="1100" b="0" i="0" u="none" strike="noStrike">
                          <a:solidFill>
                            <a:srgbClr val="000000"/>
                          </a:solidFill>
                          <a:effectLst/>
                          <a:latin typeface="Calibri"/>
                        </a:rPr>
                        <a:t>Crate Assembly</a:t>
                      </a:r>
                    </a:p>
                  </a:txBody>
                  <a:tcPr marL="12700" marR="12700" marT="12700" marB="0" anchor="b"/>
                </a:tc>
                <a:tc>
                  <a:txBody>
                    <a:bodyPr/>
                    <a:lstStyle/>
                    <a:p>
                      <a:pPr algn="ctr" fontAlgn="b"/>
                      <a:r>
                        <a:rPr lang="en-US" sz="1100" b="0" i="0" u="none" strike="noStrike">
                          <a:solidFill>
                            <a:srgbClr val="000000"/>
                          </a:solidFill>
                          <a:effectLst/>
                          <a:latin typeface="Calibri"/>
                        </a:rPr>
                        <a:t>8</a:t>
                      </a:r>
                    </a:p>
                  </a:txBody>
                  <a:tcPr marL="12700" marR="12700" marT="12700" marB="0" anchor="b"/>
                </a:tc>
                <a:tc>
                  <a:txBody>
                    <a:bodyPr/>
                    <a:lstStyle/>
                    <a:p>
                      <a:pPr algn="ctr" fontAlgn="b"/>
                      <a:r>
                        <a:rPr lang="is-IS" sz="1100" b="0" i="0" u="none" strike="noStrike">
                          <a:solidFill>
                            <a:srgbClr val="000000"/>
                          </a:solidFill>
                          <a:effectLst/>
                          <a:latin typeface="Calibri"/>
                        </a:rPr>
                        <a:t>12</a:t>
                      </a:r>
                    </a:p>
                  </a:txBody>
                  <a:tcPr marL="12700" marR="12700" marT="12700" marB="0" anchor="b"/>
                </a:tc>
                <a:tc>
                  <a:txBody>
                    <a:bodyPr/>
                    <a:lstStyle/>
                    <a:p>
                      <a:pPr algn="ctr" fontAlgn="b"/>
                      <a:r>
                        <a:rPr lang="en-US" sz="1100" b="0" i="0" u="none" strike="noStrike">
                          <a:solidFill>
                            <a:srgbClr val="000000"/>
                          </a:solidFill>
                          <a:effectLst/>
                          <a:latin typeface="Calibri"/>
                        </a:rPr>
                        <a:t>96</a:t>
                      </a:r>
                    </a:p>
                  </a:txBody>
                  <a:tcPr marL="12700" marR="12700" marT="12700" marB="0" anchor="b"/>
                </a:tc>
              </a:tr>
              <a:tr h="396288">
                <a:tc>
                  <a:txBody>
                    <a:bodyPr/>
                    <a:lstStyle/>
                    <a:p>
                      <a:pPr algn="l" fontAlgn="b"/>
                      <a:r>
                        <a:rPr lang="en-US" sz="1100" b="0" i="0" u="none" strike="noStrike">
                          <a:solidFill>
                            <a:srgbClr val="000000"/>
                          </a:solidFill>
                          <a:effectLst/>
                          <a:latin typeface="Calibri"/>
                        </a:rPr>
                        <a:t>Assemble gantry crane and assembly area for support feed thru assembly</a:t>
                      </a:r>
                    </a:p>
                  </a:txBody>
                  <a:tcPr marL="12700" marR="12700" marT="12700" marB="0" anchor="b"/>
                </a:tc>
                <a:tc>
                  <a:txBody>
                    <a:bodyPr/>
                    <a:lstStyle/>
                    <a:p>
                      <a:pPr algn="l" fontAlgn="b"/>
                      <a:r>
                        <a:rPr lang="en-US" sz="1100" b="0" i="0" u="none" strike="noStrike">
                          <a:solidFill>
                            <a:srgbClr val="000000"/>
                          </a:solidFill>
                          <a:effectLst/>
                          <a:latin typeface="Calibri"/>
                        </a:rPr>
                        <a:t>Crane Assembly</a:t>
                      </a:r>
                    </a:p>
                  </a:txBody>
                  <a:tcPr marL="12700" marR="12700" marT="12700" marB="0" anchor="b"/>
                </a:tc>
                <a:tc>
                  <a:txBody>
                    <a:bodyPr/>
                    <a:lstStyle/>
                    <a:p>
                      <a:pPr algn="ctr" fontAlgn="b"/>
                      <a:r>
                        <a:rPr lang="is-IS" sz="1100" b="0" i="0" u="none" strike="noStrike">
                          <a:solidFill>
                            <a:srgbClr val="000000"/>
                          </a:solidFill>
                          <a:effectLst/>
                          <a:latin typeface="Calibri"/>
                        </a:rPr>
                        <a:t>20</a:t>
                      </a: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is-IS" sz="1100" b="0" i="0" u="none" strike="noStrike">
                          <a:solidFill>
                            <a:srgbClr val="000000"/>
                          </a:solidFill>
                          <a:effectLst/>
                          <a:latin typeface="Calibri"/>
                        </a:rPr>
                        <a:t>20</a:t>
                      </a:r>
                    </a:p>
                  </a:txBody>
                  <a:tcPr marL="12700" marR="12700" marT="12700" marB="0" anchor="b"/>
                </a:tc>
              </a:tr>
              <a:tr h="285015">
                <a:tc>
                  <a:txBody>
                    <a:bodyPr/>
                    <a:lstStyle/>
                    <a:p>
                      <a:pPr algn="l" fontAlgn="b"/>
                      <a:r>
                        <a:rPr lang="en-US" sz="1100" b="0" i="0" u="none" strike="noStrike">
                          <a:solidFill>
                            <a:srgbClr val="000000"/>
                          </a:solidFill>
                          <a:effectLst/>
                          <a:latin typeface="Calibri"/>
                        </a:rPr>
                        <a:t>DSS support installation tool</a:t>
                      </a:r>
                    </a:p>
                  </a:txBody>
                  <a:tcPr marL="12700" marR="12700" marT="12700" marB="0" anchor="b"/>
                </a:tc>
                <a:tc>
                  <a:txBody>
                    <a:bodyPr/>
                    <a:lstStyle/>
                    <a:p>
                      <a:pPr algn="l" fontAlgn="b"/>
                      <a:r>
                        <a:rPr lang="en-US" sz="1100" b="0" i="0" u="none" strike="noStrike">
                          <a:solidFill>
                            <a:srgbClr val="000000"/>
                          </a:solidFill>
                          <a:effectLst/>
                          <a:latin typeface="Calibri"/>
                        </a:rPr>
                        <a:t>Construct and test</a:t>
                      </a:r>
                    </a:p>
                  </a:txBody>
                  <a:tcPr marL="12700" marR="12700" marT="12700" marB="0" anchor="b"/>
                </a:tc>
                <a:tc>
                  <a:txBody>
                    <a:bodyPr/>
                    <a:lstStyle/>
                    <a:p>
                      <a:pPr algn="ctr" fontAlgn="b"/>
                      <a:r>
                        <a:rPr lang="is-IS" sz="1100" b="0" i="0" u="none" strike="noStrike">
                          <a:solidFill>
                            <a:srgbClr val="000000"/>
                          </a:solidFill>
                          <a:effectLst/>
                          <a:latin typeface="Calibri"/>
                        </a:rPr>
                        <a:t>100</a:t>
                      </a: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is-IS" sz="1100" b="0" i="0" u="none" strike="noStrike">
                          <a:solidFill>
                            <a:srgbClr val="000000"/>
                          </a:solidFill>
                          <a:effectLst/>
                          <a:latin typeface="Calibri"/>
                        </a:rPr>
                        <a:t>100</a:t>
                      </a:r>
                    </a:p>
                  </a:txBody>
                  <a:tcPr marL="12700" marR="12700" marT="12700" marB="0" anchor="b"/>
                </a:tc>
              </a:tr>
              <a:tr h="285015">
                <a:tc>
                  <a:txBody>
                    <a:bodyPr/>
                    <a:lstStyle/>
                    <a:p>
                      <a:pPr algn="l" fontAlgn="b"/>
                      <a:r>
                        <a:rPr lang="en-US" sz="1100" b="0" i="0" u="none" strike="noStrike">
                          <a:solidFill>
                            <a:srgbClr val="000000"/>
                          </a:solidFill>
                          <a:effectLst/>
                          <a:latin typeface="Calibri"/>
                        </a:rPr>
                        <a:t>Acceptance testing of Misc. Parts</a:t>
                      </a:r>
                    </a:p>
                  </a:txBody>
                  <a:tcPr marL="12700" marR="12700" marT="12700" marB="0" anchor="b"/>
                </a:tc>
                <a:tc>
                  <a:txBody>
                    <a:bodyPr/>
                    <a:lstStyle/>
                    <a:p>
                      <a:pPr algn="l" fontAlgn="b"/>
                      <a:r>
                        <a:rPr lang="en-US" sz="1100" b="0" i="0" u="none" strike="noStrike">
                          <a:solidFill>
                            <a:srgbClr val="000000"/>
                          </a:solidFill>
                          <a:effectLst/>
                          <a:latin typeface="Calibri"/>
                        </a:rPr>
                        <a:t>Acceptance Testing</a:t>
                      </a:r>
                    </a:p>
                  </a:txBody>
                  <a:tcPr marL="12700" marR="12700" marT="12700" marB="0" anchor="b"/>
                </a:tc>
                <a:tc>
                  <a:txBody>
                    <a:bodyPr/>
                    <a:lstStyle/>
                    <a:p>
                      <a:pPr algn="ctr" fontAlgn="b"/>
                      <a:r>
                        <a:rPr lang="is-IS" sz="1100" b="0" i="0" u="none" strike="noStrike">
                          <a:solidFill>
                            <a:srgbClr val="000000"/>
                          </a:solidFill>
                          <a:effectLst/>
                          <a:latin typeface="Calibri"/>
                        </a:rPr>
                        <a:t>100</a:t>
                      </a:r>
                    </a:p>
                  </a:txBody>
                  <a:tcPr marL="12700" marR="12700" marT="12700" marB="0" anchor="b"/>
                </a:tc>
                <a:tc>
                  <a:txBody>
                    <a:bodyPr/>
                    <a:lstStyle/>
                    <a:p>
                      <a:pPr algn="ctr" fontAlgn="b"/>
                      <a:r>
                        <a:rPr lang="en-US" sz="1100" b="0" i="0" u="none" strike="noStrike">
                          <a:solidFill>
                            <a:srgbClr val="000000"/>
                          </a:solidFill>
                          <a:effectLst/>
                          <a:latin typeface="Calibri"/>
                        </a:rPr>
                        <a:t>1</a:t>
                      </a:r>
                    </a:p>
                  </a:txBody>
                  <a:tcPr marL="12700" marR="12700" marT="12700" marB="0" anchor="b"/>
                </a:tc>
                <a:tc>
                  <a:txBody>
                    <a:bodyPr/>
                    <a:lstStyle/>
                    <a:p>
                      <a:pPr algn="ctr" fontAlgn="b"/>
                      <a:r>
                        <a:rPr lang="is-IS" sz="1100" b="0" i="0" u="none" strike="noStrike">
                          <a:solidFill>
                            <a:srgbClr val="000000"/>
                          </a:solidFill>
                          <a:effectLst/>
                          <a:latin typeface="Calibri"/>
                        </a:rPr>
                        <a:t>100</a:t>
                      </a:r>
                    </a:p>
                  </a:txBody>
                  <a:tcPr marL="12700" marR="12700" marT="12700" marB="0" anchor="b"/>
                </a:tc>
              </a:tr>
              <a:tr h="285015">
                <a:tc>
                  <a:txBody>
                    <a:bodyPr/>
                    <a:lstStyle/>
                    <a:p>
                      <a:pPr algn="l" fontAlgn="b"/>
                      <a:endParaRPr lang="en-US" sz="1100" b="0" i="0" u="none" strike="noStrike" dirty="0">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b"/>
                      <a:endParaRPr lang="en-US" sz="1100" b="0" i="0" u="none" strike="noStrike">
                        <a:solidFill>
                          <a:srgbClr val="000000"/>
                        </a:solidFill>
                        <a:effectLst/>
                        <a:latin typeface="Calibri"/>
                      </a:endParaRPr>
                    </a:p>
                  </a:txBody>
                  <a:tcPr marL="12700" marR="12700" marT="12700" marB="0" anchor="b"/>
                </a:tc>
                <a:tc>
                  <a:txBody>
                    <a:bodyPr/>
                    <a:lstStyle/>
                    <a:p>
                      <a:pPr algn="ctr" fontAlgn="b"/>
                      <a:r>
                        <a:rPr lang="en-US" sz="1100" b="1" i="0" u="none" strike="noStrike">
                          <a:solidFill>
                            <a:srgbClr val="000000"/>
                          </a:solidFill>
                          <a:effectLst/>
                          <a:latin typeface="Calibri"/>
                        </a:rPr>
                        <a:t>Total</a:t>
                      </a:r>
                    </a:p>
                  </a:txBody>
                  <a:tcPr marL="12700" marR="12700" marT="12700" marB="0" anchor="b"/>
                </a:tc>
                <a:tc>
                  <a:txBody>
                    <a:bodyPr/>
                    <a:lstStyle/>
                    <a:p>
                      <a:pPr algn="ctr" fontAlgn="b"/>
                      <a:r>
                        <a:rPr lang="fi-FI" sz="1100" b="1" i="0" u="none" strike="noStrike" dirty="0">
                          <a:solidFill>
                            <a:srgbClr val="000000"/>
                          </a:solidFill>
                          <a:effectLst/>
                          <a:latin typeface="Calibri"/>
                        </a:rPr>
                        <a:t>1787</a:t>
                      </a:r>
                    </a:p>
                  </a:txBody>
                  <a:tcPr marL="12700" marR="12700" marT="12700" marB="0" anchor="b"/>
                </a:tc>
              </a:tr>
            </a:tbl>
          </a:graphicData>
        </a:graphic>
      </p:graphicFrame>
      <p:sp>
        <p:nvSpPr>
          <p:cNvPr id="10" name="TextBox 9"/>
          <p:cNvSpPr txBox="1"/>
          <p:nvPr/>
        </p:nvSpPr>
        <p:spPr>
          <a:xfrm>
            <a:off x="7413718" y="5596207"/>
            <a:ext cx="1269908" cy="646331"/>
          </a:xfrm>
          <a:prstGeom prst="rect">
            <a:avLst/>
          </a:prstGeom>
          <a:noFill/>
        </p:spPr>
        <p:txBody>
          <a:bodyPr wrap="square" rtlCol="0">
            <a:spAutoFit/>
          </a:bodyPr>
          <a:lstStyle/>
          <a:p>
            <a:r>
              <a:rPr lang="en-US" dirty="0" smtClean="0"/>
              <a:t>1 FTE of technician</a:t>
            </a:r>
            <a:endParaRPr lang="en-US" dirty="0"/>
          </a:p>
        </p:txBody>
      </p:sp>
      <p:sp>
        <p:nvSpPr>
          <p:cNvPr id="11" name="TextBox 10"/>
          <p:cNvSpPr txBox="1"/>
          <p:nvPr/>
        </p:nvSpPr>
        <p:spPr>
          <a:xfrm>
            <a:off x="6927672" y="277852"/>
            <a:ext cx="1759128" cy="369332"/>
          </a:xfrm>
          <a:prstGeom prst="rect">
            <a:avLst/>
          </a:prstGeom>
          <a:noFill/>
        </p:spPr>
        <p:txBody>
          <a:bodyPr wrap="none" rtlCol="0">
            <a:spAutoFit/>
          </a:bodyPr>
          <a:lstStyle/>
          <a:p>
            <a:r>
              <a:rPr lang="en-US" dirty="0" smtClean="0"/>
              <a:t>1760hr = 1FTE </a:t>
            </a:r>
            <a:r>
              <a:rPr lang="en-US" dirty="0" err="1" smtClean="0"/>
              <a:t>yr</a:t>
            </a:r>
            <a:endParaRPr lang="en-US" dirty="0"/>
          </a:p>
        </p:txBody>
      </p:sp>
    </p:spTree>
    <p:extLst>
      <p:ext uri="{BB962C8B-B14F-4D97-AF65-F5344CB8AC3E}">
        <p14:creationId xmlns:p14="http://schemas.microsoft.com/office/powerpoint/2010/main" val="87885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4026" y="0"/>
            <a:ext cx="8229600" cy="647102"/>
          </a:xfrm>
        </p:spPr>
        <p:txBody>
          <a:bodyPr/>
          <a:lstStyle/>
          <a:p>
            <a:r>
              <a:rPr lang="en-US" dirty="0" smtClean="0"/>
              <a:t>Installation Labor</a:t>
            </a:r>
            <a:endParaRPr lang="en-US" dirty="0"/>
          </a:p>
        </p:txBody>
      </p:sp>
      <p:graphicFrame>
        <p:nvGraphicFramePr>
          <p:cNvPr id="10" name="Content Placeholder 9"/>
          <p:cNvGraphicFramePr>
            <a:graphicFrameLocks noGrp="1"/>
          </p:cNvGraphicFramePr>
          <p:nvPr>
            <p:ph idx="11"/>
            <p:extLst>
              <p:ext uri="{D42A27DB-BD31-4B8C-83A1-F6EECF244321}">
                <p14:modId xmlns:p14="http://schemas.microsoft.com/office/powerpoint/2010/main" val="253315320"/>
              </p:ext>
            </p:extLst>
          </p:nvPr>
        </p:nvGraphicFramePr>
        <p:xfrm>
          <a:off x="450849" y="687632"/>
          <a:ext cx="8232777" cy="3977639"/>
        </p:xfrm>
        <a:graphic>
          <a:graphicData uri="http://schemas.openxmlformats.org/drawingml/2006/table">
            <a:tbl>
              <a:tblPr firstRow="1" bandRow="1">
                <a:tableStyleId>{5C22544A-7EE6-4342-B048-85BDC9FD1C3A}</a:tableStyleId>
              </a:tblPr>
              <a:tblGrid>
                <a:gridCol w="2832360"/>
                <a:gridCol w="754008"/>
                <a:gridCol w="595269"/>
                <a:gridCol w="754008"/>
                <a:gridCol w="595270"/>
                <a:gridCol w="582041"/>
                <a:gridCol w="780464"/>
                <a:gridCol w="793693"/>
                <a:gridCol w="545664"/>
              </a:tblGrid>
              <a:tr h="253255">
                <a:tc>
                  <a:txBody>
                    <a:bodyPr/>
                    <a:lstStyle/>
                    <a:p>
                      <a:pPr algn="l" fontAlgn="b"/>
                      <a:endParaRPr lang="en-US" sz="1100" b="0" i="0" u="none" strike="noStrike" dirty="0">
                        <a:solidFill>
                          <a:srgbClr val="000000"/>
                        </a:solidFill>
                        <a:effectLst/>
                        <a:latin typeface="Calibri"/>
                      </a:endParaRPr>
                    </a:p>
                  </a:txBody>
                  <a:tcPr marL="12700" marR="12700" marT="12700" marB="0" anchor="b"/>
                </a:tc>
                <a:tc>
                  <a:txBody>
                    <a:bodyPr/>
                    <a:lstStyle/>
                    <a:p>
                      <a:pPr algn="ctr" fontAlgn="ctr"/>
                      <a:endParaRPr lang="en-US" sz="1100" b="0" i="0" u="none" strike="noStrike">
                        <a:solidFill>
                          <a:srgbClr val="000000"/>
                        </a:solidFill>
                        <a:effectLst/>
                        <a:latin typeface="Calibri"/>
                      </a:endParaRPr>
                    </a:p>
                  </a:txBody>
                  <a:tcPr marL="12700" marR="12700" marT="12700" marB="0" anchor="ctr"/>
                </a:tc>
                <a:tc gridSpan="2">
                  <a:txBody>
                    <a:bodyPr/>
                    <a:lstStyle/>
                    <a:p>
                      <a:pPr algn="ctr" fontAlgn="ctr"/>
                      <a:r>
                        <a:rPr lang="en-US" sz="1400" b="1" i="0" u="none" strike="noStrike" dirty="0">
                          <a:solidFill>
                            <a:srgbClr val="000000"/>
                          </a:solidFill>
                          <a:effectLst/>
                          <a:latin typeface="Calibri"/>
                        </a:rPr>
                        <a:t>Hours per Unit</a:t>
                      </a:r>
                    </a:p>
                  </a:txBody>
                  <a:tcPr marL="12700" marR="12700" marT="12700" marB="0" anchor="ctr"/>
                </a:tc>
                <a:tc hMerge="1">
                  <a:txBody>
                    <a:bodyPr/>
                    <a:lstStyle/>
                    <a:p>
                      <a:endParaRPr lang="en-US"/>
                    </a:p>
                  </a:txBody>
                  <a:tcPr/>
                </a:tc>
                <a:tc gridSpan="2">
                  <a:txBody>
                    <a:bodyPr/>
                    <a:lstStyle/>
                    <a:p>
                      <a:pPr algn="ctr" fontAlgn="ctr"/>
                      <a:r>
                        <a:rPr lang="en-US" sz="1400" b="1" i="0" u="none" strike="noStrike" dirty="0">
                          <a:solidFill>
                            <a:srgbClr val="000000"/>
                          </a:solidFill>
                          <a:effectLst/>
                          <a:latin typeface="Calibri"/>
                        </a:rPr>
                        <a:t>Total Productive Hours</a:t>
                      </a:r>
                    </a:p>
                  </a:txBody>
                  <a:tcPr marL="12700" marR="12700" marT="12700" marB="0" anchor="ctr"/>
                </a:tc>
                <a:tc hMerge="1">
                  <a:txBody>
                    <a:bodyPr/>
                    <a:lstStyle/>
                    <a:p>
                      <a:endParaRPr lang="en-US"/>
                    </a:p>
                  </a:txBody>
                  <a:tcPr/>
                </a:tc>
                <a:tc>
                  <a:txBody>
                    <a:bodyPr/>
                    <a:lstStyle/>
                    <a:p>
                      <a:pPr algn="ctr" fontAlgn="ctr"/>
                      <a:endParaRPr lang="en-US" sz="1100" b="0" i="0" u="none" strike="noStrike">
                        <a:solidFill>
                          <a:srgbClr val="000000"/>
                        </a:solidFill>
                        <a:effectLst/>
                        <a:latin typeface="Calibri"/>
                      </a:endParaRPr>
                    </a:p>
                  </a:txBody>
                  <a:tcPr marL="12700" marR="12700" marT="12700" marB="0" anchor="ctr"/>
                </a:tc>
                <a:tc gridSpan="2">
                  <a:txBody>
                    <a:bodyPr/>
                    <a:lstStyle/>
                    <a:p>
                      <a:pPr algn="ctr" fontAlgn="ctr"/>
                      <a:r>
                        <a:rPr lang="en-US" sz="1400" b="1" i="0" u="none" strike="noStrike" dirty="0">
                          <a:solidFill>
                            <a:srgbClr val="000000"/>
                          </a:solidFill>
                          <a:effectLst/>
                          <a:latin typeface="Calibri"/>
                        </a:rPr>
                        <a:t>Total Hours</a:t>
                      </a:r>
                    </a:p>
                  </a:txBody>
                  <a:tcPr marL="12700" marR="12700" marT="12700" marB="0" anchor="ctr"/>
                </a:tc>
                <a:tc hMerge="1">
                  <a:txBody>
                    <a:bodyPr/>
                    <a:lstStyle/>
                    <a:p>
                      <a:endParaRPr lang="en-US"/>
                    </a:p>
                  </a:txBody>
                  <a:tcPr/>
                </a:tc>
              </a:tr>
              <a:tr h="170479">
                <a:tc>
                  <a:txBody>
                    <a:bodyPr/>
                    <a:lstStyle/>
                    <a:p>
                      <a:pPr algn="ctr" fontAlgn="b"/>
                      <a:r>
                        <a:rPr lang="en-US" sz="1400" b="1" i="0" u="none" strike="noStrike">
                          <a:solidFill>
                            <a:srgbClr val="000000"/>
                          </a:solidFill>
                          <a:effectLst/>
                          <a:latin typeface="Calibri"/>
                        </a:rPr>
                        <a:t>Task</a:t>
                      </a:r>
                    </a:p>
                  </a:txBody>
                  <a:tcPr marL="12700" marR="12700" marT="12700" marB="0" anchor="b"/>
                </a:tc>
                <a:tc>
                  <a:txBody>
                    <a:bodyPr/>
                    <a:lstStyle/>
                    <a:p>
                      <a:pPr algn="ctr" fontAlgn="ctr"/>
                      <a:r>
                        <a:rPr lang="en-US" sz="1400" b="1" i="0" u="none" strike="noStrike">
                          <a:solidFill>
                            <a:srgbClr val="000000"/>
                          </a:solidFill>
                          <a:effectLst/>
                          <a:latin typeface="Calibri"/>
                        </a:rPr>
                        <a:t>Unit</a:t>
                      </a:r>
                    </a:p>
                  </a:txBody>
                  <a:tcPr marL="12700" marR="12700" marT="12700" marB="0" anchor="ctr"/>
                </a:tc>
                <a:tc>
                  <a:txBody>
                    <a:bodyPr/>
                    <a:lstStyle/>
                    <a:p>
                      <a:pPr algn="ctr" fontAlgn="ctr"/>
                      <a:r>
                        <a:rPr lang="en-US" sz="1400" b="1" i="0" u="none" strike="noStrike" dirty="0">
                          <a:solidFill>
                            <a:srgbClr val="000000"/>
                          </a:solidFill>
                          <a:effectLst/>
                          <a:latin typeface="Calibri"/>
                        </a:rPr>
                        <a:t>Eng. Hours </a:t>
                      </a:r>
                    </a:p>
                  </a:txBody>
                  <a:tcPr marL="12700" marR="12700" marT="12700" marB="0" anchor="ctr"/>
                </a:tc>
                <a:tc>
                  <a:txBody>
                    <a:bodyPr/>
                    <a:lstStyle/>
                    <a:p>
                      <a:pPr algn="ctr" fontAlgn="ctr"/>
                      <a:r>
                        <a:rPr lang="en-US" sz="1400" b="1" i="0" u="none" strike="noStrike">
                          <a:solidFill>
                            <a:srgbClr val="000000"/>
                          </a:solidFill>
                          <a:effectLst/>
                          <a:latin typeface="Calibri"/>
                        </a:rPr>
                        <a:t>Tech Hours</a:t>
                      </a:r>
                    </a:p>
                  </a:txBody>
                  <a:tcPr marL="12700" marR="12700" marT="12700" marB="0" anchor="ctr"/>
                </a:tc>
                <a:tc>
                  <a:txBody>
                    <a:bodyPr/>
                    <a:lstStyle/>
                    <a:p>
                      <a:pPr algn="ctr" fontAlgn="ctr"/>
                      <a:r>
                        <a:rPr lang="en-US" sz="1400" b="1" i="0" u="none" strike="noStrike">
                          <a:solidFill>
                            <a:srgbClr val="000000"/>
                          </a:solidFill>
                          <a:effectLst/>
                          <a:latin typeface="Calibri"/>
                        </a:rPr>
                        <a:t>Eng. Hours </a:t>
                      </a:r>
                    </a:p>
                  </a:txBody>
                  <a:tcPr marL="12700" marR="12700" marT="12700" marB="0" anchor="ctr"/>
                </a:tc>
                <a:tc>
                  <a:txBody>
                    <a:bodyPr/>
                    <a:lstStyle/>
                    <a:p>
                      <a:pPr algn="ctr" fontAlgn="ctr"/>
                      <a:r>
                        <a:rPr lang="en-US" sz="1400" b="1" i="0" u="none" strike="noStrike">
                          <a:solidFill>
                            <a:srgbClr val="000000"/>
                          </a:solidFill>
                          <a:effectLst/>
                          <a:latin typeface="Calibri"/>
                        </a:rPr>
                        <a:t>Tech Hours</a:t>
                      </a:r>
                    </a:p>
                  </a:txBody>
                  <a:tcPr marL="12700" marR="12700" marT="12700" marB="0" anchor="ctr"/>
                </a:tc>
                <a:tc>
                  <a:txBody>
                    <a:bodyPr/>
                    <a:lstStyle/>
                    <a:p>
                      <a:pPr algn="ctr" fontAlgn="ctr"/>
                      <a:r>
                        <a:rPr lang="en-US" sz="1400" b="1" i="0" u="none" strike="noStrike">
                          <a:solidFill>
                            <a:srgbClr val="000000"/>
                          </a:solidFill>
                          <a:effectLst/>
                          <a:latin typeface="Calibri"/>
                        </a:rPr>
                        <a:t>Efficiency Factor</a:t>
                      </a:r>
                    </a:p>
                  </a:txBody>
                  <a:tcPr marL="12700" marR="12700" marT="12700" marB="0" anchor="ctr"/>
                </a:tc>
                <a:tc>
                  <a:txBody>
                    <a:bodyPr/>
                    <a:lstStyle/>
                    <a:p>
                      <a:pPr algn="ctr" fontAlgn="ctr"/>
                      <a:r>
                        <a:rPr lang="en-US" sz="1400" b="1" i="0" u="none" strike="noStrike">
                          <a:solidFill>
                            <a:srgbClr val="000000"/>
                          </a:solidFill>
                          <a:effectLst/>
                          <a:latin typeface="Calibri"/>
                        </a:rPr>
                        <a:t>Eng. Hours </a:t>
                      </a:r>
                    </a:p>
                  </a:txBody>
                  <a:tcPr marL="12700" marR="12700" marT="12700" marB="0" anchor="ctr"/>
                </a:tc>
                <a:tc>
                  <a:txBody>
                    <a:bodyPr/>
                    <a:lstStyle/>
                    <a:p>
                      <a:pPr algn="ctr" fontAlgn="ctr"/>
                      <a:r>
                        <a:rPr lang="en-US" sz="1400" b="1" i="0" u="none" strike="noStrike">
                          <a:solidFill>
                            <a:srgbClr val="000000"/>
                          </a:solidFill>
                          <a:effectLst/>
                          <a:latin typeface="Calibri"/>
                        </a:rPr>
                        <a:t>Tech Hours</a:t>
                      </a:r>
                    </a:p>
                  </a:txBody>
                  <a:tcPr marL="12700" marR="12700" marT="12700" marB="0" anchor="ctr"/>
                </a:tc>
              </a:tr>
              <a:tr h="143872">
                <a:tc>
                  <a:txBody>
                    <a:bodyPr/>
                    <a:lstStyle/>
                    <a:p>
                      <a:pPr algn="l" fontAlgn="b"/>
                      <a:r>
                        <a:rPr lang="en-US" sz="1100" b="0" i="0" u="none" strike="noStrike">
                          <a:solidFill>
                            <a:srgbClr val="000000"/>
                          </a:solidFill>
                          <a:effectLst/>
                          <a:latin typeface="Calibri"/>
                        </a:rPr>
                        <a:t>Locate feedthroughs on cryostat</a:t>
                      </a:r>
                    </a:p>
                  </a:txBody>
                  <a:tcPr marL="12700" marR="12700" marT="12700" marB="0" anchor="b"/>
                </a:tc>
                <a:tc>
                  <a:txBody>
                    <a:bodyPr/>
                    <a:lstStyle/>
                    <a:p>
                      <a:pPr algn="ctr" fontAlgn="ctr"/>
                      <a:r>
                        <a:rPr lang="is-IS" sz="1100" b="0" i="0" u="none" strike="noStrike">
                          <a:solidFill>
                            <a:srgbClr val="000000"/>
                          </a:solidFill>
                          <a:effectLst/>
                          <a:latin typeface="Calibri"/>
                        </a:rPr>
                        <a:t>100</a:t>
                      </a:r>
                    </a:p>
                  </a:txBody>
                  <a:tcPr marL="12700" marR="12700" marT="12700" marB="0" anchor="ctr"/>
                </a:tc>
                <a:tc>
                  <a:txBody>
                    <a:bodyPr/>
                    <a:lstStyle/>
                    <a:p>
                      <a:pPr algn="ctr" fontAlgn="ctr"/>
                      <a:r>
                        <a:rPr lang="nb-NO" sz="1100" b="0" i="0" u="none" strike="noStrike">
                          <a:solidFill>
                            <a:srgbClr val="000000"/>
                          </a:solidFill>
                          <a:effectLst/>
                          <a:latin typeface="Calibri"/>
                        </a:rPr>
                        <a:t>0.5</a:t>
                      </a:r>
                    </a:p>
                  </a:txBody>
                  <a:tcPr marL="12700" marR="12700" marT="12700" marB="0" anchor="ctr"/>
                </a:tc>
                <a:tc>
                  <a:txBody>
                    <a:bodyPr/>
                    <a:lstStyle/>
                    <a:p>
                      <a:pPr algn="ctr" fontAlgn="ctr"/>
                      <a:r>
                        <a:rPr lang="is-IS" sz="1100" b="0" i="0" u="none" strike="noStrike">
                          <a:solidFill>
                            <a:srgbClr val="000000"/>
                          </a:solidFill>
                          <a:effectLst/>
                          <a:latin typeface="Calibri"/>
                        </a:rPr>
                        <a:t>2</a:t>
                      </a:r>
                    </a:p>
                  </a:txBody>
                  <a:tcPr marL="12700" marR="12700" marT="12700" marB="0" anchor="ctr"/>
                </a:tc>
                <a:tc>
                  <a:txBody>
                    <a:bodyPr/>
                    <a:lstStyle/>
                    <a:p>
                      <a:pPr algn="ctr" fontAlgn="ctr"/>
                      <a:r>
                        <a:rPr lang="en-US" sz="1100" b="0" i="0" u="none" strike="noStrike">
                          <a:solidFill>
                            <a:srgbClr val="000000"/>
                          </a:solidFill>
                          <a:effectLst/>
                          <a:latin typeface="Calibri"/>
                        </a:rPr>
                        <a:t>50</a:t>
                      </a:r>
                    </a:p>
                  </a:txBody>
                  <a:tcPr marL="12700" marR="12700" marT="12700" marB="0" anchor="ctr"/>
                </a:tc>
                <a:tc>
                  <a:txBody>
                    <a:bodyPr/>
                    <a:lstStyle/>
                    <a:p>
                      <a:pPr algn="ctr" fontAlgn="ctr"/>
                      <a:r>
                        <a:rPr lang="is-IS" sz="1100" b="0" i="0" u="none" strike="noStrike">
                          <a:solidFill>
                            <a:srgbClr val="000000"/>
                          </a:solidFill>
                          <a:effectLst/>
                          <a:latin typeface="Calibri"/>
                        </a:rPr>
                        <a:t>200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is-IS" sz="1100" b="0" i="0" u="none" strike="noStrike">
                          <a:solidFill>
                            <a:srgbClr val="000000"/>
                          </a:solidFill>
                          <a:effectLst/>
                          <a:latin typeface="Calibri"/>
                        </a:rPr>
                        <a:t>71</a:t>
                      </a:r>
                    </a:p>
                  </a:txBody>
                  <a:tcPr marL="12700" marR="12700" marT="12700" marB="0" anchor="ctr"/>
                </a:tc>
                <a:tc>
                  <a:txBody>
                    <a:bodyPr/>
                    <a:lstStyle/>
                    <a:p>
                      <a:pPr algn="ctr" fontAlgn="ctr"/>
                      <a:r>
                        <a:rPr lang="is-IS" sz="1100" b="0" i="0" u="none" strike="noStrike">
                          <a:solidFill>
                            <a:srgbClr val="000000"/>
                          </a:solidFill>
                          <a:effectLst/>
                          <a:latin typeface="Calibri"/>
                        </a:rPr>
                        <a:t>286</a:t>
                      </a:r>
                    </a:p>
                  </a:txBody>
                  <a:tcPr marL="12700" marR="12700" marT="12700" marB="0" anchor="ctr"/>
                </a:tc>
              </a:tr>
              <a:tr h="143872">
                <a:tc>
                  <a:txBody>
                    <a:bodyPr/>
                    <a:lstStyle/>
                    <a:p>
                      <a:pPr algn="l" fontAlgn="b"/>
                      <a:r>
                        <a:rPr lang="en-US" sz="1100" b="0" i="0" u="none" strike="noStrike">
                          <a:solidFill>
                            <a:srgbClr val="000000"/>
                          </a:solidFill>
                          <a:effectLst/>
                          <a:latin typeface="Calibri"/>
                        </a:rPr>
                        <a:t>Bolt feedthrough flange/align</a:t>
                      </a:r>
                    </a:p>
                  </a:txBody>
                  <a:tcPr marL="12700" marR="12700" marT="12700" marB="0" anchor="b"/>
                </a:tc>
                <a:tc>
                  <a:txBody>
                    <a:bodyPr/>
                    <a:lstStyle/>
                    <a:p>
                      <a:pPr algn="ctr" fontAlgn="ctr"/>
                      <a:r>
                        <a:rPr lang="is-IS" sz="1100" b="0" i="0" u="none" strike="noStrike">
                          <a:solidFill>
                            <a:srgbClr val="000000"/>
                          </a:solidFill>
                          <a:effectLst/>
                          <a:latin typeface="Calibri"/>
                        </a:rPr>
                        <a:t>100</a:t>
                      </a: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r>
                        <a:rPr lang="en-US" sz="1100" b="0" i="0" u="none" strike="noStrike">
                          <a:solidFill>
                            <a:srgbClr val="000000"/>
                          </a:solidFill>
                          <a:effectLst/>
                          <a:latin typeface="Calibri"/>
                        </a:rPr>
                        <a:t>1</a:t>
                      </a:r>
                    </a:p>
                  </a:txBody>
                  <a:tcPr marL="12700" marR="12700" marT="12700" marB="0" anchor="ctr"/>
                </a:tc>
                <a:tc>
                  <a:txBody>
                    <a:bodyPr/>
                    <a:lstStyle/>
                    <a:p>
                      <a:pPr algn="ctr" fontAlgn="ctr"/>
                      <a:r>
                        <a:rPr lang="en-US" sz="1100" b="0" i="0" u="none" strike="noStrike">
                          <a:solidFill>
                            <a:srgbClr val="000000"/>
                          </a:solidFill>
                          <a:effectLst/>
                          <a:latin typeface="Calibri"/>
                        </a:rPr>
                        <a:t>0</a:t>
                      </a:r>
                    </a:p>
                  </a:txBody>
                  <a:tcPr marL="12700" marR="12700" marT="12700" marB="0" anchor="ctr"/>
                </a:tc>
                <a:tc>
                  <a:txBody>
                    <a:bodyPr/>
                    <a:lstStyle/>
                    <a:p>
                      <a:pPr algn="ctr" fontAlgn="ctr"/>
                      <a:r>
                        <a:rPr lang="is-IS" sz="1100" b="0" i="0" u="none" strike="noStrike">
                          <a:solidFill>
                            <a:srgbClr val="000000"/>
                          </a:solidFill>
                          <a:effectLst/>
                          <a:latin typeface="Calibri"/>
                        </a:rPr>
                        <a:t>100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0</a:t>
                      </a:r>
                    </a:p>
                  </a:txBody>
                  <a:tcPr marL="12700" marR="12700" marT="12700" marB="0" anchor="ctr"/>
                </a:tc>
                <a:tc>
                  <a:txBody>
                    <a:bodyPr/>
                    <a:lstStyle/>
                    <a:p>
                      <a:pPr algn="ctr" fontAlgn="ctr"/>
                      <a:r>
                        <a:rPr lang="is-IS" sz="1100" b="0" i="0" u="none" strike="noStrike">
                          <a:solidFill>
                            <a:srgbClr val="000000"/>
                          </a:solidFill>
                          <a:effectLst/>
                          <a:latin typeface="Calibri"/>
                        </a:rPr>
                        <a:t>143</a:t>
                      </a:r>
                    </a:p>
                  </a:txBody>
                  <a:tcPr marL="12700" marR="12700" marT="12700" marB="0" anchor="ctr"/>
                </a:tc>
              </a:tr>
              <a:tr h="143872">
                <a:tc>
                  <a:txBody>
                    <a:bodyPr/>
                    <a:lstStyle/>
                    <a:p>
                      <a:pPr algn="l" fontAlgn="b"/>
                      <a:r>
                        <a:rPr lang="en-US" sz="1100" b="0" i="0" u="none" strike="noStrike">
                          <a:solidFill>
                            <a:srgbClr val="000000"/>
                          </a:solidFill>
                          <a:effectLst/>
                          <a:latin typeface="Calibri"/>
                        </a:rPr>
                        <a:t>Leak Testing</a:t>
                      </a:r>
                    </a:p>
                  </a:txBody>
                  <a:tcPr marL="12700" marR="12700" marT="12700" marB="0" anchor="b"/>
                </a:tc>
                <a:tc>
                  <a:txBody>
                    <a:bodyPr/>
                    <a:lstStyle/>
                    <a:p>
                      <a:pPr algn="ctr" fontAlgn="ctr"/>
                      <a:r>
                        <a:rPr lang="is-IS" sz="1100" b="0" i="0" u="none" strike="noStrike">
                          <a:solidFill>
                            <a:srgbClr val="000000"/>
                          </a:solidFill>
                          <a:effectLst/>
                          <a:latin typeface="Calibri"/>
                        </a:rPr>
                        <a:t>100</a:t>
                      </a: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r>
                        <a:rPr lang="en-US" sz="1100" b="0" i="0" u="none" strike="noStrike">
                          <a:solidFill>
                            <a:srgbClr val="000000"/>
                          </a:solidFill>
                          <a:effectLst/>
                          <a:latin typeface="Calibri"/>
                        </a:rPr>
                        <a:t>1</a:t>
                      </a: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r>
                        <a:rPr lang="is-IS" sz="1100" b="0" i="0" u="none" strike="noStrike">
                          <a:solidFill>
                            <a:srgbClr val="000000"/>
                          </a:solidFill>
                          <a:effectLst/>
                          <a:latin typeface="Calibri"/>
                        </a:rPr>
                        <a:t>100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0</a:t>
                      </a:r>
                    </a:p>
                  </a:txBody>
                  <a:tcPr marL="12700" marR="12700" marT="12700" marB="0" anchor="ctr"/>
                </a:tc>
                <a:tc>
                  <a:txBody>
                    <a:bodyPr/>
                    <a:lstStyle/>
                    <a:p>
                      <a:pPr algn="ctr" fontAlgn="ctr"/>
                      <a:r>
                        <a:rPr lang="is-IS" sz="1100" b="0" i="0" u="none" strike="noStrike">
                          <a:solidFill>
                            <a:srgbClr val="000000"/>
                          </a:solidFill>
                          <a:effectLst/>
                          <a:latin typeface="Calibri"/>
                        </a:rPr>
                        <a:t>143</a:t>
                      </a:r>
                    </a:p>
                  </a:txBody>
                  <a:tcPr marL="12700" marR="12700" marT="12700" marB="0" anchor="ctr"/>
                </a:tc>
              </a:tr>
              <a:tr h="143872">
                <a:tc>
                  <a:txBody>
                    <a:bodyPr/>
                    <a:lstStyle/>
                    <a:p>
                      <a:pPr algn="l" fontAlgn="b"/>
                      <a:r>
                        <a:rPr lang="en-US" sz="1100" b="0" i="0" u="none" strike="noStrike">
                          <a:solidFill>
                            <a:srgbClr val="000000"/>
                          </a:solidFill>
                          <a:effectLst/>
                          <a:latin typeface="Calibri"/>
                        </a:rPr>
                        <a:t>Move I-beams into cryostat</a:t>
                      </a:r>
                    </a:p>
                  </a:txBody>
                  <a:tcPr marL="12700" marR="12700" marT="12700" marB="0" anchor="b"/>
                </a:tc>
                <a:tc>
                  <a:txBody>
                    <a:bodyPr/>
                    <a:lstStyle/>
                    <a:p>
                      <a:pPr algn="ctr" fontAlgn="ctr"/>
                      <a:r>
                        <a:rPr lang="en-US" sz="1100" b="0" i="0" u="none" strike="noStrike">
                          <a:solidFill>
                            <a:srgbClr val="000000"/>
                          </a:solidFill>
                          <a:effectLst/>
                          <a:latin typeface="Calibri"/>
                        </a:rPr>
                        <a:t>50</a:t>
                      </a:r>
                    </a:p>
                  </a:txBody>
                  <a:tcPr marL="12700" marR="12700" marT="12700" marB="0" anchor="ctr"/>
                </a:tc>
                <a:tc>
                  <a:txBody>
                    <a:bodyPr/>
                    <a:lstStyle/>
                    <a:p>
                      <a:pPr algn="ctr" fontAlgn="ctr"/>
                      <a:r>
                        <a:rPr lang="nb-NO" sz="1100" b="0" i="0" u="none" strike="noStrike">
                          <a:solidFill>
                            <a:srgbClr val="000000"/>
                          </a:solidFill>
                          <a:effectLst/>
                          <a:latin typeface="Calibri"/>
                        </a:rPr>
                        <a:t>0.5</a:t>
                      </a:r>
                    </a:p>
                  </a:txBody>
                  <a:tcPr marL="12700" marR="12700" marT="12700" marB="0" anchor="ctr"/>
                </a:tc>
                <a:tc>
                  <a:txBody>
                    <a:bodyPr/>
                    <a:lstStyle/>
                    <a:p>
                      <a:pPr algn="ctr" fontAlgn="ctr"/>
                      <a:r>
                        <a:rPr lang="hr-HR" sz="1100" b="0" i="0" u="none" strike="noStrike">
                          <a:solidFill>
                            <a:srgbClr val="000000"/>
                          </a:solidFill>
                          <a:effectLst/>
                          <a:latin typeface="Calibri"/>
                        </a:rPr>
                        <a:t>2.5</a:t>
                      </a:r>
                    </a:p>
                  </a:txBody>
                  <a:tcPr marL="12700" marR="12700" marT="12700" marB="0" anchor="ctr"/>
                </a:tc>
                <a:tc>
                  <a:txBody>
                    <a:bodyPr/>
                    <a:lstStyle/>
                    <a:p>
                      <a:pPr algn="ctr" fontAlgn="ctr"/>
                      <a:r>
                        <a:rPr lang="is-IS" sz="1100" b="0" i="0" u="none" strike="noStrike">
                          <a:solidFill>
                            <a:srgbClr val="000000"/>
                          </a:solidFill>
                          <a:effectLst/>
                          <a:latin typeface="Calibri"/>
                        </a:rPr>
                        <a:t>25</a:t>
                      </a:r>
                    </a:p>
                  </a:txBody>
                  <a:tcPr marL="12700" marR="12700" marT="12700" marB="0" anchor="ctr"/>
                </a:tc>
                <a:tc>
                  <a:txBody>
                    <a:bodyPr/>
                    <a:lstStyle/>
                    <a:p>
                      <a:pPr algn="ctr" fontAlgn="ctr"/>
                      <a:r>
                        <a:rPr lang="is-IS" sz="1100" b="0" i="0" u="none" strike="noStrike">
                          <a:solidFill>
                            <a:srgbClr val="000000"/>
                          </a:solidFill>
                          <a:effectLst/>
                          <a:latin typeface="Calibri"/>
                        </a:rPr>
                        <a:t>125</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cs-CZ" sz="1100" b="0" i="0" u="none" strike="noStrike">
                          <a:solidFill>
                            <a:srgbClr val="000000"/>
                          </a:solidFill>
                          <a:effectLst/>
                          <a:latin typeface="Calibri"/>
                        </a:rPr>
                        <a:t>36</a:t>
                      </a:r>
                    </a:p>
                  </a:txBody>
                  <a:tcPr marL="12700" marR="12700" marT="12700" marB="0" anchor="ctr"/>
                </a:tc>
                <a:tc>
                  <a:txBody>
                    <a:bodyPr/>
                    <a:lstStyle/>
                    <a:p>
                      <a:pPr algn="ctr" fontAlgn="ctr"/>
                      <a:r>
                        <a:rPr lang="fi-FI" sz="1100" b="0" i="0" u="none" strike="noStrike">
                          <a:solidFill>
                            <a:srgbClr val="000000"/>
                          </a:solidFill>
                          <a:effectLst/>
                          <a:latin typeface="Calibri"/>
                        </a:rPr>
                        <a:t>179</a:t>
                      </a:r>
                    </a:p>
                  </a:txBody>
                  <a:tcPr marL="12700" marR="12700" marT="12700" marB="0" anchor="ctr"/>
                </a:tc>
              </a:tr>
              <a:tr h="143872">
                <a:tc>
                  <a:txBody>
                    <a:bodyPr/>
                    <a:lstStyle/>
                    <a:p>
                      <a:pPr algn="l" fontAlgn="b"/>
                      <a:r>
                        <a:rPr lang="en-US" sz="1100" b="0" i="0" u="none" strike="noStrike">
                          <a:solidFill>
                            <a:srgbClr val="000000"/>
                          </a:solidFill>
                          <a:effectLst/>
                          <a:latin typeface="Calibri"/>
                        </a:rPr>
                        <a:t>Setup tripod/gantry and beam lifting cable</a:t>
                      </a:r>
                    </a:p>
                  </a:txBody>
                  <a:tcPr marL="12700" marR="12700" marT="12700" marB="0" anchor="b"/>
                </a:tc>
                <a:tc>
                  <a:txBody>
                    <a:bodyPr/>
                    <a:lstStyle/>
                    <a:p>
                      <a:pPr algn="ctr" fontAlgn="ctr"/>
                      <a:r>
                        <a:rPr lang="en-US" sz="1100" b="0" i="0" u="none" strike="noStrike">
                          <a:solidFill>
                            <a:srgbClr val="000000"/>
                          </a:solidFill>
                          <a:effectLst/>
                          <a:latin typeface="Calibri"/>
                        </a:rPr>
                        <a:t>50</a:t>
                      </a:r>
                    </a:p>
                  </a:txBody>
                  <a:tcPr marL="12700" marR="12700" marT="12700" marB="0" anchor="ctr"/>
                </a:tc>
                <a:tc>
                  <a:txBody>
                    <a:bodyPr/>
                    <a:lstStyle/>
                    <a:p>
                      <a:pPr algn="ctr" fontAlgn="ctr"/>
                      <a:r>
                        <a:rPr lang="nb-NO" sz="1100" b="0" i="0" u="none" strike="noStrike">
                          <a:solidFill>
                            <a:srgbClr val="000000"/>
                          </a:solidFill>
                          <a:effectLst/>
                          <a:latin typeface="Calibri"/>
                        </a:rPr>
                        <a:t>0.5</a:t>
                      </a:r>
                    </a:p>
                  </a:txBody>
                  <a:tcPr marL="12700" marR="12700" marT="12700" marB="0" anchor="ctr"/>
                </a:tc>
                <a:tc>
                  <a:txBody>
                    <a:bodyPr/>
                    <a:lstStyle/>
                    <a:p>
                      <a:pPr algn="ctr" fontAlgn="ctr"/>
                      <a:r>
                        <a:rPr lang="en-US" sz="1100" b="0" i="0" u="none" strike="noStrike">
                          <a:solidFill>
                            <a:srgbClr val="000000"/>
                          </a:solidFill>
                          <a:effectLst/>
                          <a:latin typeface="Calibri"/>
                        </a:rPr>
                        <a:t>5</a:t>
                      </a:r>
                    </a:p>
                  </a:txBody>
                  <a:tcPr marL="12700" marR="12700" marT="12700" marB="0" anchor="ctr"/>
                </a:tc>
                <a:tc>
                  <a:txBody>
                    <a:bodyPr/>
                    <a:lstStyle/>
                    <a:p>
                      <a:pPr algn="ctr" fontAlgn="ctr"/>
                      <a:r>
                        <a:rPr lang="is-IS" sz="1100" b="0" i="0" u="none" strike="noStrike">
                          <a:solidFill>
                            <a:srgbClr val="000000"/>
                          </a:solidFill>
                          <a:effectLst/>
                          <a:latin typeface="Calibri"/>
                        </a:rPr>
                        <a:t>25</a:t>
                      </a:r>
                    </a:p>
                  </a:txBody>
                  <a:tcPr marL="12700" marR="12700" marT="12700" marB="0" anchor="ctr"/>
                </a:tc>
                <a:tc>
                  <a:txBody>
                    <a:bodyPr/>
                    <a:lstStyle/>
                    <a:p>
                      <a:pPr algn="ctr" fontAlgn="ctr"/>
                      <a:r>
                        <a:rPr lang="is-IS" sz="1100" b="0" i="0" u="none" strike="noStrike">
                          <a:solidFill>
                            <a:srgbClr val="000000"/>
                          </a:solidFill>
                          <a:effectLst/>
                          <a:latin typeface="Calibri"/>
                        </a:rPr>
                        <a:t>250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cs-CZ" sz="1100" b="0" i="0" u="none" strike="noStrike">
                          <a:solidFill>
                            <a:srgbClr val="000000"/>
                          </a:solidFill>
                          <a:effectLst/>
                          <a:latin typeface="Calibri"/>
                        </a:rPr>
                        <a:t>36</a:t>
                      </a:r>
                    </a:p>
                  </a:txBody>
                  <a:tcPr marL="12700" marR="12700" marT="12700" marB="0" anchor="ctr"/>
                </a:tc>
                <a:tc>
                  <a:txBody>
                    <a:bodyPr/>
                    <a:lstStyle/>
                    <a:p>
                      <a:pPr algn="ctr" fontAlgn="ctr"/>
                      <a:r>
                        <a:rPr lang="ru-RU" sz="1100" b="0" i="0" u="none" strike="noStrike">
                          <a:solidFill>
                            <a:srgbClr val="000000"/>
                          </a:solidFill>
                          <a:effectLst/>
                          <a:latin typeface="Calibri"/>
                        </a:rPr>
                        <a:t>357</a:t>
                      </a:r>
                    </a:p>
                  </a:txBody>
                  <a:tcPr marL="12700" marR="12700" marT="12700" marB="0" anchor="ctr"/>
                </a:tc>
              </a:tr>
              <a:tr h="143872">
                <a:tc>
                  <a:txBody>
                    <a:bodyPr/>
                    <a:lstStyle/>
                    <a:p>
                      <a:pPr algn="l" fontAlgn="b"/>
                      <a:r>
                        <a:rPr lang="en-US" sz="1100" b="0" i="0" u="none" strike="noStrike">
                          <a:solidFill>
                            <a:srgbClr val="000000"/>
                          </a:solidFill>
                          <a:effectLst/>
                          <a:latin typeface="Calibri"/>
                        </a:rPr>
                        <a:t>Lift beam and attach to clevis</a:t>
                      </a:r>
                    </a:p>
                  </a:txBody>
                  <a:tcPr marL="12700" marR="12700" marT="12700" marB="0" anchor="b"/>
                </a:tc>
                <a:tc>
                  <a:txBody>
                    <a:bodyPr/>
                    <a:lstStyle/>
                    <a:p>
                      <a:pPr algn="ctr" fontAlgn="ctr"/>
                      <a:r>
                        <a:rPr lang="en-US" sz="1100" b="0" i="0" u="none" strike="noStrike">
                          <a:solidFill>
                            <a:srgbClr val="000000"/>
                          </a:solidFill>
                          <a:effectLst/>
                          <a:latin typeface="Calibri"/>
                        </a:rPr>
                        <a:t>50</a:t>
                      </a:r>
                    </a:p>
                  </a:txBody>
                  <a:tcPr marL="12700" marR="12700" marT="12700" marB="0" anchor="ctr"/>
                </a:tc>
                <a:tc>
                  <a:txBody>
                    <a:bodyPr/>
                    <a:lstStyle/>
                    <a:p>
                      <a:pPr algn="ctr" fontAlgn="ctr"/>
                      <a:r>
                        <a:rPr lang="nb-NO" sz="1100" b="0" i="0" u="none" strike="noStrike">
                          <a:solidFill>
                            <a:srgbClr val="000000"/>
                          </a:solidFill>
                          <a:effectLst/>
                          <a:latin typeface="Calibri"/>
                        </a:rPr>
                        <a:t>0.5</a:t>
                      </a:r>
                    </a:p>
                  </a:txBody>
                  <a:tcPr marL="12700" marR="12700" marT="12700" marB="0" anchor="ctr"/>
                </a:tc>
                <a:tc>
                  <a:txBody>
                    <a:bodyPr/>
                    <a:lstStyle/>
                    <a:p>
                      <a:pPr algn="ctr" fontAlgn="ctr"/>
                      <a:r>
                        <a:rPr lang="en-US" sz="1100" b="0" i="0" u="none" strike="noStrike">
                          <a:solidFill>
                            <a:srgbClr val="000000"/>
                          </a:solidFill>
                          <a:effectLst/>
                          <a:latin typeface="Calibri"/>
                        </a:rPr>
                        <a:t>8</a:t>
                      </a:r>
                    </a:p>
                  </a:txBody>
                  <a:tcPr marL="12700" marR="12700" marT="12700" marB="0" anchor="ctr"/>
                </a:tc>
                <a:tc>
                  <a:txBody>
                    <a:bodyPr/>
                    <a:lstStyle/>
                    <a:p>
                      <a:pPr algn="ctr" fontAlgn="ctr"/>
                      <a:r>
                        <a:rPr lang="is-IS" sz="1100" b="0" i="0" u="none" strike="noStrike">
                          <a:solidFill>
                            <a:srgbClr val="000000"/>
                          </a:solidFill>
                          <a:effectLst/>
                          <a:latin typeface="Calibri"/>
                        </a:rPr>
                        <a:t>25</a:t>
                      </a:r>
                    </a:p>
                  </a:txBody>
                  <a:tcPr marL="12700" marR="12700" marT="12700" marB="0" anchor="ctr"/>
                </a:tc>
                <a:tc>
                  <a:txBody>
                    <a:bodyPr/>
                    <a:lstStyle/>
                    <a:p>
                      <a:pPr algn="ctr" fontAlgn="ctr"/>
                      <a:r>
                        <a:rPr lang="is-IS" sz="1100" b="0" i="0" u="none" strike="noStrike">
                          <a:solidFill>
                            <a:srgbClr val="000000"/>
                          </a:solidFill>
                          <a:effectLst/>
                          <a:latin typeface="Calibri"/>
                        </a:rPr>
                        <a:t>400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cs-CZ" sz="1100" b="0" i="0" u="none" strike="noStrike">
                          <a:solidFill>
                            <a:srgbClr val="000000"/>
                          </a:solidFill>
                          <a:effectLst/>
                          <a:latin typeface="Calibri"/>
                        </a:rPr>
                        <a:t>36</a:t>
                      </a:r>
                    </a:p>
                  </a:txBody>
                  <a:tcPr marL="12700" marR="12700" marT="12700" marB="0" anchor="ctr"/>
                </a:tc>
                <a:tc>
                  <a:txBody>
                    <a:bodyPr/>
                    <a:lstStyle/>
                    <a:p>
                      <a:pPr algn="ctr" fontAlgn="ctr"/>
                      <a:r>
                        <a:rPr lang="is-IS" sz="1100" b="0" i="0" u="none" strike="noStrike">
                          <a:solidFill>
                            <a:srgbClr val="000000"/>
                          </a:solidFill>
                          <a:effectLst/>
                          <a:latin typeface="Calibri"/>
                        </a:rPr>
                        <a:t>571</a:t>
                      </a:r>
                    </a:p>
                  </a:txBody>
                  <a:tcPr marL="12700" marR="12700" marT="12700" marB="0" anchor="ctr"/>
                </a:tc>
              </a:tr>
              <a:tr h="143872">
                <a:tc>
                  <a:txBody>
                    <a:bodyPr/>
                    <a:lstStyle/>
                    <a:p>
                      <a:pPr algn="l" fontAlgn="b"/>
                      <a:r>
                        <a:rPr lang="en-US" sz="1100" b="0" i="0" u="none" strike="noStrike">
                          <a:solidFill>
                            <a:srgbClr val="000000"/>
                          </a:solidFill>
                          <a:effectLst/>
                          <a:latin typeface="Calibri"/>
                        </a:rPr>
                        <a:t>Align and Fix Beam</a:t>
                      </a:r>
                    </a:p>
                  </a:txBody>
                  <a:tcPr marL="12700" marR="12700" marT="12700" marB="0" anchor="b"/>
                </a:tc>
                <a:tc>
                  <a:txBody>
                    <a:bodyPr/>
                    <a:lstStyle/>
                    <a:p>
                      <a:pPr algn="ctr" fontAlgn="ctr"/>
                      <a:r>
                        <a:rPr lang="en-US" sz="1100" b="0" i="0" u="none" strike="noStrike">
                          <a:solidFill>
                            <a:srgbClr val="000000"/>
                          </a:solidFill>
                          <a:effectLst/>
                          <a:latin typeface="Calibri"/>
                        </a:rPr>
                        <a:t>50</a:t>
                      </a:r>
                    </a:p>
                  </a:txBody>
                  <a:tcPr marL="12700" marR="12700" marT="12700" marB="0" anchor="ctr"/>
                </a:tc>
                <a:tc>
                  <a:txBody>
                    <a:bodyPr/>
                    <a:lstStyle/>
                    <a:p>
                      <a:pPr algn="ctr" fontAlgn="ctr"/>
                      <a:r>
                        <a:rPr lang="en-US" sz="1100" b="0" i="0" u="none" strike="noStrike">
                          <a:solidFill>
                            <a:srgbClr val="000000"/>
                          </a:solidFill>
                          <a:effectLst/>
                          <a:latin typeface="Calibri"/>
                        </a:rPr>
                        <a:t>1</a:t>
                      </a:r>
                    </a:p>
                  </a:txBody>
                  <a:tcPr marL="12700" marR="12700" marT="12700" marB="0" anchor="ctr"/>
                </a:tc>
                <a:tc>
                  <a:txBody>
                    <a:bodyPr/>
                    <a:lstStyle/>
                    <a:p>
                      <a:pPr algn="ctr" fontAlgn="ctr"/>
                      <a:r>
                        <a:rPr lang="en-US" sz="1100" b="0" i="0" u="none" strike="noStrike">
                          <a:solidFill>
                            <a:srgbClr val="000000"/>
                          </a:solidFill>
                          <a:effectLst/>
                          <a:latin typeface="Calibri"/>
                        </a:rPr>
                        <a:t>8</a:t>
                      </a:r>
                    </a:p>
                  </a:txBody>
                  <a:tcPr marL="12700" marR="12700" marT="12700" marB="0" anchor="ctr"/>
                </a:tc>
                <a:tc>
                  <a:txBody>
                    <a:bodyPr/>
                    <a:lstStyle/>
                    <a:p>
                      <a:pPr algn="ctr" fontAlgn="ctr"/>
                      <a:r>
                        <a:rPr lang="en-US" sz="1100" b="0" i="0" u="none" strike="noStrike">
                          <a:solidFill>
                            <a:srgbClr val="000000"/>
                          </a:solidFill>
                          <a:effectLst/>
                          <a:latin typeface="Calibri"/>
                        </a:rPr>
                        <a:t>50</a:t>
                      </a:r>
                    </a:p>
                  </a:txBody>
                  <a:tcPr marL="12700" marR="12700" marT="12700" marB="0" anchor="ctr"/>
                </a:tc>
                <a:tc>
                  <a:txBody>
                    <a:bodyPr/>
                    <a:lstStyle/>
                    <a:p>
                      <a:pPr algn="ctr" fontAlgn="ctr"/>
                      <a:r>
                        <a:rPr lang="is-IS" sz="1100" b="0" i="0" u="none" strike="noStrike">
                          <a:solidFill>
                            <a:srgbClr val="000000"/>
                          </a:solidFill>
                          <a:effectLst/>
                          <a:latin typeface="Calibri"/>
                        </a:rPr>
                        <a:t>400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is-IS" sz="1100" b="0" i="0" u="none" strike="noStrike">
                          <a:solidFill>
                            <a:srgbClr val="000000"/>
                          </a:solidFill>
                          <a:effectLst/>
                          <a:latin typeface="Calibri"/>
                        </a:rPr>
                        <a:t>71</a:t>
                      </a:r>
                    </a:p>
                  </a:txBody>
                  <a:tcPr marL="12700" marR="12700" marT="12700" marB="0" anchor="ctr"/>
                </a:tc>
                <a:tc>
                  <a:txBody>
                    <a:bodyPr/>
                    <a:lstStyle/>
                    <a:p>
                      <a:pPr algn="ctr" fontAlgn="ctr"/>
                      <a:r>
                        <a:rPr lang="is-IS" sz="1100" b="0" i="0" u="none" strike="noStrike">
                          <a:solidFill>
                            <a:srgbClr val="000000"/>
                          </a:solidFill>
                          <a:effectLst/>
                          <a:latin typeface="Calibri"/>
                        </a:rPr>
                        <a:t>571</a:t>
                      </a:r>
                    </a:p>
                  </a:txBody>
                  <a:tcPr marL="12700" marR="12700" marT="12700" marB="0" anchor="ctr"/>
                </a:tc>
              </a:tr>
              <a:tr h="143872">
                <a:tc>
                  <a:txBody>
                    <a:bodyPr/>
                    <a:lstStyle/>
                    <a:p>
                      <a:pPr algn="l" fontAlgn="b"/>
                      <a:r>
                        <a:rPr lang="en-US" sz="1100" b="0" i="0" u="none" strike="noStrike">
                          <a:solidFill>
                            <a:srgbClr val="000000"/>
                          </a:solidFill>
                          <a:effectLst/>
                          <a:latin typeface="Calibri"/>
                        </a:rPr>
                        <a:t>Survey and Adjust position</a:t>
                      </a:r>
                    </a:p>
                  </a:txBody>
                  <a:tcPr marL="12700" marR="12700" marT="12700" marB="0" anchor="b"/>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r>
              <a:tr h="143872">
                <a:tc>
                  <a:txBody>
                    <a:bodyPr/>
                    <a:lstStyle/>
                    <a:p>
                      <a:pPr algn="l" fontAlgn="b"/>
                      <a:r>
                        <a:rPr lang="en-US" sz="1100" b="0" i="0" u="none" strike="noStrike">
                          <a:solidFill>
                            <a:srgbClr val="000000"/>
                          </a:solidFill>
                          <a:effectLst/>
                          <a:latin typeface="Calibri"/>
                        </a:rPr>
                        <a:t>Move N-S Shuttle support beams into cryostat</a:t>
                      </a:r>
                    </a:p>
                  </a:txBody>
                  <a:tcPr marL="12700" marR="12700" marT="12700" marB="0" anchor="b"/>
                </a:tc>
                <a:tc>
                  <a:txBody>
                    <a:bodyPr/>
                    <a:lstStyle/>
                    <a:p>
                      <a:pPr algn="ctr" fontAlgn="ctr"/>
                      <a:r>
                        <a:rPr lang="en-US" sz="1100" b="0" i="0" u="none" strike="noStrike">
                          <a:solidFill>
                            <a:srgbClr val="000000"/>
                          </a:solidFill>
                          <a:effectLst/>
                          <a:latin typeface="Calibri"/>
                        </a:rPr>
                        <a:t>10</a:t>
                      </a: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r>
                        <a:rPr lang="is-IS" sz="1100" b="0" i="0" u="none" strike="noStrike">
                          <a:solidFill>
                            <a:srgbClr val="000000"/>
                          </a:solidFill>
                          <a:effectLst/>
                          <a:latin typeface="Calibri"/>
                        </a:rPr>
                        <a:t>2</a:t>
                      </a:r>
                    </a:p>
                  </a:txBody>
                  <a:tcPr marL="12700" marR="12700" marT="12700" marB="0" anchor="ctr"/>
                </a:tc>
                <a:tc>
                  <a:txBody>
                    <a:bodyPr/>
                    <a:lstStyle/>
                    <a:p>
                      <a:pPr algn="ctr" fontAlgn="ctr"/>
                      <a:r>
                        <a:rPr lang="en-US" sz="1100" b="0" i="0" u="none" strike="noStrike">
                          <a:solidFill>
                            <a:srgbClr val="000000"/>
                          </a:solidFill>
                          <a:effectLst/>
                          <a:latin typeface="Calibri"/>
                        </a:rPr>
                        <a:t>0</a:t>
                      </a:r>
                    </a:p>
                  </a:txBody>
                  <a:tcPr marL="12700" marR="12700" marT="12700" marB="0" anchor="ctr"/>
                </a:tc>
                <a:tc>
                  <a:txBody>
                    <a:bodyPr/>
                    <a:lstStyle/>
                    <a:p>
                      <a:pPr algn="ctr" fontAlgn="ctr"/>
                      <a:r>
                        <a:rPr lang="is-IS" sz="1100" b="0" i="0" u="none" strike="noStrike">
                          <a:solidFill>
                            <a:srgbClr val="000000"/>
                          </a:solidFill>
                          <a:effectLst/>
                          <a:latin typeface="Calibri"/>
                        </a:rPr>
                        <a:t>20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0</a:t>
                      </a:r>
                    </a:p>
                  </a:txBody>
                  <a:tcPr marL="12700" marR="12700" marT="12700" marB="0" anchor="ctr"/>
                </a:tc>
                <a:tc>
                  <a:txBody>
                    <a:bodyPr/>
                    <a:lstStyle/>
                    <a:p>
                      <a:pPr algn="ctr" fontAlgn="ctr"/>
                      <a:r>
                        <a:rPr lang="is-IS" sz="1100" b="0" i="0" u="none" strike="noStrike">
                          <a:solidFill>
                            <a:srgbClr val="000000"/>
                          </a:solidFill>
                          <a:effectLst/>
                          <a:latin typeface="Calibri"/>
                        </a:rPr>
                        <a:t>29</a:t>
                      </a:r>
                    </a:p>
                  </a:txBody>
                  <a:tcPr marL="12700" marR="12700" marT="12700" marB="0" anchor="ctr"/>
                </a:tc>
              </a:tr>
              <a:tr h="143872">
                <a:tc>
                  <a:txBody>
                    <a:bodyPr/>
                    <a:lstStyle/>
                    <a:p>
                      <a:pPr algn="l" fontAlgn="b"/>
                      <a:r>
                        <a:rPr lang="en-US" sz="1100" b="0" i="0" u="none" strike="noStrike">
                          <a:solidFill>
                            <a:srgbClr val="000000"/>
                          </a:solidFill>
                          <a:effectLst/>
                          <a:latin typeface="Calibri"/>
                        </a:rPr>
                        <a:t>Setup tripod and lifting cable for shuttle beam</a:t>
                      </a:r>
                    </a:p>
                  </a:txBody>
                  <a:tcPr marL="12700" marR="12700" marT="12700" marB="0" anchor="b"/>
                </a:tc>
                <a:tc>
                  <a:txBody>
                    <a:bodyPr/>
                    <a:lstStyle/>
                    <a:p>
                      <a:pPr algn="ctr" fontAlgn="ctr"/>
                      <a:r>
                        <a:rPr lang="en-US" sz="1100" b="0" i="0" u="none" strike="noStrike">
                          <a:solidFill>
                            <a:srgbClr val="000000"/>
                          </a:solidFill>
                          <a:effectLst/>
                          <a:latin typeface="Calibri"/>
                        </a:rPr>
                        <a:t>10</a:t>
                      </a:r>
                    </a:p>
                  </a:txBody>
                  <a:tcPr marL="12700" marR="12700" marT="12700" marB="0" anchor="ctr"/>
                </a:tc>
                <a:tc>
                  <a:txBody>
                    <a:bodyPr/>
                    <a:lstStyle/>
                    <a:p>
                      <a:pPr algn="ctr" fontAlgn="ctr"/>
                      <a:r>
                        <a:rPr lang="nb-NO" sz="1100" b="0" i="0" u="none" strike="noStrike">
                          <a:solidFill>
                            <a:srgbClr val="000000"/>
                          </a:solidFill>
                          <a:effectLst/>
                          <a:latin typeface="Calibri"/>
                        </a:rPr>
                        <a:t>0.5</a:t>
                      </a:r>
                    </a:p>
                  </a:txBody>
                  <a:tcPr marL="12700" marR="12700" marT="12700" marB="0" anchor="ctr"/>
                </a:tc>
                <a:tc>
                  <a:txBody>
                    <a:bodyPr/>
                    <a:lstStyle/>
                    <a:p>
                      <a:pPr algn="ctr" fontAlgn="ctr"/>
                      <a:r>
                        <a:rPr lang="en-US" sz="1100" b="0" i="0" u="none" strike="noStrike">
                          <a:solidFill>
                            <a:srgbClr val="000000"/>
                          </a:solidFill>
                          <a:effectLst/>
                          <a:latin typeface="Calibri"/>
                        </a:rPr>
                        <a:t>5</a:t>
                      </a:r>
                    </a:p>
                  </a:txBody>
                  <a:tcPr marL="12700" marR="12700" marT="12700" marB="0" anchor="ctr"/>
                </a:tc>
                <a:tc>
                  <a:txBody>
                    <a:bodyPr/>
                    <a:lstStyle/>
                    <a:p>
                      <a:pPr algn="ctr" fontAlgn="ctr"/>
                      <a:r>
                        <a:rPr lang="en-US" sz="1100" b="0" i="0" u="none" strike="noStrike">
                          <a:solidFill>
                            <a:srgbClr val="000000"/>
                          </a:solidFill>
                          <a:effectLst/>
                          <a:latin typeface="Calibri"/>
                        </a:rPr>
                        <a:t>5</a:t>
                      </a:r>
                    </a:p>
                  </a:txBody>
                  <a:tcPr marL="12700" marR="12700" marT="12700" marB="0" anchor="ctr"/>
                </a:tc>
                <a:tc>
                  <a:txBody>
                    <a:bodyPr/>
                    <a:lstStyle/>
                    <a:p>
                      <a:pPr algn="ctr" fontAlgn="ctr"/>
                      <a:r>
                        <a:rPr lang="en-US" sz="1100" b="0" i="0" u="none" strike="noStrike">
                          <a:solidFill>
                            <a:srgbClr val="000000"/>
                          </a:solidFill>
                          <a:effectLst/>
                          <a:latin typeface="Calibri"/>
                        </a:rPr>
                        <a:t>50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7</a:t>
                      </a:r>
                    </a:p>
                  </a:txBody>
                  <a:tcPr marL="12700" marR="12700" marT="12700" marB="0" anchor="ctr"/>
                </a:tc>
                <a:tc>
                  <a:txBody>
                    <a:bodyPr/>
                    <a:lstStyle/>
                    <a:p>
                      <a:pPr algn="ctr" fontAlgn="ctr"/>
                      <a:r>
                        <a:rPr lang="is-IS" sz="1100" b="0" i="0" u="none" strike="noStrike">
                          <a:solidFill>
                            <a:srgbClr val="000000"/>
                          </a:solidFill>
                          <a:effectLst/>
                          <a:latin typeface="Calibri"/>
                        </a:rPr>
                        <a:t>71</a:t>
                      </a:r>
                    </a:p>
                  </a:txBody>
                  <a:tcPr marL="12700" marR="12700" marT="12700" marB="0" anchor="ctr"/>
                </a:tc>
              </a:tr>
              <a:tr h="143872">
                <a:tc>
                  <a:txBody>
                    <a:bodyPr/>
                    <a:lstStyle/>
                    <a:p>
                      <a:pPr algn="l" fontAlgn="b"/>
                      <a:r>
                        <a:rPr lang="en-US" sz="1100" b="0" i="0" u="none" strike="noStrike">
                          <a:solidFill>
                            <a:srgbClr val="000000"/>
                          </a:solidFill>
                          <a:effectLst/>
                          <a:latin typeface="Calibri"/>
                        </a:rPr>
                        <a:t>Lift and mount shuttle support beams</a:t>
                      </a:r>
                    </a:p>
                  </a:txBody>
                  <a:tcPr marL="12700" marR="12700" marT="12700" marB="0" anchor="b"/>
                </a:tc>
                <a:tc>
                  <a:txBody>
                    <a:bodyPr/>
                    <a:lstStyle/>
                    <a:p>
                      <a:pPr algn="ctr" fontAlgn="ctr"/>
                      <a:r>
                        <a:rPr lang="en-US" sz="1100" b="0" i="0" u="none" strike="noStrike">
                          <a:solidFill>
                            <a:srgbClr val="000000"/>
                          </a:solidFill>
                          <a:effectLst/>
                          <a:latin typeface="Calibri"/>
                        </a:rPr>
                        <a:t>10</a:t>
                      </a:r>
                    </a:p>
                  </a:txBody>
                  <a:tcPr marL="12700" marR="12700" marT="12700" marB="0" anchor="ctr"/>
                </a:tc>
                <a:tc>
                  <a:txBody>
                    <a:bodyPr/>
                    <a:lstStyle/>
                    <a:p>
                      <a:pPr algn="ctr" fontAlgn="ctr"/>
                      <a:r>
                        <a:rPr lang="nb-NO" sz="1100" b="0" i="0" u="none" strike="noStrike">
                          <a:solidFill>
                            <a:srgbClr val="000000"/>
                          </a:solidFill>
                          <a:effectLst/>
                          <a:latin typeface="Calibri"/>
                        </a:rPr>
                        <a:t>0.5</a:t>
                      </a:r>
                    </a:p>
                  </a:txBody>
                  <a:tcPr marL="12700" marR="12700" marT="12700" marB="0" anchor="ctr"/>
                </a:tc>
                <a:tc>
                  <a:txBody>
                    <a:bodyPr/>
                    <a:lstStyle/>
                    <a:p>
                      <a:pPr algn="ctr" fontAlgn="ctr"/>
                      <a:r>
                        <a:rPr lang="en-US" sz="1100" b="0" i="0" u="none" strike="noStrike">
                          <a:solidFill>
                            <a:srgbClr val="000000"/>
                          </a:solidFill>
                          <a:effectLst/>
                          <a:latin typeface="Calibri"/>
                        </a:rPr>
                        <a:t>8</a:t>
                      </a:r>
                    </a:p>
                  </a:txBody>
                  <a:tcPr marL="12700" marR="12700" marT="12700" marB="0" anchor="ctr"/>
                </a:tc>
                <a:tc>
                  <a:txBody>
                    <a:bodyPr/>
                    <a:lstStyle/>
                    <a:p>
                      <a:pPr algn="ctr" fontAlgn="ctr"/>
                      <a:r>
                        <a:rPr lang="en-US" sz="1100" b="0" i="0" u="none" strike="noStrike">
                          <a:solidFill>
                            <a:srgbClr val="000000"/>
                          </a:solidFill>
                          <a:effectLst/>
                          <a:latin typeface="Calibri"/>
                        </a:rPr>
                        <a:t>5</a:t>
                      </a:r>
                    </a:p>
                  </a:txBody>
                  <a:tcPr marL="12700" marR="12700" marT="12700" marB="0" anchor="ctr"/>
                </a:tc>
                <a:tc>
                  <a:txBody>
                    <a:bodyPr/>
                    <a:lstStyle/>
                    <a:p>
                      <a:pPr algn="ctr" fontAlgn="ctr"/>
                      <a:r>
                        <a:rPr lang="en-US" sz="1100" b="0" i="0" u="none" strike="noStrike">
                          <a:solidFill>
                            <a:srgbClr val="000000"/>
                          </a:solidFill>
                          <a:effectLst/>
                          <a:latin typeface="Calibri"/>
                        </a:rPr>
                        <a:t>80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7</a:t>
                      </a:r>
                    </a:p>
                  </a:txBody>
                  <a:tcPr marL="12700" marR="12700" marT="12700" marB="0" anchor="ctr"/>
                </a:tc>
                <a:tc>
                  <a:txBody>
                    <a:bodyPr/>
                    <a:lstStyle/>
                    <a:p>
                      <a:pPr algn="ctr" fontAlgn="ctr"/>
                      <a:r>
                        <a:rPr lang="cs-CZ" sz="1100" b="0" i="0" u="none" strike="noStrike">
                          <a:solidFill>
                            <a:srgbClr val="000000"/>
                          </a:solidFill>
                          <a:effectLst/>
                          <a:latin typeface="Calibri"/>
                        </a:rPr>
                        <a:t>114</a:t>
                      </a:r>
                    </a:p>
                  </a:txBody>
                  <a:tcPr marL="12700" marR="12700" marT="12700" marB="0" anchor="ctr"/>
                </a:tc>
              </a:tr>
              <a:tr h="143872">
                <a:tc>
                  <a:txBody>
                    <a:bodyPr/>
                    <a:lstStyle/>
                    <a:p>
                      <a:pPr algn="l" fontAlgn="b"/>
                      <a:r>
                        <a:rPr lang="en-US" sz="1100" b="0" i="0" u="none" strike="noStrike">
                          <a:solidFill>
                            <a:srgbClr val="000000"/>
                          </a:solidFill>
                          <a:effectLst/>
                          <a:latin typeface="Calibri"/>
                        </a:rPr>
                        <a:t>Align Shuttle support beams</a:t>
                      </a:r>
                    </a:p>
                  </a:txBody>
                  <a:tcPr marL="12700" marR="12700" marT="12700" marB="0" anchor="b"/>
                </a:tc>
                <a:tc>
                  <a:txBody>
                    <a:bodyPr/>
                    <a:lstStyle/>
                    <a:p>
                      <a:pPr algn="ctr" fontAlgn="ctr"/>
                      <a:r>
                        <a:rPr lang="en-US" sz="1100" b="0" i="0" u="none" strike="noStrike">
                          <a:solidFill>
                            <a:srgbClr val="000000"/>
                          </a:solidFill>
                          <a:effectLst/>
                          <a:latin typeface="Calibri"/>
                        </a:rPr>
                        <a:t>10</a:t>
                      </a:r>
                    </a:p>
                  </a:txBody>
                  <a:tcPr marL="12700" marR="12700" marT="12700" marB="0" anchor="ctr"/>
                </a:tc>
                <a:tc>
                  <a:txBody>
                    <a:bodyPr/>
                    <a:lstStyle/>
                    <a:p>
                      <a:pPr algn="ctr" fontAlgn="ctr"/>
                      <a:r>
                        <a:rPr lang="nb-NO" sz="1100" b="0" i="0" u="none" strike="noStrike">
                          <a:solidFill>
                            <a:srgbClr val="000000"/>
                          </a:solidFill>
                          <a:effectLst/>
                          <a:latin typeface="Calibri"/>
                        </a:rPr>
                        <a:t>0.5</a:t>
                      </a:r>
                    </a:p>
                  </a:txBody>
                  <a:tcPr marL="12700" marR="12700" marT="12700" marB="0" anchor="ctr"/>
                </a:tc>
                <a:tc>
                  <a:txBody>
                    <a:bodyPr/>
                    <a:lstStyle/>
                    <a:p>
                      <a:pPr algn="ctr" fontAlgn="ctr"/>
                      <a:r>
                        <a:rPr lang="en-US" sz="1100" b="0" i="0" u="none" strike="noStrike">
                          <a:solidFill>
                            <a:srgbClr val="000000"/>
                          </a:solidFill>
                          <a:effectLst/>
                          <a:latin typeface="Calibri"/>
                        </a:rPr>
                        <a:t>4</a:t>
                      </a:r>
                    </a:p>
                  </a:txBody>
                  <a:tcPr marL="12700" marR="12700" marT="12700" marB="0" anchor="ctr"/>
                </a:tc>
                <a:tc>
                  <a:txBody>
                    <a:bodyPr/>
                    <a:lstStyle/>
                    <a:p>
                      <a:pPr algn="ctr" fontAlgn="ctr"/>
                      <a:r>
                        <a:rPr lang="en-US" sz="1100" b="0" i="0" u="none" strike="noStrike">
                          <a:solidFill>
                            <a:srgbClr val="000000"/>
                          </a:solidFill>
                          <a:effectLst/>
                          <a:latin typeface="Calibri"/>
                        </a:rPr>
                        <a:t>5</a:t>
                      </a:r>
                    </a:p>
                  </a:txBody>
                  <a:tcPr marL="12700" marR="12700" marT="12700" marB="0" anchor="ctr"/>
                </a:tc>
                <a:tc>
                  <a:txBody>
                    <a:bodyPr/>
                    <a:lstStyle/>
                    <a:p>
                      <a:pPr algn="ctr" fontAlgn="ctr"/>
                      <a:r>
                        <a:rPr lang="en-US" sz="1100" b="0" i="0" u="none" strike="noStrike">
                          <a:solidFill>
                            <a:srgbClr val="000000"/>
                          </a:solidFill>
                          <a:effectLst/>
                          <a:latin typeface="Calibri"/>
                        </a:rPr>
                        <a:t>40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7</a:t>
                      </a:r>
                    </a:p>
                  </a:txBody>
                  <a:tcPr marL="12700" marR="12700" marT="12700" marB="0" anchor="ctr"/>
                </a:tc>
                <a:tc>
                  <a:txBody>
                    <a:bodyPr/>
                    <a:lstStyle/>
                    <a:p>
                      <a:pPr algn="ctr" fontAlgn="ctr"/>
                      <a:r>
                        <a:rPr lang="ru-RU" sz="1100" b="0" i="0" u="none" strike="noStrike">
                          <a:solidFill>
                            <a:srgbClr val="000000"/>
                          </a:solidFill>
                          <a:effectLst/>
                          <a:latin typeface="Calibri"/>
                        </a:rPr>
                        <a:t>57</a:t>
                      </a:r>
                    </a:p>
                  </a:txBody>
                  <a:tcPr marL="12700" marR="12700" marT="12700" marB="0" anchor="ctr"/>
                </a:tc>
              </a:tr>
              <a:tr h="143872">
                <a:tc>
                  <a:txBody>
                    <a:bodyPr/>
                    <a:lstStyle/>
                    <a:p>
                      <a:pPr algn="l" fontAlgn="b"/>
                      <a:r>
                        <a:rPr lang="en-US" sz="1100" b="0" i="0" u="none" strike="noStrike">
                          <a:solidFill>
                            <a:srgbClr val="000000"/>
                          </a:solidFill>
                          <a:effectLst/>
                          <a:latin typeface="Calibri"/>
                        </a:rPr>
                        <a:t>Mount shuttle beams</a:t>
                      </a:r>
                    </a:p>
                  </a:txBody>
                  <a:tcPr marL="12700" marR="12700" marT="12700" marB="0" anchor="b"/>
                </a:tc>
                <a:tc>
                  <a:txBody>
                    <a:bodyPr/>
                    <a:lstStyle/>
                    <a:p>
                      <a:pPr algn="ctr" fontAlgn="ctr"/>
                      <a:r>
                        <a:rPr lang="en-US" sz="1100" b="0" i="0" u="none" strike="noStrike">
                          <a:solidFill>
                            <a:srgbClr val="000000"/>
                          </a:solidFill>
                          <a:effectLst/>
                          <a:latin typeface="Calibri"/>
                        </a:rPr>
                        <a:t>5</a:t>
                      </a:r>
                    </a:p>
                  </a:txBody>
                  <a:tcPr marL="12700" marR="12700" marT="12700" marB="0" anchor="ctr"/>
                </a:tc>
                <a:tc>
                  <a:txBody>
                    <a:bodyPr/>
                    <a:lstStyle/>
                    <a:p>
                      <a:pPr algn="ctr" fontAlgn="ctr"/>
                      <a:r>
                        <a:rPr lang="en-US" sz="1100" b="0" i="0" u="none" strike="noStrike">
                          <a:solidFill>
                            <a:srgbClr val="000000"/>
                          </a:solidFill>
                          <a:effectLst/>
                          <a:latin typeface="Calibri"/>
                        </a:rPr>
                        <a:t>1</a:t>
                      </a:r>
                    </a:p>
                  </a:txBody>
                  <a:tcPr marL="12700" marR="12700" marT="12700" marB="0" anchor="ctr"/>
                </a:tc>
                <a:tc>
                  <a:txBody>
                    <a:bodyPr/>
                    <a:lstStyle/>
                    <a:p>
                      <a:pPr algn="ctr" fontAlgn="ctr"/>
                      <a:r>
                        <a:rPr lang="en-US" sz="1100" b="0" i="0" u="none" strike="noStrike">
                          <a:solidFill>
                            <a:srgbClr val="000000"/>
                          </a:solidFill>
                          <a:effectLst/>
                          <a:latin typeface="Calibri"/>
                        </a:rPr>
                        <a:t>8</a:t>
                      </a:r>
                    </a:p>
                  </a:txBody>
                  <a:tcPr marL="12700" marR="12700" marT="12700" marB="0" anchor="ctr"/>
                </a:tc>
                <a:tc>
                  <a:txBody>
                    <a:bodyPr/>
                    <a:lstStyle/>
                    <a:p>
                      <a:pPr algn="ctr" fontAlgn="ctr"/>
                      <a:r>
                        <a:rPr lang="en-US" sz="1100" b="0" i="0" u="none" strike="noStrike">
                          <a:solidFill>
                            <a:srgbClr val="000000"/>
                          </a:solidFill>
                          <a:effectLst/>
                          <a:latin typeface="Calibri"/>
                        </a:rPr>
                        <a:t>5</a:t>
                      </a:r>
                    </a:p>
                  </a:txBody>
                  <a:tcPr marL="12700" marR="12700" marT="12700" marB="0" anchor="ctr"/>
                </a:tc>
                <a:tc>
                  <a:txBody>
                    <a:bodyPr/>
                    <a:lstStyle/>
                    <a:p>
                      <a:pPr algn="ctr" fontAlgn="ctr"/>
                      <a:r>
                        <a:rPr lang="en-US" sz="1100" b="0" i="0" u="none" strike="noStrike">
                          <a:solidFill>
                            <a:srgbClr val="000000"/>
                          </a:solidFill>
                          <a:effectLst/>
                          <a:latin typeface="Calibri"/>
                        </a:rPr>
                        <a:t>40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7</a:t>
                      </a:r>
                    </a:p>
                  </a:txBody>
                  <a:tcPr marL="12700" marR="12700" marT="12700" marB="0" anchor="ctr"/>
                </a:tc>
                <a:tc>
                  <a:txBody>
                    <a:bodyPr/>
                    <a:lstStyle/>
                    <a:p>
                      <a:pPr algn="ctr" fontAlgn="ctr"/>
                      <a:r>
                        <a:rPr lang="ru-RU" sz="1100" b="0" i="0" u="none" strike="noStrike">
                          <a:solidFill>
                            <a:srgbClr val="000000"/>
                          </a:solidFill>
                          <a:effectLst/>
                          <a:latin typeface="Calibri"/>
                        </a:rPr>
                        <a:t>57</a:t>
                      </a:r>
                    </a:p>
                  </a:txBody>
                  <a:tcPr marL="12700" marR="12700" marT="12700" marB="0" anchor="ctr"/>
                </a:tc>
              </a:tr>
              <a:tr h="143872">
                <a:tc>
                  <a:txBody>
                    <a:bodyPr/>
                    <a:lstStyle/>
                    <a:p>
                      <a:pPr algn="l" fontAlgn="b"/>
                      <a:r>
                        <a:rPr lang="en-US" sz="1100" b="0" i="0" u="none" strike="noStrike">
                          <a:solidFill>
                            <a:srgbClr val="000000"/>
                          </a:solidFill>
                          <a:effectLst/>
                          <a:latin typeface="Calibri"/>
                        </a:rPr>
                        <a:t>Mount shuttle beam electric and controls</a:t>
                      </a:r>
                    </a:p>
                  </a:txBody>
                  <a:tcPr marL="12700" marR="12700" marT="12700" marB="0" anchor="b"/>
                </a:tc>
                <a:tc>
                  <a:txBody>
                    <a:bodyPr/>
                    <a:lstStyle/>
                    <a:p>
                      <a:pPr algn="ctr" fontAlgn="ctr"/>
                      <a:r>
                        <a:rPr lang="en-US" sz="1100" b="0" i="0" u="none" strike="noStrike">
                          <a:solidFill>
                            <a:srgbClr val="000000"/>
                          </a:solidFill>
                          <a:effectLst/>
                          <a:latin typeface="Calibri"/>
                        </a:rPr>
                        <a:t>1</a:t>
                      </a:r>
                    </a:p>
                  </a:txBody>
                  <a:tcPr marL="12700" marR="12700" marT="12700" marB="0" anchor="ctr"/>
                </a:tc>
                <a:tc>
                  <a:txBody>
                    <a:bodyPr/>
                    <a:lstStyle/>
                    <a:p>
                      <a:pPr algn="ctr" fontAlgn="ctr"/>
                      <a:r>
                        <a:rPr lang="en-US" sz="1100" b="0" i="0" u="none" strike="noStrike">
                          <a:solidFill>
                            <a:srgbClr val="000000"/>
                          </a:solidFill>
                          <a:effectLst/>
                          <a:latin typeface="Calibri"/>
                        </a:rPr>
                        <a:t>10</a:t>
                      </a:r>
                    </a:p>
                  </a:txBody>
                  <a:tcPr marL="12700" marR="12700" marT="12700" marB="0" anchor="ctr"/>
                </a:tc>
                <a:tc>
                  <a:txBody>
                    <a:bodyPr/>
                    <a:lstStyle/>
                    <a:p>
                      <a:pPr algn="ctr" fontAlgn="ctr"/>
                      <a:r>
                        <a:rPr lang="is-IS" sz="1100" b="0" i="0" u="none" strike="noStrike">
                          <a:solidFill>
                            <a:srgbClr val="000000"/>
                          </a:solidFill>
                          <a:effectLst/>
                          <a:latin typeface="Calibri"/>
                        </a:rPr>
                        <a:t>120</a:t>
                      </a:r>
                    </a:p>
                  </a:txBody>
                  <a:tcPr marL="12700" marR="12700" marT="12700" marB="0" anchor="ctr"/>
                </a:tc>
                <a:tc>
                  <a:txBody>
                    <a:bodyPr/>
                    <a:lstStyle/>
                    <a:p>
                      <a:pPr algn="ctr" fontAlgn="ctr"/>
                      <a:r>
                        <a:rPr lang="en-US" sz="1100" b="0" i="0" u="none" strike="noStrike">
                          <a:solidFill>
                            <a:srgbClr val="000000"/>
                          </a:solidFill>
                          <a:effectLst/>
                          <a:latin typeface="Calibri"/>
                        </a:rPr>
                        <a:t>10</a:t>
                      </a:r>
                    </a:p>
                  </a:txBody>
                  <a:tcPr marL="12700" marR="12700" marT="12700" marB="0" anchor="ctr"/>
                </a:tc>
                <a:tc>
                  <a:txBody>
                    <a:bodyPr/>
                    <a:lstStyle/>
                    <a:p>
                      <a:pPr algn="ctr" fontAlgn="ctr"/>
                      <a:r>
                        <a:rPr lang="is-IS" sz="1100" b="0" i="0" u="none" strike="noStrike">
                          <a:solidFill>
                            <a:srgbClr val="000000"/>
                          </a:solidFill>
                          <a:effectLst/>
                          <a:latin typeface="Calibri"/>
                        </a:rPr>
                        <a:t>120</a:t>
                      </a:r>
                    </a:p>
                  </a:txBody>
                  <a:tcPr marL="12700" marR="12700" marT="12700" marB="0" anchor="ctr"/>
                </a:tc>
                <a:tc>
                  <a:txBody>
                    <a:bodyPr/>
                    <a:lstStyle/>
                    <a:p>
                      <a:pPr algn="ctr" fontAlgn="ctr"/>
                      <a:r>
                        <a:rPr lang="nb-NO" sz="1100" b="0" i="0" u="none" strike="noStrike">
                          <a:solidFill>
                            <a:srgbClr val="000000"/>
                          </a:solidFill>
                          <a:effectLst/>
                          <a:latin typeface="Calibri"/>
                        </a:rPr>
                        <a:t>0.7</a:t>
                      </a:r>
                    </a:p>
                  </a:txBody>
                  <a:tcPr marL="12700" marR="12700" marT="12700" marB="0" anchor="ctr"/>
                </a:tc>
                <a:tc>
                  <a:txBody>
                    <a:bodyPr/>
                    <a:lstStyle/>
                    <a:p>
                      <a:pPr algn="ctr" fontAlgn="ctr"/>
                      <a:r>
                        <a:rPr lang="en-US" sz="1100" b="0" i="0" u="none" strike="noStrike">
                          <a:solidFill>
                            <a:srgbClr val="000000"/>
                          </a:solidFill>
                          <a:effectLst/>
                          <a:latin typeface="Calibri"/>
                        </a:rPr>
                        <a:t>14</a:t>
                      </a:r>
                    </a:p>
                  </a:txBody>
                  <a:tcPr marL="12700" marR="12700" marT="12700" marB="0" anchor="ctr"/>
                </a:tc>
                <a:tc>
                  <a:txBody>
                    <a:bodyPr/>
                    <a:lstStyle/>
                    <a:p>
                      <a:pPr algn="ctr" fontAlgn="ctr"/>
                      <a:r>
                        <a:rPr lang="is-IS" sz="1100" b="0" i="0" u="none" strike="noStrike">
                          <a:solidFill>
                            <a:srgbClr val="000000"/>
                          </a:solidFill>
                          <a:effectLst/>
                          <a:latin typeface="Calibri"/>
                        </a:rPr>
                        <a:t>171</a:t>
                      </a:r>
                    </a:p>
                  </a:txBody>
                  <a:tcPr marL="12700" marR="12700" marT="12700" marB="0" anchor="ctr"/>
                </a:tc>
              </a:tr>
              <a:tr h="143872">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ctr" fontAlgn="ctr"/>
                      <a:endParaRPr lang="en-US" sz="1100" b="0" i="0" u="none" strike="noStrike">
                        <a:solidFill>
                          <a:srgbClr val="000000"/>
                        </a:solidFill>
                        <a:effectLst/>
                        <a:latin typeface="Calibri"/>
                      </a:endParaRPr>
                    </a:p>
                  </a:txBody>
                  <a:tcPr marL="12700" marR="12700" marT="12700" marB="0" anchor="ctr"/>
                </a:tc>
                <a:tc>
                  <a:txBody>
                    <a:bodyPr/>
                    <a:lstStyle/>
                    <a:p>
                      <a:pPr algn="l" fontAlgn="b"/>
                      <a:endParaRPr lang="en-US" sz="1100" b="0" i="0" u="none" strike="noStrike">
                        <a:solidFill>
                          <a:srgbClr val="000000"/>
                        </a:solidFill>
                        <a:effectLst/>
                        <a:latin typeface="Calibri"/>
                      </a:endParaRPr>
                    </a:p>
                  </a:txBody>
                  <a:tcPr marL="12700" marR="12700" marT="12700" marB="0" anchor="b"/>
                </a:tc>
                <a:tc>
                  <a:txBody>
                    <a:bodyPr/>
                    <a:lstStyle/>
                    <a:p>
                      <a:pPr algn="l" fontAlgn="b"/>
                      <a:endParaRPr lang="en-US" sz="1100" b="0" i="0" u="none" strike="noStrike">
                        <a:solidFill>
                          <a:srgbClr val="000000"/>
                        </a:solidFill>
                        <a:effectLst/>
                        <a:latin typeface="Calibri"/>
                      </a:endParaRPr>
                    </a:p>
                  </a:txBody>
                  <a:tcPr marL="12700" marR="12700" marT="12700" marB="0" anchor="b"/>
                </a:tc>
              </a:tr>
              <a:tr h="143872">
                <a:tc>
                  <a:txBody>
                    <a:bodyPr/>
                    <a:lstStyle/>
                    <a:p>
                      <a:pPr algn="l" fontAlgn="b"/>
                      <a:r>
                        <a:rPr lang="en-US" sz="1100" b="1" i="0" u="none" strike="noStrike">
                          <a:solidFill>
                            <a:srgbClr val="000000"/>
                          </a:solidFill>
                          <a:effectLst/>
                          <a:latin typeface="Calibri"/>
                        </a:rPr>
                        <a:t>Total</a:t>
                      </a:r>
                    </a:p>
                  </a:txBody>
                  <a:tcPr marL="12700" marR="12700" marT="12700" marB="0" anchor="b"/>
                </a:tc>
                <a:tc>
                  <a:txBody>
                    <a:bodyPr/>
                    <a:lstStyle/>
                    <a:p>
                      <a:pPr algn="ctr" fontAlgn="ctr"/>
                      <a:endParaRPr lang="en-US" sz="1100" b="1" i="0" u="none" strike="noStrike">
                        <a:solidFill>
                          <a:srgbClr val="000000"/>
                        </a:solidFill>
                        <a:effectLst/>
                        <a:latin typeface="Calibri"/>
                      </a:endParaRPr>
                    </a:p>
                  </a:txBody>
                  <a:tcPr marL="12700" marR="12700" marT="12700" marB="0" anchor="ctr"/>
                </a:tc>
                <a:tc>
                  <a:txBody>
                    <a:bodyPr/>
                    <a:lstStyle/>
                    <a:p>
                      <a:pPr algn="ctr" fontAlgn="ctr"/>
                      <a:endParaRPr lang="en-US" sz="1100" b="1" i="0" u="none" strike="noStrike">
                        <a:solidFill>
                          <a:srgbClr val="000000"/>
                        </a:solidFill>
                        <a:effectLst/>
                        <a:latin typeface="Calibri"/>
                      </a:endParaRPr>
                    </a:p>
                  </a:txBody>
                  <a:tcPr marL="12700" marR="12700" marT="12700" marB="0" anchor="ctr"/>
                </a:tc>
                <a:tc>
                  <a:txBody>
                    <a:bodyPr/>
                    <a:lstStyle/>
                    <a:p>
                      <a:pPr algn="ctr" fontAlgn="ctr"/>
                      <a:endParaRPr lang="en-US" sz="1100" b="1" i="0" u="none" strike="noStrike">
                        <a:solidFill>
                          <a:srgbClr val="000000"/>
                        </a:solidFill>
                        <a:effectLst/>
                        <a:latin typeface="Calibri"/>
                      </a:endParaRPr>
                    </a:p>
                  </a:txBody>
                  <a:tcPr marL="12700" marR="12700" marT="12700" marB="0" anchor="ctr"/>
                </a:tc>
                <a:tc>
                  <a:txBody>
                    <a:bodyPr/>
                    <a:lstStyle/>
                    <a:p>
                      <a:pPr algn="ctr" fontAlgn="ctr"/>
                      <a:r>
                        <a:rPr lang="is-IS" sz="1100" b="1" i="0" u="none" strike="noStrike">
                          <a:solidFill>
                            <a:srgbClr val="000000"/>
                          </a:solidFill>
                          <a:effectLst/>
                          <a:latin typeface="Calibri"/>
                        </a:rPr>
                        <a:t>205</a:t>
                      </a:r>
                    </a:p>
                  </a:txBody>
                  <a:tcPr marL="12700" marR="12700" marT="12700" marB="0" anchor="ctr"/>
                </a:tc>
                <a:tc>
                  <a:txBody>
                    <a:bodyPr/>
                    <a:lstStyle/>
                    <a:p>
                      <a:pPr algn="ctr" fontAlgn="ctr"/>
                      <a:r>
                        <a:rPr lang="is-IS" sz="1100" b="1" i="0" u="none" strike="noStrike">
                          <a:solidFill>
                            <a:srgbClr val="000000"/>
                          </a:solidFill>
                          <a:effectLst/>
                          <a:latin typeface="Calibri"/>
                        </a:rPr>
                        <a:t>1925</a:t>
                      </a:r>
                    </a:p>
                  </a:txBody>
                  <a:tcPr marL="12700" marR="12700" marT="12700" marB="0" anchor="ctr"/>
                </a:tc>
                <a:tc>
                  <a:txBody>
                    <a:bodyPr/>
                    <a:lstStyle/>
                    <a:p>
                      <a:pPr algn="ctr" fontAlgn="ctr"/>
                      <a:endParaRPr lang="en-US" sz="1100" b="1" i="0" u="none" strike="noStrike">
                        <a:solidFill>
                          <a:srgbClr val="000000"/>
                        </a:solidFill>
                        <a:effectLst/>
                        <a:latin typeface="Calibri"/>
                      </a:endParaRPr>
                    </a:p>
                  </a:txBody>
                  <a:tcPr marL="12700" marR="12700" marT="12700" marB="0" anchor="ctr"/>
                </a:tc>
                <a:tc>
                  <a:txBody>
                    <a:bodyPr/>
                    <a:lstStyle/>
                    <a:p>
                      <a:pPr algn="ctr" fontAlgn="ctr"/>
                      <a:r>
                        <a:rPr lang="is-IS" sz="1100" b="1" i="0" u="none" strike="noStrike">
                          <a:solidFill>
                            <a:srgbClr val="000000"/>
                          </a:solidFill>
                          <a:effectLst/>
                          <a:latin typeface="Calibri"/>
                        </a:rPr>
                        <a:t>293</a:t>
                      </a:r>
                    </a:p>
                  </a:txBody>
                  <a:tcPr marL="12700" marR="12700" marT="12700" marB="0" anchor="ctr"/>
                </a:tc>
                <a:tc>
                  <a:txBody>
                    <a:bodyPr/>
                    <a:lstStyle/>
                    <a:p>
                      <a:pPr algn="ctr" fontAlgn="ctr"/>
                      <a:r>
                        <a:rPr lang="is-IS" sz="1100" b="1" i="0" u="none" strike="noStrike" dirty="0">
                          <a:solidFill>
                            <a:srgbClr val="000000"/>
                          </a:solidFill>
                          <a:effectLst/>
                          <a:latin typeface="Calibri"/>
                        </a:rPr>
                        <a:t>2750</a:t>
                      </a:r>
                    </a:p>
                  </a:txBody>
                  <a:tcPr marL="12700" marR="12700" marT="12700" marB="0" anchor="ctr"/>
                </a:tc>
              </a:tr>
            </a:tbl>
          </a:graphicData>
        </a:graphic>
      </p:graphicFrame>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
        <p:nvSpPr>
          <p:cNvPr id="11" name="Content Placeholder 7"/>
          <p:cNvSpPr txBox="1">
            <a:spLocks/>
          </p:cNvSpPr>
          <p:nvPr/>
        </p:nvSpPr>
        <p:spPr>
          <a:xfrm>
            <a:off x="251355" y="4670653"/>
            <a:ext cx="8232771" cy="1504340"/>
          </a:xfrm>
          <a:prstGeom prst="rect">
            <a:avLst/>
          </a:prstGeom>
        </p:spPr>
        <p:txBody>
          <a:bodyPr lIns="0" rIns="0">
            <a:normAutofit fontScale="92500" lnSpcReduction="10000"/>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9 technicians working 2 months for the installation of 100 support </a:t>
            </a:r>
            <a:r>
              <a:rPr lang="en-US" dirty="0" err="1" smtClean="0"/>
              <a:t>feedthru</a:t>
            </a:r>
            <a:r>
              <a:rPr lang="en-US" dirty="0" smtClean="0"/>
              <a:t> and 70 I-Beam sections.</a:t>
            </a:r>
          </a:p>
          <a:p>
            <a:r>
              <a:rPr lang="en-US" dirty="0" smtClean="0"/>
              <a:t>One full time engineer overseeing the work</a:t>
            </a:r>
          </a:p>
          <a:p>
            <a:r>
              <a:rPr lang="en-US" dirty="0" smtClean="0"/>
              <a:t>Not shown but also 6 surveyors working one shift during this period.</a:t>
            </a:r>
            <a:endParaRPr lang="en-US" dirty="0"/>
          </a:p>
        </p:txBody>
      </p:sp>
      <p:sp>
        <p:nvSpPr>
          <p:cNvPr id="12" name="TextBox 11"/>
          <p:cNvSpPr txBox="1"/>
          <p:nvPr/>
        </p:nvSpPr>
        <p:spPr>
          <a:xfrm>
            <a:off x="6067501" y="0"/>
            <a:ext cx="3076499" cy="738664"/>
          </a:xfrm>
          <a:prstGeom prst="rect">
            <a:avLst/>
          </a:prstGeom>
          <a:noFill/>
        </p:spPr>
        <p:txBody>
          <a:bodyPr wrap="square" rtlCol="0">
            <a:spAutoFit/>
          </a:bodyPr>
          <a:lstStyle/>
          <a:p>
            <a:r>
              <a:rPr lang="en-US" sz="1400" dirty="0" smtClean="0"/>
              <a:t>Efficiency factor accounts for time getting underground, gowning, breaks, lunch </a:t>
            </a:r>
            <a:r>
              <a:rPr lang="mr-IN" sz="1400" dirty="0" smtClean="0"/>
              <a:t>…</a:t>
            </a:r>
            <a:endParaRPr lang="en-US" sz="1400" dirty="0"/>
          </a:p>
        </p:txBody>
      </p:sp>
    </p:spTree>
    <p:extLst>
      <p:ext uri="{BB962C8B-B14F-4D97-AF65-F5344CB8AC3E}">
        <p14:creationId xmlns:p14="http://schemas.microsoft.com/office/powerpoint/2010/main" val="21566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Content</a:t>
            </a:r>
            <a:endParaRPr lang="en-GB" sz="4400" dirty="0"/>
          </a:p>
        </p:txBody>
      </p:sp>
      <p:sp>
        <p:nvSpPr>
          <p:cNvPr id="5" name="Content Placeholder 4"/>
          <p:cNvSpPr>
            <a:spLocks noGrp="1"/>
          </p:cNvSpPr>
          <p:nvPr>
            <p:ph idx="11"/>
          </p:nvPr>
        </p:nvSpPr>
        <p:spPr/>
        <p:txBody>
          <a:bodyPr/>
          <a:lstStyle/>
          <a:p>
            <a:r>
              <a:rPr lang="en-GB" dirty="0" smtClean="0"/>
              <a:t>Methodology for the Cost Estimate</a:t>
            </a:r>
            <a:endParaRPr lang="en-GB" dirty="0" smtClean="0"/>
          </a:p>
          <a:p>
            <a:r>
              <a:rPr lang="en-GB" dirty="0" smtClean="0"/>
              <a:t>Overview of the Scope</a:t>
            </a:r>
            <a:endParaRPr lang="en-GB" dirty="0" smtClean="0"/>
          </a:p>
          <a:p>
            <a:r>
              <a:rPr lang="en-GB" dirty="0" smtClean="0"/>
              <a:t>Estimate Details</a:t>
            </a:r>
          </a:p>
          <a:p>
            <a:pPr lvl="1"/>
            <a:r>
              <a:rPr lang="en-GB" dirty="0" smtClean="0"/>
              <a:t>Support </a:t>
            </a:r>
            <a:r>
              <a:rPr lang="en-GB" dirty="0" err="1" smtClean="0"/>
              <a:t>Feedthrus</a:t>
            </a:r>
            <a:endParaRPr lang="en-GB" dirty="0" smtClean="0"/>
          </a:p>
          <a:p>
            <a:pPr lvl="1"/>
            <a:r>
              <a:rPr lang="en-GB" dirty="0" smtClean="0"/>
              <a:t>I-Beam supports</a:t>
            </a:r>
          </a:p>
          <a:p>
            <a:pPr lvl="1"/>
            <a:r>
              <a:rPr lang="en-GB" dirty="0" smtClean="0"/>
              <a:t>Switchyard</a:t>
            </a:r>
          </a:p>
          <a:p>
            <a:pPr lvl="1"/>
            <a:r>
              <a:rPr lang="en-GB" dirty="0" smtClean="0"/>
              <a:t>Production Costs</a:t>
            </a:r>
          </a:p>
          <a:p>
            <a:pPr lvl="1"/>
            <a:r>
              <a:rPr lang="en-GB" dirty="0" smtClean="0"/>
              <a:t>Installation Costs</a:t>
            </a:r>
          </a:p>
          <a:p>
            <a:pPr lvl="1"/>
            <a:endParaRPr lang="en-GB" dirty="0" smtClean="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J Stewart | DSS Cost </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19052543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 of M&amp;S direct cost</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99445360"/>
              </p:ext>
            </p:extLst>
          </p:nvPr>
        </p:nvGraphicFramePr>
        <p:xfrm>
          <a:off x="1050846" y="2106770"/>
          <a:ext cx="6096000" cy="2664459"/>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l" fontAlgn="b"/>
                      <a:r>
                        <a:rPr lang="en-US" sz="1400" b="1" i="0" u="none" strike="noStrike" dirty="0">
                          <a:solidFill>
                            <a:srgbClr val="000000"/>
                          </a:solidFill>
                          <a:effectLst/>
                          <a:latin typeface="Calibri"/>
                        </a:rPr>
                        <a:t>Material costs</a:t>
                      </a:r>
                    </a:p>
                  </a:txBody>
                  <a:tcPr marL="12700" marR="12700" marT="12700" marB="0" anchor="b"/>
                </a:tc>
                <a:tc>
                  <a:txBody>
                    <a:bodyPr/>
                    <a:lstStyle/>
                    <a:p>
                      <a:pPr algn="l" fontAlgn="b"/>
                      <a:r>
                        <a:rPr lang="en-US" sz="1400" b="0" i="0" u="none" strike="noStrike" dirty="0">
                          <a:solidFill>
                            <a:srgbClr val="000000"/>
                          </a:solidFill>
                          <a:effectLst/>
                          <a:latin typeface="Calibri"/>
                        </a:rPr>
                        <a:t>M&amp;S Direct Cost</a:t>
                      </a:r>
                    </a:p>
                  </a:txBody>
                  <a:tcPr marL="12700" marR="12700" marT="12700" marB="0" anchor="b"/>
                </a:tc>
                <a:tc>
                  <a:txBody>
                    <a:bodyPr/>
                    <a:lstStyle/>
                    <a:p>
                      <a:pPr algn="ctr" fontAlgn="b"/>
                      <a:r>
                        <a:rPr lang="en-US" sz="1400" b="0" i="0" u="none" strike="noStrike" dirty="0">
                          <a:solidFill>
                            <a:srgbClr val="000000"/>
                          </a:solidFill>
                          <a:effectLst/>
                          <a:latin typeface="Calibri"/>
                        </a:rPr>
                        <a:t>AVG Contingency</a:t>
                      </a:r>
                    </a:p>
                  </a:txBody>
                  <a:tcPr marL="12700" marR="12700" marT="12700" marB="0" anchor="b"/>
                </a:tc>
                <a:tc>
                  <a:txBody>
                    <a:bodyPr/>
                    <a:lstStyle/>
                    <a:p>
                      <a:pPr algn="ctr" fontAlgn="b"/>
                      <a:r>
                        <a:rPr lang="en-US" sz="1400" b="0" i="0" u="none" strike="noStrike" dirty="0">
                          <a:solidFill>
                            <a:srgbClr val="000000"/>
                          </a:solidFill>
                          <a:effectLst/>
                          <a:latin typeface="Calibri"/>
                        </a:rPr>
                        <a:t>Cost with Contingency</a:t>
                      </a:r>
                    </a:p>
                  </a:txBody>
                  <a:tcPr marL="12700" marR="12700" marT="12700" marB="0" anchor="b"/>
                </a:tc>
              </a:tr>
              <a:tr h="370840">
                <a:tc>
                  <a:txBody>
                    <a:bodyPr/>
                    <a:lstStyle/>
                    <a:p>
                      <a:pPr algn="l" fontAlgn="b"/>
                      <a:r>
                        <a:rPr lang="en-US" sz="1400" b="0" i="0" u="none" strike="noStrike" dirty="0" smtClean="0">
                          <a:solidFill>
                            <a:srgbClr val="000000"/>
                          </a:solidFill>
                          <a:effectLst/>
                          <a:latin typeface="Calibri"/>
                        </a:rPr>
                        <a:t>DSS </a:t>
                      </a:r>
                      <a:r>
                        <a:rPr lang="en-US" sz="1400" b="0" i="0" u="none" strike="noStrike" dirty="0">
                          <a:solidFill>
                            <a:srgbClr val="000000"/>
                          </a:solidFill>
                          <a:effectLst/>
                          <a:latin typeface="Calibri"/>
                        </a:rPr>
                        <a:t>Production</a:t>
                      </a:r>
                    </a:p>
                  </a:txBody>
                  <a:tcPr marL="12700" marR="12700" marT="12700" marB="0" anchor="b"/>
                </a:tc>
                <a:tc>
                  <a:txBody>
                    <a:bodyPr/>
                    <a:lstStyle/>
                    <a:p>
                      <a:pPr algn="r" fontAlgn="b"/>
                      <a:r>
                        <a:rPr lang="en-US" sz="1400" b="0" i="0" u="none" strike="noStrike">
                          <a:solidFill>
                            <a:srgbClr val="000000"/>
                          </a:solidFill>
                          <a:effectLst/>
                          <a:latin typeface="Calibri"/>
                        </a:rPr>
                        <a:t>$92,226</a:t>
                      </a:r>
                    </a:p>
                  </a:txBody>
                  <a:tcPr marL="12700" marR="12700" marT="12700" marB="0" anchor="b"/>
                </a:tc>
                <a:tc>
                  <a:txBody>
                    <a:bodyPr/>
                    <a:lstStyle/>
                    <a:p>
                      <a:pPr algn="ctr" fontAlgn="b"/>
                      <a:r>
                        <a:rPr lang="mr-IN" sz="1400" b="0" i="0" u="none" strike="noStrike">
                          <a:solidFill>
                            <a:srgbClr val="000000"/>
                          </a:solidFill>
                          <a:effectLst/>
                          <a:latin typeface="Calibri"/>
                        </a:rPr>
                        <a:t>26%</a:t>
                      </a:r>
                    </a:p>
                  </a:txBody>
                  <a:tcPr marL="12700" marR="12700" marT="12700" marB="0" anchor="b"/>
                </a:tc>
                <a:tc>
                  <a:txBody>
                    <a:bodyPr/>
                    <a:lstStyle/>
                    <a:p>
                      <a:pPr algn="r" fontAlgn="b"/>
                      <a:r>
                        <a:rPr lang="en-US" sz="1400" b="0" i="0" u="none" strike="noStrike">
                          <a:solidFill>
                            <a:srgbClr val="000000"/>
                          </a:solidFill>
                          <a:effectLst/>
                          <a:latin typeface="Calibri"/>
                        </a:rPr>
                        <a:t>$116,585</a:t>
                      </a:r>
                    </a:p>
                  </a:txBody>
                  <a:tcPr marL="12700" marR="12700" marT="12700" marB="0" anchor="b"/>
                </a:tc>
              </a:tr>
              <a:tr h="370840">
                <a:tc>
                  <a:txBody>
                    <a:bodyPr/>
                    <a:lstStyle/>
                    <a:p>
                      <a:pPr algn="l" fontAlgn="b"/>
                      <a:r>
                        <a:rPr lang="en-US" sz="1400" b="0" i="0" u="none" strike="noStrike">
                          <a:solidFill>
                            <a:srgbClr val="000000"/>
                          </a:solidFill>
                          <a:effectLst/>
                          <a:latin typeface="Calibri"/>
                        </a:rPr>
                        <a:t>Support M&amp;S</a:t>
                      </a:r>
                    </a:p>
                  </a:txBody>
                  <a:tcPr marL="12700" marR="12700" marT="12700" marB="0" anchor="b"/>
                </a:tc>
                <a:tc>
                  <a:txBody>
                    <a:bodyPr/>
                    <a:lstStyle/>
                    <a:p>
                      <a:pPr algn="r" fontAlgn="b"/>
                      <a:r>
                        <a:rPr lang="en-US" sz="1400" b="0" i="0" u="none" strike="noStrike">
                          <a:solidFill>
                            <a:srgbClr val="000000"/>
                          </a:solidFill>
                          <a:effectLst/>
                          <a:latin typeface="Calibri"/>
                        </a:rPr>
                        <a:t>$1,002,566</a:t>
                      </a:r>
                    </a:p>
                  </a:txBody>
                  <a:tcPr marL="12700" marR="12700" marT="12700" marB="0" anchor="b"/>
                </a:tc>
                <a:tc>
                  <a:txBody>
                    <a:bodyPr/>
                    <a:lstStyle/>
                    <a:p>
                      <a:pPr algn="ctr" fontAlgn="b"/>
                      <a:r>
                        <a:rPr lang="mr-IN" sz="1400" b="0" i="0" u="none" strike="noStrike">
                          <a:solidFill>
                            <a:srgbClr val="000000"/>
                          </a:solidFill>
                          <a:effectLst/>
                          <a:latin typeface="Calibri"/>
                        </a:rPr>
                        <a:t>20%</a:t>
                      </a:r>
                    </a:p>
                  </a:txBody>
                  <a:tcPr marL="12700" marR="12700" marT="12700" marB="0" anchor="b"/>
                </a:tc>
                <a:tc>
                  <a:txBody>
                    <a:bodyPr/>
                    <a:lstStyle/>
                    <a:p>
                      <a:pPr algn="r" fontAlgn="b"/>
                      <a:r>
                        <a:rPr lang="en-US" sz="1400" b="0" i="0" u="none" strike="noStrike">
                          <a:solidFill>
                            <a:srgbClr val="000000"/>
                          </a:solidFill>
                          <a:effectLst/>
                          <a:latin typeface="Calibri"/>
                        </a:rPr>
                        <a:t>$1,203,080</a:t>
                      </a:r>
                    </a:p>
                  </a:txBody>
                  <a:tcPr marL="12700" marR="12700" marT="12700" marB="0" anchor="b"/>
                </a:tc>
              </a:tr>
              <a:tr h="370840">
                <a:tc>
                  <a:txBody>
                    <a:bodyPr/>
                    <a:lstStyle/>
                    <a:p>
                      <a:pPr algn="l" fontAlgn="b"/>
                      <a:r>
                        <a:rPr lang="en-US" sz="1400" b="0" i="0" u="none" strike="noStrike">
                          <a:solidFill>
                            <a:srgbClr val="000000"/>
                          </a:solidFill>
                          <a:effectLst/>
                          <a:latin typeface="Calibri"/>
                        </a:rPr>
                        <a:t>I-Beam M&amp;S</a:t>
                      </a:r>
                    </a:p>
                  </a:txBody>
                  <a:tcPr marL="12700" marR="12700" marT="12700" marB="0" anchor="b"/>
                </a:tc>
                <a:tc>
                  <a:txBody>
                    <a:bodyPr/>
                    <a:lstStyle/>
                    <a:p>
                      <a:pPr algn="r" fontAlgn="b"/>
                      <a:r>
                        <a:rPr lang="en-US" sz="1400" b="0" i="0" u="none" strike="noStrike" dirty="0">
                          <a:solidFill>
                            <a:srgbClr val="000000"/>
                          </a:solidFill>
                          <a:effectLst/>
                          <a:latin typeface="Calibri"/>
                        </a:rPr>
                        <a:t>$127,187</a:t>
                      </a:r>
                    </a:p>
                  </a:txBody>
                  <a:tcPr marL="12700" marR="12700" marT="12700" marB="0" anchor="b"/>
                </a:tc>
                <a:tc>
                  <a:txBody>
                    <a:bodyPr/>
                    <a:lstStyle/>
                    <a:p>
                      <a:pPr algn="ctr" fontAlgn="b"/>
                      <a:r>
                        <a:rPr lang="mr-IN" sz="1400" b="0" i="0" u="none" strike="noStrike">
                          <a:solidFill>
                            <a:srgbClr val="000000"/>
                          </a:solidFill>
                          <a:effectLst/>
                          <a:latin typeface="Calibri"/>
                        </a:rPr>
                        <a:t>20%</a:t>
                      </a:r>
                    </a:p>
                  </a:txBody>
                  <a:tcPr marL="12700" marR="12700" marT="12700" marB="0" anchor="b"/>
                </a:tc>
                <a:tc>
                  <a:txBody>
                    <a:bodyPr/>
                    <a:lstStyle/>
                    <a:p>
                      <a:pPr algn="r" fontAlgn="b"/>
                      <a:r>
                        <a:rPr lang="en-US" sz="1400" b="0" i="0" u="none" strike="noStrike">
                          <a:solidFill>
                            <a:srgbClr val="000000"/>
                          </a:solidFill>
                          <a:effectLst/>
                          <a:latin typeface="Calibri"/>
                        </a:rPr>
                        <a:t>$152,625</a:t>
                      </a:r>
                    </a:p>
                  </a:txBody>
                  <a:tcPr marL="12700" marR="12700" marT="12700" marB="0" anchor="b"/>
                </a:tc>
              </a:tr>
              <a:tr h="370840">
                <a:tc>
                  <a:txBody>
                    <a:bodyPr/>
                    <a:lstStyle/>
                    <a:p>
                      <a:pPr algn="l" fontAlgn="b"/>
                      <a:r>
                        <a:rPr lang="en-US" sz="1400" b="0" i="0" u="none" strike="noStrike">
                          <a:solidFill>
                            <a:srgbClr val="000000"/>
                          </a:solidFill>
                          <a:effectLst/>
                          <a:latin typeface="Calibri"/>
                        </a:rPr>
                        <a:t>Misc. M&amp;S</a:t>
                      </a:r>
                    </a:p>
                  </a:txBody>
                  <a:tcPr marL="12700" marR="12700" marT="12700" marB="0" anchor="b"/>
                </a:tc>
                <a:tc>
                  <a:txBody>
                    <a:bodyPr/>
                    <a:lstStyle/>
                    <a:p>
                      <a:pPr algn="r" fontAlgn="b"/>
                      <a:r>
                        <a:rPr lang="en-US" sz="1400" b="0" i="0" u="none" strike="noStrike">
                          <a:solidFill>
                            <a:srgbClr val="000000"/>
                          </a:solidFill>
                          <a:effectLst/>
                          <a:latin typeface="Calibri"/>
                        </a:rPr>
                        <a:t>$284,832</a:t>
                      </a:r>
                    </a:p>
                  </a:txBody>
                  <a:tcPr marL="12700" marR="12700" marT="12700" marB="0" anchor="b"/>
                </a:tc>
                <a:tc>
                  <a:txBody>
                    <a:bodyPr/>
                    <a:lstStyle/>
                    <a:p>
                      <a:pPr algn="ctr" fontAlgn="b"/>
                      <a:r>
                        <a:rPr lang="mr-IN" sz="1400" b="0" i="0" u="none" strike="noStrike">
                          <a:solidFill>
                            <a:srgbClr val="000000"/>
                          </a:solidFill>
                          <a:effectLst/>
                          <a:latin typeface="Calibri"/>
                        </a:rPr>
                        <a:t>25%</a:t>
                      </a:r>
                    </a:p>
                  </a:txBody>
                  <a:tcPr marL="12700" marR="12700" marT="12700" marB="0" anchor="b"/>
                </a:tc>
                <a:tc>
                  <a:txBody>
                    <a:bodyPr/>
                    <a:lstStyle/>
                    <a:p>
                      <a:pPr algn="r" fontAlgn="b"/>
                      <a:r>
                        <a:rPr lang="en-US" sz="1400" b="0" i="0" u="none" strike="noStrike">
                          <a:solidFill>
                            <a:srgbClr val="000000"/>
                          </a:solidFill>
                          <a:effectLst/>
                          <a:latin typeface="Calibri"/>
                        </a:rPr>
                        <a:t>$357,167</a:t>
                      </a:r>
                    </a:p>
                  </a:txBody>
                  <a:tcPr marL="12700" marR="12700" marT="12700" marB="0" anchor="b"/>
                </a:tc>
              </a:tr>
              <a:tr h="370840">
                <a:tc>
                  <a:txBody>
                    <a:bodyPr/>
                    <a:lstStyle/>
                    <a:p>
                      <a:pPr algn="l" fontAlgn="b"/>
                      <a:r>
                        <a:rPr lang="en-US" sz="1400" b="0" i="0" u="none" strike="noStrike">
                          <a:solidFill>
                            <a:srgbClr val="000000"/>
                          </a:solidFill>
                          <a:effectLst/>
                          <a:latin typeface="Calibri"/>
                        </a:rPr>
                        <a:t>DSS Installation</a:t>
                      </a:r>
                    </a:p>
                  </a:txBody>
                  <a:tcPr marL="12700" marR="12700" marT="12700" marB="0" anchor="b"/>
                </a:tc>
                <a:tc>
                  <a:txBody>
                    <a:bodyPr/>
                    <a:lstStyle/>
                    <a:p>
                      <a:pPr algn="l" fontAlgn="b"/>
                      <a:endParaRPr lang="en-US" sz="1400" b="0" i="0" u="none" strike="noStrike">
                        <a:solidFill>
                          <a:srgbClr val="000000"/>
                        </a:solidFill>
                        <a:effectLst/>
                        <a:latin typeface="Calibri"/>
                      </a:endParaRPr>
                    </a:p>
                  </a:txBody>
                  <a:tcPr marL="12700" marR="12700" marT="12700" marB="0" anchor="b"/>
                </a:tc>
                <a:tc>
                  <a:txBody>
                    <a:bodyPr/>
                    <a:lstStyle/>
                    <a:p>
                      <a:pPr algn="ctr" fontAlgn="b"/>
                      <a:endParaRPr lang="en-US" sz="1400" b="0" i="0" u="none" strike="noStrike">
                        <a:solidFill>
                          <a:srgbClr val="000000"/>
                        </a:solidFill>
                        <a:effectLst/>
                        <a:latin typeface="Calibri"/>
                      </a:endParaRPr>
                    </a:p>
                  </a:txBody>
                  <a:tcPr marL="12700" marR="12700" marT="12700" marB="0" anchor="b"/>
                </a:tc>
                <a:tc>
                  <a:txBody>
                    <a:bodyPr/>
                    <a:lstStyle/>
                    <a:p>
                      <a:pPr algn="l" fontAlgn="b"/>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b="1" i="0" u="none" strike="noStrike" dirty="0">
                          <a:solidFill>
                            <a:srgbClr val="000000"/>
                          </a:solidFill>
                          <a:effectLst/>
                          <a:latin typeface="Calibri"/>
                        </a:rPr>
                        <a:t>Total M&amp;S</a:t>
                      </a:r>
                    </a:p>
                  </a:txBody>
                  <a:tcPr marL="12700" marR="12700" marT="12700" marB="0" anchor="b"/>
                </a:tc>
                <a:tc>
                  <a:txBody>
                    <a:bodyPr/>
                    <a:lstStyle/>
                    <a:p>
                      <a:pPr algn="r" fontAlgn="b"/>
                      <a:r>
                        <a:rPr lang="en-US" sz="1400" b="1" i="0" u="none" strike="noStrike" dirty="0">
                          <a:solidFill>
                            <a:srgbClr val="000000"/>
                          </a:solidFill>
                          <a:effectLst/>
                          <a:latin typeface="Calibri"/>
                        </a:rPr>
                        <a:t>$1,414,586</a:t>
                      </a:r>
                    </a:p>
                  </a:txBody>
                  <a:tcPr marL="12700" marR="12700" marT="12700" marB="0" anchor="b"/>
                </a:tc>
                <a:tc>
                  <a:txBody>
                    <a:bodyPr/>
                    <a:lstStyle/>
                    <a:p>
                      <a:pPr algn="ctr" fontAlgn="b"/>
                      <a:r>
                        <a:rPr lang="mr-IN" sz="1400" b="1" i="0" u="none" strike="noStrike" dirty="0">
                          <a:solidFill>
                            <a:srgbClr val="000000"/>
                          </a:solidFill>
                          <a:effectLst/>
                          <a:latin typeface="Calibri"/>
                        </a:rPr>
                        <a:t>21%</a:t>
                      </a:r>
                    </a:p>
                  </a:txBody>
                  <a:tcPr marL="12700" marR="12700" marT="12700" marB="0" anchor="b"/>
                </a:tc>
                <a:tc>
                  <a:txBody>
                    <a:bodyPr/>
                    <a:lstStyle/>
                    <a:p>
                      <a:pPr algn="r" fontAlgn="b"/>
                      <a:r>
                        <a:rPr lang="en-US" sz="1400" b="1" i="0" u="none" strike="noStrike" dirty="0">
                          <a:solidFill>
                            <a:srgbClr val="000000"/>
                          </a:solidFill>
                          <a:effectLst/>
                          <a:latin typeface="Calibri"/>
                        </a:rPr>
                        <a:t>$1,712,872</a:t>
                      </a:r>
                    </a:p>
                  </a:txBody>
                  <a:tcPr marL="12700" marR="12700" marT="12700" marB="0" anchor="b"/>
                </a:tc>
              </a:tr>
            </a:tbl>
          </a:graphicData>
        </a:graphic>
      </p:graphicFrame>
      <p:sp>
        <p:nvSpPr>
          <p:cNvPr id="12" name="TextBox 11"/>
          <p:cNvSpPr txBox="1"/>
          <p:nvPr/>
        </p:nvSpPr>
        <p:spPr>
          <a:xfrm>
            <a:off x="1050846" y="5188857"/>
            <a:ext cx="5917004" cy="369332"/>
          </a:xfrm>
          <a:prstGeom prst="rect">
            <a:avLst/>
          </a:prstGeom>
          <a:noFill/>
        </p:spPr>
        <p:txBody>
          <a:bodyPr wrap="none" rtlCol="0">
            <a:spAutoFit/>
          </a:bodyPr>
          <a:lstStyle/>
          <a:p>
            <a:r>
              <a:rPr lang="en-US" dirty="0" smtClean="0"/>
              <a:t>The materials cost is dominated by the 105 support </a:t>
            </a:r>
            <a:r>
              <a:rPr lang="en-US" dirty="0" err="1" smtClean="0"/>
              <a:t>feedthrus</a:t>
            </a:r>
            <a:r>
              <a:rPr lang="en-US" dirty="0" smtClean="0"/>
              <a:t> </a:t>
            </a:r>
            <a:endParaRPr lang="en-US" dirty="0"/>
          </a:p>
        </p:txBody>
      </p:sp>
    </p:spTree>
    <p:extLst>
      <p:ext uri="{BB962C8B-B14F-4D97-AF65-F5344CB8AC3E}">
        <p14:creationId xmlns:p14="http://schemas.microsoft.com/office/powerpoint/2010/main" val="393870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8" name="Content Placeholder 7"/>
          <p:cNvSpPr>
            <a:spLocks noGrp="1"/>
          </p:cNvSpPr>
          <p:nvPr>
            <p:ph idx="11"/>
          </p:nvPr>
        </p:nvSpPr>
        <p:spPr/>
        <p:txBody>
          <a:bodyPr>
            <a:normAutofit fontScale="92500" lnSpcReduction="10000"/>
          </a:bodyPr>
          <a:lstStyle/>
          <a:p>
            <a:r>
              <a:rPr lang="en-US" dirty="0" smtClean="0"/>
              <a:t>When the drawings are sufficiently advanced we will seek quotes based on the DUNE drawings.</a:t>
            </a:r>
          </a:p>
          <a:p>
            <a:pPr lvl="1"/>
            <a:r>
              <a:rPr lang="en-US" dirty="0" smtClean="0"/>
              <a:t>Quotes will be at the part level.</a:t>
            </a:r>
          </a:p>
          <a:p>
            <a:r>
              <a:rPr lang="en-US" dirty="0" smtClean="0"/>
              <a:t>Assembly, testing, and installation procedures need developed in detail.</a:t>
            </a:r>
          </a:p>
          <a:p>
            <a:pPr lvl="1"/>
            <a:r>
              <a:rPr lang="en-US" dirty="0" smtClean="0"/>
              <a:t>When the procedures are in draft form the labor estimate needs to be revised.</a:t>
            </a:r>
          </a:p>
          <a:p>
            <a:r>
              <a:rPr lang="en-US" dirty="0" smtClean="0"/>
              <a:t>Design work on tooling is needed to refine these costs.</a:t>
            </a:r>
          </a:p>
          <a:p>
            <a:r>
              <a:rPr lang="en-US" dirty="0" smtClean="0"/>
              <a:t>Need to understand the cryostat installation plan to see if we can optimize the joint installation.</a:t>
            </a:r>
          </a:p>
          <a:p>
            <a:pPr lvl="1"/>
            <a:r>
              <a:rPr lang="en-US" dirty="0" smtClean="0"/>
              <a:t>Will the cryostat have scaffolding in place that would simplify the DSS installation?</a:t>
            </a:r>
          </a:p>
          <a:p>
            <a:pPr lvl="1"/>
            <a:r>
              <a:rPr lang="en-US" dirty="0" smtClean="0"/>
              <a:t>Can we install the support </a:t>
            </a:r>
            <a:r>
              <a:rPr lang="en-US" dirty="0" err="1" smtClean="0"/>
              <a:t>feedthru</a:t>
            </a:r>
            <a:r>
              <a:rPr lang="en-US" dirty="0" smtClean="0"/>
              <a:t> before the cryostat installation is finished?</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spTree>
    <p:extLst>
      <p:ext uri="{BB962C8B-B14F-4D97-AF65-F5344CB8AC3E}">
        <p14:creationId xmlns:p14="http://schemas.microsoft.com/office/powerpoint/2010/main" val="307061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8" name="Content Placeholder 7"/>
          <p:cNvSpPr>
            <a:spLocks noGrp="1"/>
          </p:cNvSpPr>
          <p:nvPr>
            <p:ph idx="11"/>
          </p:nvPr>
        </p:nvSpPr>
        <p:spPr/>
        <p:txBody>
          <a:bodyPr/>
          <a:lstStyle/>
          <a:p>
            <a:r>
              <a:rPr lang="en-US" dirty="0" smtClean="0"/>
              <a:t>The material costs are reasonably well understood for this stage of the design thanks to the detailed information from ProtoDUNE-SP.</a:t>
            </a:r>
          </a:p>
          <a:p>
            <a:r>
              <a:rPr lang="en-US" dirty="0" smtClean="0"/>
              <a:t>A first pass over the labor estimate is complete.</a:t>
            </a:r>
          </a:p>
          <a:p>
            <a:pPr lvl="1"/>
            <a:r>
              <a:rPr lang="en-US" dirty="0" smtClean="0"/>
              <a:t>Input from this committee is greatly appreciated.</a:t>
            </a:r>
          </a:p>
          <a:p>
            <a:r>
              <a:rPr lang="en-US" dirty="0" smtClean="0"/>
              <a:t>It is planned to revise the cost estimate based on DUNE-SP drawings after this review is complete.</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spTree>
    <p:extLst>
      <p:ext uri="{BB962C8B-B14F-4D97-AF65-F5344CB8AC3E}">
        <p14:creationId xmlns:p14="http://schemas.microsoft.com/office/powerpoint/2010/main" val="119637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ProtoDUNE-SP and DUNE-SP</a:t>
            </a:r>
            <a:endParaRPr lang="en-US" dirty="0"/>
          </a:p>
        </p:txBody>
      </p:sp>
      <p:sp>
        <p:nvSpPr>
          <p:cNvPr id="9" name="Content Placeholder 8"/>
          <p:cNvSpPr>
            <a:spLocks noGrp="1"/>
          </p:cNvSpPr>
          <p:nvPr>
            <p:ph idx="11"/>
          </p:nvPr>
        </p:nvSpPr>
        <p:spPr>
          <a:xfrm>
            <a:off x="454029" y="3795058"/>
            <a:ext cx="8232771" cy="2483013"/>
          </a:xfrm>
        </p:spPr>
        <p:txBody>
          <a:bodyPr>
            <a:normAutofit lnSpcReduction="10000"/>
          </a:bodyPr>
          <a:lstStyle/>
          <a:p>
            <a:r>
              <a:rPr lang="en-US" dirty="0" smtClean="0"/>
              <a:t>The ProtoDUNE-SP DSS has many features in common with the DUNE-SP DSS but also many differences.</a:t>
            </a:r>
          </a:p>
          <a:p>
            <a:pPr lvl="1"/>
            <a:r>
              <a:rPr lang="en-US" dirty="0" smtClean="0"/>
              <a:t>Common: Same type I-Beam, similar load requirements, cryostat roof interface, cleanliness requirements, alignment tolerance.</a:t>
            </a:r>
          </a:p>
          <a:p>
            <a:pPr lvl="1"/>
            <a:r>
              <a:rPr lang="en-US" dirty="0" smtClean="0"/>
              <a:t>Differences: DUNE has a switchyard, detector height is different, thermal expansion mitigation is different, ProtoDUNE had bridge and runway beams DUNE has only bridge beams, DUNE is bigger.</a:t>
            </a:r>
          </a:p>
          <a:p>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pic>
        <p:nvPicPr>
          <p:cNvPr id="10" name="Picture 9"/>
          <p:cNvPicPr>
            <a:picLocks noChangeAspect="1"/>
          </p:cNvPicPr>
          <p:nvPr/>
        </p:nvPicPr>
        <p:blipFill>
          <a:blip r:embed="rId2"/>
          <a:stretch>
            <a:fillRect/>
          </a:stretch>
        </p:blipFill>
        <p:spPr>
          <a:xfrm>
            <a:off x="1" y="1109620"/>
            <a:ext cx="4392706" cy="2163268"/>
          </a:xfrm>
          <a:prstGeom prst="rect">
            <a:avLst/>
          </a:prstGeom>
        </p:spPr>
      </p:pic>
      <p:pic>
        <p:nvPicPr>
          <p:cNvPr id="11" name="Picture 10" descr="cid:image002.png@01D38BB9.F2FE026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0" y="1109620"/>
            <a:ext cx="3989294" cy="2529908"/>
          </a:xfrm>
          <a:prstGeom prst="rect">
            <a:avLst/>
          </a:prstGeom>
          <a:noFill/>
          <a:ln>
            <a:noFill/>
          </a:ln>
        </p:spPr>
      </p:pic>
    </p:spTree>
    <p:extLst>
      <p:ext uri="{BB962C8B-B14F-4D97-AF65-F5344CB8AC3E}">
        <p14:creationId xmlns:p14="http://schemas.microsoft.com/office/powerpoint/2010/main" val="93136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smtClean="0"/>
              <a:t>Methodology used for cost estimating</a:t>
            </a:r>
            <a:endParaRPr lang="en-US" sz="3200" dirty="0"/>
          </a:p>
        </p:txBody>
      </p:sp>
      <p:sp>
        <p:nvSpPr>
          <p:cNvPr id="11" name="Content Placeholder 10"/>
          <p:cNvSpPr>
            <a:spLocks noGrp="1"/>
          </p:cNvSpPr>
          <p:nvPr>
            <p:ph idx="11"/>
          </p:nvPr>
        </p:nvSpPr>
        <p:spPr/>
        <p:txBody>
          <a:bodyPr/>
          <a:lstStyle/>
          <a:p>
            <a:r>
              <a:rPr lang="en-US" dirty="0" smtClean="0"/>
              <a:t>A cost estimate was generated prior to this conceptual design review based, where possible, on actual cost numbers from ProtoDUNE-SP. I felt that the actual purchase cost of the ProtoDUNE-SP components was more reliable than estimates of components where the design is still evolving. </a:t>
            </a:r>
          </a:p>
          <a:p>
            <a:pPr lvl="1"/>
            <a:r>
              <a:rPr lang="en-US" dirty="0" smtClean="0"/>
              <a:t>The purchase costs for the ProtoDUNE-SP components were collected.</a:t>
            </a:r>
          </a:p>
          <a:p>
            <a:pPr lvl="1"/>
            <a:r>
              <a:rPr lang="en-US" dirty="0" smtClean="0"/>
              <a:t>The costs were then scaled by the number of </a:t>
            </a:r>
            <a:r>
              <a:rPr lang="en-US" dirty="0" err="1" smtClean="0"/>
              <a:t>feedthrus</a:t>
            </a:r>
            <a:r>
              <a:rPr lang="en-US" dirty="0" smtClean="0"/>
              <a:t> or the number of pounds of fabricated I-Beams.</a:t>
            </a:r>
          </a:p>
          <a:p>
            <a:r>
              <a:rPr lang="en-US" dirty="0" smtClean="0"/>
              <a:t>Activities and equipment where there was not equivalent at ProtoDUNE were estimated based on engineer evaluation.</a:t>
            </a:r>
          </a:p>
          <a:p>
            <a:pPr lvl="1"/>
            <a:r>
              <a:rPr lang="en-US" dirty="0" smtClean="0"/>
              <a:t>Examples: Installation,  assembly QA, I-Beam crawler</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101177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DSS Scope</a:t>
            </a:r>
            <a:endParaRPr lang="en-US" dirty="0"/>
          </a:p>
        </p:txBody>
      </p:sp>
      <p:sp>
        <p:nvSpPr>
          <p:cNvPr id="9" name="Content Placeholder 8"/>
          <p:cNvSpPr>
            <a:spLocks noGrp="1"/>
          </p:cNvSpPr>
          <p:nvPr>
            <p:ph idx="11"/>
          </p:nvPr>
        </p:nvSpPr>
        <p:spPr>
          <a:xfrm>
            <a:off x="454029" y="1207770"/>
            <a:ext cx="3740705" cy="5070302"/>
          </a:xfrm>
        </p:spPr>
        <p:txBody>
          <a:bodyPr>
            <a:normAutofit fontScale="92500"/>
          </a:bodyPr>
          <a:lstStyle/>
          <a:p>
            <a:r>
              <a:rPr lang="en-US" dirty="0" smtClean="0"/>
              <a:t>100+5 DSS Supports</a:t>
            </a:r>
          </a:p>
          <a:p>
            <a:r>
              <a:rPr lang="en-US" dirty="0" smtClean="0"/>
              <a:t>Machined S8x18.4 laser fused I-Beams</a:t>
            </a:r>
          </a:p>
          <a:p>
            <a:pPr lvl="1"/>
            <a:r>
              <a:rPr lang="en-US" dirty="0" smtClean="0"/>
              <a:t>45 detector support beams</a:t>
            </a:r>
          </a:p>
          <a:p>
            <a:pPr lvl="1"/>
            <a:r>
              <a:rPr lang="en-US" dirty="0" smtClean="0"/>
              <a:t>25 switchyard beams</a:t>
            </a:r>
          </a:p>
          <a:p>
            <a:r>
              <a:rPr lang="en-US" dirty="0" smtClean="0"/>
              <a:t>Miscellaneous components</a:t>
            </a:r>
          </a:p>
          <a:p>
            <a:pPr lvl="1"/>
            <a:r>
              <a:rPr lang="en-US" dirty="0" smtClean="0"/>
              <a:t>Trollies, crawlers, I-Beam couplers, switch hardware, end-wall support blocks</a:t>
            </a:r>
          </a:p>
          <a:p>
            <a:r>
              <a:rPr lang="en-US" dirty="0" smtClean="0"/>
              <a:t>Installation tools underground</a:t>
            </a:r>
            <a:endParaRPr lang="en-US" dirty="0"/>
          </a:p>
          <a:p>
            <a:r>
              <a:rPr lang="en-US" dirty="0" smtClean="0"/>
              <a:t>Assembly and testing equipment with shipping crates.</a:t>
            </a:r>
          </a:p>
          <a:p>
            <a:pPr lvl="1"/>
            <a:endParaRPr lang="en-US" dirty="0" smtClean="0"/>
          </a:p>
          <a:p>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grpSp>
        <p:nvGrpSpPr>
          <p:cNvPr id="14" name="Group 13"/>
          <p:cNvGrpSpPr/>
          <p:nvPr/>
        </p:nvGrpSpPr>
        <p:grpSpPr>
          <a:xfrm>
            <a:off x="5453529" y="462518"/>
            <a:ext cx="3230097" cy="2809314"/>
            <a:chOff x="5453529" y="1109620"/>
            <a:chExt cx="3230097" cy="2809314"/>
          </a:xfrm>
        </p:grpSpPr>
        <p:pic>
          <p:nvPicPr>
            <p:cNvPr id="10" name="Picture 9" descr="cid:image003.png@01D42F21.569DB7B0"/>
            <p:cNvPicPr/>
            <p:nvPr/>
          </p:nvPicPr>
          <p:blipFill rotWithShape="1">
            <a:blip r:embed="rId2" r:link="rId3">
              <a:extLst>
                <a:ext uri="{28A0092B-C50C-407E-A947-70E740481C1C}">
                  <a14:useLocalDpi xmlns:a14="http://schemas.microsoft.com/office/drawing/2010/main" val="0"/>
                </a:ext>
              </a:extLst>
            </a:blip>
            <a:srcRect l="19661" r="62136" b="12567"/>
            <a:stretch/>
          </p:blipFill>
          <p:spPr bwMode="auto">
            <a:xfrm>
              <a:off x="7876802" y="1109620"/>
              <a:ext cx="806824" cy="2809314"/>
            </a:xfrm>
            <a:prstGeom prst="rect">
              <a:avLst/>
            </a:prstGeom>
            <a:noFill/>
            <a:ln>
              <a:noFill/>
            </a:ln>
          </p:spPr>
        </p:pic>
        <p:pic>
          <p:nvPicPr>
            <p:cNvPr id="11" name="Picture 10" descr="cid:image003.png@01D42F21.569DB7B0"/>
            <p:cNvPicPr/>
            <p:nvPr/>
          </p:nvPicPr>
          <p:blipFill rotWithShape="1">
            <a:blip r:embed="rId2" r:link="rId3">
              <a:extLst>
                <a:ext uri="{28A0092B-C50C-407E-A947-70E740481C1C}">
                  <a14:useLocalDpi xmlns:a14="http://schemas.microsoft.com/office/drawing/2010/main" val="0"/>
                </a:ext>
              </a:extLst>
            </a:blip>
            <a:srcRect l="58394" t="-142" r="23066" b="13185"/>
            <a:stretch/>
          </p:blipFill>
          <p:spPr bwMode="auto">
            <a:xfrm>
              <a:off x="6858000" y="1124934"/>
              <a:ext cx="821765" cy="2794000"/>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453529" y="1124935"/>
              <a:ext cx="1240118" cy="1116242"/>
            </a:xfrm>
            <a:prstGeom prst="rect">
              <a:avLst/>
            </a:prstGeom>
          </p:spPr>
        </p:pic>
        <p:pic>
          <p:nvPicPr>
            <p:cNvPr id="13" name="Picture 12" descr="cid:image002.png@01D3725B.035970E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617882" y="2671855"/>
              <a:ext cx="1075765" cy="1093321"/>
            </a:xfrm>
            <a:prstGeom prst="rect">
              <a:avLst/>
            </a:prstGeom>
            <a:noFill/>
            <a:ln>
              <a:noFill/>
            </a:ln>
          </p:spPr>
        </p:pic>
      </p:grpSp>
      <p:pic>
        <p:nvPicPr>
          <p:cNvPr id="16" name="Picture 15" descr="Laser Fused Bea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7281" y="3436471"/>
            <a:ext cx="1559398" cy="1583764"/>
          </a:xfrm>
          <a:prstGeom prst="rect">
            <a:avLst/>
          </a:prstGeom>
        </p:spPr>
      </p:pic>
      <p:pic>
        <p:nvPicPr>
          <p:cNvPr id="17" name="Picture 16"/>
          <p:cNvPicPr/>
          <p:nvPr/>
        </p:nvPicPr>
        <p:blipFill>
          <a:blip r:embed="rId8">
            <a:extLst>
              <a:ext uri="{28A0092B-C50C-407E-A947-70E740481C1C}">
                <a14:useLocalDpi xmlns:a14="http://schemas.microsoft.com/office/drawing/2010/main" val="0"/>
              </a:ext>
            </a:extLst>
          </a:blip>
          <a:stretch>
            <a:fillRect/>
          </a:stretch>
        </p:blipFill>
        <p:spPr>
          <a:xfrm rot="10800000">
            <a:off x="5154706" y="3436471"/>
            <a:ext cx="1538941" cy="1448971"/>
          </a:xfrm>
          <a:prstGeom prst="rect">
            <a:avLst/>
          </a:prstGeom>
        </p:spPr>
      </p:pic>
      <p:pic>
        <p:nvPicPr>
          <p:cNvPr id="18" name="Picture 17"/>
          <p:cNvPicPr/>
          <p:nvPr/>
        </p:nvPicPr>
        <p:blipFill>
          <a:blip r:embed="rId9">
            <a:extLst>
              <a:ext uri="{28A0092B-C50C-407E-A947-70E740481C1C}">
                <a14:useLocalDpi xmlns:a14="http://schemas.microsoft.com/office/drawing/2010/main" val="0"/>
              </a:ext>
            </a:extLst>
          </a:blip>
          <a:stretch>
            <a:fillRect/>
          </a:stretch>
        </p:blipFill>
        <p:spPr>
          <a:xfrm>
            <a:off x="6857999" y="5205058"/>
            <a:ext cx="2130537" cy="1623060"/>
          </a:xfrm>
          <a:prstGeom prst="rect">
            <a:avLst/>
          </a:prstGeom>
        </p:spPr>
      </p:pic>
      <p:pic>
        <p:nvPicPr>
          <p:cNvPr id="19" name="Picture 18"/>
          <p:cNvPicPr>
            <a:picLocks noChangeAspect="1"/>
          </p:cNvPicPr>
          <p:nvPr/>
        </p:nvPicPr>
        <p:blipFill>
          <a:blip r:embed="rId10"/>
          <a:stretch>
            <a:fillRect/>
          </a:stretch>
        </p:blipFill>
        <p:spPr>
          <a:xfrm>
            <a:off x="5453529" y="5311231"/>
            <a:ext cx="1201271" cy="1397014"/>
          </a:xfrm>
          <a:prstGeom prst="rect">
            <a:avLst/>
          </a:prstGeom>
        </p:spPr>
      </p:pic>
      <p:pic>
        <p:nvPicPr>
          <p:cNvPr id="20" name="Picture 19"/>
          <p:cNvPicPr>
            <a:picLocks noChangeAspect="1"/>
          </p:cNvPicPr>
          <p:nvPr/>
        </p:nvPicPr>
        <p:blipFill>
          <a:blip r:embed="rId11"/>
          <a:stretch>
            <a:fillRect/>
          </a:stretch>
        </p:blipFill>
        <p:spPr>
          <a:xfrm>
            <a:off x="4194735" y="5499803"/>
            <a:ext cx="1258794" cy="1208442"/>
          </a:xfrm>
          <a:prstGeom prst="rect">
            <a:avLst/>
          </a:prstGeom>
        </p:spPr>
      </p:pic>
    </p:spTree>
    <p:extLst>
      <p:ext uri="{BB962C8B-B14F-4D97-AF65-F5344CB8AC3E}">
        <p14:creationId xmlns:p14="http://schemas.microsoft.com/office/powerpoint/2010/main" val="43384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used to estimat</a:t>
            </a:r>
            <a:r>
              <a:rPr lang="en-US" dirty="0"/>
              <a:t>e</a:t>
            </a:r>
          </a:p>
        </p:txBody>
      </p:sp>
      <p:sp>
        <p:nvSpPr>
          <p:cNvPr id="8" name="Content Placeholder 7"/>
          <p:cNvSpPr>
            <a:spLocks noGrp="1"/>
          </p:cNvSpPr>
          <p:nvPr>
            <p:ph idx="11"/>
          </p:nvPr>
        </p:nvSpPr>
        <p:spPr/>
        <p:txBody>
          <a:bodyPr>
            <a:normAutofit fontScale="92500" lnSpcReduction="10000"/>
          </a:bodyPr>
          <a:lstStyle/>
          <a:p>
            <a:r>
              <a:rPr lang="en-US" dirty="0" smtClean="0"/>
              <a:t>It is assumed that some progress will be made before April but that the preparations for the TDR and various reviews till take a majority of the time. This implies significant engineering and design needs to be done after next April.</a:t>
            </a:r>
          </a:p>
          <a:p>
            <a:r>
              <a:rPr lang="en-US" dirty="0" smtClean="0"/>
              <a:t>It is assumed that the assembly and testing can be done at the ITF in parallel to other work. No cost is included for the cleanroom for the assembly or the cleanroom outfitting as this is included in the ITF cost.</a:t>
            </a:r>
          </a:p>
          <a:p>
            <a:pPr lvl="1"/>
            <a:r>
              <a:rPr lang="en-US" dirty="0"/>
              <a:t>I</a:t>
            </a:r>
            <a:r>
              <a:rPr lang="en-US" dirty="0" smtClean="0"/>
              <a:t>ncludes all QA for I-Beams, DSS supports, switchyard components etc.</a:t>
            </a:r>
          </a:p>
          <a:p>
            <a:r>
              <a:rPr lang="en-US" dirty="0" smtClean="0"/>
              <a:t>It is assumed that an efficiency factor of 0.7 is applied for underground work.</a:t>
            </a:r>
          </a:p>
          <a:p>
            <a:r>
              <a:rPr lang="en-US" dirty="0" smtClean="0"/>
              <a:t>Work at SURF will be done in 10hr shifts to reduce the impact of non-productive time (getting underground, cleanroom gowning, safety meeting)</a:t>
            </a:r>
          </a:p>
          <a:p>
            <a:r>
              <a:rPr lang="en-US" dirty="0" smtClean="0"/>
              <a:t>With the present labor estimate the installation can probably be done in 1 shift. </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Tree>
    <p:extLst>
      <p:ext uri="{BB962C8B-B14F-4D97-AF65-F5344CB8AC3E}">
        <p14:creationId xmlns:p14="http://schemas.microsoft.com/office/powerpoint/2010/main" val="379009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rot="16200000">
            <a:off x="-1773647" y="2245530"/>
            <a:ext cx="4350126" cy="541876"/>
          </a:xfrm>
        </p:spPr>
        <p:txBody>
          <a:bodyPr>
            <a:normAutofit fontScale="90000"/>
          </a:bodyPr>
          <a:lstStyle/>
          <a:p>
            <a:r>
              <a:rPr lang="en-US" dirty="0" smtClean="0"/>
              <a:t>Top Level Schedule</a:t>
            </a:r>
            <a:endParaRPr lang="en-US" dirty="0"/>
          </a:p>
        </p:txBody>
      </p:sp>
      <p:sp>
        <p:nvSpPr>
          <p:cNvPr id="9" name="Content Placeholder 8"/>
          <p:cNvSpPr>
            <a:spLocks noGrp="1"/>
          </p:cNvSpPr>
          <p:nvPr>
            <p:ph idx="11"/>
          </p:nvPr>
        </p:nvSpPr>
        <p:spPr>
          <a:xfrm>
            <a:off x="454029" y="4875429"/>
            <a:ext cx="8232771" cy="1626761"/>
          </a:xfrm>
        </p:spPr>
        <p:txBody>
          <a:bodyPr>
            <a:normAutofit lnSpcReduction="10000"/>
          </a:bodyPr>
          <a:lstStyle/>
          <a:p>
            <a:r>
              <a:rPr lang="en-US" sz="1800" dirty="0" smtClean="0"/>
              <a:t>April 2019 to Jan 2022 is available for Post-TDR design effort.</a:t>
            </a:r>
          </a:p>
          <a:p>
            <a:r>
              <a:rPr lang="en-US" sz="1800" dirty="0" smtClean="0"/>
              <a:t>One year is assumed to purchase all the components assemble and test them.</a:t>
            </a:r>
            <a:endParaRPr lang="en-US" sz="1800" dirty="0"/>
          </a:p>
          <a:p>
            <a:r>
              <a:rPr lang="en-US" sz="1800" dirty="0" smtClean="0"/>
              <a:t>DSS will be installed in ~2 months early 2023</a:t>
            </a:r>
          </a:p>
          <a:p>
            <a:pPr lvl="1"/>
            <a:r>
              <a:rPr lang="en-US" sz="1800" dirty="0" smtClean="0"/>
              <a:t>DSS is critical path so we will want to be working in more than one location</a:t>
            </a:r>
            <a:endParaRPr lang="en-US" sz="18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pic>
        <p:nvPicPr>
          <p:cNvPr id="11" name="Picture 10" descr="TP-Schedule-Feb201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588" y="162111"/>
            <a:ext cx="7007412" cy="4713319"/>
          </a:xfrm>
          <a:prstGeom prst="rect">
            <a:avLst/>
          </a:prstGeom>
        </p:spPr>
      </p:pic>
      <p:sp>
        <p:nvSpPr>
          <p:cNvPr id="12" name="Oval 11"/>
          <p:cNvSpPr/>
          <p:nvPr/>
        </p:nvSpPr>
        <p:spPr>
          <a:xfrm>
            <a:off x="1877786" y="971176"/>
            <a:ext cx="3261979" cy="34364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3363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Cost Estimate</a:t>
            </a:r>
            <a:endParaRPr lang="en-US" dirty="0"/>
          </a:p>
        </p:txBody>
      </p:sp>
      <p:sp>
        <p:nvSpPr>
          <p:cNvPr id="9" name="Content Placeholder 8"/>
          <p:cNvSpPr>
            <a:spLocks noGrp="1"/>
          </p:cNvSpPr>
          <p:nvPr>
            <p:ph idx="11"/>
          </p:nvPr>
        </p:nvSpPr>
        <p:spPr/>
        <p:txBody>
          <a:bodyPr>
            <a:normAutofit lnSpcReduction="10000"/>
          </a:bodyPr>
          <a:lstStyle/>
          <a:p>
            <a:r>
              <a:rPr lang="en-US" dirty="0" smtClean="0"/>
              <a:t>The cost estimate was generated so the data can be easily used for the DUNE Neutrino Cost committee review. This meant that the design costs were estimated in a separate spreadsheet from the production and installation spreadsheet.</a:t>
            </a:r>
          </a:p>
          <a:p>
            <a:r>
              <a:rPr lang="en-US" dirty="0" smtClean="0"/>
              <a:t>Only the costs after the TDR submittal in April were estimated.</a:t>
            </a:r>
          </a:p>
          <a:p>
            <a:r>
              <a:rPr lang="en-US" dirty="0" smtClean="0"/>
              <a:t>Materials costs were estimated as direct costs so no overheads</a:t>
            </a:r>
            <a:r>
              <a:rPr lang="en-US" dirty="0"/>
              <a:t> </a:t>
            </a:r>
            <a:r>
              <a:rPr lang="en-US" dirty="0" smtClean="0"/>
              <a:t>or escalation are applies. </a:t>
            </a:r>
          </a:p>
          <a:p>
            <a:r>
              <a:rPr lang="en-US" dirty="0" smtClean="0"/>
              <a:t>Labor hours by skill set are estimated but no cost is derived from this.</a:t>
            </a:r>
          </a:p>
          <a:p>
            <a:r>
              <a:rPr lang="en-US" dirty="0" smtClean="0"/>
              <a:t>Contingency was computed, but it is unclear if it will be used.</a:t>
            </a:r>
          </a:p>
          <a:p>
            <a:r>
              <a:rPr lang="en-US" dirty="0" smtClean="0"/>
              <a:t>The cost estimate is stored in </a:t>
            </a:r>
            <a:r>
              <a:rPr lang="en-US" dirty="0" err="1" smtClean="0"/>
              <a:t>DocDB</a:t>
            </a:r>
            <a:r>
              <a:rPr lang="en-US" dirty="0" smtClean="0"/>
              <a:t> </a:t>
            </a:r>
            <a:r>
              <a:rPr lang="cs-CZ" dirty="0" smtClean="0"/>
              <a:t>9453</a:t>
            </a:r>
          </a:p>
          <a:p>
            <a:pPr lvl="1"/>
            <a:r>
              <a:rPr lang="cs-CZ" dirty="0" smtClean="0">
                <a:hlinkClick r:id="rId2"/>
              </a:rPr>
              <a:t>BOE </a:t>
            </a:r>
            <a:r>
              <a:rPr lang="cs-CZ" dirty="0">
                <a:hlinkClick r:id="rId2"/>
              </a:rPr>
              <a:t>2.1.3 Design xlsx </a:t>
            </a:r>
            <a:endParaRPr lang="cs-CZ" dirty="0" smtClean="0"/>
          </a:p>
          <a:p>
            <a:pPr lvl="1"/>
            <a:r>
              <a:rPr lang="cs-CZ" dirty="0">
                <a:hlinkClick r:id="rId3"/>
              </a:rPr>
              <a:t>BOE 2.1.4.1 DSS </a:t>
            </a:r>
            <a:r>
              <a:rPr lang="cs-CZ" dirty="0" err="1">
                <a:hlinkClick r:id="rId3"/>
              </a:rPr>
              <a:t>Production</a:t>
            </a:r>
            <a:r>
              <a:rPr lang="cs-CZ" dirty="0">
                <a:hlinkClick r:id="rId3"/>
              </a:rPr>
              <a:t> </a:t>
            </a:r>
            <a:r>
              <a:rPr lang="cs-CZ" dirty="0" err="1">
                <a:hlinkClick r:id="rId3"/>
              </a:rPr>
              <a:t>xlsx</a:t>
            </a:r>
            <a:endParaRPr lang="cs-CZ" dirty="0" smtClean="0"/>
          </a:p>
          <a:p>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Tree>
    <p:extLst>
      <p:ext uri="{BB962C8B-B14F-4D97-AF65-F5344CB8AC3E}">
        <p14:creationId xmlns:p14="http://schemas.microsoft.com/office/powerpoint/2010/main" val="5236939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2"/>
          <a:srcRect t="2835" b="939"/>
          <a:stretch/>
        </p:blipFill>
        <p:spPr>
          <a:xfrm>
            <a:off x="157177" y="1225177"/>
            <a:ext cx="8986823" cy="4661648"/>
          </a:xfrm>
        </p:spPr>
      </p:pic>
      <p:sp>
        <p:nvSpPr>
          <p:cNvPr id="8" name="Title 7"/>
          <p:cNvSpPr>
            <a:spLocks noGrp="1"/>
          </p:cNvSpPr>
          <p:nvPr>
            <p:ph type="title"/>
          </p:nvPr>
        </p:nvSpPr>
        <p:spPr/>
        <p:txBody>
          <a:bodyPr/>
          <a:lstStyle/>
          <a:p>
            <a:r>
              <a:rPr lang="en-US" dirty="0" smtClean="0"/>
              <a:t>Cost files on </a:t>
            </a:r>
            <a:r>
              <a:rPr lang="en-US" dirty="0" err="1" smtClean="0"/>
              <a:t>DocDB</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20.08.18</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J Stewart | DSS Cost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11" name="Oval 10"/>
          <p:cNvSpPr/>
          <p:nvPr/>
        </p:nvSpPr>
        <p:spPr>
          <a:xfrm>
            <a:off x="2517399" y="2755674"/>
            <a:ext cx="1825682" cy="204124"/>
          </a:xfrm>
          <a:prstGeom prst="ellipse">
            <a:avLst/>
          </a:prstGeom>
          <a:solidFill>
            <a:schemeClr val="accent1">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567739" y="2987457"/>
            <a:ext cx="2399022" cy="119763"/>
          </a:xfrm>
          <a:prstGeom prst="ellipse">
            <a:avLst/>
          </a:prstGeom>
          <a:solidFill>
            <a:schemeClr val="accent1">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204334"/>
      </p:ext>
    </p:extLst>
  </p:cSld>
  <p:clrMapOvr>
    <a:masterClrMapping/>
  </p:clrMapOvr>
</p:sld>
</file>

<file path=ppt/theme/theme1.xml><?xml version="1.0" encoding="utf-8"?>
<a:theme xmlns:a="http://schemas.openxmlformats.org/drawingml/2006/main" name="DUNE_Template_Jan2016">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DUNE_Template_Jan2016.potx</Template>
  <TotalTime>4620</TotalTime>
  <Words>2377</Words>
  <Application>Microsoft Macintosh PowerPoint</Application>
  <PresentationFormat>On-screen Show (4:3)</PresentationFormat>
  <Paragraphs>592</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DUNE_Template_Jan2016</vt:lpstr>
      <vt:lpstr>LBNF Content-Footer Theme</vt:lpstr>
      <vt:lpstr>Detector Support System Cost estimate  at Conceptual Design</vt:lpstr>
      <vt:lpstr>Content</vt:lpstr>
      <vt:lpstr>ProtoDUNE-SP and DUNE-SP</vt:lpstr>
      <vt:lpstr>Methodology used for cost estimating</vt:lpstr>
      <vt:lpstr>DSS Scope</vt:lpstr>
      <vt:lpstr>Assumptions used to estimate</vt:lpstr>
      <vt:lpstr>Top Level Schedule</vt:lpstr>
      <vt:lpstr>Cost Estimate</vt:lpstr>
      <vt:lpstr>Cost files on DocDB</vt:lpstr>
      <vt:lpstr>Design Cost Estimate</vt:lpstr>
      <vt:lpstr>DSS prototyping and Ash River Test</vt:lpstr>
      <vt:lpstr>DSS Production Cost</vt:lpstr>
      <vt:lpstr>Summary of M&amp;S direct cost</vt:lpstr>
      <vt:lpstr>Support Feedthru Cost</vt:lpstr>
      <vt:lpstr>I-Beam Cost</vt:lpstr>
      <vt:lpstr>Cost of miscellaneous items</vt:lpstr>
      <vt:lpstr>Production equipment</vt:lpstr>
      <vt:lpstr>Labor Estimate Production</vt:lpstr>
      <vt:lpstr>Installation Labor</vt:lpstr>
      <vt:lpstr>Summary of M&amp;S direct cost</vt:lpstr>
      <vt:lpstr>Next steps</vt:lpstr>
      <vt:lpstr>Summary</vt:lpstr>
    </vt:vector>
  </TitlesOfParts>
  <Manager/>
  <Company>Sandbox Studio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subject/>
  <dc:creator>Sandbox Studio</dc:creator>
  <cp:keywords/>
  <dc:description>Modified by A. Weber</dc:description>
  <cp:lastModifiedBy>Jim Stewart</cp:lastModifiedBy>
  <cp:revision>158</cp:revision>
  <dcterms:created xsi:type="dcterms:W3CDTF">2015-04-30T14:29:22Z</dcterms:created>
  <dcterms:modified xsi:type="dcterms:W3CDTF">2018-08-16T17:25:41Z</dcterms:modified>
  <cp:category/>
</cp:coreProperties>
</file>